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2"/>
  </p:notesMasterIdLst>
  <p:handoutMasterIdLst>
    <p:handoutMasterId r:id="rId63"/>
  </p:handoutMasterIdLst>
  <p:sldIdLst>
    <p:sldId id="902" r:id="rId2"/>
    <p:sldId id="938" r:id="rId3"/>
    <p:sldId id="903" r:id="rId4"/>
    <p:sldId id="904" r:id="rId5"/>
    <p:sldId id="906" r:id="rId6"/>
    <p:sldId id="907" r:id="rId7"/>
    <p:sldId id="843" r:id="rId8"/>
    <p:sldId id="844" r:id="rId9"/>
    <p:sldId id="845" r:id="rId10"/>
    <p:sldId id="846" r:id="rId11"/>
    <p:sldId id="914" r:id="rId12"/>
    <p:sldId id="915" r:id="rId13"/>
    <p:sldId id="916" r:id="rId14"/>
    <p:sldId id="917" r:id="rId15"/>
    <p:sldId id="910" r:id="rId16"/>
    <p:sldId id="911" r:id="rId17"/>
    <p:sldId id="912" r:id="rId18"/>
    <p:sldId id="913" r:id="rId19"/>
    <p:sldId id="893" r:id="rId20"/>
    <p:sldId id="894" r:id="rId21"/>
    <p:sldId id="895" r:id="rId22"/>
    <p:sldId id="896" r:id="rId23"/>
    <p:sldId id="897" r:id="rId24"/>
    <p:sldId id="937" r:id="rId25"/>
    <p:sldId id="918" r:id="rId26"/>
    <p:sldId id="920" r:id="rId27"/>
    <p:sldId id="922" r:id="rId28"/>
    <p:sldId id="923" r:id="rId29"/>
    <p:sldId id="936" r:id="rId30"/>
    <p:sldId id="931" r:id="rId31"/>
    <p:sldId id="933" r:id="rId32"/>
    <p:sldId id="921" r:id="rId33"/>
    <p:sldId id="934" r:id="rId34"/>
    <p:sldId id="939" r:id="rId35"/>
    <p:sldId id="924" r:id="rId36"/>
    <p:sldId id="925" r:id="rId37"/>
    <p:sldId id="926" r:id="rId38"/>
    <p:sldId id="927" r:id="rId39"/>
    <p:sldId id="928" r:id="rId40"/>
    <p:sldId id="929" r:id="rId41"/>
    <p:sldId id="935" r:id="rId42"/>
    <p:sldId id="932" r:id="rId43"/>
    <p:sldId id="930" r:id="rId44"/>
    <p:sldId id="919" r:id="rId45"/>
    <p:sldId id="852" r:id="rId46"/>
    <p:sldId id="853" r:id="rId47"/>
    <p:sldId id="854" r:id="rId48"/>
    <p:sldId id="855" r:id="rId49"/>
    <p:sldId id="859" r:id="rId50"/>
    <p:sldId id="863" r:id="rId51"/>
    <p:sldId id="865" r:id="rId52"/>
    <p:sldId id="869" r:id="rId53"/>
    <p:sldId id="870" r:id="rId54"/>
    <p:sldId id="871" r:id="rId55"/>
    <p:sldId id="872" r:id="rId56"/>
    <p:sldId id="873" r:id="rId57"/>
    <p:sldId id="874" r:id="rId58"/>
    <p:sldId id="875" r:id="rId59"/>
    <p:sldId id="836" r:id="rId60"/>
    <p:sldId id="835" r:id="rId61"/>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00"/>
    <a:srgbClr val="00CC00"/>
    <a:srgbClr val="6666FF"/>
    <a:srgbClr val="0033CC"/>
    <a:srgbClr val="3366FF"/>
    <a:srgbClr val="660066"/>
    <a:srgbClr val="996633"/>
    <a:srgbClr val="CCFF99"/>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4" autoAdjust="0"/>
    <p:restoredTop sz="94840" autoAdjust="0"/>
  </p:normalViewPr>
  <p:slideViewPr>
    <p:cSldViewPr>
      <p:cViewPr varScale="1">
        <p:scale>
          <a:sx n="66" d="100"/>
          <a:sy n="66" d="100"/>
        </p:scale>
        <p:origin x="151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900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900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900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156FD77-8A0B-474E-BD8F-663925BB05C9}" type="slidenum">
              <a:rPr lang="en-US"/>
              <a:pPr/>
              <a:t>‹#›</a:t>
            </a:fld>
            <a:endParaRPr lang="en-US"/>
          </a:p>
        </p:txBody>
      </p:sp>
    </p:spTree>
    <p:extLst>
      <p:ext uri="{BB962C8B-B14F-4D97-AF65-F5344CB8AC3E}">
        <p14:creationId xmlns:p14="http://schemas.microsoft.com/office/powerpoint/2010/main" val="401525656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85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p>
        </p:txBody>
      </p:sp>
      <p:sp>
        <p:nvSpPr>
          <p:cNvPr id="8785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p>
        </p:txBody>
      </p:sp>
      <p:sp>
        <p:nvSpPr>
          <p:cNvPr id="878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85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785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r>
              <a:rPr lang="en-US"/>
              <a:t>1.#</a:t>
            </a:r>
          </a:p>
        </p:txBody>
      </p:sp>
      <p:sp>
        <p:nvSpPr>
          <p:cNvPr id="8785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7692CCBE-9D7D-4163-B39D-B388963CBBE9}" type="slidenum">
              <a:rPr lang="en-US"/>
              <a:pPr/>
              <a:t>‹#›</a:t>
            </a:fld>
            <a:endParaRPr lang="en-US"/>
          </a:p>
        </p:txBody>
      </p:sp>
    </p:spTree>
    <p:extLst>
      <p:ext uri="{BB962C8B-B14F-4D97-AF65-F5344CB8AC3E}">
        <p14:creationId xmlns:p14="http://schemas.microsoft.com/office/powerpoint/2010/main" val="3138403399"/>
      </p:ext>
    </p:extLst>
  </p:cSld>
  <p:clrMap bg1="lt1" tx1="dk1" bg2="lt2" tx2="dk2" accent1="accent1" accent2="accent2" accent3="accent3" accent4="accent4" accent5="accent5" accent6="accent6" hlink="hlink" folHlink="folHlink"/>
  <p:hf sldNum="0" hdr="0" dt="0"/>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fld id="{6A078479-874A-4C6A-830E-48023ABE0D79}" type="slidenum">
              <a:rPr lang="en-US" b="0" i="0" smtClean="0"/>
              <a:pPr/>
              <a:t>1</a:t>
            </a:fld>
            <a:endParaRPr lang="en-US" b="0" i="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1732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832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306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685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5533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95790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0691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96408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180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289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7150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2611984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34850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0845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438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8422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7855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903579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4641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125335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4297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490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53394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1119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35950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284556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67452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64807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17977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59077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72007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92613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992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568632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38305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49065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289637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0206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557872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Times New Roman" pitchFamily="18" charset="0"/>
            </a:endParaRPr>
          </a:p>
        </p:txBody>
      </p:sp>
    </p:spTree>
    <p:extLst>
      <p:ext uri="{BB962C8B-B14F-4D97-AF65-F5344CB8AC3E}">
        <p14:creationId xmlns:p14="http://schemas.microsoft.com/office/powerpoint/2010/main" val="854909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5008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a:t>1.#</a:t>
            </a:r>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5787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p:cNvGrpSpPr>
            <a:grpSpLocks/>
          </p:cNvGrpSpPr>
          <p:nvPr/>
        </p:nvGrpSpPr>
        <p:grpSpPr bwMode="auto">
          <a:xfrm>
            <a:off x="0" y="2438400"/>
            <a:ext cx="9009063" cy="1052513"/>
            <a:chOff x="0" y="1536"/>
            <a:chExt cx="5675" cy="663"/>
          </a:xfrm>
        </p:grpSpPr>
        <p:grpSp>
          <p:nvGrpSpPr>
            <p:cNvPr id="210947" name="Group 3"/>
            <p:cNvGrpSpPr>
              <a:grpSpLocks/>
            </p:cNvGrpSpPr>
            <p:nvPr/>
          </p:nvGrpSpPr>
          <p:grpSpPr bwMode="auto">
            <a:xfrm>
              <a:off x="183" y="1604"/>
              <a:ext cx="448" cy="299"/>
              <a:chOff x="720" y="336"/>
              <a:chExt cx="624" cy="432"/>
            </a:xfrm>
          </p:grpSpPr>
          <p:sp>
            <p:nvSpPr>
              <p:cNvPr id="210948"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p:cNvGrpSpPr>
              <a:grpSpLocks/>
            </p:cNvGrpSpPr>
            <p:nvPr/>
          </p:nvGrpSpPr>
          <p:grpSpPr bwMode="auto">
            <a:xfrm>
              <a:off x="261" y="1870"/>
              <a:ext cx="465" cy="299"/>
              <a:chOff x="912" y="2640"/>
              <a:chExt cx="672" cy="432"/>
            </a:xfrm>
          </p:grpSpPr>
          <p:sp>
            <p:nvSpPr>
              <p:cNvPr id="210951"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noProof="0" smtClean="0"/>
              <a:t>Click to edit Master title style</a:t>
            </a:r>
          </a:p>
        </p:txBody>
      </p:sp>
      <p:sp>
        <p:nvSpPr>
          <p:cNvPr id="210957" name="Rectangle 13"/>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210958"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p>
        </p:txBody>
      </p:sp>
      <p:sp>
        <p:nvSpPr>
          <p:cNvPr id="210959"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4189088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218936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365125"/>
            <a:ext cx="7886700" cy="5811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Slide Number Placeholder 2"/>
          <p:cNvSpPr>
            <a:spLocks noGrp="1"/>
          </p:cNvSpPr>
          <p:nvPr>
            <p:ph type="sldNum" sz="quarter" idx="10"/>
          </p:nvPr>
        </p:nvSpPr>
        <p:spPr>
          <a:xfrm>
            <a:off x="0" y="6400800"/>
            <a:ext cx="1905000" cy="457200"/>
          </a:xfrm>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32605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smtClean="0"/>
          </a:p>
        </p:txBody>
      </p:sp>
    </p:spTree>
    <p:extLst>
      <p:ext uri="{BB962C8B-B14F-4D97-AF65-F5344CB8AC3E}">
        <p14:creationId xmlns:p14="http://schemas.microsoft.com/office/powerpoint/2010/main" val="18809307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810649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solidFill>
                  <a:srgbClr val="FF0000"/>
                </a:solidFill>
              </a:rPr>
              <a:pPr/>
              <a:t>‹#›</a:t>
            </a:fld>
            <a:endParaRPr lang="en-US" dirty="0">
              <a:solidFill>
                <a:srgbClr val="FF0000"/>
              </a:solidFill>
            </a:endParaRPr>
          </a:p>
        </p:txBody>
      </p:sp>
    </p:spTree>
    <p:extLst>
      <p:ext uri="{BB962C8B-B14F-4D97-AF65-F5344CB8AC3E}">
        <p14:creationId xmlns:p14="http://schemas.microsoft.com/office/powerpoint/2010/main" val="1268559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732703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sz="1500">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370972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marL="0" marR="0" indent="0" algn="l" defTabSz="914400" rtl="0" eaLnBrk="1" fontAlgn="base" latinLnBrk="0" hangingPunct="1">
              <a:lnSpc>
                <a:spcPct val="100000"/>
              </a:lnSpc>
              <a:spcBef>
                <a:spcPct val="0"/>
              </a:spcBef>
              <a:spcAft>
                <a:spcPct val="0"/>
              </a:spcAft>
              <a:buClrTx/>
              <a:buSzTx/>
              <a:buFontTx/>
              <a:buNone/>
              <a:tabLst/>
              <a:defRPr sz="1500">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
        <p:nvSpPr>
          <p:cNvPr id="3" name="TextBox 2"/>
          <p:cNvSpPr txBox="1"/>
          <p:nvPr userDrawn="1"/>
        </p:nvSpPr>
        <p:spPr>
          <a:xfrm>
            <a:off x="8839200" y="451512"/>
            <a:ext cx="353943" cy="6324600"/>
          </a:xfrm>
          <a:prstGeom prst="rect">
            <a:avLst/>
          </a:prstGeom>
          <a:noFill/>
        </p:spPr>
        <p:txBody>
          <a:bodyPr vert="vert270">
            <a:spAutoFit/>
          </a:bodyPr>
          <a:lstStyle/>
          <a:p>
            <a:pPr algn="ctr" eaLnBrk="1" hangingPunct="1">
              <a:defRPr/>
            </a:pPr>
            <a:r>
              <a:rPr lang="en-US" sz="1100" dirty="0">
                <a:solidFill>
                  <a:srgbClr val="FF0000"/>
                </a:solidFill>
                <a:latin typeface="+mj-lt"/>
              </a:rPr>
              <a:t>Prepared by</a:t>
            </a:r>
            <a:r>
              <a:rPr lang="en-US" sz="1100" dirty="0">
                <a:solidFill>
                  <a:srgbClr val="FFC000"/>
                </a:solidFill>
                <a:latin typeface="+mj-lt"/>
              </a:rPr>
              <a:t>: </a:t>
            </a:r>
            <a:r>
              <a:rPr lang="en-US" sz="1100" dirty="0" smtClean="0">
                <a:solidFill>
                  <a:srgbClr val="FFC000"/>
                </a:solidFill>
                <a:latin typeface="+mj-lt"/>
              </a:rPr>
              <a:t> </a:t>
            </a:r>
            <a:r>
              <a:rPr lang="en-US" sz="1100" dirty="0" smtClean="0">
                <a:ln>
                  <a:solidFill>
                    <a:srgbClr val="00CC00"/>
                  </a:solidFill>
                </a:ln>
                <a:solidFill>
                  <a:srgbClr val="00CC00"/>
                </a:solidFill>
                <a:latin typeface="+mj-lt"/>
              </a:rPr>
              <a:t>K  M  </a:t>
            </a:r>
            <a:r>
              <a:rPr lang="en-US" sz="1100" dirty="0">
                <a:ln>
                  <a:solidFill>
                    <a:srgbClr val="00CC00"/>
                  </a:solidFill>
                </a:ln>
                <a:solidFill>
                  <a:srgbClr val="00CC00"/>
                </a:solidFill>
                <a:latin typeface="+mj-lt"/>
              </a:rPr>
              <a:t>Akkas Ali</a:t>
            </a:r>
            <a:r>
              <a:rPr lang="en-US" sz="1100" dirty="0" smtClean="0">
                <a:solidFill>
                  <a:srgbClr val="FFC000"/>
                </a:solidFill>
                <a:latin typeface="+mj-lt"/>
              </a:rPr>
              <a:t>, </a:t>
            </a:r>
            <a:r>
              <a:rPr lang="en-US" sz="1100" dirty="0" smtClean="0">
                <a:solidFill>
                  <a:srgbClr val="FF0000"/>
                </a:solidFill>
                <a:latin typeface="+mj-lt"/>
              </a:rPr>
              <a:t>Professor</a:t>
            </a:r>
            <a:r>
              <a:rPr lang="en-US" sz="1100" dirty="0" smtClean="0">
                <a:solidFill>
                  <a:srgbClr val="FFC000"/>
                </a:solidFill>
                <a:latin typeface="+mj-lt"/>
              </a:rPr>
              <a:t>, </a:t>
            </a:r>
            <a:r>
              <a:rPr lang="en-US" sz="1100" dirty="0" smtClean="0">
                <a:solidFill>
                  <a:srgbClr val="3366FF"/>
                </a:solidFill>
                <a:latin typeface="+mj-lt"/>
              </a:rPr>
              <a:t> </a:t>
            </a:r>
            <a:r>
              <a:rPr lang="en-US" sz="1100" dirty="0">
                <a:solidFill>
                  <a:srgbClr val="3366FF"/>
                </a:solidFill>
                <a:latin typeface="+mj-lt"/>
              </a:rPr>
              <a:t>IIT, JU</a:t>
            </a:r>
          </a:p>
        </p:txBody>
      </p:sp>
    </p:spTree>
    <p:extLst>
      <p:ext uri="{BB962C8B-B14F-4D97-AF65-F5344CB8AC3E}">
        <p14:creationId xmlns:p14="http://schemas.microsoft.com/office/powerpoint/2010/main" val="17343637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363013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sz="1500">
                <a:solidFill>
                  <a:schemeClr val="tx1"/>
                </a:solidFill>
                <a:latin typeface="+mj-lt"/>
              </a:defRPr>
            </a:lvl1pPr>
          </a:lstStyle>
          <a:p>
            <a:r>
              <a:rPr lang="en-US" dirty="0" smtClean="0"/>
              <a:t>Slide-</a:t>
            </a:r>
            <a:fld id="{4B2E48C7-34DF-4E1D-A541-0FDDC7FABAE3}" type="slidenum">
              <a:rPr lang="en-US" smtClean="0"/>
              <a:pPr/>
              <a:t>‹#›</a:t>
            </a:fld>
            <a:endParaRPr lang="en-US" dirty="0"/>
          </a:p>
        </p:txBody>
      </p:sp>
    </p:spTree>
    <p:extLst>
      <p:ext uri="{BB962C8B-B14F-4D97-AF65-F5344CB8AC3E}">
        <p14:creationId xmlns:p14="http://schemas.microsoft.com/office/powerpoint/2010/main" val="2702492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500">
                <a:solidFill>
                  <a:srgbClr val="FF0000"/>
                </a:solidFill>
                <a:latin typeface="+mj-lt"/>
              </a:defRPr>
            </a:lvl1pPr>
          </a:lstStyle>
          <a:p>
            <a:r>
              <a:rPr lang="en-US" dirty="0" smtClean="0">
                <a:solidFill>
                  <a:schemeClr val="tx1"/>
                </a:solidFill>
              </a:rPr>
              <a:t>Slide</a:t>
            </a:r>
            <a:r>
              <a:rPr lang="en-US" dirty="0" smtClean="0"/>
              <a:t>-</a:t>
            </a:r>
            <a:fld id="{4B2E48C7-34DF-4E1D-A541-0FDDC7FABAE3}" type="slidenum">
              <a:rPr lang="en-US" smtClean="0"/>
              <a:pPr/>
              <a:t>‹#›</a:t>
            </a:fld>
            <a:endParaRPr lang="en-US" dirty="0" smtClean="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mc:AlternateContent xmlns:mc="http://schemas.openxmlformats.org/markup-compatibility/2006" xmlns:p14="http://schemas.microsoft.com/office/powerpoint/2010/main">
    <mc:Choice Requires="p14">
      <p:transition p14:dur="0"/>
    </mc:Choice>
    <mc:Fallback xmlns="">
      <p:transition/>
    </mc:Fallback>
  </mc:AlternateConten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ChangeArrowheads="1"/>
          </p:cNvSpPr>
          <p:nvPr/>
        </p:nvSpPr>
        <p:spPr bwMode="auto">
          <a:xfrm>
            <a:off x="76200" y="1897061"/>
            <a:ext cx="91440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sz="28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rPr>
              <a:t>WEB-101</a:t>
            </a:r>
          </a:p>
          <a:p>
            <a:pPr algn="ctr">
              <a:lnSpc>
                <a:spcPct val="80000"/>
              </a:lnSpc>
            </a:pPr>
            <a:endParaRPr lang="en-US" sz="1800" i="0" dirty="0" smtClean="0">
              <a:ln>
                <a:solidFill>
                  <a:srgbClr val="6600FF"/>
                </a:solidFill>
              </a:ln>
              <a:solidFill>
                <a:srgbClr val="0000CC"/>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sz="2800" i="0" dirty="0" smtClean="0">
                <a:ln w="28575">
                  <a:solidFill>
                    <a:srgbClr val="FF0000"/>
                  </a:solidFill>
                </a:ln>
                <a:solidFill>
                  <a:srgbClr val="00B050"/>
                </a:solidFill>
                <a:latin typeface="Verdana" panose="020B0604030504040204" pitchFamily="34" charset="0"/>
                <a:ea typeface="Verdana" panose="020B0604030504040204" pitchFamily="34" charset="0"/>
                <a:cs typeface="Verdana" panose="020B0604030504040204" pitchFamily="34" charset="0"/>
              </a:rPr>
              <a:t>Computer Fundamentals</a:t>
            </a:r>
            <a:endParaRPr lang="en-US" sz="2800" i="0" dirty="0">
              <a:ln w="28575">
                <a:solidFill>
                  <a:srgbClr val="FF0000"/>
                </a:solidFill>
              </a:ln>
              <a:solidFill>
                <a:srgbClr val="00B050"/>
              </a:solidFill>
              <a:latin typeface="Verdana" panose="020B0604030504040204" pitchFamily="34" charset="0"/>
              <a:ea typeface="Verdana" panose="020B0604030504040204" pitchFamily="34" charset="0"/>
              <a:cs typeface="Verdana" panose="020B0604030504040204" pitchFamily="34" charset="0"/>
            </a:endParaRPr>
          </a:p>
          <a:p>
            <a:pPr algn="ctr">
              <a:lnSpc>
                <a:spcPct val="80000"/>
              </a:lnSpc>
            </a:pPr>
            <a:r>
              <a:rPr lang="en-US" sz="1500" dirty="0">
                <a:ln>
                  <a:solidFill>
                    <a:schemeClr val="tx1"/>
                  </a:solidFill>
                </a:ln>
              </a:rPr>
              <a:t>for</a:t>
            </a:r>
            <a:r>
              <a:rPr lang="en-US" sz="3200" dirty="0">
                <a:ln>
                  <a:solidFill>
                    <a:schemeClr val="tx1"/>
                  </a:solidFill>
                </a:ln>
              </a:rPr>
              <a:t> </a:t>
            </a:r>
          </a:p>
          <a:p>
            <a:pPr algn="ctr">
              <a:lnSpc>
                <a:spcPct val="80000"/>
              </a:lnSpc>
            </a:pPr>
            <a:r>
              <a:rPr lang="en-US" sz="2000" i="0" dirty="0" smtClean="0">
                <a:ln>
                  <a:solidFill>
                    <a:srgbClr val="00CC00"/>
                  </a:solidFill>
                </a:ln>
                <a:solidFill>
                  <a:srgbClr val="FF0000"/>
                </a:solidFill>
                <a:latin typeface="Arial Black" panose="020B0A04020102020204" pitchFamily="34" charset="0"/>
              </a:rPr>
              <a:t>Diploma in Web Development &amp; Web Application</a:t>
            </a:r>
            <a:endParaRPr lang="en-US" sz="2000" i="0" dirty="0">
              <a:ln>
                <a:solidFill>
                  <a:srgbClr val="00CC00"/>
                </a:solidFill>
              </a:ln>
              <a:solidFill>
                <a:srgbClr val="FF0000"/>
              </a:solidFill>
              <a:latin typeface="Arial Black" panose="020B0A04020102020204" pitchFamily="34" charset="0"/>
            </a:endParaRPr>
          </a:p>
        </p:txBody>
      </p:sp>
      <p:sp>
        <p:nvSpPr>
          <p:cNvPr id="5124" name="Rectangle 14"/>
          <p:cNvSpPr>
            <a:spLocks noChangeArrowheads="1"/>
          </p:cNvSpPr>
          <p:nvPr/>
        </p:nvSpPr>
        <p:spPr bwMode="auto">
          <a:xfrm>
            <a:off x="457200" y="3856038"/>
            <a:ext cx="8153400" cy="100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90000"/>
              </a:lnSpc>
            </a:pPr>
            <a:r>
              <a:rPr lang="en-US" sz="2200" i="0" u="sng" dirty="0" smtClean="0">
                <a:solidFill>
                  <a:srgbClr val="FF0000"/>
                </a:solidFill>
                <a:latin typeface="Verdana" panose="020B0604030504040204" pitchFamily="34" charset="0"/>
                <a:ea typeface="Verdana" panose="020B0604030504040204" pitchFamily="34" charset="0"/>
                <a:cs typeface="Verdana" panose="020B0604030504040204" pitchFamily="34" charset="0"/>
              </a:rPr>
              <a:t>Lecture File:</a:t>
            </a:r>
            <a:r>
              <a:rPr lang="en-US" sz="2200" i="0"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200" i="0" dirty="0" smtClean="0">
                <a:ln w="19050">
                  <a:solidFill>
                    <a:srgbClr val="0000FF"/>
                  </a:solidFill>
                </a:ln>
                <a:solidFill>
                  <a:srgbClr val="FF0000"/>
                </a:solidFill>
                <a:latin typeface="Verdana" panose="020B0604030504040204" pitchFamily="34" charset="0"/>
                <a:ea typeface="Verdana" panose="020B0604030504040204" pitchFamily="34" charset="0"/>
                <a:cs typeface="Verdana" panose="020B0604030504040204" pitchFamily="34" charset="0"/>
              </a:rPr>
              <a:t>01</a:t>
            </a:r>
            <a:endParaRPr lang="en-US" sz="2200" i="0" dirty="0">
              <a:ln w="19050">
                <a:solidFill>
                  <a:srgbClr val="0000FF"/>
                </a:solidFill>
              </a:ln>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nSpc>
                <a:spcPct val="90000"/>
              </a:lnSpc>
            </a:pPr>
            <a:endParaRPr lang="en-US" sz="1200" u="sng" dirty="0">
              <a:solidFill>
                <a:srgbClr val="0070C0"/>
              </a:solidFill>
            </a:endParaRPr>
          </a:p>
          <a:p>
            <a:pPr algn="ctr">
              <a:lnSpc>
                <a:spcPct val="90000"/>
              </a:lnSpc>
            </a:pPr>
            <a:r>
              <a:rPr lang="en-US" i="0" dirty="0" smtClean="0">
                <a:ln w="28575">
                  <a:solidFill>
                    <a:srgbClr val="0000FF"/>
                  </a:solidFill>
                </a:ln>
                <a:blipFill>
                  <a:blip r:embed="rId3"/>
                  <a:tile tx="0" ty="0" sx="100000" sy="100000" flip="none" algn="tl"/>
                </a:blipFill>
                <a:latin typeface="Arial Black" panose="020B0A04020102020204" pitchFamily="34" charset="0"/>
              </a:rPr>
              <a:t>Impact of ICT on Society</a:t>
            </a:r>
            <a:endParaRPr lang="en-US" i="0" dirty="0">
              <a:ln w="28575">
                <a:solidFill>
                  <a:srgbClr val="0000FF"/>
                </a:solidFill>
              </a:ln>
              <a:blipFill>
                <a:blip r:embed="rId3"/>
                <a:tile tx="0" ty="0" sx="100000" sy="100000" flip="none" algn="tl"/>
              </a:blipFill>
              <a:latin typeface="Arial Black" panose="020B0A04020102020204" pitchFamily="34" charset="0"/>
            </a:endParaRPr>
          </a:p>
        </p:txBody>
      </p:sp>
      <p:sp>
        <p:nvSpPr>
          <p:cNvPr id="12" name="Rectangle 2"/>
          <p:cNvSpPr>
            <a:spLocks noChangeArrowheads="1"/>
          </p:cNvSpPr>
          <p:nvPr/>
        </p:nvSpPr>
        <p:spPr bwMode="auto">
          <a:xfrm>
            <a:off x="609600" y="5029200"/>
            <a:ext cx="5638800" cy="1538883"/>
          </a:xfrm>
          <a:prstGeom prst="rect">
            <a:avLst/>
          </a:prstGeom>
          <a:noFill/>
          <a:ln w="9525">
            <a:noFill/>
            <a:miter lim="800000"/>
            <a:headEnd/>
            <a:tailEnd/>
          </a:ln>
        </p:spPr>
        <p:txBody>
          <a:bodyPr>
            <a:spAutoFit/>
          </a:bodyPr>
          <a:lstStyle/>
          <a:p>
            <a:pPr>
              <a:defRPr/>
            </a:pPr>
            <a:r>
              <a:rPr lang="en-US" sz="2000" i="0" dirty="0">
                <a:solidFill>
                  <a:srgbClr val="FF0000"/>
                </a:solidFill>
                <a:latin typeface="Arial" charset="0"/>
              </a:rPr>
              <a:t>Prepared by:</a:t>
            </a:r>
          </a:p>
          <a:p>
            <a:pPr marL="457200">
              <a:defRPr/>
            </a:pPr>
            <a:r>
              <a:rPr lang="en-US" sz="2000" dirty="0">
                <a:ln w="19050">
                  <a:solidFill>
                    <a:srgbClr val="00CC00"/>
                  </a:solidFill>
                </a:ln>
                <a:solidFill>
                  <a:srgbClr val="0000FF"/>
                </a:solidFill>
                <a:latin typeface="Arial" charset="0"/>
              </a:rPr>
              <a:t>Professor K</a:t>
            </a:r>
            <a:r>
              <a:rPr lang="en-US" sz="2000" i="0" dirty="0" smtClean="0">
                <a:ln w="19050">
                  <a:solidFill>
                    <a:srgbClr val="00CC00"/>
                  </a:solidFill>
                </a:ln>
                <a:solidFill>
                  <a:srgbClr val="0000FF"/>
                </a:solidFill>
                <a:latin typeface="Arial" charset="0"/>
              </a:rPr>
              <a:t> </a:t>
            </a:r>
            <a:r>
              <a:rPr lang="en-US" sz="2000" i="0" dirty="0">
                <a:ln w="19050">
                  <a:solidFill>
                    <a:srgbClr val="00CC00"/>
                  </a:solidFill>
                </a:ln>
                <a:solidFill>
                  <a:srgbClr val="0000FF"/>
                </a:solidFill>
                <a:latin typeface="Arial" charset="0"/>
              </a:rPr>
              <a:t>M Akkas Ali</a:t>
            </a:r>
          </a:p>
          <a:p>
            <a:pPr marL="457200">
              <a:defRPr/>
            </a:pPr>
            <a:r>
              <a:rPr lang="en-US" sz="1400" dirty="0">
                <a:ln>
                  <a:solidFill>
                    <a:srgbClr val="FF9900"/>
                  </a:solidFill>
                </a:ln>
                <a:solidFill>
                  <a:srgbClr val="660066"/>
                </a:solidFill>
                <a:latin typeface="Arial" charset="0"/>
              </a:rPr>
              <a:t>akkas@juniv.edu</a:t>
            </a:r>
            <a:r>
              <a:rPr lang="en-US" sz="1400" dirty="0">
                <a:solidFill>
                  <a:srgbClr val="0000FF"/>
                </a:solidFill>
                <a:latin typeface="Arial" charset="0"/>
              </a:rPr>
              <a:t>, akkas_khan@yahoo.com</a:t>
            </a:r>
            <a:endParaRPr lang="en-US" sz="1400" i="0" dirty="0">
              <a:solidFill>
                <a:srgbClr val="0000FF"/>
              </a:solidFill>
              <a:latin typeface="Arial" charset="0"/>
            </a:endParaRPr>
          </a:p>
          <a:p>
            <a:pPr marL="457200">
              <a:defRPr/>
            </a:pPr>
            <a:r>
              <a:rPr lang="en-US" sz="2000" i="0" dirty="0" smtClean="0">
                <a:ln w="19050">
                  <a:solidFill>
                    <a:srgbClr val="00CC00"/>
                  </a:solidFill>
                </a:ln>
                <a:solidFill>
                  <a:srgbClr val="3333FF"/>
                </a:solidFill>
                <a:latin typeface="Arial" charset="0"/>
              </a:rPr>
              <a:t>Institute </a:t>
            </a:r>
            <a:r>
              <a:rPr lang="en-US" sz="2000" i="0" dirty="0">
                <a:ln w="19050">
                  <a:solidFill>
                    <a:srgbClr val="00CC00"/>
                  </a:solidFill>
                </a:ln>
                <a:solidFill>
                  <a:srgbClr val="3333FF"/>
                </a:solidFill>
                <a:latin typeface="Arial" charset="0"/>
              </a:rPr>
              <a:t>of Information Technology (IIT) </a:t>
            </a:r>
          </a:p>
          <a:p>
            <a:pPr marL="457200">
              <a:defRPr/>
            </a:pPr>
            <a:r>
              <a:rPr lang="en-US" sz="2000" i="0" dirty="0">
                <a:ln>
                  <a:solidFill>
                    <a:srgbClr val="0000FF"/>
                  </a:solidFill>
                </a:ln>
                <a:solidFill>
                  <a:srgbClr val="660066"/>
                </a:solidFill>
                <a:latin typeface="Arial" charset="0"/>
              </a:rPr>
              <a:t>Jahangirnagar University, Dhaka-1342</a:t>
            </a:r>
          </a:p>
        </p:txBody>
      </p:sp>
      <p:sp>
        <p:nvSpPr>
          <p:cNvPr id="7" name="Rectangle 2"/>
          <p:cNvSpPr>
            <a:spLocks noChangeArrowheads="1"/>
          </p:cNvSpPr>
          <p:nvPr/>
        </p:nvSpPr>
        <p:spPr bwMode="auto">
          <a:xfrm>
            <a:off x="166688" y="76200"/>
            <a:ext cx="9144000" cy="128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lnSpc>
                <a:spcPct val="80000"/>
              </a:lnSpc>
            </a:pPr>
            <a:r>
              <a:rPr lang="en-US" i="0" dirty="0" smtClean="0">
                <a:ln w="28575">
                  <a:solidFill>
                    <a:srgbClr val="FFFF00"/>
                  </a:solidFill>
                </a:ln>
                <a:solidFill>
                  <a:srgbClr val="00B050"/>
                </a:solidFill>
                <a:latin typeface="Arial Black" panose="020B0A04020102020204" pitchFamily="34" charset="0"/>
                <a:ea typeface="Verdana" panose="020B0604030504040204" pitchFamily="34" charset="0"/>
                <a:cs typeface="Verdana" panose="020B0604030504040204" pitchFamily="34" charset="0"/>
              </a:rPr>
              <a:t>National Institute </a:t>
            </a:r>
          </a:p>
          <a:p>
            <a:pPr algn="ctr">
              <a:lnSpc>
                <a:spcPct val="80000"/>
              </a:lnSpc>
            </a:pPr>
            <a:r>
              <a:rPr lang="en-US" sz="2400" i="0" dirty="0" smtClean="0">
                <a:ln w="28575">
                  <a:solidFill>
                    <a:srgbClr val="FFFF00"/>
                  </a:solidFill>
                </a:ln>
                <a:solidFill>
                  <a:srgbClr val="00B050"/>
                </a:solidFill>
                <a:latin typeface="Arial Black" panose="020B0A04020102020204" pitchFamily="34" charset="0"/>
                <a:ea typeface="Verdana" panose="020B0604030504040204" pitchFamily="34" charset="0"/>
                <a:cs typeface="Verdana" panose="020B0604030504040204" pitchFamily="34" charset="0"/>
              </a:rPr>
              <a:t>of</a:t>
            </a:r>
            <a:r>
              <a:rPr lang="en-US" i="0" dirty="0" smtClean="0">
                <a:ln w="28575">
                  <a:solidFill>
                    <a:srgbClr val="FFFF00"/>
                  </a:solidFill>
                </a:ln>
                <a:solidFill>
                  <a:srgbClr val="00B050"/>
                </a:solidFill>
                <a:latin typeface="Arial Black" panose="020B0A04020102020204" pitchFamily="34" charset="0"/>
                <a:ea typeface="Verdana" panose="020B0604030504040204" pitchFamily="34" charset="0"/>
                <a:cs typeface="Verdana" panose="020B0604030504040204" pitchFamily="34" charset="0"/>
              </a:rPr>
              <a:t> </a:t>
            </a:r>
          </a:p>
          <a:p>
            <a:pPr algn="ctr">
              <a:lnSpc>
                <a:spcPct val="80000"/>
              </a:lnSpc>
            </a:pPr>
            <a:r>
              <a:rPr lang="en-US" i="0" dirty="0" smtClean="0">
                <a:ln w="28575">
                  <a:solidFill>
                    <a:srgbClr val="FFFF00"/>
                  </a:solidFill>
                </a:ln>
                <a:solidFill>
                  <a:srgbClr val="00B050"/>
                </a:solidFill>
                <a:latin typeface="Arial Black" panose="020B0A04020102020204" pitchFamily="34" charset="0"/>
                <a:ea typeface="Verdana" panose="020B0604030504040204" pitchFamily="34" charset="0"/>
                <a:cs typeface="Verdana" panose="020B0604030504040204" pitchFamily="34" charset="0"/>
              </a:rPr>
              <a:t>Youth Development</a:t>
            </a:r>
            <a:endParaRPr lang="en-US" sz="2400" i="0" dirty="0">
              <a:ln w="28575">
                <a:solidFill>
                  <a:srgbClr val="FFFF00"/>
                </a:solidFill>
              </a:ln>
              <a:latin typeface="Arial Black" panose="020B0A04020102020204" pitchFamily="34" charset="0"/>
            </a:endParaRPr>
          </a:p>
        </p:txBody>
      </p:sp>
    </p:spTree>
    <p:extLst>
      <p:ext uri="{BB962C8B-B14F-4D97-AF65-F5344CB8AC3E}">
        <p14:creationId xmlns:p14="http://schemas.microsoft.com/office/powerpoint/2010/main" val="254953274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642401240"/>
              </p:ext>
            </p:extLst>
          </p:nvPr>
        </p:nvGraphicFramePr>
        <p:xfrm>
          <a:off x="-29459" y="52379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Types and Forms of Data:</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10</a:t>
            </a:fld>
            <a:endParaRPr lang="en-US" dirty="0"/>
          </a:p>
        </p:txBody>
      </p:sp>
      <p:sp>
        <p:nvSpPr>
          <p:cNvPr id="14" name="Rectangle 9"/>
          <p:cNvSpPr txBox="1">
            <a:spLocks noChangeArrowheads="1"/>
          </p:cNvSpPr>
          <p:nvPr/>
        </p:nvSpPr>
        <p:spPr bwMode="auto">
          <a:xfrm>
            <a:off x="-60325" y="1163851"/>
            <a:ext cx="8382000" cy="2514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3550" lvl="1" indent="-342900" algn="just">
              <a:spcBef>
                <a:spcPts val="2400"/>
              </a:spcBef>
              <a:spcAft>
                <a:spcPts val="2400"/>
              </a:spcAft>
              <a:buClr>
                <a:srgbClr val="00B050"/>
              </a:buClr>
              <a:buSzPct val="100000"/>
              <a:buFont typeface="Wingdings" pitchFamily="2" charset="2"/>
              <a:buChar char="Ø"/>
              <a:defRPr/>
            </a:pPr>
            <a:r>
              <a:rPr lang="en-AU" sz="2400" dirty="0" smtClean="0">
                <a:latin typeface="Calibri" pitchFamily="34" charset="0"/>
                <a:cs typeface="Calibri" pitchFamily="34" charset="0"/>
              </a:rPr>
              <a:t>Images</a:t>
            </a:r>
            <a:r>
              <a:rPr lang="en-AU" sz="2400" dirty="0">
                <a:latin typeface="Calibri" pitchFamily="34" charset="0"/>
                <a:cs typeface="Calibri" pitchFamily="34" charset="0"/>
              </a:rPr>
              <a:t>:</a:t>
            </a:r>
          </a:p>
          <a:p>
            <a:pPr marL="463550" lvl="1" indent="-342900" algn="just">
              <a:spcBef>
                <a:spcPts val="2400"/>
              </a:spcBef>
              <a:spcAft>
                <a:spcPts val="2400"/>
              </a:spcAft>
              <a:buClr>
                <a:srgbClr val="00B050"/>
              </a:buClr>
              <a:buSzPct val="100000"/>
              <a:buFont typeface="Wingdings" pitchFamily="2" charset="2"/>
              <a:buChar char="Ø"/>
              <a:defRPr/>
            </a:pPr>
            <a:endParaRPr lang="en-AU" sz="100" dirty="0" smtClean="0">
              <a:latin typeface="Calibri" pitchFamily="34" charset="0"/>
              <a:cs typeface="Calibri" pitchFamily="34" charset="0"/>
            </a:endParaRPr>
          </a:p>
          <a:p>
            <a:pPr marL="463550" lvl="1" indent="-342900" algn="just">
              <a:spcBef>
                <a:spcPts val="2400"/>
              </a:spcBef>
              <a:spcAft>
                <a:spcPts val="2400"/>
              </a:spcAft>
              <a:buClr>
                <a:srgbClr val="00B050"/>
              </a:buClr>
              <a:buSzPct val="100000"/>
              <a:buFont typeface="Wingdings" pitchFamily="2" charset="2"/>
              <a:buChar char="Ø"/>
              <a:defRPr/>
            </a:pPr>
            <a:r>
              <a:rPr lang="en-AU" sz="2400" dirty="0" smtClean="0">
                <a:latin typeface="Calibri" pitchFamily="34" charset="0"/>
                <a:cs typeface="Calibri" pitchFamily="34" charset="0"/>
              </a:rPr>
              <a:t>Audio</a:t>
            </a:r>
            <a:r>
              <a:rPr lang="en-AU" sz="2400" dirty="0">
                <a:latin typeface="Calibri" pitchFamily="34" charset="0"/>
                <a:cs typeface="Calibri" pitchFamily="34" charset="0"/>
              </a:rPr>
              <a:t>: </a:t>
            </a:r>
            <a:endParaRPr lang="en-AU" sz="2400" dirty="0" smtClean="0">
              <a:latin typeface="Calibri" pitchFamily="34" charset="0"/>
              <a:cs typeface="Calibri" pitchFamily="34" charset="0"/>
            </a:endParaRPr>
          </a:p>
          <a:p>
            <a:pPr marL="463550" lvl="1" indent="-342900" algn="just">
              <a:spcBef>
                <a:spcPts val="2400"/>
              </a:spcBef>
              <a:spcAft>
                <a:spcPts val="2400"/>
              </a:spcAft>
              <a:buClr>
                <a:srgbClr val="00B050"/>
              </a:buClr>
              <a:buSzPct val="100000"/>
              <a:buFont typeface="Wingdings" pitchFamily="2" charset="2"/>
              <a:buChar char="Ø"/>
              <a:defRPr/>
            </a:pPr>
            <a:r>
              <a:rPr lang="en-AU" sz="2400" dirty="0" smtClean="0">
                <a:latin typeface="Calibri" pitchFamily="34" charset="0"/>
                <a:cs typeface="Calibri" pitchFamily="34" charset="0"/>
              </a:rPr>
              <a:t>Video</a:t>
            </a:r>
            <a:r>
              <a:rPr lang="en-AU" sz="2400" dirty="0">
                <a:latin typeface="Calibri" pitchFamily="34" charset="0"/>
                <a:cs typeface="Calibri" pitchFamily="34" charset="0"/>
              </a:rPr>
              <a:t>: </a:t>
            </a:r>
            <a:endParaRPr lang="en-AU" sz="2400" dirty="0" smtClean="0">
              <a:latin typeface="Calibri" pitchFamily="34" charset="0"/>
              <a:cs typeface="Calibri" pitchFamily="34" charset="0"/>
            </a:endParaRPr>
          </a:p>
          <a:p>
            <a:pPr marL="463550" lvl="1" indent="-342900" algn="just">
              <a:spcBef>
                <a:spcPts val="2400"/>
              </a:spcBef>
              <a:spcAft>
                <a:spcPts val="2400"/>
              </a:spcAft>
              <a:buClr>
                <a:srgbClr val="00B050"/>
              </a:buClr>
              <a:buSzPct val="100000"/>
              <a:buFont typeface="Wingdings" pitchFamily="2" charset="2"/>
              <a:buChar char="Ø"/>
              <a:defRPr/>
            </a:pPr>
            <a:r>
              <a:rPr lang="en-AU" sz="2400" dirty="0" smtClean="0">
                <a:latin typeface="Calibri" pitchFamily="34" charset="0"/>
                <a:cs typeface="Calibri" pitchFamily="34" charset="0"/>
              </a:rPr>
              <a:t>Text</a:t>
            </a:r>
            <a:r>
              <a:rPr lang="en-AU" sz="2400" dirty="0">
                <a:latin typeface="Calibri" pitchFamily="34" charset="0"/>
                <a:cs typeface="Calibri" pitchFamily="34" charset="0"/>
              </a:rPr>
              <a:t>: </a:t>
            </a:r>
          </a:p>
          <a:p>
            <a:pPr marL="463550" lvl="1" indent="-342900" algn="just">
              <a:spcBef>
                <a:spcPts val="2400"/>
              </a:spcBef>
              <a:spcAft>
                <a:spcPts val="2400"/>
              </a:spcAft>
              <a:buClr>
                <a:srgbClr val="00B050"/>
              </a:buClr>
              <a:buSzPct val="100000"/>
              <a:buFont typeface="Wingdings" pitchFamily="2" charset="2"/>
              <a:buChar char="Ø"/>
              <a:defRPr/>
            </a:pPr>
            <a:r>
              <a:rPr lang="en-AU" sz="2400" dirty="0" smtClean="0">
                <a:latin typeface="Calibri" pitchFamily="34" charset="0"/>
                <a:cs typeface="Calibri" pitchFamily="34" charset="0"/>
              </a:rPr>
              <a:t>Numbers</a:t>
            </a:r>
            <a:r>
              <a:rPr lang="en-AU" sz="2400" dirty="0">
                <a:latin typeface="Calibri" pitchFamily="34" charset="0"/>
                <a:cs typeface="Calibri" pitchFamily="34" charset="0"/>
              </a:rPr>
              <a:t>: </a:t>
            </a:r>
          </a:p>
        </p:txBody>
      </p:sp>
      <p:sp>
        <p:nvSpPr>
          <p:cNvPr id="7"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Data Vs. Information</a:t>
            </a:r>
            <a:endParaRPr lang="en-US" sz="2700" i="0" dirty="0">
              <a:solidFill>
                <a:schemeClr val="bg1"/>
              </a:solidFill>
              <a:latin typeface="Arial" panose="020B0604020202020204" pitchFamily="34" charset="0"/>
            </a:endParaRPr>
          </a:p>
        </p:txBody>
      </p:sp>
      <p:cxnSp>
        <p:nvCxnSpPr>
          <p:cNvPr id="4" name="Straight Arrow Connector 3"/>
          <p:cNvCxnSpPr/>
          <p:nvPr/>
        </p:nvCxnSpPr>
        <p:spPr bwMode="auto">
          <a:xfrm flipV="1">
            <a:off x="1200875" y="4957465"/>
            <a:ext cx="533400" cy="1524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p:cNvSpPr txBox="1"/>
          <p:nvPr/>
        </p:nvSpPr>
        <p:spPr>
          <a:xfrm>
            <a:off x="1734275" y="4648200"/>
            <a:ext cx="8000999" cy="461665"/>
          </a:xfrm>
          <a:prstGeom prst="rect">
            <a:avLst/>
          </a:prstGeom>
          <a:noFill/>
        </p:spPr>
        <p:txBody>
          <a:bodyPr wrap="square" rtlCol="0">
            <a:spAutoFit/>
          </a:bodyPr>
          <a:lstStyle/>
          <a:p>
            <a:r>
              <a:rPr lang="en-US" sz="2000" dirty="0" smtClean="0">
                <a:latin typeface="Calibri" panose="020F0502020204030204" pitchFamily="34" charset="0"/>
                <a:ea typeface="Calibri" panose="020F0502020204030204" pitchFamily="34" charset="0"/>
                <a:cs typeface="Calibri" panose="020F0502020204030204" pitchFamily="34" charset="0"/>
              </a:rPr>
              <a:t>Structured</a:t>
            </a:r>
            <a:r>
              <a:rPr lang="en-US" sz="2400" dirty="0" smtClean="0">
                <a:latin typeface="Calibri" panose="020F0502020204030204" pitchFamily="34" charset="0"/>
                <a:ea typeface="Calibri" panose="020F0502020204030204" pitchFamily="34" charset="0"/>
                <a:cs typeface="Calibri" panose="020F0502020204030204" pitchFamily="34" charset="0"/>
              </a:rPr>
              <a:t> </a:t>
            </a:r>
            <a:r>
              <a:rPr lang="en-US" sz="1400" dirty="0" smtClean="0">
                <a:latin typeface="Calibri" panose="020F0502020204030204" pitchFamily="34" charset="0"/>
                <a:ea typeface="Calibri" panose="020F0502020204030204" pitchFamily="34" charset="0"/>
                <a:cs typeface="Calibri" panose="020F0502020204030204" pitchFamily="34" charset="0"/>
              </a:rPr>
              <a:t>(has </a:t>
            </a:r>
            <a:r>
              <a:rPr lang="en-US" sz="1400" dirty="0">
                <a:latin typeface="Calibri" panose="020F0502020204030204" pitchFamily="34" charset="0"/>
                <a:ea typeface="Calibri" panose="020F0502020204030204" pitchFamily="34" charset="0"/>
                <a:cs typeface="Calibri" panose="020F0502020204030204" pitchFamily="34" charset="0"/>
              </a:rPr>
              <a:t>a predefined format, </a:t>
            </a:r>
            <a:r>
              <a:rPr lang="en-US" sz="1400" dirty="0" smtClean="0">
                <a:latin typeface="Calibri" panose="020F0502020204030204" pitchFamily="34" charset="0"/>
                <a:ea typeface="Calibri" panose="020F0502020204030204" pitchFamily="34" charset="0"/>
                <a:cs typeface="Calibri" panose="020F0502020204030204" pitchFamily="34" charset="0"/>
              </a:rPr>
              <a:t>such as text in a table. Easier </a:t>
            </a:r>
            <a:r>
              <a:rPr lang="en-US" sz="1400" dirty="0">
                <a:latin typeface="Calibri" panose="020F0502020204030204" pitchFamily="34" charset="0"/>
                <a:ea typeface="Calibri" panose="020F0502020204030204" pitchFamily="34" charset="0"/>
                <a:cs typeface="Calibri" panose="020F0502020204030204" pitchFamily="34" charset="0"/>
              </a:rPr>
              <a:t>to process and </a:t>
            </a:r>
            <a:r>
              <a:rPr lang="en-US" sz="1400" dirty="0" smtClean="0">
                <a:latin typeface="Calibri" panose="020F0502020204030204" pitchFamily="34" charset="0"/>
                <a:ea typeface="Calibri" panose="020F0502020204030204" pitchFamily="34" charset="0"/>
                <a:cs typeface="Calibri" panose="020F0502020204030204" pitchFamily="34" charset="0"/>
              </a:rPr>
              <a:t>analyze)</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8" name="Straight Arrow Connector 7"/>
          <p:cNvCxnSpPr/>
          <p:nvPr/>
        </p:nvCxnSpPr>
        <p:spPr bwMode="auto">
          <a:xfrm>
            <a:off x="1200875" y="5262265"/>
            <a:ext cx="533400" cy="76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p:cNvSpPr txBox="1"/>
          <p:nvPr/>
        </p:nvSpPr>
        <p:spPr>
          <a:xfrm>
            <a:off x="1734276" y="5046077"/>
            <a:ext cx="7315200" cy="677108"/>
          </a:xfrm>
          <a:prstGeom prst="rect">
            <a:avLst/>
          </a:prstGeom>
          <a:noFill/>
        </p:spPr>
        <p:txBody>
          <a:bodyPr wrap="square" rtlCol="0">
            <a:spAutoFit/>
          </a:bodyPr>
          <a:lstStyle/>
          <a:p>
            <a:r>
              <a:rPr lang="en-US" sz="2000" dirty="0" smtClean="0">
                <a:latin typeface="Calibri" panose="020F0502020204030204" pitchFamily="34" charset="0"/>
                <a:ea typeface="Calibri" panose="020F0502020204030204" pitchFamily="34" charset="0"/>
                <a:cs typeface="Calibri" panose="020F0502020204030204" pitchFamily="34" charset="0"/>
              </a:rPr>
              <a:t>Unstructured</a:t>
            </a:r>
            <a:r>
              <a:rPr lang="en-US" sz="2400" dirty="0" smtClean="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(has </a:t>
            </a:r>
            <a:r>
              <a:rPr lang="en-US" sz="1400" dirty="0" smtClean="0">
                <a:latin typeface="Calibri" panose="020F0502020204030204" pitchFamily="34" charset="0"/>
                <a:ea typeface="Calibri" panose="020F0502020204030204" pitchFamily="34" charset="0"/>
                <a:cs typeface="Calibri" panose="020F0502020204030204" pitchFamily="34" charset="0"/>
              </a:rPr>
              <a:t> no </a:t>
            </a:r>
            <a:r>
              <a:rPr lang="en-US" sz="1400" dirty="0">
                <a:latin typeface="Calibri" panose="020F0502020204030204" pitchFamily="34" charset="0"/>
                <a:ea typeface="Calibri" panose="020F0502020204030204" pitchFamily="34" charset="0"/>
                <a:cs typeface="Calibri" panose="020F0502020204030204" pitchFamily="34" charset="0"/>
              </a:rPr>
              <a:t>fixed format or structure, such as free </a:t>
            </a:r>
            <a:r>
              <a:rPr lang="en-US" sz="1400" dirty="0" smtClean="0">
                <a:latin typeface="Calibri" panose="020F0502020204030204" pitchFamily="34" charset="0"/>
                <a:ea typeface="Calibri" panose="020F0502020204030204" pitchFamily="34" charset="0"/>
                <a:cs typeface="Calibri" panose="020F0502020204030204" pitchFamily="34" charset="0"/>
              </a:rPr>
              <a:t>text. More </a:t>
            </a:r>
            <a:r>
              <a:rPr lang="en-US" sz="1400" dirty="0">
                <a:latin typeface="Calibri" panose="020F0502020204030204" pitchFamily="34" charset="0"/>
                <a:ea typeface="Calibri" panose="020F0502020204030204" pitchFamily="34" charset="0"/>
                <a:cs typeface="Calibri" panose="020F0502020204030204" pitchFamily="34" charset="0"/>
              </a:rPr>
              <a:t>challenging to process and analyze</a:t>
            </a:r>
            <a:r>
              <a:rPr lang="en-US" sz="1400" dirty="0" smtClean="0">
                <a:latin typeface="Calibri" panose="020F0502020204030204" pitchFamily="34" charset="0"/>
                <a:ea typeface="Calibri" panose="020F0502020204030204" pitchFamily="34" charset="0"/>
                <a:cs typeface="Calibri" panose="020F0502020204030204" pitchFamily="34" charset="0"/>
              </a:rPr>
              <a:t>)</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15" name="Straight Arrow Connector 14"/>
          <p:cNvCxnSpPr/>
          <p:nvPr/>
        </p:nvCxnSpPr>
        <p:spPr bwMode="auto">
          <a:xfrm>
            <a:off x="1600200" y="1377930"/>
            <a:ext cx="304800" cy="880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p:cNvSpPr txBox="1"/>
          <p:nvPr/>
        </p:nvSpPr>
        <p:spPr>
          <a:xfrm>
            <a:off x="1905000" y="910732"/>
            <a:ext cx="7315200" cy="1077218"/>
          </a:xfrm>
          <a:prstGeom prst="rect">
            <a:avLst/>
          </a:prstGeom>
          <a:noFill/>
        </p:spPr>
        <p:txBody>
          <a:bodyPr wrap="square" rtlCol="0">
            <a:spAutoFit/>
          </a:bodyPr>
          <a:lstStyle/>
          <a:p>
            <a:pPr lvl="0"/>
            <a:r>
              <a:rPr lang="en-US" sz="1600" dirty="0" smtClean="0">
                <a:latin typeface="Calibri" panose="020F0502020204030204" pitchFamily="34" charset="0"/>
                <a:ea typeface="Calibri" panose="020F0502020204030204" pitchFamily="34" charset="0"/>
                <a:cs typeface="Calibri" panose="020F0502020204030204" pitchFamily="34" charset="0"/>
              </a:rPr>
              <a:t>JPEG/JPG (</a:t>
            </a:r>
            <a:r>
              <a:rPr lang="en-US" sz="1600" b="0" dirty="0">
                <a:latin typeface="Calibri" panose="020F0502020204030204" pitchFamily="34" charset="0"/>
                <a:ea typeface="Calibri" panose="020F0502020204030204" pitchFamily="34" charset="0"/>
                <a:cs typeface="Calibri" panose="020F0502020204030204" pitchFamily="34" charset="0"/>
              </a:rPr>
              <a:t>Joint Photographic Experts </a:t>
            </a:r>
            <a:r>
              <a:rPr lang="en-US" sz="1600" b="0" dirty="0" smtClean="0">
                <a:latin typeface="Calibri" panose="020F0502020204030204" pitchFamily="34" charset="0"/>
                <a:ea typeface="Calibri" panose="020F0502020204030204" pitchFamily="34" charset="0"/>
                <a:cs typeface="Calibri" panose="020F0502020204030204" pitchFamily="34" charset="0"/>
              </a:rPr>
              <a:t>Groups)</a:t>
            </a:r>
          </a:p>
          <a:p>
            <a:r>
              <a:rPr lang="en-US" sz="1600" dirty="0">
                <a:latin typeface="Calibri" panose="020F0502020204030204" pitchFamily="34" charset="0"/>
                <a:ea typeface="Calibri" panose="020F0502020204030204" pitchFamily="34" charset="0"/>
                <a:cs typeface="Calibri" panose="020F0502020204030204" pitchFamily="34" charset="0"/>
              </a:rPr>
              <a:t>GIF</a:t>
            </a:r>
            <a:r>
              <a:rPr lang="en-US" sz="1600" b="0" dirty="0" smtClean="0"/>
              <a:t> </a:t>
            </a:r>
            <a:r>
              <a:rPr lang="en-US" sz="1600" b="0" dirty="0">
                <a:latin typeface="Calibri" panose="020F0502020204030204" pitchFamily="34" charset="0"/>
                <a:ea typeface="Calibri" panose="020F0502020204030204" pitchFamily="34" charset="0"/>
                <a:cs typeface="Calibri" panose="020F0502020204030204" pitchFamily="34" charset="0"/>
              </a:rPr>
              <a:t>(Graphics Interchange Format)</a:t>
            </a:r>
          </a:p>
          <a:p>
            <a:pPr lvl="0"/>
            <a:r>
              <a:rPr lang="en-US" sz="1600" dirty="0">
                <a:latin typeface="Calibri" panose="020F0502020204030204" pitchFamily="34" charset="0"/>
                <a:ea typeface="Calibri" panose="020F0502020204030204" pitchFamily="34" charset="0"/>
                <a:cs typeface="Calibri" panose="020F0502020204030204" pitchFamily="34" charset="0"/>
              </a:rPr>
              <a:t>PNG</a:t>
            </a:r>
            <a:r>
              <a:rPr lang="en-US" sz="1600" b="0" dirty="0" smtClean="0"/>
              <a:t> </a:t>
            </a:r>
            <a:r>
              <a:rPr lang="en-US" sz="1600" b="0" dirty="0">
                <a:latin typeface="Calibri" panose="020F0502020204030204" pitchFamily="34" charset="0"/>
                <a:ea typeface="Calibri" panose="020F0502020204030204" pitchFamily="34" charset="0"/>
                <a:cs typeface="Calibri" panose="020F0502020204030204" pitchFamily="34" charset="0"/>
              </a:rPr>
              <a:t>(Portable Network Graphics) </a:t>
            </a:r>
          </a:p>
          <a:p>
            <a:pPr lvl="0"/>
            <a:r>
              <a:rPr lang="en-US" sz="1600" dirty="0">
                <a:latin typeface="Calibri" panose="020F0502020204030204" pitchFamily="34" charset="0"/>
                <a:ea typeface="Calibri" panose="020F0502020204030204" pitchFamily="34" charset="0"/>
                <a:cs typeface="Calibri" panose="020F0502020204030204" pitchFamily="34" charset="0"/>
              </a:rPr>
              <a:t>BMP</a:t>
            </a:r>
            <a:r>
              <a:rPr lang="en-US" sz="1600" b="0" dirty="0" smtClean="0"/>
              <a:t> </a:t>
            </a:r>
            <a:r>
              <a:rPr lang="en-US" sz="1600" b="0" dirty="0">
                <a:latin typeface="Calibri" panose="020F0502020204030204" pitchFamily="34" charset="0"/>
                <a:ea typeface="Calibri" panose="020F0502020204030204" pitchFamily="34" charset="0"/>
                <a:cs typeface="Calibri" panose="020F0502020204030204" pitchFamily="34" charset="0"/>
              </a:rPr>
              <a:t>(Bitmap Image File) </a:t>
            </a:r>
          </a:p>
        </p:txBody>
      </p:sp>
      <p:sp>
        <p:nvSpPr>
          <p:cNvPr id="23" name="TextBox 22"/>
          <p:cNvSpPr txBox="1"/>
          <p:nvPr/>
        </p:nvSpPr>
        <p:spPr>
          <a:xfrm>
            <a:off x="1766104" y="3615087"/>
            <a:ext cx="7315200" cy="1138773"/>
          </a:xfrm>
          <a:prstGeom prst="rect">
            <a:avLst/>
          </a:prstGeom>
          <a:noFill/>
        </p:spPr>
        <p:txBody>
          <a:bodyPr wrap="square" rtlCol="0">
            <a:spAutoFit/>
          </a:bodyPr>
          <a:lstStyle/>
          <a:p>
            <a:pPr lvl="0"/>
            <a:r>
              <a:rPr lang="en-US" sz="1600" dirty="0">
                <a:latin typeface="Calibri" panose="020F0502020204030204" pitchFamily="34" charset="0"/>
                <a:ea typeface="Calibri" panose="020F0502020204030204" pitchFamily="34" charset="0"/>
                <a:cs typeface="Calibri" panose="020F0502020204030204" pitchFamily="34" charset="0"/>
              </a:rPr>
              <a:t>MP4/ MPEG-4 </a:t>
            </a:r>
            <a:r>
              <a:rPr lang="en-US" sz="1600" b="0" dirty="0">
                <a:latin typeface="Calibri" panose="020F0502020204030204" pitchFamily="34" charset="0"/>
                <a:ea typeface="Calibri" panose="020F0502020204030204" pitchFamily="34" charset="0"/>
                <a:cs typeface="Calibri" panose="020F0502020204030204" pitchFamily="34" charset="0"/>
              </a:rPr>
              <a:t>(Motion Picture Expert Groups)</a:t>
            </a:r>
          </a:p>
          <a:p>
            <a:r>
              <a:rPr lang="en-US" sz="1600" dirty="0">
                <a:latin typeface="Calibri" panose="020F0502020204030204" pitchFamily="34" charset="0"/>
                <a:ea typeface="Calibri" panose="020F0502020204030204" pitchFamily="34" charset="0"/>
                <a:cs typeface="Calibri" panose="020F0502020204030204" pitchFamily="34" charset="0"/>
              </a:rPr>
              <a:t>AVI </a:t>
            </a:r>
            <a:r>
              <a:rPr lang="en-US" sz="1600" b="0" dirty="0">
                <a:latin typeface="Calibri" panose="020F0502020204030204" pitchFamily="34" charset="0"/>
                <a:ea typeface="Calibri" panose="020F0502020204030204" pitchFamily="34" charset="0"/>
                <a:cs typeface="Calibri" panose="020F0502020204030204" pitchFamily="34" charset="0"/>
              </a:rPr>
              <a:t>(Audio Video Interleave)</a:t>
            </a:r>
          </a:p>
          <a:p>
            <a:pPr lvl="0"/>
            <a:r>
              <a:rPr lang="en-US" sz="1600" dirty="0">
                <a:latin typeface="Calibri" panose="020F0502020204030204" pitchFamily="34" charset="0"/>
                <a:ea typeface="Calibri" panose="020F0502020204030204" pitchFamily="34" charset="0"/>
                <a:cs typeface="Calibri" panose="020F0502020204030204" pitchFamily="34" charset="0"/>
              </a:rPr>
              <a:t>MOV </a:t>
            </a:r>
            <a:r>
              <a:rPr lang="en-US" sz="1600" b="0" dirty="0">
                <a:latin typeface="Calibri" panose="020F0502020204030204" pitchFamily="34" charset="0"/>
                <a:ea typeface="Calibri" panose="020F0502020204030204" pitchFamily="34" charset="0"/>
                <a:cs typeface="Calibri" panose="020F0502020204030204" pitchFamily="34" charset="0"/>
              </a:rPr>
              <a:t>(Apple QuickTime Movie)</a:t>
            </a:r>
          </a:p>
          <a:p>
            <a:pPr lvl="0"/>
            <a:r>
              <a:rPr lang="en-US" sz="1600" dirty="0">
                <a:latin typeface="Calibri" panose="020F0502020204030204" pitchFamily="34" charset="0"/>
                <a:ea typeface="Calibri" panose="020F0502020204030204" pitchFamily="34" charset="0"/>
                <a:cs typeface="Calibri" panose="020F0502020204030204" pitchFamily="34" charset="0"/>
              </a:rPr>
              <a:t>FLV</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1600" b="0" dirty="0">
                <a:latin typeface="Calibri" panose="020F0502020204030204" pitchFamily="34" charset="0"/>
                <a:ea typeface="Calibri" panose="020F0502020204030204" pitchFamily="34" charset="0"/>
                <a:cs typeface="Calibri" panose="020F0502020204030204" pitchFamily="34" charset="0"/>
              </a:rPr>
              <a:t>(Flash Video)</a:t>
            </a:r>
          </a:p>
        </p:txBody>
      </p:sp>
      <p:cxnSp>
        <p:nvCxnSpPr>
          <p:cNvPr id="24" name="Straight Arrow Connector 23"/>
          <p:cNvCxnSpPr/>
          <p:nvPr/>
        </p:nvCxnSpPr>
        <p:spPr bwMode="auto">
          <a:xfrm>
            <a:off x="1398609" y="3999874"/>
            <a:ext cx="304800" cy="880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1752600" y="2398780"/>
            <a:ext cx="7315200" cy="1077218"/>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MP3</a:t>
            </a:r>
            <a:r>
              <a:rPr lang="en-US" sz="1600" dirty="0" smtClean="0">
                <a:latin typeface="Calibri" panose="020F0502020204030204" pitchFamily="34" charset="0"/>
                <a:ea typeface="Calibri" panose="020F0502020204030204" pitchFamily="34" charset="0"/>
                <a:cs typeface="Calibri" panose="020F0502020204030204" pitchFamily="34" charset="0"/>
              </a:rPr>
              <a:t> </a:t>
            </a:r>
            <a:r>
              <a:rPr lang="en-US" sz="1600" b="0" dirty="0">
                <a:latin typeface="Calibri" panose="020F0502020204030204" pitchFamily="34" charset="0"/>
                <a:ea typeface="Calibri" panose="020F0502020204030204" pitchFamily="34" charset="0"/>
                <a:cs typeface="Calibri" panose="020F0502020204030204" pitchFamily="34" charset="0"/>
              </a:rPr>
              <a:t>((Motion Picture Expert Groups audio layer 3 file format)</a:t>
            </a:r>
          </a:p>
          <a:p>
            <a:r>
              <a:rPr lang="en-US" sz="1600" dirty="0">
                <a:latin typeface="Calibri" panose="020F0502020204030204" pitchFamily="34" charset="0"/>
                <a:ea typeface="Calibri" panose="020F0502020204030204" pitchFamily="34" charset="0"/>
                <a:cs typeface="Calibri" panose="020F0502020204030204" pitchFamily="34" charset="0"/>
              </a:rPr>
              <a:t>WVA</a:t>
            </a:r>
            <a:r>
              <a:rPr lang="en-US" sz="1600" b="0" dirty="0" smtClean="0"/>
              <a:t> </a:t>
            </a:r>
            <a:r>
              <a:rPr lang="en-US" sz="1600" b="0" dirty="0">
                <a:latin typeface="Calibri" panose="020F0502020204030204" pitchFamily="34" charset="0"/>
                <a:ea typeface="Calibri" panose="020F0502020204030204" pitchFamily="34" charset="0"/>
                <a:cs typeface="Calibri" panose="020F0502020204030204" pitchFamily="34" charset="0"/>
              </a:rPr>
              <a:t>(Waveform Audio File)</a:t>
            </a:r>
          </a:p>
          <a:p>
            <a:pPr lvl="0"/>
            <a:r>
              <a:rPr lang="en-US" sz="1600" dirty="0">
                <a:latin typeface="Calibri" panose="020F0502020204030204" pitchFamily="34" charset="0"/>
                <a:ea typeface="Calibri" panose="020F0502020204030204" pitchFamily="34" charset="0"/>
                <a:cs typeface="Calibri" panose="020F0502020204030204" pitchFamily="34" charset="0"/>
              </a:rPr>
              <a:t>WMA</a:t>
            </a:r>
            <a:r>
              <a:rPr lang="en-US" sz="1600" dirty="0" smtClean="0">
                <a:latin typeface="Calibri" panose="020F0502020204030204" pitchFamily="34" charset="0"/>
                <a:ea typeface="Calibri" panose="020F0502020204030204" pitchFamily="34" charset="0"/>
                <a:cs typeface="Calibri" panose="020F0502020204030204" pitchFamily="34" charset="0"/>
              </a:rPr>
              <a:t> </a:t>
            </a:r>
            <a:r>
              <a:rPr lang="en-US" sz="1600" b="0" dirty="0">
                <a:latin typeface="Calibri" panose="020F0502020204030204" pitchFamily="34" charset="0"/>
                <a:ea typeface="Calibri" panose="020F0502020204030204" pitchFamily="34" charset="0"/>
                <a:cs typeface="Calibri" panose="020F0502020204030204" pitchFamily="34" charset="0"/>
              </a:rPr>
              <a:t>(Windows Media Audio) </a:t>
            </a:r>
          </a:p>
          <a:p>
            <a:pPr lvl="0"/>
            <a:r>
              <a:rPr lang="en-US" sz="1600" dirty="0">
                <a:latin typeface="Calibri" panose="020F0502020204030204" pitchFamily="34" charset="0"/>
                <a:ea typeface="Calibri" panose="020F0502020204030204" pitchFamily="34" charset="0"/>
                <a:cs typeface="Calibri" panose="020F0502020204030204" pitchFamily="34" charset="0"/>
              </a:rPr>
              <a:t>AIFF</a:t>
            </a:r>
            <a:r>
              <a:rPr lang="en-US" sz="1600" dirty="0" smtClean="0">
                <a:latin typeface="Calibri" panose="020F0502020204030204" pitchFamily="34" charset="0"/>
                <a:ea typeface="Calibri" panose="020F0502020204030204" pitchFamily="34" charset="0"/>
                <a:cs typeface="Calibri" panose="020F0502020204030204" pitchFamily="34" charset="0"/>
              </a:rPr>
              <a:t> </a:t>
            </a:r>
            <a:r>
              <a:rPr lang="en-US" sz="1600" b="0" dirty="0">
                <a:latin typeface="Calibri" panose="020F0502020204030204" pitchFamily="34" charset="0"/>
                <a:ea typeface="Calibri" panose="020F0502020204030204" pitchFamily="34" charset="0"/>
                <a:cs typeface="Calibri" panose="020F0502020204030204" pitchFamily="34" charset="0"/>
              </a:rPr>
              <a:t>(Audio Interchange File Format) </a:t>
            </a:r>
          </a:p>
        </p:txBody>
      </p:sp>
      <p:cxnSp>
        <p:nvCxnSpPr>
          <p:cNvPr id="26" name="Straight Arrow Connector 25"/>
          <p:cNvCxnSpPr/>
          <p:nvPr/>
        </p:nvCxnSpPr>
        <p:spPr bwMode="auto">
          <a:xfrm>
            <a:off x="1375461" y="2971800"/>
            <a:ext cx="304800" cy="880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2166837" y="5751576"/>
            <a:ext cx="7315200" cy="584775"/>
          </a:xfrm>
          <a:prstGeom prst="rect">
            <a:avLst/>
          </a:prstGeom>
          <a:noFill/>
        </p:spPr>
        <p:txBody>
          <a:bodyPr wrap="square" rtlCol="0">
            <a:spAutoFit/>
          </a:bodyPr>
          <a:lstStyle/>
          <a:p>
            <a:pPr lvl="0"/>
            <a:r>
              <a:rPr lang="en-US" sz="1600" dirty="0" smtClean="0">
                <a:latin typeface="Calibri" panose="020F0502020204030204" pitchFamily="34" charset="0"/>
                <a:ea typeface="Calibri" panose="020F0502020204030204" pitchFamily="34" charset="0"/>
                <a:cs typeface="Calibri" panose="020F0502020204030204" pitchFamily="34" charset="0"/>
              </a:rPr>
              <a:t>Integer (1,-3, 0 etc.)</a:t>
            </a:r>
            <a:endParaRPr lang="en-US" sz="1600" b="0" dirty="0" smtClean="0">
              <a:latin typeface="Calibri" panose="020F0502020204030204" pitchFamily="34" charset="0"/>
              <a:ea typeface="Calibri" panose="020F0502020204030204" pitchFamily="34" charset="0"/>
              <a:cs typeface="Calibri" panose="020F0502020204030204" pitchFamily="34" charset="0"/>
            </a:endParaRPr>
          </a:p>
          <a:p>
            <a:r>
              <a:rPr lang="en-US" sz="1600" dirty="0" smtClean="0">
                <a:latin typeface="Calibri" panose="020F0502020204030204" pitchFamily="34" charset="0"/>
                <a:ea typeface="Calibri" panose="020F0502020204030204" pitchFamily="34" charset="0"/>
                <a:cs typeface="Calibri" panose="020F0502020204030204" pitchFamily="34" charset="0"/>
              </a:rPr>
              <a:t>Real</a:t>
            </a:r>
            <a:r>
              <a:rPr lang="en-US" sz="1600" b="0" dirty="0" smtClean="0"/>
              <a:t> </a:t>
            </a:r>
            <a:r>
              <a:rPr lang="en-US" sz="1600" b="0" dirty="0" smtClean="0">
                <a:latin typeface="Calibri" panose="020F0502020204030204" pitchFamily="34" charset="0"/>
                <a:ea typeface="Calibri" panose="020F0502020204030204" pitchFamily="34" charset="0"/>
                <a:cs typeface="Calibri" panose="020F0502020204030204" pitchFamily="34" charset="0"/>
              </a:rPr>
              <a:t>(2.0, -3.5, ½ etc.)</a:t>
            </a:r>
            <a:endParaRPr lang="en-US" sz="1600" b="0" dirty="0">
              <a:latin typeface="Calibri" panose="020F0502020204030204" pitchFamily="34" charset="0"/>
              <a:ea typeface="Calibri" panose="020F0502020204030204" pitchFamily="34" charset="0"/>
              <a:cs typeface="Calibri" panose="020F0502020204030204" pitchFamily="34" charset="0"/>
            </a:endParaRPr>
          </a:p>
        </p:txBody>
      </p:sp>
      <p:cxnSp>
        <p:nvCxnSpPr>
          <p:cNvPr id="28" name="Straight Arrow Connector 27"/>
          <p:cNvCxnSpPr/>
          <p:nvPr/>
        </p:nvCxnSpPr>
        <p:spPr bwMode="auto">
          <a:xfrm>
            <a:off x="1828800" y="5934795"/>
            <a:ext cx="304800" cy="880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47250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What</a:t>
                      </a:r>
                      <a:r>
                        <a:rPr lang="en-US" sz="2600" baseline="0" dirty="0" smtClean="0">
                          <a:solidFill>
                            <a:srgbClr val="0033CC"/>
                          </a:solidFill>
                          <a:effectLst/>
                          <a:latin typeface="Arial" pitchFamily="34" charset="0"/>
                          <a:cs typeface="Arial" pitchFamily="34" charset="0"/>
                        </a:rPr>
                        <a:t> is a </a:t>
                      </a:r>
                      <a:r>
                        <a:rPr lang="en-US" sz="2600" dirty="0" smtClean="0">
                          <a:solidFill>
                            <a:srgbClr val="0033CC"/>
                          </a:solidFill>
                          <a:effectLst/>
                          <a:latin typeface="Arial" pitchFamily="34" charset="0"/>
                          <a:cs typeface="Arial" pitchFamily="34" charset="0"/>
                        </a:rPr>
                        <a:t>System?</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11</a:t>
            </a:fld>
            <a:endParaRPr lang="en-US" dirty="0"/>
          </a:p>
        </p:txBody>
      </p:sp>
      <p:sp>
        <p:nvSpPr>
          <p:cNvPr id="14" name="Rectangle 9"/>
          <p:cNvSpPr txBox="1">
            <a:spLocks noChangeArrowheads="1"/>
          </p:cNvSpPr>
          <p:nvPr/>
        </p:nvSpPr>
        <p:spPr bwMode="auto">
          <a:xfrm>
            <a:off x="381000" y="1219200"/>
            <a:ext cx="8382000" cy="2514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lnSpc>
                <a:spcPct val="95000"/>
              </a:lnSpc>
              <a:spcBef>
                <a:spcPts val="400"/>
              </a:spcBef>
              <a:spcAft>
                <a:spcPts val="400"/>
              </a:spcAft>
              <a:buClr>
                <a:schemeClr val="folHlink"/>
              </a:buClr>
              <a:buSzPct val="60000"/>
              <a:buNone/>
              <a:defRPr/>
            </a:pPr>
            <a:r>
              <a:rPr lang="en-US" dirty="0">
                <a:latin typeface="Arial" panose="020B0604020202020204" pitchFamily="34" charset="0"/>
                <a:cs typeface="Arial" panose="020B0604020202020204" pitchFamily="34" charset="0"/>
              </a:rPr>
              <a:t>A </a:t>
            </a:r>
            <a:r>
              <a:rPr lang="en-US" dirty="0">
                <a:solidFill>
                  <a:srgbClr val="FF0000"/>
                </a:solidFill>
                <a:latin typeface="Arial" panose="020B0604020202020204" pitchFamily="34" charset="0"/>
                <a:cs typeface="Arial" panose="020B0604020202020204" pitchFamily="34" charset="0"/>
              </a:rPr>
              <a:t>system</a:t>
            </a:r>
            <a:r>
              <a:rPr lang="en-US" dirty="0">
                <a:latin typeface="Arial" panose="020B0604020202020204" pitchFamily="34" charset="0"/>
                <a:cs typeface="Arial" panose="020B0604020202020204" pitchFamily="34" charset="0"/>
              </a:rPr>
              <a:t> is an organized set of interrelated components working together to accomplish a particular task. </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All systems have inputs, outputs and feedback mechanisms.</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A system takes </a:t>
            </a:r>
            <a:r>
              <a:rPr lang="en-US" sz="2400" dirty="0" smtClean="0">
                <a:latin typeface="Calibri" pitchFamily="34" charset="0"/>
                <a:cs typeface="Calibri" pitchFamily="34" charset="0"/>
              </a:rPr>
              <a:t>data </a:t>
            </a:r>
            <a:r>
              <a:rPr lang="en-US" sz="2400" dirty="0">
                <a:latin typeface="Calibri" pitchFamily="34" charset="0"/>
                <a:cs typeface="Calibri" pitchFamily="34" charset="0"/>
              </a:rPr>
              <a:t>as input, performs some processing on that data and finally produces information  as output. </a:t>
            </a:r>
            <a:endParaRPr lang="en-US" sz="2400" dirty="0" smtClean="0">
              <a:latin typeface="Calibri" pitchFamily="34" charset="0"/>
              <a:cs typeface="Calibri" pitchFamily="34" charset="0"/>
            </a:endParaRP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smtClean="0">
                <a:latin typeface="Calibri" pitchFamily="34" charset="0"/>
                <a:cs typeface="Calibri" pitchFamily="34" charset="0"/>
              </a:rPr>
              <a:t>For example, in a communication system, the input data could be voice; the system itself is made up of the combination of a transmitter, channel, and receiver; and the output data is an estimate  of the original voice data.</a:t>
            </a:r>
            <a:endParaRPr lang="en-US" sz="2400" dirty="0">
              <a:latin typeface="Calibri" pitchFamily="34" charset="0"/>
              <a:cs typeface="Calibri" pitchFamily="34" charset="0"/>
            </a:endParaRPr>
          </a:p>
        </p:txBody>
      </p:sp>
      <p:sp>
        <p:nvSpPr>
          <p:cNvPr id="7"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lvl="1" indent="0"/>
            <a:r>
              <a:rPr lang="en-US" i="0" dirty="0" smtClean="0">
                <a:solidFill>
                  <a:schemeClr val="bg1"/>
                </a:solidFill>
                <a:latin typeface="Arial" panose="020B0604020202020204" pitchFamily="34" charset="0"/>
              </a:rPr>
              <a:t>What is an Information System?</a:t>
            </a:r>
            <a:endParaRPr lang="en-US" sz="28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1432899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lvl="1" indent="0"/>
            <a:r>
              <a:rPr lang="en-US" i="0" dirty="0" smtClean="0">
                <a:solidFill>
                  <a:schemeClr val="bg1"/>
                </a:solidFill>
                <a:latin typeface="Arial" panose="020B0604020202020204" pitchFamily="34" charset="0"/>
              </a:rPr>
              <a:t>What is an Information System?</a:t>
            </a:r>
            <a:endParaRPr lang="en-US" sz="28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81000" y="685800"/>
            <a:ext cx="8382000" cy="5638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gn="just">
              <a:spcBef>
                <a:spcPts val="0"/>
              </a:spcBef>
              <a:buClr>
                <a:srgbClr val="FF0000"/>
              </a:buClr>
              <a:buSzPct val="100000"/>
              <a:buFont typeface="Wingdings" panose="05000000000000000000" pitchFamily="2" charset="2"/>
              <a:buChar char="Ø"/>
              <a:defRPr/>
            </a:pPr>
            <a:r>
              <a:rPr lang="en-US" b="0" dirty="0" smtClean="0">
                <a:latin typeface="Calibri" panose="020F0502020204030204" pitchFamily="34" charset="0"/>
                <a:cs typeface="Calibri" panose="020F0502020204030204" pitchFamily="34" charset="0"/>
              </a:rPr>
              <a:t>An </a:t>
            </a:r>
            <a:r>
              <a:rPr lang="en-US" b="0" dirty="0">
                <a:latin typeface="Calibri" panose="020F0502020204030204" pitchFamily="34" charset="0"/>
                <a:cs typeface="Calibri" panose="020F0502020204030204" pitchFamily="34" charset="0"/>
              </a:rPr>
              <a:t>information system can be defined technically as a </a:t>
            </a:r>
            <a:r>
              <a:rPr lang="en-US" b="0" dirty="0">
                <a:solidFill>
                  <a:srgbClr val="FF0000"/>
                </a:solidFill>
                <a:latin typeface="Calibri" panose="020F0502020204030204" pitchFamily="34" charset="0"/>
                <a:cs typeface="Calibri" panose="020F0502020204030204" pitchFamily="34" charset="0"/>
              </a:rPr>
              <a:t>set of interrelated components </a:t>
            </a:r>
            <a:r>
              <a:rPr lang="en-US" b="0" dirty="0">
                <a:latin typeface="Calibri" panose="020F0502020204030204" pitchFamily="34" charset="0"/>
                <a:cs typeface="Calibri" panose="020F0502020204030204" pitchFamily="34" charset="0"/>
              </a:rPr>
              <a:t>that </a:t>
            </a:r>
            <a:r>
              <a:rPr lang="en-US" b="0" dirty="0">
                <a:solidFill>
                  <a:srgbClr val="0000CC"/>
                </a:solidFill>
                <a:latin typeface="Calibri" panose="020F0502020204030204" pitchFamily="34" charset="0"/>
                <a:cs typeface="Calibri" panose="020F0502020204030204" pitchFamily="34" charset="0"/>
              </a:rPr>
              <a:t>collect</a:t>
            </a:r>
            <a:r>
              <a:rPr lang="en-US" b="0" dirty="0">
                <a:latin typeface="Calibri" panose="020F0502020204030204" pitchFamily="34" charset="0"/>
                <a:cs typeface="Calibri" panose="020F0502020204030204" pitchFamily="34" charset="0"/>
              </a:rPr>
              <a:t> (or retrieve), </a:t>
            </a:r>
            <a:r>
              <a:rPr lang="en-US" b="0" dirty="0">
                <a:solidFill>
                  <a:srgbClr val="00B050"/>
                </a:solidFill>
                <a:latin typeface="Calibri" panose="020F0502020204030204" pitchFamily="34" charset="0"/>
                <a:cs typeface="Calibri" panose="020F0502020204030204" pitchFamily="34" charset="0"/>
              </a:rPr>
              <a:t>process</a:t>
            </a:r>
            <a:r>
              <a:rPr lang="en-US" b="0" dirty="0">
                <a:latin typeface="Calibri" panose="020F0502020204030204" pitchFamily="34" charset="0"/>
                <a:cs typeface="Calibri" panose="020F0502020204030204" pitchFamily="34" charset="0"/>
              </a:rPr>
              <a:t>, </a:t>
            </a:r>
            <a:r>
              <a:rPr lang="en-US" b="0" dirty="0">
                <a:solidFill>
                  <a:srgbClr val="0000CC"/>
                </a:solidFill>
                <a:latin typeface="Calibri" panose="020F0502020204030204" pitchFamily="34" charset="0"/>
                <a:cs typeface="Calibri" panose="020F0502020204030204" pitchFamily="34" charset="0"/>
              </a:rPr>
              <a:t>store</a:t>
            </a:r>
            <a:r>
              <a:rPr lang="en-US" b="0" dirty="0">
                <a:latin typeface="Calibri" panose="020F0502020204030204" pitchFamily="34" charset="0"/>
                <a:cs typeface="Calibri" panose="020F0502020204030204" pitchFamily="34" charset="0"/>
              </a:rPr>
              <a:t>, and </a:t>
            </a:r>
            <a:r>
              <a:rPr lang="en-US" b="0" dirty="0">
                <a:solidFill>
                  <a:srgbClr val="00B050"/>
                </a:solidFill>
                <a:latin typeface="Calibri" panose="020F0502020204030204" pitchFamily="34" charset="0"/>
                <a:cs typeface="Calibri" panose="020F0502020204030204" pitchFamily="34" charset="0"/>
              </a:rPr>
              <a:t>distribute </a:t>
            </a:r>
            <a:r>
              <a:rPr lang="en-US" b="0" dirty="0">
                <a:latin typeface="Calibri" panose="020F0502020204030204" pitchFamily="34" charset="0"/>
                <a:cs typeface="Calibri" panose="020F0502020204030204" pitchFamily="34" charset="0"/>
              </a:rPr>
              <a:t>information </a:t>
            </a:r>
            <a:r>
              <a:rPr lang="en-US" b="0" dirty="0" smtClean="0">
                <a:latin typeface="Calibri" panose="020F0502020204030204" pitchFamily="34" charset="0"/>
                <a:cs typeface="Calibri" panose="020F0502020204030204" pitchFamily="34" charset="0"/>
              </a:rPr>
              <a:t>from one point to </a:t>
            </a:r>
            <a:r>
              <a:rPr lang="en-US" b="0" dirty="0">
                <a:latin typeface="Calibri" panose="020F0502020204030204" pitchFamily="34" charset="0"/>
                <a:cs typeface="Calibri" panose="020F0502020204030204" pitchFamily="34" charset="0"/>
              </a:rPr>
              <a:t>another for individuals and organizations.</a:t>
            </a:r>
          </a:p>
          <a:p>
            <a:pPr marL="1309688" lvl="1" indent="-342900" algn="just">
              <a:spcBef>
                <a:spcPts val="0"/>
              </a:spcBef>
              <a:buClr>
                <a:srgbClr val="FF0000"/>
              </a:buClr>
              <a:buSzPct val="100000"/>
              <a:buFont typeface="Wingdings" panose="05000000000000000000" pitchFamily="2" charset="2"/>
              <a:buChar char="v"/>
              <a:defRPr/>
            </a:pPr>
            <a:r>
              <a:rPr lang="en-US" sz="2400" b="0" dirty="0" smtClean="0">
                <a:latin typeface="Calibri" panose="020F0502020204030204" pitchFamily="34" charset="0"/>
                <a:cs typeface="Calibri" panose="020F0502020204030204" pitchFamily="34" charset="0"/>
              </a:rPr>
              <a:t>An </a:t>
            </a:r>
            <a:r>
              <a:rPr lang="en-US" sz="2400" b="0" dirty="0" smtClean="0">
                <a:solidFill>
                  <a:srgbClr val="FF0000"/>
                </a:solidFill>
                <a:latin typeface="Calibri" panose="020F0502020204030204" pitchFamily="34" charset="0"/>
                <a:cs typeface="Calibri" panose="020F0502020204030204" pitchFamily="34" charset="0"/>
              </a:rPr>
              <a:t>information system helps managers </a:t>
            </a:r>
            <a:r>
              <a:rPr lang="en-US" sz="2400" b="0" dirty="0" smtClean="0">
                <a:latin typeface="Calibri" panose="020F0502020204030204" pitchFamily="34" charset="0"/>
                <a:cs typeface="Calibri" panose="020F0502020204030204" pitchFamily="34" charset="0"/>
              </a:rPr>
              <a:t>to </a:t>
            </a:r>
            <a:r>
              <a:rPr lang="en-US" sz="2400" b="0" dirty="0">
                <a:latin typeface="Calibri" panose="020F0502020204030204" pitchFamily="34" charset="0"/>
                <a:cs typeface="Calibri" panose="020F0502020204030204" pitchFamily="34" charset="0"/>
              </a:rPr>
              <a:t>support decision making, coordination and control in an organization. </a:t>
            </a:r>
          </a:p>
          <a:p>
            <a:pPr marL="1309688" lvl="1" indent="-342900" algn="just">
              <a:spcBef>
                <a:spcPts val="0"/>
              </a:spcBef>
              <a:buClr>
                <a:srgbClr val="FF0000"/>
              </a:buClr>
              <a:buSzPct val="100000"/>
              <a:buFont typeface="Wingdings" panose="05000000000000000000" pitchFamily="2" charset="2"/>
              <a:buChar char="v"/>
              <a:defRPr/>
            </a:pPr>
            <a:r>
              <a:rPr lang="en-US" sz="2400" b="0" dirty="0">
                <a:latin typeface="Calibri" panose="020F0502020204030204" pitchFamily="34" charset="0"/>
                <a:cs typeface="Calibri" panose="020F0502020204030204" pitchFamily="34" charset="0"/>
              </a:rPr>
              <a:t>In addition, </a:t>
            </a:r>
            <a:r>
              <a:rPr lang="en-US" sz="2400" b="0" dirty="0" smtClean="0">
                <a:latin typeface="Calibri" panose="020F0502020204030204" pitchFamily="34" charset="0"/>
                <a:cs typeface="Calibri" panose="020F0502020204030204" pitchFamily="34" charset="0"/>
              </a:rPr>
              <a:t>it may </a:t>
            </a:r>
            <a:r>
              <a:rPr lang="en-US" sz="2400" b="0" dirty="0">
                <a:solidFill>
                  <a:srgbClr val="0033CC"/>
                </a:solidFill>
                <a:latin typeface="Calibri" panose="020F0502020204030204" pitchFamily="34" charset="0"/>
                <a:cs typeface="Calibri" panose="020F0502020204030204" pitchFamily="34" charset="0"/>
              </a:rPr>
              <a:t>also help managers and workers </a:t>
            </a:r>
            <a:r>
              <a:rPr lang="en-US" sz="2400" b="0" dirty="0" smtClean="0">
                <a:latin typeface="Calibri" panose="020F0502020204030204" pitchFamily="34" charset="0"/>
                <a:cs typeface="Calibri" panose="020F0502020204030204" pitchFamily="34" charset="0"/>
              </a:rPr>
              <a:t>to analyze </a:t>
            </a:r>
            <a:r>
              <a:rPr lang="en-US" sz="2400" b="0" dirty="0">
                <a:latin typeface="Calibri" panose="020F0502020204030204" pitchFamily="34" charset="0"/>
                <a:cs typeface="Calibri" panose="020F0502020204030204" pitchFamily="34" charset="0"/>
              </a:rPr>
              <a:t>problems, visualize complex subjects, and create new products</a:t>
            </a:r>
            <a:r>
              <a:rPr lang="en-US" sz="2400" b="0" dirty="0" smtClean="0">
                <a:latin typeface="Calibri" panose="020F0502020204030204" pitchFamily="34" charset="0"/>
                <a:cs typeface="Calibri" panose="020F0502020204030204" pitchFamily="34" charset="0"/>
              </a:rPr>
              <a:t>.</a:t>
            </a:r>
          </a:p>
          <a:p>
            <a:pPr marL="342900" lvl="1" indent="-342900" algn="just">
              <a:spcBef>
                <a:spcPts val="0"/>
              </a:spcBef>
              <a:buClr>
                <a:srgbClr val="FF0000"/>
              </a:buClr>
              <a:buSzPct val="100000"/>
              <a:buFont typeface="Wingdings" panose="05000000000000000000" pitchFamily="2" charset="2"/>
              <a:buChar char="Ø"/>
              <a:defRPr/>
            </a:pPr>
            <a:r>
              <a:rPr lang="en-US" b="0" dirty="0" smtClean="0">
                <a:latin typeface="Calibri" panose="020F0502020204030204" pitchFamily="34" charset="0"/>
                <a:cs typeface="Calibri" panose="020F0502020204030204" pitchFamily="34" charset="0"/>
              </a:rPr>
              <a:t>Two types of information system used in recent and past time are:</a:t>
            </a:r>
          </a:p>
          <a:p>
            <a:pPr marL="1423988" lvl="1" indent="-457200" algn="just">
              <a:spcBef>
                <a:spcPts val="0"/>
              </a:spcBef>
              <a:buClr>
                <a:srgbClr val="FF0000"/>
              </a:buClr>
              <a:buSzPct val="100000"/>
              <a:buFont typeface="+mj-lt"/>
              <a:buAutoNum type="arabicPeriod"/>
              <a:defRPr/>
            </a:pPr>
            <a:r>
              <a:rPr lang="en-US" sz="2400" dirty="0">
                <a:solidFill>
                  <a:srgbClr val="00B050"/>
                </a:solidFill>
                <a:latin typeface="Calibri" panose="020F0502020204030204" pitchFamily="34" charset="0"/>
                <a:cs typeface="Calibri" panose="020F0502020204030204" pitchFamily="34" charset="0"/>
              </a:rPr>
              <a:t>Manual Information </a:t>
            </a:r>
            <a:r>
              <a:rPr lang="en-US" sz="2400" dirty="0" smtClean="0">
                <a:solidFill>
                  <a:srgbClr val="00B050"/>
                </a:solidFill>
                <a:latin typeface="Calibri" panose="020F0502020204030204" pitchFamily="34" charset="0"/>
                <a:cs typeface="Calibri" panose="020F0502020204030204" pitchFamily="34" charset="0"/>
              </a:rPr>
              <a:t>System</a:t>
            </a:r>
            <a:r>
              <a:rPr lang="en-US" sz="2400" b="0" dirty="0" smtClean="0">
                <a:latin typeface="Calibri" panose="020F0502020204030204" pitchFamily="34" charset="0"/>
                <a:cs typeface="Calibri" panose="020F0502020204030204" pitchFamily="34" charset="0"/>
              </a:rPr>
              <a:t> </a:t>
            </a:r>
            <a:r>
              <a:rPr lang="en-US" sz="1600" b="0" dirty="0" smtClean="0">
                <a:latin typeface="Calibri" panose="020F0502020204030204" pitchFamily="34" charset="0"/>
                <a:cs typeface="Calibri" panose="020F0502020204030204" pitchFamily="34" charset="0"/>
              </a:rPr>
              <a:t>(e.g., telephone directory)</a:t>
            </a:r>
            <a:endParaRPr lang="en-US" sz="1600" b="0" dirty="0">
              <a:latin typeface="Calibri" panose="020F0502020204030204" pitchFamily="34" charset="0"/>
              <a:cs typeface="Calibri" panose="020F0502020204030204" pitchFamily="34" charset="0"/>
            </a:endParaRPr>
          </a:p>
          <a:p>
            <a:pPr marL="1423988" lvl="1" indent="-457200" algn="just">
              <a:spcBef>
                <a:spcPts val="0"/>
              </a:spcBef>
              <a:buClr>
                <a:srgbClr val="FF0000"/>
              </a:buClr>
              <a:buSzPct val="100000"/>
              <a:buFont typeface="+mj-lt"/>
              <a:buAutoNum type="arabicPeriod"/>
              <a:defRPr/>
            </a:pPr>
            <a:r>
              <a:rPr lang="en-US" sz="2400" dirty="0" smtClean="0">
                <a:solidFill>
                  <a:srgbClr val="0033CC"/>
                </a:solidFill>
                <a:latin typeface="Calibri" panose="020F0502020204030204" pitchFamily="34" charset="0"/>
                <a:cs typeface="Calibri" panose="020F0502020204030204" pitchFamily="34" charset="0"/>
              </a:rPr>
              <a:t>Computer-Based </a:t>
            </a:r>
            <a:r>
              <a:rPr lang="en-US" sz="2400" dirty="0">
                <a:solidFill>
                  <a:srgbClr val="0033CC"/>
                </a:solidFill>
                <a:latin typeface="Calibri" panose="020F0502020204030204" pitchFamily="34" charset="0"/>
                <a:cs typeface="Calibri" panose="020F0502020204030204" pitchFamily="34" charset="0"/>
              </a:rPr>
              <a:t>Information </a:t>
            </a:r>
            <a:r>
              <a:rPr lang="en-US" sz="2400" dirty="0" smtClean="0">
                <a:solidFill>
                  <a:srgbClr val="0033CC"/>
                </a:solidFill>
                <a:latin typeface="Calibri" panose="020F0502020204030204" pitchFamily="34" charset="0"/>
                <a:cs typeface="Calibri" panose="020F0502020204030204" pitchFamily="34" charset="0"/>
              </a:rPr>
              <a:t>System</a:t>
            </a:r>
            <a:r>
              <a:rPr lang="en-US" sz="2400" b="0" dirty="0" smtClean="0">
                <a:latin typeface="Calibri" panose="020F0502020204030204" pitchFamily="34" charset="0"/>
                <a:cs typeface="Calibri" panose="020F0502020204030204" pitchFamily="34" charset="0"/>
              </a:rPr>
              <a:t> </a:t>
            </a:r>
            <a:r>
              <a:rPr lang="en-US" sz="1600" b="0" dirty="0">
                <a:latin typeface="Calibri" panose="020F0502020204030204" pitchFamily="34" charset="0"/>
                <a:cs typeface="Calibri" panose="020F0502020204030204" pitchFamily="34" charset="0"/>
              </a:rPr>
              <a:t>(more flexible than manual ones and a lot faster. E.g., school management system  </a:t>
            </a:r>
            <a:r>
              <a:rPr lang="en-US" sz="1600" b="0" dirty="0" smtClean="0">
                <a:latin typeface="Calibri" panose="020F0502020204030204" pitchFamily="34" charset="0"/>
                <a:cs typeface="Calibri" panose="020F0502020204030204" pitchFamily="34" charset="0"/>
              </a:rPr>
              <a:t>)</a:t>
            </a:r>
            <a:endParaRPr lang="en-US" sz="24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smtClean="0">
                <a:solidFill>
                  <a:srgbClr val="0033CC"/>
                </a:solidFill>
              </a:rPr>
              <a:t>Slide</a:t>
            </a:r>
            <a:r>
              <a:rPr lang="en-US" smtClean="0"/>
              <a:t>-</a:t>
            </a:r>
            <a:fld id="{D4F8084B-0CD5-4AFA-9444-A279A3559BC7}" type="slidenum">
              <a:rPr lang="en-US" smtClean="0">
                <a:solidFill>
                  <a:srgbClr val="FF0000"/>
                </a:solidFill>
              </a:rPr>
              <a:pPr/>
              <a:t>12</a:t>
            </a:fld>
            <a:endParaRPr lang="en-US" dirty="0">
              <a:solidFill>
                <a:srgbClr val="FF0000"/>
              </a:solidFill>
            </a:endParaRPr>
          </a:p>
        </p:txBody>
      </p:sp>
    </p:spTree>
    <p:extLst>
      <p:ext uri="{BB962C8B-B14F-4D97-AF65-F5344CB8AC3E}">
        <p14:creationId xmlns:p14="http://schemas.microsoft.com/office/powerpoint/2010/main" val="1604357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lvl="1" indent="0"/>
            <a:r>
              <a:rPr lang="en-US" i="0" dirty="0" smtClean="0">
                <a:solidFill>
                  <a:schemeClr val="bg1"/>
                </a:solidFill>
                <a:latin typeface="Arial" panose="020B0604020202020204" pitchFamily="34" charset="0"/>
              </a:rPr>
              <a:t>Function of an Information System</a:t>
            </a:r>
            <a:endParaRPr lang="en-US" sz="28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81000" y="548898"/>
            <a:ext cx="8458200" cy="3429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gn="just">
              <a:buClr>
                <a:srgbClr val="FF0000"/>
              </a:buClr>
              <a:buSzPct val="100000"/>
              <a:buFont typeface="Wingdings" panose="05000000000000000000" pitchFamily="2" charset="2"/>
              <a:buChar char="Ø"/>
              <a:defRPr/>
            </a:pPr>
            <a:r>
              <a:rPr lang="en-US" b="0" dirty="0">
                <a:latin typeface="Calibri" panose="020F0502020204030204" pitchFamily="34" charset="0"/>
                <a:cs typeface="Calibri" panose="020F0502020204030204" pitchFamily="34" charset="0"/>
              </a:rPr>
              <a:t>In an information system, three activities are required to produce </a:t>
            </a:r>
            <a:r>
              <a:rPr lang="en-US" b="0" dirty="0" smtClean="0">
                <a:latin typeface="Calibri" panose="020F0502020204030204" pitchFamily="34" charset="0"/>
                <a:cs typeface="Calibri" panose="020F0502020204030204" pitchFamily="34" charset="0"/>
              </a:rPr>
              <a:t>information:</a:t>
            </a:r>
            <a:endParaRPr lang="en-US" b="0" dirty="0">
              <a:latin typeface="Calibri" panose="020F0502020204030204" pitchFamily="34" charset="0"/>
              <a:cs typeface="Calibri" panose="020F0502020204030204" pitchFamily="34" charset="0"/>
            </a:endParaRPr>
          </a:p>
          <a:p>
            <a:pPr marL="1320800" lvl="1" indent="-514350" algn="just">
              <a:buClr>
                <a:srgbClr val="FF0000"/>
              </a:buClr>
              <a:buSzPct val="100000"/>
              <a:buFont typeface="+mj-lt"/>
              <a:buAutoNum type="arabicPeriod"/>
              <a:defRPr/>
            </a:pPr>
            <a:r>
              <a:rPr lang="en-US" b="0" dirty="0" smtClean="0">
                <a:latin typeface="Calibri" panose="020F0502020204030204" pitchFamily="34" charset="0"/>
                <a:cs typeface="Calibri" panose="020F0502020204030204" pitchFamily="34" charset="0"/>
              </a:rPr>
              <a:t>Input</a:t>
            </a:r>
            <a:endParaRPr lang="en-US" b="0" dirty="0">
              <a:latin typeface="Calibri" panose="020F0502020204030204" pitchFamily="34" charset="0"/>
              <a:cs typeface="Calibri" panose="020F0502020204030204" pitchFamily="34" charset="0"/>
            </a:endParaRPr>
          </a:p>
          <a:p>
            <a:pPr marL="1320800" lvl="1" indent="-514350" algn="just">
              <a:buClr>
                <a:srgbClr val="FF0000"/>
              </a:buClr>
              <a:buSzPct val="100000"/>
              <a:buFont typeface="Wingdings" pitchFamily="2" charset="2"/>
              <a:buChar char="v"/>
              <a:defRPr/>
            </a:pPr>
            <a:r>
              <a:rPr lang="en-US" sz="2000" b="0" dirty="0" smtClean="0">
                <a:latin typeface="Calibri" panose="020F0502020204030204" pitchFamily="34" charset="0"/>
                <a:cs typeface="Calibri" panose="020F0502020204030204" pitchFamily="34" charset="0"/>
              </a:rPr>
              <a:t>Input </a:t>
            </a:r>
            <a:r>
              <a:rPr lang="en-US" sz="2000" b="0" dirty="0">
                <a:latin typeface="Calibri" panose="020F0502020204030204" pitchFamily="34" charset="0"/>
                <a:cs typeface="Calibri" panose="020F0502020204030204" pitchFamily="34" charset="0"/>
              </a:rPr>
              <a:t>captures or collects raw data from within the organization or from its external environment.</a:t>
            </a:r>
          </a:p>
          <a:p>
            <a:pPr marL="1320800" lvl="1" indent="-514350" algn="just">
              <a:buClr>
                <a:srgbClr val="FF0000"/>
              </a:buClr>
              <a:buSzPct val="100000"/>
              <a:buFont typeface="+mj-lt"/>
              <a:buAutoNum type="arabicPeriod" startAt="2"/>
              <a:defRPr/>
            </a:pPr>
            <a:r>
              <a:rPr lang="en-US" b="0" dirty="0">
                <a:latin typeface="Calibri" panose="020F0502020204030204" pitchFamily="34" charset="0"/>
                <a:cs typeface="Calibri" panose="020F0502020204030204" pitchFamily="34" charset="0"/>
              </a:rPr>
              <a:t>Processing</a:t>
            </a:r>
          </a:p>
          <a:p>
            <a:pPr marL="1320800" lvl="1" indent="-514350" algn="just">
              <a:buClr>
                <a:srgbClr val="FF0000"/>
              </a:buClr>
              <a:buSzPct val="100000"/>
              <a:buFont typeface="Wingdings" pitchFamily="2" charset="2"/>
              <a:buChar char="v"/>
              <a:defRPr/>
            </a:pPr>
            <a:r>
              <a:rPr lang="en-US" sz="2000" b="0" dirty="0">
                <a:latin typeface="Calibri" panose="020F0502020204030204" pitchFamily="34" charset="0"/>
                <a:cs typeface="Calibri" panose="020F0502020204030204" pitchFamily="34" charset="0"/>
              </a:rPr>
              <a:t>Processing converts this raw input into a more meaningful form</a:t>
            </a:r>
            <a:r>
              <a:rPr lang="en-US" sz="2000" b="0" dirty="0" smtClean="0">
                <a:latin typeface="Calibri" panose="020F0502020204030204" pitchFamily="34" charset="0"/>
                <a:cs typeface="Calibri" panose="020F0502020204030204" pitchFamily="34" charset="0"/>
              </a:rPr>
              <a:t>.</a:t>
            </a:r>
            <a:endParaRPr lang="en-US" b="0" dirty="0">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875" y="3581400"/>
            <a:ext cx="4200525" cy="17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ChangeArrowheads="1"/>
          </p:cNvSpPr>
          <p:nvPr/>
        </p:nvSpPr>
        <p:spPr bwMode="auto">
          <a:xfrm>
            <a:off x="4705048" y="5408162"/>
            <a:ext cx="444224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CC"/>
                </a:solidFill>
                <a:effectLst/>
                <a:latin typeface="Verdana" pitchFamily="34" charset="0"/>
                <a:cs typeface="Arial" pitchFamily="34" charset="0"/>
              </a:rPr>
              <a:t>Figure</a:t>
            </a:r>
            <a:r>
              <a:rPr kumimoji="0" lang="en-US" sz="1500" b="0" i="0" u="none" strike="noStrike" cap="none" normalizeH="0" baseline="0" dirty="0" smtClean="0">
                <a:ln>
                  <a:noFill/>
                </a:ln>
                <a:solidFill>
                  <a:srgbClr val="0000CC"/>
                </a:solidFill>
                <a:effectLst/>
                <a:latin typeface="Verdana" pitchFamily="34" charset="0"/>
                <a:cs typeface="Arial" pitchFamily="34" charset="0"/>
              </a:rPr>
              <a:t>: Functions of an information system</a:t>
            </a:r>
            <a:endParaRPr kumimoji="0" lang="en-US" sz="1800" b="0" i="0" u="none" strike="noStrike" cap="none" normalizeH="0" baseline="0" dirty="0" smtClean="0">
              <a:ln>
                <a:noFill/>
              </a:ln>
              <a:solidFill>
                <a:srgbClr val="0000CC"/>
              </a:solidFill>
              <a:effectLst/>
              <a:cs typeface="Arial" pitchFamily="34" charset="0"/>
            </a:endParaRPr>
          </a:p>
        </p:txBody>
      </p:sp>
      <p:sp>
        <p:nvSpPr>
          <p:cNvPr id="8" name="Rectangle 9"/>
          <p:cNvSpPr txBox="1">
            <a:spLocks noChangeArrowheads="1"/>
          </p:cNvSpPr>
          <p:nvPr/>
        </p:nvSpPr>
        <p:spPr bwMode="auto">
          <a:xfrm>
            <a:off x="152400" y="3581400"/>
            <a:ext cx="4552063" cy="1843088"/>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lvl="1" indent="-514350" algn="just">
              <a:buClr>
                <a:srgbClr val="FF0000"/>
              </a:buClr>
              <a:buSzPct val="100000"/>
              <a:buFont typeface="+mj-lt"/>
              <a:buAutoNum type="arabicPeriod" startAt="3"/>
              <a:defRPr/>
            </a:pPr>
            <a:r>
              <a:rPr lang="en-US" b="0" dirty="0">
                <a:latin typeface="Calibri" panose="020F0502020204030204" pitchFamily="34" charset="0"/>
                <a:cs typeface="Calibri" panose="020F0502020204030204" pitchFamily="34" charset="0"/>
              </a:rPr>
              <a:t>Output</a:t>
            </a:r>
          </a:p>
          <a:p>
            <a:pPr marL="971550" lvl="1" indent="-457200" algn="just">
              <a:buClr>
                <a:srgbClr val="FF0000"/>
              </a:buClr>
              <a:buSzPct val="100000"/>
              <a:buFont typeface="Wingdings" pitchFamily="2" charset="2"/>
              <a:buChar char="v"/>
              <a:defRPr/>
            </a:pPr>
            <a:r>
              <a:rPr lang="en-US" sz="2000" b="0" dirty="0" smtClean="0">
                <a:latin typeface="Calibri" panose="020F0502020204030204" pitchFamily="34" charset="0"/>
                <a:cs typeface="Calibri" panose="020F0502020204030204" pitchFamily="34" charset="0"/>
              </a:rPr>
              <a:t>Output </a:t>
            </a:r>
            <a:r>
              <a:rPr lang="en-US" sz="2000" b="0" dirty="0">
                <a:latin typeface="Calibri" panose="020F0502020204030204" pitchFamily="34" charset="0"/>
                <a:cs typeface="Calibri" panose="020F0502020204030204" pitchFamily="34" charset="0"/>
              </a:rPr>
              <a:t>transfers the processed information to the people who will use it or to the activities for which it will be used</a:t>
            </a:r>
            <a:r>
              <a:rPr lang="en-US" sz="2000" b="0" dirty="0" smtClean="0">
                <a:latin typeface="Calibri" panose="020F0502020204030204" pitchFamily="34" charset="0"/>
                <a:cs typeface="Calibri" panose="020F0502020204030204" pitchFamily="34" charset="0"/>
              </a:rPr>
              <a:t>.</a:t>
            </a:r>
          </a:p>
        </p:txBody>
      </p:sp>
      <p:sp>
        <p:nvSpPr>
          <p:cNvPr id="9" name="Rectangle 9"/>
          <p:cNvSpPr txBox="1">
            <a:spLocks noChangeArrowheads="1"/>
          </p:cNvSpPr>
          <p:nvPr/>
        </p:nvSpPr>
        <p:spPr bwMode="auto">
          <a:xfrm>
            <a:off x="685800" y="5791200"/>
            <a:ext cx="8229600" cy="7239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gn="just">
              <a:lnSpc>
                <a:spcPct val="95000"/>
              </a:lnSpc>
              <a:spcBef>
                <a:spcPts val="0"/>
              </a:spcBef>
              <a:buClr>
                <a:srgbClr val="FF0000"/>
              </a:buClr>
              <a:buSzPct val="100000"/>
              <a:buFont typeface="Wingdings" panose="05000000000000000000" pitchFamily="2" charset="2"/>
              <a:buChar char="Ø"/>
              <a:defRPr/>
            </a:pPr>
            <a:r>
              <a:rPr lang="en-US" sz="2400" b="0" dirty="0">
                <a:latin typeface="Calibri" panose="020F0502020204030204" pitchFamily="34" charset="0"/>
                <a:cs typeface="Calibri" panose="020F0502020204030204" pitchFamily="34" charset="0"/>
              </a:rPr>
              <a:t>Information systems also require </a:t>
            </a:r>
            <a:r>
              <a:rPr lang="en-US" sz="2400" dirty="0">
                <a:solidFill>
                  <a:srgbClr val="0000CC"/>
                </a:solidFill>
                <a:latin typeface="Calibri" panose="020F0502020204030204" pitchFamily="34" charset="0"/>
                <a:cs typeface="Calibri" panose="020F0502020204030204" pitchFamily="34" charset="0"/>
              </a:rPr>
              <a:t>feedback</a:t>
            </a:r>
            <a:r>
              <a:rPr lang="en-US" sz="2400" b="0" dirty="0">
                <a:latin typeface="Calibri" panose="020F0502020204030204" pitchFamily="34" charset="0"/>
                <a:cs typeface="Calibri" panose="020F0502020204030204" pitchFamily="34" charset="0"/>
              </a:rPr>
              <a:t>, which is output that is returned to appropriate members of the organization to help them evaluate or correct the input stage.</a:t>
            </a:r>
          </a:p>
        </p:txBody>
      </p:sp>
      <p:sp>
        <p:nvSpPr>
          <p:cNvPr id="3" name="Slide Number Placeholder 2"/>
          <p:cNvSpPr>
            <a:spLocks noGrp="1"/>
          </p:cNvSpPr>
          <p:nvPr>
            <p:ph type="sldNum" sz="quarter" idx="10"/>
          </p:nvPr>
        </p:nvSpPr>
        <p:spPr/>
        <p:txBody>
          <a:bodyPr/>
          <a:lstStyle/>
          <a:p>
            <a:r>
              <a:rPr lang="en-US" smtClean="0">
                <a:solidFill>
                  <a:srgbClr val="0033CC"/>
                </a:solidFill>
              </a:rPr>
              <a:t>Slide</a:t>
            </a:r>
            <a:r>
              <a:rPr lang="en-US" smtClean="0"/>
              <a:t>-</a:t>
            </a:r>
            <a:fld id="{D4F8084B-0CD5-4AFA-9444-A279A3559BC7}" type="slidenum">
              <a:rPr lang="en-US" smtClean="0">
                <a:solidFill>
                  <a:srgbClr val="FF0000"/>
                </a:solidFill>
              </a:rPr>
              <a:pPr/>
              <a:t>13</a:t>
            </a:fld>
            <a:endParaRPr lang="en-US" dirty="0">
              <a:solidFill>
                <a:srgbClr val="FF0000"/>
              </a:solidFill>
            </a:endParaRPr>
          </a:p>
        </p:txBody>
      </p:sp>
    </p:spTree>
    <p:extLst>
      <p:ext uri="{BB962C8B-B14F-4D97-AF65-F5344CB8AC3E}">
        <p14:creationId xmlns:p14="http://schemas.microsoft.com/office/powerpoint/2010/main" val="1143655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About </a:t>
            </a:r>
            <a:r>
              <a:rPr lang="en-US" sz="2700" i="0" dirty="0">
                <a:solidFill>
                  <a:schemeClr val="bg1"/>
                </a:solidFill>
                <a:latin typeface="Arial" panose="020B0604020202020204" pitchFamily="34" charset="0"/>
              </a:rPr>
              <a:t>Information</a:t>
            </a:r>
          </a:p>
        </p:txBody>
      </p:sp>
      <p:graphicFrame>
        <p:nvGraphicFramePr>
          <p:cNvPr id="2" name="Table 1"/>
          <p:cNvGraphicFramePr>
            <a:graphicFrameLocks noGrp="1"/>
          </p:cNvGraphicFramePr>
          <p:nvPr>
            <p:extLst>
              <p:ext uri="{D42A27DB-BD31-4B8C-83A1-F6EECF244321}">
                <p14:modId xmlns:p14="http://schemas.microsoft.com/office/powerpoint/2010/main" val="2732660732"/>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lvl="1" indent="0" algn="just" defTabSz="914400" rtl="0" eaLnBrk="1" fontAlgn="auto" latinLnBrk="0" hangingPunct="1">
                        <a:lnSpc>
                          <a:spcPct val="100000"/>
                        </a:lnSpc>
                        <a:spcBef>
                          <a:spcPts val="0"/>
                        </a:spcBef>
                        <a:spcAft>
                          <a:spcPts val="0"/>
                        </a:spcAft>
                        <a:buClrTx/>
                        <a:buSzTx/>
                        <a:buFontTx/>
                        <a:buNone/>
                        <a:tabLst/>
                        <a:defRPr/>
                      </a:pPr>
                      <a:r>
                        <a:rPr lang="en-US" sz="2600" b="1" kern="1200" dirty="0" smtClean="0">
                          <a:solidFill>
                            <a:srgbClr val="0033CC"/>
                          </a:solidFill>
                          <a:effectLst/>
                          <a:latin typeface="Arial" pitchFamily="34" charset="0"/>
                          <a:ea typeface="+mn-ea"/>
                          <a:cs typeface="Arial" pitchFamily="34" charset="0"/>
                        </a:rPr>
                        <a:t>Components of an Information System:</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14</a:t>
            </a:fld>
            <a:endParaRPr lang="en-US" dirty="0"/>
          </a:p>
        </p:txBody>
      </p:sp>
      <p:sp>
        <p:nvSpPr>
          <p:cNvPr id="14" name="Rectangle 9"/>
          <p:cNvSpPr txBox="1">
            <a:spLocks noChangeArrowheads="1"/>
          </p:cNvSpPr>
          <p:nvPr/>
        </p:nvSpPr>
        <p:spPr bwMode="auto">
          <a:xfrm>
            <a:off x="381000" y="1219200"/>
            <a:ext cx="8382000" cy="1600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lnSpc>
                <a:spcPct val="90000"/>
              </a:lnSpc>
              <a:spcBef>
                <a:spcPts val="0"/>
              </a:spcBef>
              <a:spcAft>
                <a:spcPts val="0"/>
              </a:spcAft>
              <a:buClr>
                <a:schemeClr val="folHlink"/>
              </a:buClr>
              <a:buSzPct val="60000"/>
              <a:buNone/>
              <a:defRPr/>
            </a:pPr>
            <a:r>
              <a:rPr lang="en-US" sz="2400" spc="-60" dirty="0" smtClean="0">
                <a:latin typeface="Calibri" pitchFamily="34" charset="0"/>
                <a:cs typeface="Calibri" pitchFamily="34" charset="0"/>
              </a:rPr>
              <a:t>There </a:t>
            </a:r>
            <a:r>
              <a:rPr lang="en-US" sz="2400" spc="-60" dirty="0">
                <a:latin typeface="Calibri" pitchFamily="34" charset="0"/>
                <a:cs typeface="Calibri" pitchFamily="34" charset="0"/>
              </a:rPr>
              <a:t>are five components that must come together in order to produce a computer-based information </a:t>
            </a:r>
            <a:r>
              <a:rPr lang="en-US" sz="2400" spc="-60" dirty="0" smtClean="0">
                <a:latin typeface="Calibri" pitchFamily="34" charset="0"/>
                <a:cs typeface="Calibri" pitchFamily="34" charset="0"/>
              </a:rPr>
              <a:t>system:</a:t>
            </a:r>
          </a:p>
          <a:p>
            <a:pPr marL="457200" lvl="1" indent="-457200" algn="just">
              <a:lnSpc>
                <a:spcPct val="90000"/>
              </a:lnSpc>
              <a:spcBef>
                <a:spcPts val="0"/>
              </a:spcBef>
              <a:spcAft>
                <a:spcPts val="0"/>
              </a:spcAft>
              <a:buClr>
                <a:srgbClr val="FF0000"/>
              </a:buClr>
              <a:buSzPct val="100000"/>
              <a:buFont typeface="+mj-lt"/>
              <a:buAutoNum type="arabicParenR"/>
              <a:defRPr/>
            </a:pPr>
            <a:r>
              <a:rPr lang="en-US" sz="2400" spc="-60" dirty="0" smtClean="0">
                <a:latin typeface="Calibri" pitchFamily="34" charset="0"/>
                <a:cs typeface="Calibri" pitchFamily="34" charset="0"/>
              </a:rPr>
              <a:t>Hardware: </a:t>
            </a:r>
          </a:p>
          <a:p>
            <a:pPr marL="800100" lvl="1" indent="-342900" algn="just">
              <a:lnSpc>
                <a:spcPct val="90000"/>
              </a:lnSpc>
              <a:spcBef>
                <a:spcPts val="0"/>
              </a:spcBef>
              <a:spcAft>
                <a:spcPts val="0"/>
              </a:spcAft>
              <a:buClr>
                <a:srgbClr val="00B050"/>
              </a:buClr>
              <a:buSzPct val="100000"/>
              <a:buFont typeface="Wingdings" pitchFamily="2" charset="2"/>
              <a:buChar char="Ø"/>
              <a:defRPr/>
            </a:pPr>
            <a:r>
              <a:rPr lang="en-US" sz="2000" spc="-60" dirty="0" smtClean="0">
                <a:latin typeface="Calibri" pitchFamily="34" charset="0"/>
                <a:cs typeface="Calibri" pitchFamily="34" charset="0"/>
              </a:rPr>
              <a:t>It </a:t>
            </a:r>
            <a:r>
              <a:rPr lang="en-US" sz="2000" spc="-60" dirty="0">
                <a:latin typeface="Calibri" pitchFamily="34" charset="0"/>
                <a:cs typeface="Calibri" pitchFamily="34" charset="0"/>
              </a:rPr>
              <a:t>refers to all physical components that includes the computer itself, storage devices, communication devices etc.</a:t>
            </a:r>
          </a:p>
          <a:p>
            <a:pPr marL="457200" lvl="1" indent="-457200" algn="just">
              <a:lnSpc>
                <a:spcPct val="90000"/>
              </a:lnSpc>
              <a:spcBef>
                <a:spcPts val="0"/>
              </a:spcBef>
              <a:spcAft>
                <a:spcPts val="0"/>
              </a:spcAft>
              <a:buClr>
                <a:srgbClr val="FF0000"/>
              </a:buClr>
              <a:buSzPct val="100000"/>
              <a:buFont typeface="+mj-lt"/>
              <a:buAutoNum type="arabicParenR" startAt="2"/>
              <a:defRPr/>
            </a:pPr>
            <a:r>
              <a:rPr lang="en-US" sz="2400" spc="-60" dirty="0">
                <a:latin typeface="Calibri" pitchFamily="34" charset="0"/>
                <a:cs typeface="Calibri" pitchFamily="34" charset="0"/>
              </a:rPr>
              <a:t>Software: </a:t>
            </a:r>
          </a:p>
          <a:p>
            <a:pPr marL="800100" lvl="1" indent="-342900" algn="just">
              <a:lnSpc>
                <a:spcPct val="90000"/>
              </a:lnSpc>
              <a:spcBef>
                <a:spcPts val="0"/>
              </a:spcBef>
              <a:spcAft>
                <a:spcPts val="0"/>
              </a:spcAft>
              <a:buClr>
                <a:srgbClr val="00B050"/>
              </a:buClr>
              <a:buSzPct val="100000"/>
              <a:buFont typeface="Wingdings" pitchFamily="2" charset="2"/>
              <a:buChar char="Ø"/>
              <a:defRPr/>
            </a:pPr>
            <a:r>
              <a:rPr lang="en-US" sz="2000" spc="-60" dirty="0">
                <a:latin typeface="Calibri" pitchFamily="34" charset="0"/>
                <a:cs typeface="Calibri" pitchFamily="34" charset="0"/>
              </a:rPr>
              <a:t>It refers to computer programs that instructs the hardware to perform specific task.</a:t>
            </a:r>
          </a:p>
          <a:p>
            <a:pPr marL="457200" lvl="1" indent="-457200" algn="just">
              <a:lnSpc>
                <a:spcPct val="90000"/>
              </a:lnSpc>
              <a:spcBef>
                <a:spcPts val="0"/>
              </a:spcBef>
              <a:spcAft>
                <a:spcPts val="0"/>
              </a:spcAft>
              <a:buClr>
                <a:srgbClr val="FF0000"/>
              </a:buClr>
              <a:buSzPct val="100000"/>
              <a:buFont typeface="+mj-lt"/>
              <a:buAutoNum type="arabicParenR" startAt="3"/>
              <a:defRPr/>
            </a:pPr>
            <a:r>
              <a:rPr lang="en-US" sz="2400" spc="-60" dirty="0">
                <a:latin typeface="Calibri" pitchFamily="34" charset="0"/>
                <a:cs typeface="Calibri" pitchFamily="34" charset="0"/>
              </a:rPr>
              <a:t>Data: </a:t>
            </a:r>
          </a:p>
          <a:p>
            <a:pPr marL="800100" lvl="1" indent="-342900" algn="just">
              <a:lnSpc>
                <a:spcPct val="90000"/>
              </a:lnSpc>
              <a:spcBef>
                <a:spcPts val="0"/>
              </a:spcBef>
              <a:spcAft>
                <a:spcPts val="0"/>
              </a:spcAft>
              <a:buClr>
                <a:srgbClr val="00B050"/>
              </a:buClr>
              <a:buSzPct val="100000"/>
              <a:buFont typeface="Wingdings" pitchFamily="2" charset="2"/>
              <a:buChar char="Ø"/>
              <a:defRPr/>
            </a:pPr>
            <a:r>
              <a:rPr lang="en-US" sz="2000" spc="-60" dirty="0">
                <a:latin typeface="Calibri" pitchFamily="34" charset="0"/>
                <a:cs typeface="Calibri" pitchFamily="34" charset="0"/>
              </a:rPr>
              <a:t>Data are facts or raw materials that are used by programs to produce useful information.</a:t>
            </a:r>
          </a:p>
          <a:p>
            <a:pPr marL="457200" lvl="1" indent="-457200" algn="just">
              <a:lnSpc>
                <a:spcPct val="90000"/>
              </a:lnSpc>
              <a:spcBef>
                <a:spcPts val="0"/>
              </a:spcBef>
              <a:spcAft>
                <a:spcPts val="0"/>
              </a:spcAft>
              <a:buClr>
                <a:srgbClr val="FF0000"/>
              </a:buClr>
              <a:buSzPct val="100000"/>
              <a:buFont typeface="+mj-lt"/>
              <a:buAutoNum type="arabicParenR" startAt="4"/>
              <a:defRPr/>
            </a:pPr>
            <a:r>
              <a:rPr lang="en-US" sz="2400" spc="-60" dirty="0">
                <a:latin typeface="Calibri" pitchFamily="34" charset="0"/>
                <a:cs typeface="Calibri" pitchFamily="34" charset="0"/>
              </a:rPr>
              <a:t>Network: </a:t>
            </a:r>
          </a:p>
          <a:p>
            <a:pPr marL="800100" lvl="1" indent="-342900" algn="just">
              <a:lnSpc>
                <a:spcPct val="90000"/>
              </a:lnSpc>
              <a:spcBef>
                <a:spcPts val="0"/>
              </a:spcBef>
              <a:spcAft>
                <a:spcPts val="0"/>
              </a:spcAft>
              <a:buClr>
                <a:srgbClr val="00B050"/>
              </a:buClr>
              <a:buSzPct val="100000"/>
              <a:buFont typeface="Wingdings" pitchFamily="2" charset="2"/>
              <a:buChar char="Ø"/>
              <a:defRPr/>
            </a:pPr>
            <a:r>
              <a:rPr lang="en-US" sz="2000" spc="-60" dirty="0">
                <a:latin typeface="Calibri" pitchFamily="34" charset="0"/>
                <a:cs typeface="Calibri" pitchFamily="34" charset="0"/>
              </a:rPr>
              <a:t>It refers to communication hardware and software. </a:t>
            </a:r>
          </a:p>
          <a:p>
            <a:pPr marL="457200" lvl="1" indent="-457200" algn="just">
              <a:lnSpc>
                <a:spcPct val="90000"/>
              </a:lnSpc>
              <a:spcBef>
                <a:spcPts val="0"/>
              </a:spcBef>
              <a:spcAft>
                <a:spcPts val="0"/>
              </a:spcAft>
              <a:buClr>
                <a:srgbClr val="FF0000"/>
              </a:buClr>
              <a:buSzPct val="100000"/>
              <a:buFont typeface="+mj-lt"/>
              <a:buAutoNum type="arabicParenR" startAt="5"/>
              <a:defRPr/>
            </a:pPr>
            <a:r>
              <a:rPr lang="en-US" sz="2400" spc="-60" dirty="0">
                <a:latin typeface="Calibri" pitchFamily="34" charset="0"/>
                <a:cs typeface="Calibri" pitchFamily="34" charset="0"/>
              </a:rPr>
              <a:t>People: </a:t>
            </a:r>
          </a:p>
          <a:p>
            <a:pPr marL="800100" lvl="1" indent="-342900" algn="just">
              <a:lnSpc>
                <a:spcPct val="90000"/>
              </a:lnSpc>
              <a:spcBef>
                <a:spcPts val="0"/>
              </a:spcBef>
              <a:spcAft>
                <a:spcPts val="0"/>
              </a:spcAft>
              <a:buClr>
                <a:srgbClr val="00B050"/>
              </a:buClr>
              <a:buSzPct val="100000"/>
              <a:buFont typeface="Wingdings" pitchFamily="2" charset="2"/>
              <a:buChar char="Ø"/>
              <a:defRPr/>
            </a:pPr>
            <a:r>
              <a:rPr lang="en-US" sz="2000" spc="-60" dirty="0">
                <a:latin typeface="Calibri" pitchFamily="34" charset="0"/>
                <a:cs typeface="Calibri" pitchFamily="34" charset="0"/>
              </a:rPr>
              <a:t>The people involved with an information system are end users and  specialists. This component influence the success or failure of information systems.</a:t>
            </a:r>
          </a:p>
        </p:txBody>
      </p:sp>
    </p:spTree>
    <p:extLst>
      <p:ext uri="{BB962C8B-B14F-4D97-AF65-F5344CB8AC3E}">
        <p14:creationId xmlns:p14="http://schemas.microsoft.com/office/powerpoint/2010/main" val="2310613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Information </a:t>
            </a:r>
            <a:r>
              <a:rPr lang="en-US" sz="2700" i="0" dirty="0">
                <a:solidFill>
                  <a:schemeClr val="bg1"/>
                </a:solidFill>
                <a:latin typeface="Arial" panose="020B0604020202020204" pitchFamily="34" charset="0"/>
              </a:rPr>
              <a:t>System Vs. Information Technology</a:t>
            </a: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15</a:t>
            </a:fld>
            <a:endParaRPr lang="en-US" dirty="0"/>
          </a:p>
        </p:txBody>
      </p:sp>
      <p:sp>
        <p:nvSpPr>
          <p:cNvPr id="14" name="Rectangle 9"/>
          <p:cNvSpPr txBox="1">
            <a:spLocks noChangeArrowheads="1"/>
          </p:cNvSpPr>
          <p:nvPr/>
        </p:nvSpPr>
        <p:spPr bwMode="auto">
          <a:xfrm>
            <a:off x="-11575" y="685800"/>
            <a:ext cx="41148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lnSpc>
                <a:spcPct val="95000"/>
              </a:lnSpc>
              <a:spcBef>
                <a:spcPts val="400"/>
              </a:spcBef>
              <a:spcAft>
                <a:spcPts val="400"/>
              </a:spcAft>
              <a:buClr>
                <a:schemeClr val="folHlink"/>
              </a:buClr>
              <a:buSzPct val="60000"/>
              <a:buNone/>
              <a:defRPr/>
            </a:pPr>
            <a:r>
              <a:rPr lang="en-US" dirty="0" smtClean="0">
                <a:solidFill>
                  <a:srgbClr val="0033CC"/>
                </a:solidFill>
                <a:latin typeface="Arial" panose="020B0604020202020204" pitchFamily="34" charset="0"/>
                <a:cs typeface="Arial" panose="020B0604020202020204" pitchFamily="34" charset="0"/>
              </a:rPr>
              <a:t>Information System:</a:t>
            </a:r>
            <a:endParaRPr lang="en-US" dirty="0">
              <a:solidFill>
                <a:srgbClr val="0033CC"/>
              </a:solidFill>
              <a:latin typeface="Arial" panose="020B0604020202020204" pitchFamily="34" charset="0"/>
              <a:cs typeface="Arial" panose="020B0604020202020204" pitchFamily="34" charset="0"/>
            </a:endParaRPr>
          </a:p>
          <a:p>
            <a:pPr marL="51435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An information system can be defined technically as a set of interrelated components that collect (or retrieve), process, store, and distribute </a:t>
            </a:r>
            <a:r>
              <a:rPr lang="en-US" sz="2400" dirty="0" smtClean="0">
                <a:latin typeface="Calibri" pitchFamily="34" charset="0"/>
                <a:cs typeface="Calibri" pitchFamily="34" charset="0"/>
              </a:rPr>
              <a:t>information.</a:t>
            </a:r>
          </a:p>
          <a:p>
            <a:pPr marL="51435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smtClean="0">
                <a:latin typeface="Calibri" pitchFamily="34" charset="0"/>
                <a:cs typeface="Calibri" pitchFamily="34" charset="0"/>
              </a:rPr>
              <a:t>It supports </a:t>
            </a:r>
            <a:r>
              <a:rPr lang="en-US" sz="2400" dirty="0">
                <a:latin typeface="Calibri" pitchFamily="34" charset="0"/>
                <a:cs typeface="Calibri" pitchFamily="34" charset="0"/>
              </a:rPr>
              <a:t>decision making, coordination and control in an organization</a:t>
            </a:r>
            <a:r>
              <a:rPr lang="en-US" dirty="0">
                <a:latin typeface="Calibri" pitchFamily="34" charset="0"/>
                <a:cs typeface="Calibri" pitchFamily="34" charset="0"/>
              </a:rPr>
              <a:t>. </a:t>
            </a:r>
          </a:p>
        </p:txBody>
      </p:sp>
      <p:sp>
        <p:nvSpPr>
          <p:cNvPr id="7" name="Rectangle 5"/>
          <p:cNvSpPr>
            <a:spLocks noChangeArrowheads="1"/>
          </p:cNvSpPr>
          <p:nvPr/>
        </p:nvSpPr>
        <p:spPr bwMode="auto">
          <a:xfrm>
            <a:off x="4419600" y="685800"/>
            <a:ext cx="4495800" cy="3565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marL="0" lvl="1" algn="just">
              <a:spcBef>
                <a:spcPts val="400"/>
              </a:spcBef>
              <a:spcAft>
                <a:spcPts val="400"/>
              </a:spcAft>
            </a:pPr>
            <a:r>
              <a:rPr lang="en-US" sz="2800" dirty="0" smtClean="0">
                <a:solidFill>
                  <a:srgbClr val="FF0000"/>
                </a:solidFill>
              </a:rPr>
              <a:t>Information Technology:</a:t>
            </a:r>
          </a:p>
          <a:p>
            <a:pPr marL="51435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smtClean="0">
                <a:latin typeface="Calibri" pitchFamily="34" charset="0"/>
                <a:cs typeface="Calibri" pitchFamily="34" charset="0"/>
              </a:rPr>
              <a:t>Information Technology </a:t>
            </a:r>
            <a:r>
              <a:rPr lang="en-US" sz="2400" dirty="0">
                <a:latin typeface="Calibri" pitchFamily="34" charset="0"/>
                <a:cs typeface="Calibri" pitchFamily="34" charset="0"/>
              </a:rPr>
              <a:t>is the study, design, development, implementation, support or management of computer-based information </a:t>
            </a:r>
            <a:r>
              <a:rPr lang="en-US" sz="2400" dirty="0" smtClean="0">
                <a:latin typeface="Calibri" pitchFamily="34" charset="0"/>
                <a:cs typeface="Calibri" pitchFamily="34" charset="0"/>
              </a:rPr>
              <a:t>systems.</a:t>
            </a:r>
          </a:p>
          <a:p>
            <a:pPr marL="51435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It refers to both the hardware and software to manage information</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
        <p:nvSpPr>
          <p:cNvPr id="4" name="Rectangle 3"/>
          <p:cNvSpPr/>
          <p:nvPr/>
        </p:nvSpPr>
        <p:spPr bwMode="auto">
          <a:xfrm>
            <a:off x="4191000" y="762000"/>
            <a:ext cx="200722" cy="41148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1303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492443"/>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600" i="0" dirty="0" smtClean="0">
                <a:solidFill>
                  <a:schemeClr val="bg1"/>
                </a:solidFill>
                <a:latin typeface="Arial" panose="020B0604020202020204" pitchFamily="34" charset="0"/>
              </a:rPr>
              <a:t>Information Technology Vs. Communication Technology</a:t>
            </a:r>
            <a:endParaRPr lang="en-US" sz="2600" i="0" dirty="0">
              <a:solidFill>
                <a:schemeClr val="bg1"/>
              </a:solidFill>
              <a:latin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16</a:t>
            </a:fld>
            <a:endParaRPr lang="en-US" dirty="0"/>
          </a:p>
        </p:txBody>
      </p:sp>
      <p:sp>
        <p:nvSpPr>
          <p:cNvPr id="14" name="Rectangle 9"/>
          <p:cNvSpPr txBox="1">
            <a:spLocks noChangeArrowheads="1"/>
          </p:cNvSpPr>
          <p:nvPr/>
        </p:nvSpPr>
        <p:spPr bwMode="auto">
          <a:xfrm>
            <a:off x="-11575" y="533400"/>
            <a:ext cx="4114800" cy="41910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lnSpc>
                <a:spcPct val="95000"/>
              </a:lnSpc>
              <a:spcBef>
                <a:spcPts val="400"/>
              </a:spcBef>
              <a:spcAft>
                <a:spcPts val="400"/>
              </a:spcAft>
              <a:buClr>
                <a:schemeClr val="folHlink"/>
              </a:buClr>
              <a:buSzPct val="60000"/>
              <a:buNone/>
              <a:defRPr/>
            </a:pPr>
            <a:r>
              <a:rPr lang="en-US" sz="2400" dirty="0" smtClean="0">
                <a:solidFill>
                  <a:srgbClr val="0033CC"/>
                </a:solidFill>
                <a:latin typeface="Arial" panose="020B0604020202020204" pitchFamily="34" charset="0"/>
                <a:cs typeface="Arial" panose="020B0604020202020204" pitchFamily="34" charset="0"/>
              </a:rPr>
              <a:t>Information Technology:</a:t>
            </a:r>
            <a:endParaRPr lang="en-US" sz="2400" dirty="0">
              <a:solidFill>
                <a:srgbClr val="0033CC"/>
              </a:solidFill>
              <a:latin typeface="Arial" panose="020B0604020202020204" pitchFamily="34" charset="0"/>
              <a:cs typeface="Arial" panose="020B0604020202020204" pitchFamily="34" charset="0"/>
            </a:endParaRPr>
          </a:p>
          <a:p>
            <a:pPr marL="51435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Information Technology is the study, design, development, implementation, support or management of computer-based information systems.</a:t>
            </a:r>
          </a:p>
          <a:p>
            <a:pPr marL="51435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It refers to both the hardware and software to manage information.</a:t>
            </a:r>
          </a:p>
        </p:txBody>
      </p:sp>
      <p:sp>
        <p:nvSpPr>
          <p:cNvPr id="7" name="Rectangle 5"/>
          <p:cNvSpPr>
            <a:spLocks noChangeArrowheads="1"/>
          </p:cNvSpPr>
          <p:nvPr/>
        </p:nvSpPr>
        <p:spPr bwMode="auto">
          <a:xfrm>
            <a:off x="4419600" y="533400"/>
            <a:ext cx="4495800" cy="5264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t" anchorCtr="0">
            <a:spAutoFit/>
          </a:bodyPr>
          <a:lstStyle/>
          <a:p>
            <a:pPr marL="0" lvl="1" algn="just">
              <a:spcBef>
                <a:spcPts val="400"/>
              </a:spcBef>
              <a:spcAft>
                <a:spcPts val="400"/>
              </a:spcAft>
            </a:pPr>
            <a:r>
              <a:rPr lang="en-US" sz="2400" dirty="0" smtClean="0">
                <a:solidFill>
                  <a:srgbClr val="FF0000"/>
                </a:solidFill>
              </a:rPr>
              <a:t>Communication Technology:</a:t>
            </a:r>
          </a:p>
          <a:p>
            <a:pPr marL="514350" lvl="1" indent="-342900" algn="just">
              <a:lnSpc>
                <a:spcPct val="96000"/>
              </a:lnSpc>
              <a:spcBef>
                <a:spcPts val="200"/>
              </a:spcBef>
              <a:spcAft>
                <a:spcPts val="200"/>
              </a:spcAft>
              <a:buClr>
                <a:srgbClr val="00B050"/>
              </a:buClr>
              <a:buSzPct val="100000"/>
              <a:buFont typeface="Wingdings" pitchFamily="2" charset="2"/>
              <a:buChar char="Ø"/>
              <a:defRPr/>
            </a:pPr>
            <a:r>
              <a:rPr lang="en-US" sz="2400" dirty="0">
                <a:latin typeface="Calibri" pitchFamily="34" charset="0"/>
                <a:cs typeface="Calibri" pitchFamily="34" charset="0"/>
              </a:rPr>
              <a:t>The transmission of information from one location to another is called communication</a:t>
            </a:r>
            <a:r>
              <a:rPr lang="en-US" sz="2400" dirty="0" smtClean="0">
                <a:latin typeface="Calibri" pitchFamily="34" charset="0"/>
                <a:cs typeface="Calibri" pitchFamily="34" charset="0"/>
              </a:rPr>
              <a:t>. </a:t>
            </a:r>
          </a:p>
          <a:p>
            <a:pPr marL="514350" lvl="1" indent="-342900" algn="just">
              <a:lnSpc>
                <a:spcPct val="96000"/>
              </a:lnSpc>
              <a:spcBef>
                <a:spcPts val="200"/>
              </a:spcBef>
              <a:spcAft>
                <a:spcPts val="200"/>
              </a:spcAft>
              <a:buClr>
                <a:srgbClr val="00B050"/>
              </a:buClr>
              <a:buSzPct val="100000"/>
              <a:buFont typeface="Wingdings" pitchFamily="2" charset="2"/>
              <a:buChar char="Ø"/>
              <a:defRPr/>
            </a:pPr>
            <a:r>
              <a:rPr lang="en-US" sz="2400" dirty="0" smtClean="0">
                <a:ln>
                  <a:solidFill>
                    <a:srgbClr val="00CC00"/>
                  </a:solidFill>
                </a:ln>
                <a:latin typeface="Calibri" pitchFamily="34" charset="0"/>
                <a:cs typeface="Calibri" pitchFamily="34" charset="0"/>
              </a:rPr>
              <a:t>Telecommunication:</a:t>
            </a:r>
          </a:p>
          <a:p>
            <a:pPr marL="914400" lvl="1" indent="-342900" algn="just">
              <a:lnSpc>
                <a:spcPct val="96000"/>
              </a:lnSpc>
              <a:spcBef>
                <a:spcPts val="200"/>
              </a:spcBef>
              <a:spcAft>
                <a:spcPts val="200"/>
              </a:spcAft>
              <a:buClr>
                <a:srgbClr val="FF0000"/>
              </a:buClr>
              <a:buSzPct val="100000"/>
              <a:buFont typeface="Wingdings" panose="05000000000000000000" pitchFamily="2" charset="2"/>
              <a:buChar char="v"/>
              <a:defRPr/>
            </a:pPr>
            <a:r>
              <a:rPr lang="en-US" sz="1800" dirty="0">
                <a:latin typeface="Calibri" pitchFamily="34" charset="0"/>
                <a:cs typeface="Calibri" pitchFamily="34" charset="0"/>
              </a:rPr>
              <a:t>It refers to the use of telephone, teletype writing, telegraph, radio, or television facilities to transmit information, either directly or via computer</a:t>
            </a:r>
            <a:endParaRPr lang="en-US" sz="1800" dirty="0" smtClean="0">
              <a:latin typeface="Calibri" pitchFamily="34" charset="0"/>
              <a:cs typeface="Calibri" pitchFamily="34" charset="0"/>
            </a:endParaRPr>
          </a:p>
          <a:p>
            <a:pPr marL="514350" lvl="1" indent="-342900" algn="just">
              <a:lnSpc>
                <a:spcPct val="96000"/>
              </a:lnSpc>
              <a:spcBef>
                <a:spcPts val="200"/>
              </a:spcBef>
              <a:spcAft>
                <a:spcPts val="200"/>
              </a:spcAft>
              <a:buClr>
                <a:srgbClr val="00B050"/>
              </a:buClr>
              <a:buSzPct val="100000"/>
              <a:buFont typeface="Wingdings" pitchFamily="2" charset="2"/>
              <a:buChar char="Ø"/>
              <a:defRPr/>
            </a:pPr>
            <a:r>
              <a:rPr lang="en-US" sz="2400" dirty="0" smtClean="0">
                <a:ln>
                  <a:solidFill>
                    <a:srgbClr val="00CC00"/>
                  </a:solidFill>
                </a:ln>
                <a:latin typeface="Calibri" pitchFamily="34" charset="0"/>
                <a:cs typeface="Calibri" pitchFamily="34" charset="0"/>
              </a:rPr>
              <a:t>Data Communication:</a:t>
            </a:r>
          </a:p>
          <a:p>
            <a:pPr marL="914400" lvl="1" indent="-342900" algn="just">
              <a:lnSpc>
                <a:spcPct val="96000"/>
              </a:lnSpc>
              <a:spcBef>
                <a:spcPts val="200"/>
              </a:spcBef>
              <a:spcAft>
                <a:spcPts val="200"/>
              </a:spcAft>
              <a:buClr>
                <a:srgbClr val="FF0000"/>
              </a:buClr>
              <a:buSzPct val="100000"/>
              <a:buFont typeface="Wingdings" panose="05000000000000000000" pitchFamily="2" charset="2"/>
              <a:buChar char="v"/>
              <a:defRPr/>
            </a:pPr>
            <a:r>
              <a:rPr lang="en-US" sz="1800" dirty="0">
                <a:latin typeface="Calibri" pitchFamily="34" charset="0"/>
                <a:cs typeface="Calibri" pitchFamily="34" charset="0"/>
              </a:rPr>
              <a:t>Data Communication is the active process of transporting data or information from one point to another using computer devices. </a:t>
            </a:r>
          </a:p>
        </p:txBody>
      </p:sp>
      <p:sp>
        <p:nvSpPr>
          <p:cNvPr id="4" name="Rectangle 3"/>
          <p:cNvSpPr/>
          <p:nvPr/>
        </p:nvSpPr>
        <p:spPr bwMode="auto">
          <a:xfrm>
            <a:off x="4237300" y="609600"/>
            <a:ext cx="182300" cy="4114800"/>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2069" t="14001" r="13793" b="8895"/>
          <a:stretch/>
        </p:blipFill>
        <p:spPr>
          <a:xfrm>
            <a:off x="1761988" y="4859438"/>
            <a:ext cx="3305312" cy="1998562"/>
          </a:xfrm>
          <a:prstGeom prst="rect">
            <a:avLst/>
          </a:prstGeom>
        </p:spPr>
      </p:pic>
    </p:spTree>
    <p:extLst>
      <p:ext uri="{BB962C8B-B14F-4D97-AF65-F5344CB8AC3E}">
        <p14:creationId xmlns:p14="http://schemas.microsoft.com/office/powerpoint/2010/main" val="3699759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ICT Vs</a:t>
            </a:r>
            <a:r>
              <a:rPr lang="en-US" sz="2700" i="0" dirty="0">
                <a:solidFill>
                  <a:schemeClr val="bg1"/>
                </a:solidFill>
                <a:latin typeface="Arial" panose="020B0604020202020204" pitchFamily="34" charset="0"/>
              </a:rPr>
              <a:t>. </a:t>
            </a:r>
            <a:r>
              <a:rPr lang="en-US" sz="2700" i="0" dirty="0" smtClean="0">
                <a:solidFill>
                  <a:schemeClr val="bg1"/>
                </a:solidFill>
                <a:latin typeface="Arial" panose="020B0604020202020204" pitchFamily="34" charset="0"/>
              </a:rPr>
              <a:t>IT</a:t>
            </a:r>
            <a:endParaRPr lang="en-US" sz="2700" i="0" dirty="0">
              <a:solidFill>
                <a:schemeClr val="bg1"/>
              </a:solidFill>
              <a:latin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17</a:t>
            </a:fld>
            <a:endParaRPr lang="en-US" dirty="0"/>
          </a:p>
        </p:txBody>
      </p:sp>
      <p:sp>
        <p:nvSpPr>
          <p:cNvPr id="2" name="Rectangle 1"/>
          <p:cNvSpPr/>
          <p:nvPr/>
        </p:nvSpPr>
        <p:spPr>
          <a:xfrm>
            <a:off x="-38100" y="507831"/>
            <a:ext cx="8953500" cy="5124480"/>
          </a:xfrm>
          <a:prstGeom prst="rect">
            <a:avLst/>
          </a:prstGeom>
        </p:spPr>
        <p:txBody>
          <a:bodyPr wrap="square">
            <a:spAutoFit/>
          </a:bodyPr>
          <a:lstStyle/>
          <a:p>
            <a:pPr marL="342900" indent="-342900" algn="just">
              <a:spcBef>
                <a:spcPts val="300"/>
              </a:spcBef>
              <a:spcAft>
                <a:spcPts val="300"/>
              </a:spcAft>
              <a:buFont typeface="Wingdings" panose="05000000000000000000" pitchFamily="2" charset="2"/>
              <a:buChar char="Ø"/>
            </a:pPr>
            <a:r>
              <a:rPr lang="en-US" sz="2400" dirty="0">
                <a:latin typeface="Calibri" pitchFamily="34" charset="0"/>
                <a:cs typeface="Calibri" pitchFamily="34" charset="0"/>
              </a:rPr>
              <a:t>ICT is often used as a synonym for information technology (IT), </a:t>
            </a:r>
            <a:r>
              <a:rPr lang="en-US" sz="2400" dirty="0">
                <a:ln>
                  <a:solidFill>
                    <a:srgbClr val="00CC00"/>
                  </a:solidFill>
                </a:ln>
                <a:latin typeface="Calibri" pitchFamily="34" charset="0"/>
                <a:cs typeface="Calibri" pitchFamily="34" charset="0"/>
              </a:rPr>
              <a:t>but</a:t>
            </a:r>
            <a:r>
              <a:rPr lang="en-US" sz="2400" dirty="0">
                <a:latin typeface="Calibri" pitchFamily="34" charset="0"/>
                <a:cs typeface="Calibri" pitchFamily="34" charset="0"/>
              </a:rPr>
              <a:t> </a:t>
            </a:r>
            <a:r>
              <a:rPr lang="en-US" sz="2400" dirty="0">
                <a:ln>
                  <a:solidFill>
                    <a:srgbClr val="FF0000"/>
                  </a:solidFill>
                </a:ln>
                <a:latin typeface="Calibri" pitchFamily="34" charset="0"/>
                <a:cs typeface="Calibri" pitchFamily="34" charset="0"/>
              </a:rPr>
              <a:t>the two terms can have slightly different meanings </a:t>
            </a:r>
            <a:r>
              <a:rPr lang="en-US" sz="2400" dirty="0">
                <a:latin typeface="Calibri" pitchFamily="34" charset="0"/>
                <a:cs typeface="Calibri" pitchFamily="34" charset="0"/>
              </a:rPr>
              <a:t>when used in different contexts</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a:p>
            <a:pPr marL="914400" indent="-342900" algn="just">
              <a:spcBef>
                <a:spcPts val="300"/>
              </a:spcBef>
              <a:spcAft>
                <a:spcPts val="300"/>
              </a:spcAft>
              <a:buFont typeface="Wingdings" panose="05000000000000000000" pitchFamily="2" charset="2"/>
              <a:buChar char="v"/>
            </a:pPr>
            <a:r>
              <a:rPr lang="en-US" sz="2000" dirty="0">
                <a:ln>
                  <a:solidFill>
                    <a:srgbClr val="6666FF"/>
                  </a:solidFill>
                </a:ln>
                <a:latin typeface="Calibri" pitchFamily="34" charset="0"/>
                <a:cs typeface="Calibri" pitchFamily="34" charset="0"/>
              </a:rPr>
              <a:t>IT is often considered to be a subset of ICT </a:t>
            </a:r>
            <a:r>
              <a:rPr lang="en-US" sz="2000" dirty="0">
                <a:latin typeface="Calibri" pitchFamily="34" charset="0"/>
                <a:cs typeface="Calibri" pitchFamily="34" charset="0"/>
              </a:rPr>
              <a:t>that deals with the technical aspects of managing information, while ICT is a broader term that encompasses both IT and communication technologies</a:t>
            </a:r>
            <a:r>
              <a:rPr lang="en-US" sz="2000" dirty="0" smtClean="0">
                <a:latin typeface="Calibri" pitchFamily="34" charset="0"/>
                <a:cs typeface="Calibri" pitchFamily="34" charset="0"/>
              </a:rPr>
              <a:t>. </a:t>
            </a:r>
            <a:r>
              <a:rPr lang="en-US" sz="2000" dirty="0">
                <a:latin typeface="Calibri" pitchFamily="34" charset="0"/>
                <a:cs typeface="Calibri" pitchFamily="34" charset="0"/>
              </a:rPr>
              <a:t>ICT provides access to information through </a:t>
            </a:r>
            <a:r>
              <a:rPr lang="en-US" sz="2000" dirty="0" smtClean="0">
                <a:latin typeface="Calibri" pitchFamily="34" charset="0"/>
                <a:cs typeface="Calibri" pitchFamily="34" charset="0"/>
              </a:rPr>
              <a:t>telecommunications.</a:t>
            </a:r>
            <a:endParaRPr lang="en-US" sz="2000" dirty="0">
              <a:latin typeface="Calibri" pitchFamily="34" charset="0"/>
              <a:cs typeface="Calibri" pitchFamily="34" charset="0"/>
            </a:endParaRPr>
          </a:p>
          <a:p>
            <a:pPr marL="914400" indent="-342900" algn="just">
              <a:spcBef>
                <a:spcPts val="300"/>
              </a:spcBef>
              <a:spcAft>
                <a:spcPts val="300"/>
              </a:spcAft>
              <a:buFont typeface="Wingdings" panose="05000000000000000000" pitchFamily="2" charset="2"/>
              <a:buChar char="v"/>
            </a:pPr>
            <a:r>
              <a:rPr lang="en-US" sz="2000" dirty="0">
                <a:latin typeface="Calibri" pitchFamily="34" charset="0"/>
                <a:cs typeface="Calibri" pitchFamily="34" charset="0"/>
              </a:rPr>
              <a:t>While IT deals primarily with computer hardware, software, and networking technologies, </a:t>
            </a:r>
            <a:r>
              <a:rPr lang="en-US" sz="2000" dirty="0">
                <a:ln>
                  <a:solidFill>
                    <a:srgbClr val="00CC00"/>
                  </a:solidFill>
                </a:ln>
                <a:latin typeface="Calibri" pitchFamily="34" charset="0"/>
                <a:cs typeface="Calibri" pitchFamily="34" charset="0"/>
              </a:rPr>
              <a:t>ICT includes not only these technologies but also communication technologies such as telegraph, telephone, radio and television</a:t>
            </a:r>
            <a:r>
              <a:rPr lang="en-US" sz="2000" dirty="0">
                <a:latin typeface="Calibri" pitchFamily="34" charset="0"/>
                <a:cs typeface="Calibri" pitchFamily="34" charset="0"/>
              </a:rPr>
              <a:t>.</a:t>
            </a:r>
          </a:p>
          <a:p>
            <a:pPr marL="914400" indent="-342900" algn="just">
              <a:spcBef>
                <a:spcPts val="300"/>
              </a:spcBef>
              <a:spcAft>
                <a:spcPts val="300"/>
              </a:spcAft>
              <a:buFont typeface="Wingdings" panose="05000000000000000000" pitchFamily="2" charset="2"/>
              <a:buChar char="v"/>
            </a:pPr>
            <a:r>
              <a:rPr lang="en-US" sz="2000" dirty="0" smtClean="0">
                <a:ln>
                  <a:solidFill>
                    <a:srgbClr val="FF0000"/>
                  </a:solidFill>
                </a:ln>
                <a:latin typeface="Calibri" pitchFamily="34" charset="0"/>
                <a:cs typeface="Calibri" pitchFamily="34" charset="0"/>
              </a:rPr>
              <a:t>For </a:t>
            </a:r>
            <a:r>
              <a:rPr lang="en-US" sz="2000" dirty="0">
                <a:ln>
                  <a:solidFill>
                    <a:srgbClr val="FF0000"/>
                  </a:solidFill>
                </a:ln>
                <a:latin typeface="Calibri" pitchFamily="34" charset="0"/>
                <a:cs typeface="Calibri" pitchFamily="34" charset="0"/>
              </a:rPr>
              <a:t>example</a:t>
            </a:r>
            <a:r>
              <a:rPr lang="en-US" sz="2000" dirty="0">
                <a:latin typeface="Calibri" pitchFamily="34" charset="0"/>
                <a:cs typeface="Calibri" pitchFamily="34" charset="0"/>
              </a:rPr>
              <a:t>, a job posting that requires expertise in IT may be different from one that requires expertise in ICT, as the latter may require additional skills that specifically support communication and collaboration tools.</a:t>
            </a:r>
            <a:endParaRPr lang="en-US" sz="1800" dirty="0">
              <a:latin typeface="Calibri" pitchFamily="34" charset="0"/>
              <a:cs typeface="Calibri" pitchFamily="34" charset="0"/>
            </a:endParaRPr>
          </a:p>
        </p:txBody>
      </p:sp>
    </p:spTree>
    <p:extLst>
      <p:ext uri="{BB962C8B-B14F-4D97-AF65-F5344CB8AC3E}">
        <p14:creationId xmlns:p14="http://schemas.microsoft.com/office/powerpoint/2010/main" val="3735992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ICT  Vs. ICT Systems</a:t>
            </a:r>
            <a:endParaRPr lang="en-US" sz="2700" i="0" dirty="0">
              <a:solidFill>
                <a:schemeClr val="bg1"/>
              </a:solidFill>
              <a:latin typeface="Arial" panose="020B0604020202020204" pitchFamily="34" charset="0"/>
            </a:endParaRPr>
          </a:p>
        </p:txBody>
      </p:sp>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18</a:t>
            </a:fld>
            <a:endParaRPr lang="en-US" dirty="0"/>
          </a:p>
        </p:txBody>
      </p:sp>
      <p:sp>
        <p:nvSpPr>
          <p:cNvPr id="2" name="Rectangle 1"/>
          <p:cNvSpPr/>
          <p:nvPr/>
        </p:nvSpPr>
        <p:spPr>
          <a:xfrm>
            <a:off x="-38100" y="507831"/>
            <a:ext cx="8953500" cy="5906232"/>
          </a:xfrm>
          <a:prstGeom prst="rect">
            <a:avLst/>
          </a:prstGeom>
        </p:spPr>
        <p:txBody>
          <a:bodyPr wrap="square">
            <a:spAutoFit/>
          </a:bodyPr>
          <a:lstStyle/>
          <a:p>
            <a:pPr marL="342900" indent="-342900" algn="just">
              <a:spcBef>
                <a:spcPts val="300"/>
              </a:spcBef>
              <a:spcAft>
                <a:spcPts val="300"/>
              </a:spcAft>
              <a:buFont typeface="Wingdings" panose="05000000000000000000" pitchFamily="2" charset="2"/>
              <a:buChar char="Ø"/>
            </a:pPr>
            <a:r>
              <a:rPr lang="en-US" sz="2400" dirty="0">
                <a:latin typeface="Calibri" pitchFamily="34" charset="0"/>
                <a:cs typeface="Calibri" pitchFamily="34" charset="0"/>
              </a:rPr>
              <a:t>Information and communication technology includes a wide range of information, telecommunication and support tools and services that work together to facilitate communication. </a:t>
            </a:r>
          </a:p>
          <a:p>
            <a:pPr marL="342900" indent="-342900" algn="just">
              <a:spcBef>
                <a:spcPts val="300"/>
              </a:spcBef>
              <a:spcAft>
                <a:spcPts val="300"/>
              </a:spcAft>
              <a:buFont typeface="Wingdings" panose="05000000000000000000" pitchFamily="2" charset="2"/>
              <a:buChar char="Ø"/>
            </a:pPr>
            <a:r>
              <a:rPr lang="en-US" sz="2400" dirty="0" smtClean="0">
                <a:latin typeface="Calibri" pitchFamily="34" charset="0"/>
                <a:cs typeface="Calibri" pitchFamily="34" charset="0"/>
              </a:rPr>
              <a:t>This </a:t>
            </a:r>
            <a:r>
              <a:rPr lang="en-US" sz="2400" dirty="0">
                <a:latin typeface="Calibri" pitchFamily="34" charset="0"/>
                <a:cs typeface="Calibri" pitchFamily="34" charset="0"/>
              </a:rPr>
              <a:t>includes: </a:t>
            </a:r>
          </a:p>
          <a:p>
            <a:pPr marL="914400" indent="-342900" algn="just">
              <a:lnSpc>
                <a:spcPct val="93000"/>
              </a:lnSpc>
              <a:spcBef>
                <a:spcPts val="300"/>
              </a:spcBef>
              <a:spcAft>
                <a:spcPts val="300"/>
              </a:spcAft>
              <a:buFont typeface="Wingdings" panose="05000000000000000000" pitchFamily="2" charset="2"/>
              <a:buChar char="v"/>
            </a:pPr>
            <a:r>
              <a:rPr lang="en-US" sz="2000" dirty="0" smtClean="0">
                <a:ln>
                  <a:solidFill>
                    <a:srgbClr val="00CC00"/>
                  </a:solidFill>
                </a:ln>
                <a:latin typeface="Calibri" pitchFamily="34" charset="0"/>
                <a:cs typeface="Calibri" pitchFamily="34" charset="0"/>
              </a:rPr>
              <a:t>Hardware </a:t>
            </a:r>
            <a:r>
              <a:rPr lang="en-US" sz="2000" dirty="0">
                <a:ln>
                  <a:solidFill>
                    <a:srgbClr val="00CC00"/>
                  </a:solidFill>
                </a:ln>
                <a:latin typeface="Calibri" pitchFamily="34" charset="0"/>
                <a:cs typeface="Calibri" pitchFamily="34" charset="0"/>
              </a:rPr>
              <a:t>and software </a:t>
            </a:r>
            <a:r>
              <a:rPr lang="en-US" sz="2000" dirty="0">
                <a:latin typeface="Calibri" pitchFamily="34" charset="0"/>
                <a:cs typeface="Calibri" pitchFamily="34" charset="0"/>
              </a:rPr>
              <a:t>that supports the way information is created, disseminated, acquired and stored. </a:t>
            </a:r>
          </a:p>
          <a:p>
            <a:pPr marL="914400" indent="-342900" algn="just">
              <a:lnSpc>
                <a:spcPct val="93000"/>
              </a:lnSpc>
              <a:spcBef>
                <a:spcPts val="300"/>
              </a:spcBef>
              <a:spcAft>
                <a:spcPts val="300"/>
              </a:spcAft>
              <a:buFont typeface="Wingdings" panose="05000000000000000000" pitchFamily="2" charset="2"/>
              <a:buChar char="v"/>
            </a:pPr>
            <a:r>
              <a:rPr lang="en-US" sz="2000" dirty="0">
                <a:ln>
                  <a:solidFill>
                    <a:srgbClr val="00CC00"/>
                  </a:solidFill>
                </a:ln>
                <a:latin typeface="Calibri" pitchFamily="34" charset="0"/>
                <a:cs typeface="Calibri" pitchFamily="34" charset="0"/>
              </a:rPr>
              <a:t>Infrastructure and electronics </a:t>
            </a:r>
            <a:r>
              <a:rPr lang="en-US" sz="2000" dirty="0">
                <a:latin typeface="Calibri" pitchFamily="34" charset="0"/>
                <a:cs typeface="Calibri" pitchFamily="34" charset="0"/>
              </a:rPr>
              <a:t>that enable communication between hardware devices.</a:t>
            </a:r>
          </a:p>
          <a:p>
            <a:pPr marL="914400" indent="-342900" algn="just">
              <a:lnSpc>
                <a:spcPct val="93000"/>
              </a:lnSpc>
              <a:spcBef>
                <a:spcPts val="300"/>
              </a:spcBef>
              <a:spcAft>
                <a:spcPts val="300"/>
              </a:spcAft>
              <a:buFont typeface="Wingdings" panose="05000000000000000000" pitchFamily="2" charset="2"/>
              <a:buChar char="v"/>
            </a:pPr>
            <a:r>
              <a:rPr lang="en-US" sz="2000" dirty="0">
                <a:ln>
                  <a:solidFill>
                    <a:srgbClr val="00CC00"/>
                  </a:solidFill>
                </a:ln>
                <a:latin typeface="Calibri" pitchFamily="34" charset="0"/>
                <a:cs typeface="Calibri" pitchFamily="34" charset="0"/>
              </a:rPr>
              <a:t>Protocols and interfaces </a:t>
            </a:r>
            <a:r>
              <a:rPr lang="en-US" sz="2000" dirty="0">
                <a:latin typeface="Calibri" pitchFamily="34" charset="0"/>
                <a:cs typeface="Calibri" pitchFamily="34" charset="0"/>
              </a:rPr>
              <a:t>that enable seamless communication and data exchanges between different hardware and software components. </a:t>
            </a:r>
          </a:p>
          <a:p>
            <a:pPr marL="914400" indent="-342900" algn="just">
              <a:lnSpc>
                <a:spcPct val="93000"/>
              </a:lnSpc>
              <a:spcBef>
                <a:spcPts val="300"/>
              </a:spcBef>
              <a:spcAft>
                <a:spcPts val="300"/>
              </a:spcAft>
              <a:buFont typeface="Wingdings" panose="05000000000000000000" pitchFamily="2" charset="2"/>
              <a:buChar char="v"/>
            </a:pPr>
            <a:r>
              <a:rPr lang="en-US" sz="2000" dirty="0">
                <a:latin typeface="Calibri" pitchFamily="34" charset="0"/>
                <a:cs typeface="Calibri" pitchFamily="34" charset="0"/>
              </a:rPr>
              <a:t> </a:t>
            </a:r>
            <a:r>
              <a:rPr lang="en-US" sz="2000" dirty="0">
                <a:ln>
                  <a:solidFill>
                    <a:srgbClr val="00CC00"/>
                  </a:solidFill>
                </a:ln>
                <a:latin typeface="Calibri" pitchFamily="34" charset="0"/>
                <a:cs typeface="Calibri" pitchFamily="34" charset="0"/>
              </a:rPr>
              <a:t>Security tools </a:t>
            </a:r>
            <a:r>
              <a:rPr lang="en-US" sz="2000" dirty="0">
                <a:latin typeface="Calibri" pitchFamily="34" charset="0"/>
                <a:cs typeface="Calibri" pitchFamily="34" charset="0"/>
              </a:rPr>
              <a:t>for protecting sensitive information and ensuring the integrity of an ICT system. </a:t>
            </a:r>
          </a:p>
          <a:p>
            <a:pPr marL="914400" indent="-342900" algn="just">
              <a:lnSpc>
                <a:spcPct val="93000"/>
              </a:lnSpc>
              <a:spcBef>
                <a:spcPts val="300"/>
              </a:spcBef>
              <a:spcAft>
                <a:spcPts val="300"/>
              </a:spcAft>
              <a:buFont typeface="Wingdings" panose="05000000000000000000" pitchFamily="2" charset="2"/>
              <a:buChar char="v"/>
            </a:pPr>
            <a:r>
              <a:rPr lang="en-US" sz="2000" dirty="0">
                <a:ln>
                  <a:solidFill>
                    <a:srgbClr val="00CC00"/>
                  </a:solidFill>
                </a:ln>
                <a:latin typeface="Calibri" pitchFamily="34" charset="0"/>
                <a:cs typeface="Calibri" pitchFamily="34" charset="0"/>
              </a:rPr>
              <a:t>Standards</a:t>
            </a:r>
            <a:r>
              <a:rPr lang="en-US" sz="2000" dirty="0" smtClean="0">
                <a:latin typeface="Calibri" pitchFamily="34" charset="0"/>
                <a:cs typeface="Calibri" pitchFamily="34" charset="0"/>
              </a:rPr>
              <a:t> </a:t>
            </a:r>
            <a:r>
              <a:rPr lang="en-US" sz="2000" dirty="0">
                <a:latin typeface="Calibri" pitchFamily="34" charset="0"/>
                <a:cs typeface="Calibri" pitchFamily="34" charset="0"/>
              </a:rPr>
              <a:t>for protecting data in transit, during processing and at rest. </a:t>
            </a:r>
          </a:p>
          <a:p>
            <a:pPr marL="914400" indent="-342900" algn="just">
              <a:lnSpc>
                <a:spcPct val="93000"/>
              </a:lnSpc>
              <a:spcBef>
                <a:spcPts val="300"/>
              </a:spcBef>
              <a:spcAft>
                <a:spcPts val="300"/>
              </a:spcAft>
              <a:buFont typeface="Wingdings" panose="05000000000000000000" pitchFamily="2" charset="2"/>
              <a:buChar char="v"/>
            </a:pPr>
            <a:r>
              <a:rPr lang="en-US" sz="2000" dirty="0">
                <a:ln>
                  <a:solidFill>
                    <a:srgbClr val="00CC00"/>
                  </a:solidFill>
                </a:ln>
                <a:latin typeface="Calibri" pitchFamily="34" charset="0"/>
                <a:cs typeface="Calibri" pitchFamily="34" charset="0"/>
              </a:rPr>
              <a:t>Governance policies </a:t>
            </a:r>
            <a:r>
              <a:rPr lang="en-US" sz="2000" dirty="0">
                <a:latin typeface="Calibri" pitchFamily="34" charset="0"/>
                <a:cs typeface="Calibri" pitchFamily="34" charset="0"/>
              </a:rPr>
              <a:t>for how information should be accessed, secured, processed, transmitted and stored.</a:t>
            </a:r>
          </a:p>
          <a:p>
            <a:pPr marL="914400" indent="-342900" algn="just">
              <a:lnSpc>
                <a:spcPct val="93000"/>
              </a:lnSpc>
              <a:spcBef>
                <a:spcPts val="300"/>
              </a:spcBef>
              <a:spcAft>
                <a:spcPts val="300"/>
              </a:spcAft>
              <a:buFont typeface="Wingdings" panose="05000000000000000000" pitchFamily="2" charset="2"/>
              <a:buChar char="v"/>
            </a:pPr>
            <a:r>
              <a:rPr lang="en-US" sz="2000" dirty="0">
                <a:ln>
                  <a:solidFill>
                    <a:srgbClr val="00CC00"/>
                  </a:solidFill>
                </a:ln>
                <a:latin typeface="Calibri" pitchFamily="34" charset="0"/>
                <a:cs typeface="Calibri" pitchFamily="34" charset="0"/>
              </a:rPr>
              <a:t>Workers </a:t>
            </a:r>
            <a:r>
              <a:rPr lang="en-US" sz="2000" dirty="0">
                <a:latin typeface="Calibri" pitchFamily="34" charset="0"/>
                <a:cs typeface="Calibri" pitchFamily="34" charset="0"/>
              </a:rPr>
              <a:t>who have the skills required to design, develop, maintain and support ICT systems</a:t>
            </a:r>
            <a:r>
              <a:rPr lang="en-US" sz="2000" dirty="0" smtClean="0">
                <a:latin typeface="Calibri" pitchFamily="34" charset="0"/>
                <a:cs typeface="Calibri" pitchFamily="34" charset="0"/>
              </a:rPr>
              <a:t>.</a:t>
            </a:r>
            <a:endParaRPr lang="en-US" sz="2000" dirty="0">
              <a:latin typeface="Calibri" pitchFamily="34" charset="0"/>
              <a:cs typeface="Calibri" pitchFamily="34" charset="0"/>
            </a:endParaRPr>
          </a:p>
        </p:txBody>
      </p:sp>
    </p:spTree>
    <p:extLst>
      <p:ext uri="{BB962C8B-B14F-4D97-AF65-F5344CB8AC3E}">
        <p14:creationId xmlns:p14="http://schemas.microsoft.com/office/powerpoint/2010/main" val="3359031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Significance of Information</a:t>
            </a:r>
            <a:endParaRPr lang="en-US"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81000" y="762000"/>
            <a:ext cx="8382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gn="just">
              <a:buClr>
                <a:srgbClr val="FF0000"/>
              </a:buClr>
              <a:buSzPct val="100000"/>
              <a:buFont typeface="Wingdings" panose="05000000000000000000" pitchFamily="2" charset="2"/>
              <a:buChar char="Ø"/>
              <a:defRPr/>
            </a:pPr>
            <a:r>
              <a:rPr lang="en-US" b="0" dirty="0">
                <a:latin typeface="Calibri" panose="020F0502020204030204" pitchFamily="34" charset="0"/>
                <a:cs typeface="Calibri" panose="020F0502020204030204" pitchFamily="34" charset="0"/>
              </a:rPr>
              <a:t>Information is valuable </a:t>
            </a:r>
            <a:r>
              <a:rPr lang="en-US" dirty="0">
                <a:solidFill>
                  <a:srgbClr val="FF0000"/>
                </a:solidFill>
                <a:latin typeface="Calibri" panose="020F0502020204030204" pitchFamily="34" charset="0"/>
                <a:cs typeface="Calibri" panose="020F0502020204030204" pitchFamily="34" charset="0"/>
              </a:rPr>
              <a:t>because</a:t>
            </a:r>
            <a:r>
              <a:rPr lang="en-US" b="0" dirty="0">
                <a:solidFill>
                  <a:srgbClr val="FF0000"/>
                </a:solidFill>
                <a:latin typeface="Calibri" panose="020F0502020204030204" pitchFamily="34" charset="0"/>
                <a:cs typeface="Calibri" panose="020F0502020204030204" pitchFamily="34" charset="0"/>
              </a:rPr>
              <a:t> </a:t>
            </a:r>
            <a:r>
              <a:rPr lang="en-US" b="0" dirty="0">
                <a:latin typeface="Calibri" panose="020F0502020204030204" pitchFamily="34" charset="0"/>
                <a:cs typeface="Calibri" panose="020F0502020204030204" pitchFamily="34" charset="0"/>
              </a:rPr>
              <a:t>it </a:t>
            </a:r>
            <a:r>
              <a:rPr lang="en-US" dirty="0">
                <a:latin typeface="Calibri" panose="020F0502020204030204" pitchFamily="34" charset="0"/>
                <a:cs typeface="Calibri" panose="020F0502020204030204" pitchFamily="34" charset="0"/>
              </a:rPr>
              <a:t>can </a:t>
            </a:r>
            <a:r>
              <a:rPr lang="en-US" dirty="0">
                <a:solidFill>
                  <a:srgbClr val="0033CC"/>
                </a:solidFill>
                <a:latin typeface="Calibri" panose="020F0502020204030204" pitchFamily="34" charset="0"/>
                <a:cs typeface="Calibri" panose="020F0502020204030204" pitchFamily="34" charset="0"/>
              </a:rPr>
              <a:t>affect </a:t>
            </a:r>
            <a:r>
              <a:rPr lang="en-US" dirty="0">
                <a:latin typeface="Calibri" panose="020F0502020204030204" pitchFamily="34" charset="0"/>
                <a:cs typeface="Calibri" panose="020F0502020204030204" pitchFamily="34" charset="0"/>
              </a:rPr>
              <a:t>behavior, a decision, or an outcome</a:t>
            </a:r>
            <a:r>
              <a:rPr lang="en-US" b="0" dirty="0">
                <a:latin typeface="Calibri" panose="020F0502020204030204" pitchFamily="34" charset="0"/>
                <a:cs typeface="Calibri" panose="020F0502020204030204" pitchFamily="34" charset="0"/>
              </a:rPr>
              <a:t>. </a:t>
            </a:r>
          </a:p>
          <a:p>
            <a:pPr marL="1377950" lvl="1" indent="-463550" algn="just">
              <a:buClr>
                <a:schemeClr val="folHlink"/>
              </a:buClr>
              <a:buSzPct val="100000"/>
              <a:buFont typeface="Wingdings" panose="05000000000000000000" pitchFamily="2" charset="2"/>
              <a:buChar char="v"/>
              <a:defRPr/>
            </a:pPr>
            <a:r>
              <a:rPr lang="en-US" sz="2400" b="0" dirty="0">
                <a:latin typeface="Calibri" panose="020F0502020204030204" pitchFamily="34" charset="0"/>
                <a:cs typeface="Calibri" panose="020F0502020204030204" pitchFamily="34" charset="0"/>
              </a:rPr>
              <a:t>For example, if a manager is told his/her company's net profit decreased in the past month, he/she may use this information as a reason to cut financial spending for the next month.</a:t>
            </a:r>
          </a:p>
          <a:p>
            <a:pPr algn="just">
              <a:buClr>
                <a:srgbClr val="FF0000"/>
              </a:buClr>
              <a:buSzPct val="100000"/>
              <a:buFont typeface="Wingdings" panose="05000000000000000000" pitchFamily="2" charset="2"/>
              <a:buChar char="Ø"/>
            </a:pPr>
            <a:r>
              <a:rPr lang="en-US" sz="2800" b="0" dirty="0" smtClean="0">
                <a:latin typeface="Calibri" panose="020F0502020204030204" pitchFamily="34" charset="0"/>
                <a:cs typeface="Calibri" panose="020F0502020204030204" pitchFamily="34" charset="0"/>
              </a:rPr>
              <a:t>There are many areas where information plays an important role:</a:t>
            </a:r>
          </a:p>
          <a:p>
            <a:pPr marL="1377950" indent="-463550" algn="just">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Education</a:t>
            </a:r>
          </a:p>
          <a:p>
            <a:pPr marL="1377950" indent="-463550" algn="just">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Research &amp; Development (R &amp; D)</a:t>
            </a:r>
          </a:p>
          <a:p>
            <a:pPr marL="1377950" indent="-463550" algn="just">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Decision Making</a:t>
            </a:r>
          </a:p>
          <a:p>
            <a:pPr marL="1377950" indent="-463550" algn="just">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Business and Industry</a:t>
            </a:r>
          </a:p>
          <a:p>
            <a:pPr marL="1377950" indent="-463550" algn="just">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Government </a:t>
            </a:r>
          </a:p>
          <a:p>
            <a:pPr marL="1377950" indent="-463550" algn="just">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Day to Day Life</a:t>
            </a:r>
            <a:endParaRPr lang="en-US" sz="24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19</a:t>
            </a:fld>
            <a:endParaRPr lang="en-US" dirty="0">
              <a:solidFill>
                <a:srgbClr val="FF0000"/>
              </a:solidFill>
            </a:endParaRPr>
          </a:p>
        </p:txBody>
      </p:sp>
    </p:spTree>
    <p:extLst>
      <p:ext uri="{BB962C8B-B14F-4D97-AF65-F5344CB8AC3E}">
        <p14:creationId xmlns:p14="http://schemas.microsoft.com/office/powerpoint/2010/main" val="3756816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886700" cy="4876800"/>
          </a:xfrm>
        </p:spPr>
        <p:txBody>
          <a:bodyPr/>
          <a:lstStyle/>
          <a:p>
            <a:pPr marL="465138" indent="-449263">
              <a:spcBef>
                <a:spcPts val="1200"/>
              </a:spcBef>
              <a:spcAft>
                <a:spcPts val="1200"/>
              </a:spcAft>
            </a:pPr>
            <a:r>
              <a:rPr lang="en-US" sz="2600" b="1" dirty="0" smtClean="0">
                <a:solidFill>
                  <a:schemeClr val="tx1"/>
                </a:solidFill>
              </a:rPr>
              <a:t>	</a:t>
            </a:r>
            <a:r>
              <a:rPr lang="en-US" sz="2600" b="1" dirty="0" smtClean="0">
                <a:solidFill>
                  <a:srgbClr val="FF0000"/>
                </a:solidFill>
              </a:rPr>
              <a:t>1</a:t>
            </a:r>
            <a:r>
              <a:rPr lang="en-US" sz="2600" b="1" dirty="0">
                <a:solidFill>
                  <a:srgbClr val="FF0000"/>
                </a:solidFill>
              </a:rPr>
              <a:t>. Introduction to Computers</a:t>
            </a:r>
            <a:r>
              <a:rPr lang="en-US" sz="2600" dirty="0">
                <a:solidFill>
                  <a:schemeClr val="tx1"/>
                </a:solidFill>
              </a:rPr>
              <a:t/>
            </a:r>
            <a:br>
              <a:rPr lang="en-US" sz="2600" dirty="0">
                <a:solidFill>
                  <a:schemeClr val="tx1"/>
                </a:solidFill>
              </a:rPr>
            </a:br>
            <a:r>
              <a:rPr lang="en-US" sz="2600" dirty="0"/>
              <a:t>	- Peter </a:t>
            </a:r>
            <a:r>
              <a:rPr lang="en-US" sz="2600" dirty="0" smtClean="0"/>
              <a:t>Norton</a:t>
            </a:r>
            <a:br>
              <a:rPr lang="en-US" sz="2600" dirty="0" smtClean="0"/>
            </a:br>
            <a:r>
              <a:rPr lang="en-US" sz="1200" dirty="0"/>
              <a:t/>
            </a:r>
            <a:br>
              <a:rPr lang="en-US" sz="1200" dirty="0"/>
            </a:br>
            <a:r>
              <a:rPr lang="en-US" sz="2600" b="1" dirty="0">
                <a:ln>
                  <a:solidFill>
                    <a:srgbClr val="00B050"/>
                  </a:solidFill>
                </a:ln>
                <a:solidFill>
                  <a:srgbClr val="00B050"/>
                </a:solidFill>
              </a:rPr>
              <a:t>2. Computer and Information Processing</a:t>
            </a:r>
            <a:r>
              <a:rPr lang="en-US" sz="2600" dirty="0"/>
              <a:t/>
            </a:r>
            <a:br>
              <a:rPr lang="en-US" sz="2600" dirty="0"/>
            </a:br>
            <a:r>
              <a:rPr lang="en-US" sz="2600" dirty="0"/>
              <a:t>	- William M. </a:t>
            </a:r>
            <a:r>
              <a:rPr lang="en-US" sz="2600" dirty="0" err="1" smtClean="0"/>
              <a:t>Fouri</a:t>
            </a:r>
            <a:r>
              <a:rPr lang="en-US" sz="2600" dirty="0" smtClean="0"/>
              <a:t/>
            </a:r>
            <a:br>
              <a:rPr lang="en-US" sz="2600" dirty="0" smtClean="0"/>
            </a:br>
            <a:r>
              <a:rPr lang="en-US" sz="1200" dirty="0"/>
              <a:t/>
            </a:r>
            <a:br>
              <a:rPr lang="en-US" sz="1200" dirty="0"/>
            </a:br>
            <a:r>
              <a:rPr lang="en-US" sz="2600" b="1" dirty="0">
                <a:solidFill>
                  <a:srgbClr val="FF0000"/>
                </a:solidFill>
              </a:rPr>
              <a:t>3. Computers Today</a:t>
            </a:r>
            <a:r>
              <a:rPr lang="en-US" sz="2600" dirty="0"/>
              <a:t/>
            </a:r>
            <a:br>
              <a:rPr lang="en-US" sz="2600" dirty="0"/>
            </a:br>
            <a:r>
              <a:rPr lang="en-US" sz="2600" dirty="0"/>
              <a:t>	– Suresh K </a:t>
            </a:r>
            <a:r>
              <a:rPr lang="en-US" sz="2600" dirty="0" err="1" smtClean="0"/>
              <a:t>Basandra</a:t>
            </a:r>
            <a:r>
              <a:rPr lang="en-US" sz="2600" dirty="0" smtClean="0"/>
              <a:t/>
            </a:r>
            <a:br>
              <a:rPr lang="en-US" sz="2600" dirty="0" smtClean="0"/>
            </a:br>
            <a:r>
              <a:rPr lang="en-US" sz="1200" dirty="0"/>
              <a:t/>
            </a:r>
            <a:br>
              <a:rPr lang="en-US" sz="1200" dirty="0"/>
            </a:br>
            <a:r>
              <a:rPr lang="en-US" sz="2600" b="1" dirty="0">
                <a:ln>
                  <a:solidFill>
                    <a:srgbClr val="00B050"/>
                  </a:solidFill>
                </a:ln>
                <a:solidFill>
                  <a:srgbClr val="00B050"/>
                </a:solidFill>
              </a:rPr>
              <a:t>4. Fundamentals of Computers</a:t>
            </a:r>
            <a:r>
              <a:rPr lang="en-US" sz="2600" dirty="0"/>
              <a:t/>
            </a:r>
            <a:br>
              <a:rPr lang="en-US" sz="2600" dirty="0"/>
            </a:br>
            <a:r>
              <a:rPr lang="en-US" sz="2600" dirty="0"/>
              <a:t>	- V</a:t>
            </a:r>
            <a:r>
              <a:rPr lang="en-US" sz="2600" dirty="0" smtClean="0"/>
              <a:t>. </a:t>
            </a:r>
            <a:r>
              <a:rPr lang="en-US" sz="2600" dirty="0" err="1" smtClean="0"/>
              <a:t>Rajaraman</a:t>
            </a:r>
            <a:r>
              <a:rPr lang="en-US" sz="2600" dirty="0"/>
              <a:t>, Prentice-Hall of </a:t>
            </a:r>
            <a:r>
              <a:rPr lang="en-US" sz="2600" dirty="0" smtClean="0"/>
              <a:t>India</a:t>
            </a:r>
            <a:br>
              <a:rPr lang="en-US" sz="2600" dirty="0" smtClean="0"/>
            </a:br>
            <a:r>
              <a:rPr lang="en-US" sz="1200" dirty="0"/>
              <a:t/>
            </a:r>
            <a:br>
              <a:rPr lang="en-US" sz="1200" dirty="0"/>
            </a:br>
            <a:r>
              <a:rPr lang="en-US" sz="2600" b="1" dirty="0">
                <a:solidFill>
                  <a:srgbClr val="FF0000"/>
                </a:solidFill>
              </a:rPr>
              <a:t>5. </a:t>
            </a:r>
            <a:r>
              <a:rPr lang="en-US" sz="2600" b="1" dirty="0" smtClean="0">
                <a:solidFill>
                  <a:srgbClr val="FF0000"/>
                </a:solidFill>
              </a:rPr>
              <a:t>Programming </a:t>
            </a:r>
            <a:r>
              <a:rPr lang="en-US" sz="2600" b="1" dirty="0">
                <a:solidFill>
                  <a:srgbClr val="FF0000"/>
                </a:solidFill>
              </a:rPr>
              <a:t>in ANSI C</a:t>
            </a:r>
            <a:r>
              <a:rPr lang="en-US" sz="2600" dirty="0"/>
              <a:t/>
            </a:r>
            <a:br>
              <a:rPr lang="en-US" sz="2600" dirty="0"/>
            </a:br>
            <a:r>
              <a:rPr lang="en-US" sz="2600" dirty="0"/>
              <a:t>	- E </a:t>
            </a:r>
            <a:r>
              <a:rPr lang="en-US" sz="2600" dirty="0" err="1"/>
              <a:t>Balagurusamy</a:t>
            </a:r>
            <a:r>
              <a:rPr lang="en-US" sz="2800" dirty="0"/>
              <a:t/>
            </a:r>
            <a:br>
              <a:rPr lang="en-US" sz="2800" dirty="0"/>
            </a:br>
            <a:r>
              <a:rPr lang="en-US" dirty="0"/>
              <a:t/>
            </a:r>
            <a:br>
              <a:rPr lang="en-US" dirty="0"/>
            </a:br>
            <a:endParaRPr lang="en-US" dirty="0"/>
          </a:p>
        </p:txBody>
      </p:sp>
      <p:sp>
        <p:nvSpPr>
          <p:cNvPr id="5" name="Slide Number Placeholder 4"/>
          <p:cNvSpPr>
            <a:spLocks noGrp="1"/>
          </p:cNvSpPr>
          <p:nvPr>
            <p:ph type="sldNum" sz="quarter" idx="10"/>
          </p:nvPr>
        </p:nvSpPr>
        <p:spPr/>
        <p:txBody>
          <a:bodyPr/>
          <a:lstStyle/>
          <a:p>
            <a:r>
              <a:rPr lang="en-US" smtClean="0"/>
              <a:t>Slide-</a:t>
            </a:r>
            <a:fld id="{4B2E48C7-34DF-4E1D-A541-0FDDC7FABAE3}" type="slidenum">
              <a:rPr lang="en-US" smtClean="0">
                <a:solidFill>
                  <a:srgbClr val="FF0000"/>
                </a:solidFill>
              </a:rPr>
              <a:pPr/>
              <a:t>2</a:t>
            </a:fld>
            <a:endParaRPr lang="en-US" dirty="0">
              <a:solidFill>
                <a:srgbClr val="FF0000"/>
              </a:solidFill>
            </a:endParaRPr>
          </a:p>
        </p:txBody>
      </p:sp>
      <p:sp>
        <p:nvSpPr>
          <p:cNvPr id="6" name="Rectangle 11"/>
          <p:cNvSpPr>
            <a:spLocks noChangeArrowheads="1"/>
          </p:cNvSpPr>
          <p:nvPr/>
        </p:nvSpPr>
        <p:spPr bwMode="auto">
          <a:xfrm>
            <a:off x="0" y="-3175"/>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1712913" indent="-1712913"/>
            <a:r>
              <a:rPr lang="en-US" i="0" dirty="0" smtClean="0">
                <a:solidFill>
                  <a:schemeClr val="bg1"/>
                </a:solidFill>
                <a:latin typeface="Arial" panose="020B0604020202020204" pitchFamily="34" charset="0"/>
              </a:rPr>
              <a:t>Books Recommended</a:t>
            </a:r>
            <a:endParaRPr lang="en-US" i="0" dirty="0">
              <a:latin typeface="Arial" panose="020B0604020202020204" pitchFamily="34" charset="0"/>
            </a:endParaRPr>
          </a:p>
        </p:txBody>
      </p:sp>
    </p:spTree>
    <p:extLst>
      <p:ext uri="{BB962C8B-B14F-4D97-AF65-F5344CB8AC3E}">
        <p14:creationId xmlns:p14="http://schemas.microsoft.com/office/powerpoint/2010/main" val="1682388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Significance of Information in Education</a:t>
            </a:r>
            <a:endParaRPr lang="en-US"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81000" y="762000"/>
            <a:ext cx="8382000" cy="50292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F0000"/>
              </a:buClr>
              <a:buSzPct val="100000"/>
              <a:buFont typeface="Wingdings" panose="05000000000000000000" pitchFamily="2" charset="2"/>
              <a:buChar char="Ø"/>
            </a:pPr>
            <a:r>
              <a:rPr lang="en-US" sz="2800" b="0" dirty="0" smtClean="0">
                <a:latin typeface="Calibri" panose="020F0502020204030204" pitchFamily="34" charset="0"/>
                <a:cs typeface="Calibri" panose="020F0502020204030204" pitchFamily="34" charset="0"/>
              </a:rPr>
              <a:t>Several goals of education is-</a:t>
            </a:r>
          </a:p>
          <a:p>
            <a:pPr marL="914400" algn="just">
              <a:buClr>
                <a:srgbClr val="FF0000"/>
              </a:buClr>
              <a:buSzPct val="100000"/>
              <a:buFontTx/>
              <a:buChar char="-"/>
            </a:pPr>
            <a:r>
              <a:rPr lang="en-US" sz="2000" b="0" dirty="0" smtClean="0">
                <a:latin typeface="Calibri" panose="020F0502020204030204" pitchFamily="34" charset="0"/>
                <a:cs typeface="Calibri" panose="020F0502020204030204" pitchFamily="34" charset="0"/>
              </a:rPr>
              <a:t>To improve literacy rate</a:t>
            </a:r>
          </a:p>
          <a:p>
            <a:pPr marL="914400" algn="just">
              <a:buClr>
                <a:srgbClr val="FF0000"/>
              </a:buClr>
              <a:buSzPct val="100000"/>
              <a:buFontTx/>
              <a:buChar char="-"/>
            </a:pPr>
            <a:r>
              <a:rPr lang="en-US" sz="2000" b="0" dirty="0" smtClean="0">
                <a:latin typeface="Calibri" panose="020F0502020204030204" pitchFamily="34" charset="0"/>
                <a:cs typeface="Calibri" panose="020F0502020204030204" pitchFamily="34" charset="0"/>
              </a:rPr>
              <a:t>To create a learning society</a:t>
            </a:r>
          </a:p>
          <a:p>
            <a:pPr marL="914400" algn="just">
              <a:buClr>
                <a:srgbClr val="FF0000"/>
              </a:buClr>
              <a:buSzPct val="100000"/>
              <a:buFontTx/>
              <a:buChar char="-"/>
            </a:pPr>
            <a:r>
              <a:rPr lang="en-US" sz="2000" b="0" dirty="0" smtClean="0">
                <a:latin typeface="Calibri" panose="020F0502020204030204" pitchFamily="34" charset="0"/>
                <a:cs typeface="Calibri" panose="020F0502020204030204" pitchFamily="34" charset="0"/>
              </a:rPr>
              <a:t>To enhance skills of the people</a:t>
            </a:r>
          </a:p>
          <a:p>
            <a:pPr algn="just">
              <a:buClr>
                <a:srgbClr val="FF0000"/>
              </a:buClr>
              <a:buSzPct val="100000"/>
              <a:buFont typeface="Wingdings" panose="05000000000000000000" pitchFamily="2" charset="2"/>
              <a:buChar char="Ø"/>
            </a:pPr>
            <a:r>
              <a:rPr lang="en-US" sz="2800" b="0" dirty="0">
                <a:latin typeface="Calibri" panose="020F0502020204030204" pitchFamily="34" charset="0"/>
                <a:cs typeface="Calibri" panose="020F0502020204030204" pitchFamily="34" charset="0"/>
              </a:rPr>
              <a:t>In order to achieve </a:t>
            </a:r>
            <a:r>
              <a:rPr lang="en-US" sz="2800" b="0" dirty="0" smtClean="0">
                <a:latin typeface="Calibri" panose="020F0502020204030204" pitchFamily="34" charset="0"/>
                <a:cs typeface="Calibri" panose="020F0502020204030204" pitchFamily="34" charset="0"/>
              </a:rPr>
              <a:t>these goals, information </a:t>
            </a:r>
            <a:r>
              <a:rPr lang="en-US" sz="2800" b="0" dirty="0">
                <a:latin typeface="Calibri" panose="020F0502020204030204" pitchFamily="34" charset="0"/>
                <a:cs typeface="Calibri" panose="020F0502020204030204" pitchFamily="34" charset="0"/>
              </a:rPr>
              <a:t>is vital </a:t>
            </a:r>
            <a:r>
              <a:rPr lang="en-US" sz="2800" b="0" dirty="0" smtClean="0">
                <a:latin typeface="Calibri" panose="020F0502020204030204" pitchFamily="34" charset="0"/>
                <a:cs typeface="Calibri" panose="020F0502020204030204" pitchFamily="34" charset="0"/>
              </a:rPr>
              <a:t> </a:t>
            </a:r>
            <a:r>
              <a:rPr lang="en-US" sz="2000" b="0" dirty="0">
                <a:latin typeface="Calibri" panose="020F0502020204030204" pitchFamily="34" charset="0"/>
                <a:cs typeface="Calibri" panose="020F0502020204030204" pitchFamily="34" charset="0"/>
              </a:rPr>
              <a:t>(e.g. content and curriculum development, </a:t>
            </a:r>
            <a:r>
              <a:rPr lang="en-US" sz="2000" b="0" dirty="0" smtClean="0">
                <a:latin typeface="Calibri" panose="020F0502020204030204" pitchFamily="34" charset="0"/>
                <a:cs typeface="Calibri" panose="020F0502020204030204" pitchFamily="34" charset="0"/>
              </a:rPr>
              <a:t>creation </a:t>
            </a:r>
            <a:r>
              <a:rPr lang="en-US" sz="2000" b="0" dirty="0">
                <a:latin typeface="Calibri" panose="020F0502020204030204" pitchFamily="34" charset="0"/>
                <a:cs typeface="Calibri" panose="020F0502020204030204" pitchFamily="34" charset="0"/>
              </a:rPr>
              <a:t>of material and methods of technology and </a:t>
            </a:r>
            <a:r>
              <a:rPr lang="en-US" sz="2000" b="0" dirty="0" smtClean="0">
                <a:latin typeface="Calibri" panose="020F0502020204030204" pitchFamily="34" charset="0"/>
                <a:cs typeface="Calibri" panose="020F0502020204030204" pitchFamily="34" charset="0"/>
              </a:rPr>
              <a:t>learning is heavily based on information).</a:t>
            </a:r>
          </a:p>
        </p:txBody>
      </p:sp>
      <p:sp>
        <p:nvSpPr>
          <p:cNvPr id="2" name="Slide Number Placeholder 1"/>
          <p:cNvSpPr>
            <a:spLocks noGrp="1"/>
          </p:cNvSpPr>
          <p:nvPr>
            <p:ph type="sldNum" sz="quarter" idx="10"/>
          </p:nvPr>
        </p:nvSpPr>
        <p:spPr/>
        <p:txBody>
          <a:bodyPr/>
          <a:lstStyle/>
          <a:p>
            <a:r>
              <a:rPr lang="en-US" smtClean="0">
                <a:solidFill>
                  <a:srgbClr val="0033CC"/>
                </a:solidFill>
              </a:rPr>
              <a:t>Slide</a:t>
            </a:r>
            <a:r>
              <a:rPr lang="en-US" smtClean="0"/>
              <a:t>-</a:t>
            </a:r>
            <a:fld id="{D4F8084B-0CD5-4AFA-9444-A279A3559BC7}" type="slidenum">
              <a:rPr lang="en-US" smtClean="0">
                <a:solidFill>
                  <a:srgbClr val="FF0000"/>
                </a:solidFill>
              </a:rPr>
              <a:pPr/>
              <a:t>20</a:t>
            </a:fld>
            <a:endParaRPr lang="en-US" dirty="0">
              <a:solidFill>
                <a:srgbClr val="FF0000"/>
              </a:solidFill>
            </a:endParaRPr>
          </a:p>
        </p:txBody>
      </p:sp>
    </p:spTree>
    <p:extLst>
      <p:ext uri="{BB962C8B-B14F-4D97-AF65-F5344CB8AC3E}">
        <p14:creationId xmlns:p14="http://schemas.microsoft.com/office/powerpoint/2010/main" val="493327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Significance of Information in R &amp; D </a:t>
            </a:r>
            <a:endParaRPr lang="en-US"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81000" y="762000"/>
            <a:ext cx="8382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F0000"/>
              </a:buClr>
              <a:buSzPct val="100000"/>
              <a:buFont typeface="Wingdings" panose="05000000000000000000" pitchFamily="2" charset="2"/>
              <a:buChar char="Ø"/>
            </a:pPr>
            <a:r>
              <a:rPr lang="en-US" sz="2800" b="0" dirty="0">
                <a:latin typeface="Calibri" panose="020F0502020204030204" pitchFamily="34" charset="0"/>
                <a:cs typeface="Calibri" panose="020F0502020204030204" pitchFamily="34" charset="0"/>
              </a:rPr>
              <a:t> Information is a life blood for </a:t>
            </a:r>
            <a:r>
              <a:rPr lang="en-US" sz="2800" b="0" dirty="0" smtClean="0">
                <a:latin typeface="Calibri" panose="020F0502020204030204" pitchFamily="34" charset="0"/>
                <a:cs typeface="Calibri" panose="020F0502020204030204" pitchFamily="34" charset="0"/>
              </a:rPr>
              <a:t>research.</a:t>
            </a:r>
          </a:p>
          <a:p>
            <a:pPr marL="914400" algn="just">
              <a:buClr>
                <a:srgbClr val="FF0000"/>
              </a:buClr>
              <a:buSzPct val="100000"/>
              <a:buFontTx/>
              <a:buChar char="-"/>
            </a:pPr>
            <a:r>
              <a:rPr lang="en-US" sz="2000" b="0" dirty="0">
                <a:latin typeface="Calibri" panose="020F0502020204030204" pitchFamily="34" charset="0"/>
                <a:cs typeface="Calibri" panose="020F0502020204030204" pitchFamily="34" charset="0"/>
              </a:rPr>
              <a:t>The innovations and inventions depend largely on information. (E.g., Drug discovery for a disease). </a:t>
            </a:r>
          </a:p>
          <a:p>
            <a:pPr marL="914400" algn="just">
              <a:buClr>
                <a:srgbClr val="FF0000"/>
              </a:buClr>
              <a:buSzPct val="100000"/>
              <a:buFontTx/>
              <a:buChar char="-"/>
            </a:pPr>
            <a:r>
              <a:rPr lang="en-US" sz="2000" b="0" dirty="0">
                <a:latin typeface="Calibri" panose="020F0502020204030204" pitchFamily="34" charset="0"/>
                <a:cs typeface="Calibri" panose="020F0502020204030204" pitchFamily="34" charset="0"/>
              </a:rPr>
              <a:t>New ideas are generated through previous work by research. </a:t>
            </a:r>
          </a:p>
          <a:p>
            <a:pPr marL="914400" algn="just">
              <a:buClr>
                <a:srgbClr val="FF0000"/>
              </a:buClr>
              <a:buSzPct val="100000"/>
              <a:buFontTx/>
              <a:buChar char="-"/>
            </a:pPr>
            <a:r>
              <a:rPr lang="en-US" sz="2000" b="0" dirty="0">
                <a:latin typeface="Calibri" panose="020F0502020204030204" pitchFamily="34" charset="0"/>
                <a:cs typeface="Calibri" panose="020F0502020204030204" pitchFamily="34" charset="0"/>
              </a:rPr>
              <a:t>Across the globe, many R &amp; D institutions have established information centers to gather, organize and provide access to </a:t>
            </a:r>
            <a:r>
              <a:rPr lang="en-US" sz="2000" b="0" dirty="0" smtClean="0">
                <a:latin typeface="Calibri" panose="020F0502020204030204" pitchFamily="34" charset="0"/>
                <a:cs typeface="Calibri" panose="020F0502020204030204" pitchFamily="34" charset="0"/>
              </a:rPr>
              <a:t>information.</a:t>
            </a:r>
            <a:endParaRPr lang="en-US" sz="20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smtClean="0">
                <a:solidFill>
                  <a:srgbClr val="0033CC"/>
                </a:solidFill>
              </a:rPr>
              <a:t>Slide</a:t>
            </a:r>
            <a:r>
              <a:rPr lang="en-US" smtClean="0"/>
              <a:t>-</a:t>
            </a:r>
            <a:fld id="{D4F8084B-0CD5-4AFA-9444-A279A3559BC7}" type="slidenum">
              <a:rPr lang="en-US" smtClean="0">
                <a:solidFill>
                  <a:srgbClr val="FF0000"/>
                </a:solidFill>
              </a:rPr>
              <a:pPr/>
              <a:t>21</a:t>
            </a:fld>
            <a:endParaRPr lang="en-US" dirty="0">
              <a:solidFill>
                <a:srgbClr val="FF0000"/>
              </a:solidFill>
            </a:endParaRPr>
          </a:p>
        </p:txBody>
      </p:sp>
    </p:spTree>
    <p:extLst>
      <p:ext uri="{BB962C8B-B14F-4D97-AF65-F5344CB8AC3E}">
        <p14:creationId xmlns:p14="http://schemas.microsoft.com/office/powerpoint/2010/main" val="2616334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Significance of Information in </a:t>
            </a:r>
            <a:r>
              <a:rPr lang="en-US" sz="2800" i="0" dirty="0" smtClean="0">
                <a:solidFill>
                  <a:schemeClr val="bg1"/>
                </a:solidFill>
                <a:latin typeface="Arial" panose="020B0604020202020204" pitchFamily="34" charset="0"/>
              </a:rPr>
              <a:t>Decision Making</a:t>
            </a:r>
            <a:endParaRPr lang="en-US" sz="28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81000" y="762000"/>
            <a:ext cx="8382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F0000"/>
              </a:buClr>
              <a:buSzPct val="100000"/>
              <a:buFont typeface="Wingdings" panose="05000000000000000000" pitchFamily="2" charset="2"/>
              <a:buChar char="Ø"/>
            </a:pPr>
            <a:r>
              <a:rPr lang="en-US" sz="2800" b="0" dirty="0">
                <a:latin typeface="Calibri" panose="020F0502020204030204" pitchFamily="34" charset="0"/>
                <a:cs typeface="Calibri" panose="020F0502020204030204" pitchFamily="34" charset="0"/>
              </a:rPr>
              <a:t>Infor</a:t>
            </a:r>
            <a:r>
              <a:rPr lang="en-US" sz="2800" b="0" dirty="0" smtClean="0">
                <a:latin typeface="Calibri" panose="020F0502020204030204" pitchFamily="34" charset="0"/>
                <a:cs typeface="Calibri" panose="020F0502020204030204" pitchFamily="34" charset="0"/>
              </a:rPr>
              <a:t>mation </a:t>
            </a:r>
            <a:r>
              <a:rPr lang="en-US" sz="2800" b="0" dirty="0">
                <a:latin typeface="Calibri" panose="020F0502020204030204" pitchFamily="34" charset="0"/>
                <a:cs typeface="Calibri" panose="020F0502020204030204" pitchFamily="34" charset="0"/>
              </a:rPr>
              <a:t>is important in making decision of an organization (</a:t>
            </a:r>
            <a:r>
              <a:rPr lang="en-US" sz="2800" dirty="0">
                <a:ln>
                  <a:solidFill>
                    <a:srgbClr val="FF0000"/>
                  </a:solidFill>
                </a:ln>
                <a:latin typeface="Calibri" panose="020F0502020204030204" pitchFamily="34" charset="0"/>
                <a:cs typeface="Calibri" panose="020F0502020204030204" pitchFamily="34" charset="0"/>
              </a:rPr>
              <a:t>decision-making capability</a:t>
            </a:r>
            <a:r>
              <a:rPr lang="en-US" sz="2800" b="0" dirty="0">
                <a:latin typeface="Calibri" panose="020F0502020204030204" pitchFamily="34" charset="0"/>
                <a:cs typeface="Calibri" panose="020F0502020204030204" pitchFamily="34" charset="0"/>
              </a:rPr>
              <a:t>).</a:t>
            </a:r>
          </a:p>
          <a:p>
            <a:pPr algn="just">
              <a:buClr>
                <a:srgbClr val="FF0000"/>
              </a:buClr>
              <a:buSzPct val="100000"/>
              <a:buFont typeface="Wingdings" panose="05000000000000000000" pitchFamily="2" charset="2"/>
              <a:buChar char="Ø"/>
            </a:pPr>
            <a:r>
              <a:rPr lang="en-US" sz="2800" b="0" dirty="0" smtClean="0">
                <a:latin typeface="Calibri" panose="020F0502020204030204" pitchFamily="34" charset="0"/>
                <a:cs typeface="Calibri" panose="020F0502020204030204" pitchFamily="34" charset="0"/>
              </a:rPr>
              <a:t>For example:</a:t>
            </a:r>
          </a:p>
          <a:p>
            <a:pPr marL="1309688" algn="just">
              <a:buClr>
                <a:srgbClr val="FF0000"/>
              </a:buClr>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In government, in </a:t>
            </a:r>
            <a:r>
              <a:rPr lang="en-US" sz="2400" b="0" dirty="0">
                <a:latin typeface="Calibri" panose="020F0502020204030204" pitchFamily="34" charset="0"/>
                <a:cs typeface="Calibri" panose="020F0502020204030204" pitchFamily="34" charset="0"/>
              </a:rPr>
              <a:t>order to reduce the gender </a:t>
            </a:r>
            <a:r>
              <a:rPr lang="en-US" sz="2400" b="0" dirty="0" smtClean="0">
                <a:latin typeface="Calibri" panose="020F0502020204030204" pitchFamily="34" charset="0"/>
                <a:cs typeface="Calibri" panose="020F0502020204030204" pitchFamily="34" charset="0"/>
              </a:rPr>
              <a:t>gap, </a:t>
            </a:r>
            <a:r>
              <a:rPr lang="en-US" sz="2400" b="0" dirty="0">
                <a:latin typeface="Calibri" panose="020F0502020204030204" pitchFamily="34" charset="0"/>
                <a:cs typeface="Calibri" panose="020F0502020204030204" pitchFamily="34" charset="0"/>
              </a:rPr>
              <a:t>what they need is </a:t>
            </a:r>
            <a:r>
              <a:rPr lang="en-US" sz="2400" b="0" dirty="0" smtClean="0">
                <a:latin typeface="Calibri" panose="020F0502020204030204" pitchFamily="34" charset="0"/>
                <a:cs typeface="Calibri" panose="020F0502020204030204" pitchFamily="34" charset="0"/>
              </a:rPr>
              <a:t>information, that means, Census </a:t>
            </a:r>
            <a:r>
              <a:rPr lang="en-US" sz="2400" b="0" dirty="0">
                <a:latin typeface="Calibri" panose="020F0502020204030204" pitchFamily="34" charset="0"/>
                <a:cs typeface="Calibri" panose="020F0502020204030204" pitchFamily="34" charset="0"/>
              </a:rPr>
              <a:t>data </a:t>
            </a:r>
            <a:r>
              <a:rPr lang="en-US" sz="2400" b="0" dirty="0" smtClean="0">
                <a:latin typeface="Calibri" panose="020F0502020204030204" pitchFamily="34" charset="0"/>
                <a:cs typeface="Calibri" panose="020F0502020204030204" pitchFamily="34" charset="0"/>
              </a:rPr>
              <a:t>that help </a:t>
            </a:r>
            <a:r>
              <a:rPr lang="en-US" sz="2400" b="0" dirty="0">
                <a:latin typeface="Calibri" panose="020F0502020204030204" pitchFamily="34" charset="0"/>
                <a:cs typeface="Calibri" panose="020F0502020204030204" pitchFamily="34" charset="0"/>
              </a:rPr>
              <a:t>for identifying problems and offer better </a:t>
            </a:r>
            <a:r>
              <a:rPr lang="en-US" sz="2400" b="0" dirty="0" smtClean="0">
                <a:latin typeface="Calibri" panose="020F0502020204030204" pitchFamily="34" charset="0"/>
                <a:cs typeface="Calibri" panose="020F0502020204030204" pitchFamily="34" charset="0"/>
              </a:rPr>
              <a:t>solutions.</a:t>
            </a:r>
          </a:p>
          <a:p>
            <a:pPr marL="1309688" algn="just">
              <a:buClr>
                <a:srgbClr val="FF0000"/>
              </a:buClr>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In management, </a:t>
            </a:r>
            <a:r>
              <a:rPr lang="en-US" sz="2400" b="0" dirty="0">
                <a:latin typeface="Calibri" panose="020F0502020204030204" pitchFamily="34" charset="0"/>
                <a:cs typeface="Calibri" panose="020F0502020204030204" pitchFamily="34" charset="0"/>
              </a:rPr>
              <a:t>information is crucial for taking </a:t>
            </a:r>
            <a:r>
              <a:rPr lang="en-US" sz="2400" b="0" dirty="0" smtClean="0">
                <a:latin typeface="Calibri" panose="020F0502020204030204" pitchFamily="34" charset="0"/>
                <a:cs typeface="Calibri" panose="020F0502020204030204" pitchFamily="34" charset="0"/>
              </a:rPr>
              <a:t>a </a:t>
            </a:r>
            <a:r>
              <a:rPr lang="en-US" sz="2400" b="0" dirty="0">
                <a:latin typeface="Calibri" panose="020F0502020204030204" pitchFamily="34" charset="0"/>
                <a:cs typeface="Calibri" panose="020F0502020204030204" pitchFamily="34" charset="0"/>
              </a:rPr>
              <a:t>right </a:t>
            </a:r>
            <a:r>
              <a:rPr lang="en-US" sz="2400" b="0" dirty="0" smtClean="0">
                <a:latin typeface="Calibri" panose="020F0502020204030204" pitchFamily="34" charset="0"/>
                <a:cs typeface="Calibri" panose="020F0502020204030204" pitchFamily="34" charset="0"/>
              </a:rPr>
              <a:t>decision. For example, to </a:t>
            </a:r>
            <a:r>
              <a:rPr lang="en-US" sz="2400" b="0" dirty="0">
                <a:latin typeface="Calibri" panose="020F0502020204030204" pitchFamily="34" charset="0"/>
                <a:cs typeface="Calibri" panose="020F0502020204030204" pitchFamily="34" charset="0"/>
              </a:rPr>
              <a:t>overcome the problem of job attrition in </a:t>
            </a:r>
            <a:r>
              <a:rPr lang="en-US" sz="2400" b="0" dirty="0" smtClean="0">
                <a:latin typeface="Calibri" panose="020F0502020204030204" pitchFamily="34" charset="0"/>
                <a:cs typeface="Calibri" panose="020F0502020204030204" pitchFamily="34" charset="0"/>
              </a:rPr>
              <a:t>companies.</a:t>
            </a:r>
          </a:p>
          <a:p>
            <a:pPr marL="1309688" algn="just">
              <a:buClr>
                <a:srgbClr val="FF0000"/>
              </a:buClr>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If </a:t>
            </a:r>
            <a:r>
              <a:rPr lang="en-US" sz="2400" b="0" dirty="0">
                <a:latin typeface="Calibri" panose="020F0502020204030204" pitchFamily="34" charset="0"/>
                <a:cs typeface="Calibri" panose="020F0502020204030204" pitchFamily="34" charset="0"/>
              </a:rPr>
              <a:t>a person have enough </a:t>
            </a:r>
            <a:r>
              <a:rPr lang="en-US" sz="2400" b="0" dirty="0" smtClean="0">
                <a:latin typeface="Calibri" panose="020F0502020204030204" pitchFamily="34" charset="0"/>
                <a:cs typeface="Calibri" panose="020F0502020204030204" pitchFamily="34" charset="0"/>
              </a:rPr>
              <a:t>information, he </a:t>
            </a:r>
            <a:r>
              <a:rPr lang="en-US" sz="2400" b="0" dirty="0">
                <a:latin typeface="Calibri" panose="020F0502020204030204" pitchFamily="34" charset="0"/>
                <a:cs typeface="Calibri" panose="020F0502020204030204" pitchFamily="34" charset="0"/>
              </a:rPr>
              <a:t>will be in a better position to arrive at right decision (job, education, etc</a:t>
            </a:r>
            <a:r>
              <a:rPr lang="en-US" sz="2400" b="0" dirty="0" smtClean="0">
                <a:latin typeface="Calibri" panose="020F0502020204030204" pitchFamily="34" charset="0"/>
                <a:cs typeface="Calibri" panose="020F0502020204030204" pitchFamily="34" charset="0"/>
              </a:rPr>
              <a:t>.,)</a:t>
            </a:r>
          </a:p>
        </p:txBody>
      </p:sp>
      <p:sp>
        <p:nvSpPr>
          <p:cNvPr id="2" name="Slide Number Placeholder 1"/>
          <p:cNvSpPr>
            <a:spLocks noGrp="1"/>
          </p:cNvSpPr>
          <p:nvPr>
            <p:ph type="sldNum" sz="quarter" idx="10"/>
          </p:nvPr>
        </p:nvSpPr>
        <p:spPr/>
        <p:txBody>
          <a:bodyPr/>
          <a:lstStyle/>
          <a:p>
            <a:r>
              <a:rPr lang="en-US" smtClean="0">
                <a:solidFill>
                  <a:srgbClr val="0033CC"/>
                </a:solidFill>
              </a:rPr>
              <a:t>Slide</a:t>
            </a:r>
            <a:r>
              <a:rPr lang="en-US" smtClean="0"/>
              <a:t>-</a:t>
            </a:r>
            <a:fld id="{D4F8084B-0CD5-4AFA-9444-A279A3559BC7}" type="slidenum">
              <a:rPr lang="en-US" smtClean="0">
                <a:solidFill>
                  <a:srgbClr val="FF0000"/>
                </a:solidFill>
              </a:rPr>
              <a:pPr/>
              <a:t>22</a:t>
            </a:fld>
            <a:endParaRPr lang="en-US" dirty="0">
              <a:solidFill>
                <a:srgbClr val="FF0000"/>
              </a:solidFill>
            </a:endParaRPr>
          </a:p>
        </p:txBody>
      </p:sp>
    </p:spTree>
    <p:extLst>
      <p:ext uri="{BB962C8B-B14F-4D97-AF65-F5344CB8AC3E}">
        <p14:creationId xmlns:p14="http://schemas.microsoft.com/office/powerpoint/2010/main" val="41888881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smtClean="0">
                <a:solidFill>
                  <a:schemeClr val="bg1"/>
                </a:solidFill>
                <a:latin typeface="Arial" panose="020B0604020202020204" pitchFamily="34" charset="0"/>
              </a:rPr>
              <a:t>Significance of Information in </a:t>
            </a:r>
            <a:r>
              <a:rPr lang="en-US" sz="2400" i="0" dirty="0" smtClean="0">
                <a:solidFill>
                  <a:schemeClr val="bg1"/>
                </a:solidFill>
                <a:latin typeface="Arial" panose="020B0604020202020204" pitchFamily="34" charset="0"/>
              </a:rPr>
              <a:t>Business &amp; Industry</a:t>
            </a:r>
            <a:endParaRPr lang="en-US" sz="2800" i="0" dirty="0">
              <a:solidFill>
                <a:schemeClr val="bg1"/>
              </a:solidFill>
              <a:latin typeface="Arial" panose="020B0604020202020204" pitchFamily="34" charset="0"/>
            </a:endParaRPr>
          </a:p>
        </p:txBody>
      </p:sp>
      <p:sp>
        <p:nvSpPr>
          <p:cNvPr id="7" name="Rectangle 9"/>
          <p:cNvSpPr txBox="1">
            <a:spLocks noChangeArrowheads="1"/>
          </p:cNvSpPr>
          <p:nvPr/>
        </p:nvSpPr>
        <p:spPr bwMode="auto">
          <a:xfrm>
            <a:off x="381000" y="762000"/>
            <a:ext cx="8382000" cy="5638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Clr>
                <a:srgbClr val="FF0000"/>
              </a:buClr>
              <a:buSzPct val="100000"/>
              <a:buFont typeface="Wingdings" panose="05000000000000000000" pitchFamily="2" charset="2"/>
              <a:buChar char="Ø"/>
            </a:pPr>
            <a:r>
              <a:rPr lang="en-US" sz="2800" b="0" dirty="0">
                <a:latin typeface="Calibri" panose="020F0502020204030204" pitchFamily="34" charset="0"/>
                <a:cs typeface="Calibri" panose="020F0502020204030204" pitchFamily="34" charset="0"/>
              </a:rPr>
              <a:t> Information is vitally important to the successful functioning of any organization.</a:t>
            </a:r>
          </a:p>
          <a:p>
            <a:pPr marL="1309688" algn="just">
              <a:buClr>
                <a:srgbClr val="FF0000"/>
              </a:buClr>
              <a:buSzPct val="100000"/>
              <a:buFont typeface="Wingdings" panose="05000000000000000000" pitchFamily="2" charset="2"/>
              <a:buChar char="v"/>
            </a:pPr>
            <a:r>
              <a:rPr lang="en-US" sz="2400" dirty="0">
                <a:latin typeface="Calibri" panose="020F0502020204030204" pitchFamily="34" charset="0"/>
                <a:cs typeface="Calibri" panose="020F0502020204030204" pitchFamily="34" charset="0"/>
              </a:rPr>
              <a:t>Customer information</a:t>
            </a:r>
            <a:r>
              <a:rPr lang="en-US" sz="2400" b="0" dirty="0">
                <a:latin typeface="Calibri" panose="020F0502020204030204" pitchFamily="34" charset="0"/>
                <a:cs typeface="Calibri" panose="020F0502020204030204" pitchFamily="34" charset="0"/>
              </a:rPr>
              <a:t> helps an organization to offer the right product or services needed by the customers.</a:t>
            </a:r>
          </a:p>
          <a:p>
            <a:pPr marL="1309688" algn="just">
              <a:buClr>
                <a:srgbClr val="FF0000"/>
              </a:buClr>
              <a:buSzPct val="100000"/>
              <a:buFont typeface="Wingdings" panose="05000000000000000000" pitchFamily="2" charset="2"/>
              <a:buChar char="v"/>
            </a:pPr>
            <a:r>
              <a:rPr lang="en-US" sz="2400" dirty="0">
                <a:latin typeface="Calibri" panose="020F0502020204030204" pitchFamily="34" charset="0"/>
                <a:cs typeface="Calibri" panose="020F0502020204030204" pitchFamily="34" charset="0"/>
              </a:rPr>
              <a:t>Supplier information</a:t>
            </a:r>
            <a:r>
              <a:rPr lang="en-US" sz="2400" b="0" dirty="0">
                <a:latin typeface="Calibri" panose="020F0502020204030204" pitchFamily="34" charset="0"/>
                <a:cs typeface="Calibri" panose="020F0502020204030204" pitchFamily="34" charset="0"/>
              </a:rPr>
              <a:t> is required to provide the product or services needed by the company</a:t>
            </a:r>
            <a:r>
              <a:rPr lang="en-US" sz="2400" b="0" dirty="0" smtClean="0">
                <a:latin typeface="Calibri" panose="020F0502020204030204" pitchFamily="34" charset="0"/>
                <a:cs typeface="Calibri" panose="020F0502020204030204" pitchFamily="34" charset="0"/>
              </a:rPr>
              <a:t>.</a:t>
            </a:r>
          </a:p>
          <a:p>
            <a:pPr marL="1309688" algn="just">
              <a:buClr>
                <a:srgbClr val="FF0000"/>
              </a:buClr>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Right information is required in an </a:t>
            </a:r>
            <a:r>
              <a:rPr lang="en-US" sz="2400" b="0" dirty="0">
                <a:latin typeface="Calibri" panose="020F0502020204030204" pitchFamily="34" charset="0"/>
                <a:cs typeface="Calibri" panose="020F0502020204030204" pitchFamily="34" charset="0"/>
              </a:rPr>
              <a:t>organization </a:t>
            </a:r>
            <a:r>
              <a:rPr lang="en-US" sz="2400" b="0" dirty="0" smtClean="0">
                <a:latin typeface="Calibri" panose="020F0502020204030204" pitchFamily="34" charset="0"/>
                <a:cs typeface="Calibri" panose="020F0502020204030204" pitchFamily="34" charset="0"/>
              </a:rPr>
              <a:t>for </a:t>
            </a:r>
            <a:r>
              <a:rPr lang="en-US" sz="2400" dirty="0" smtClean="0">
                <a:latin typeface="Calibri" panose="020F0502020204030204" pitchFamily="34" charset="0"/>
                <a:cs typeface="Calibri" panose="020F0502020204030204" pitchFamily="34" charset="0"/>
              </a:rPr>
              <a:t>SWOT analysis</a:t>
            </a:r>
            <a:r>
              <a:rPr lang="en-US" sz="2400" b="0" dirty="0" smtClean="0">
                <a:latin typeface="Calibri" panose="020F0502020204030204" pitchFamily="34" charset="0"/>
                <a:cs typeface="Calibri" panose="020F0502020204030204" pitchFamily="34" charset="0"/>
              </a:rPr>
              <a:t>. That is, it is required to </a:t>
            </a:r>
            <a:r>
              <a:rPr lang="en-US" sz="2400" b="0" dirty="0">
                <a:latin typeface="Calibri" panose="020F0502020204030204" pitchFamily="34" charset="0"/>
                <a:cs typeface="Calibri" panose="020F0502020204030204" pitchFamily="34" charset="0"/>
              </a:rPr>
              <a:t>determine its Strengths, Weaknesses, Opportunities, and </a:t>
            </a:r>
            <a:r>
              <a:rPr lang="en-US" sz="2400" b="0" dirty="0" smtClean="0">
                <a:latin typeface="Calibri" panose="020F0502020204030204" pitchFamily="34" charset="0"/>
                <a:cs typeface="Calibri" panose="020F0502020204030204" pitchFamily="34" charset="0"/>
              </a:rPr>
              <a:t>Threats </a:t>
            </a:r>
            <a:r>
              <a:rPr lang="en-US" sz="2400" b="0" dirty="0">
                <a:latin typeface="Calibri" panose="020F0502020204030204" pitchFamily="34" charset="0"/>
                <a:cs typeface="Calibri" panose="020F0502020204030204" pitchFamily="34" charset="0"/>
              </a:rPr>
              <a:t>for knowing its internal and external position as well as for securing and growing its business</a:t>
            </a:r>
            <a:r>
              <a:rPr lang="en-US" sz="2400" b="0" dirty="0" smtClean="0">
                <a:latin typeface="Calibri" panose="020F0502020204030204" pitchFamily="34" charset="0"/>
                <a:cs typeface="Calibri" panose="020F0502020204030204" pitchFamily="34" charset="0"/>
              </a:rPr>
              <a:t>. </a:t>
            </a:r>
          </a:p>
          <a:p>
            <a:pPr marL="1309688" algn="just">
              <a:buClr>
                <a:srgbClr val="FF0000"/>
              </a:buClr>
              <a:buSzPct val="100000"/>
              <a:buFont typeface="Wingdings" panose="05000000000000000000" pitchFamily="2" charset="2"/>
              <a:buChar char="v"/>
            </a:pPr>
            <a:r>
              <a:rPr lang="en-US" sz="2400" b="0" dirty="0" smtClean="0">
                <a:latin typeface="Calibri" panose="020F0502020204030204" pitchFamily="34" charset="0"/>
                <a:cs typeface="Calibri" panose="020F0502020204030204" pitchFamily="34" charset="0"/>
              </a:rPr>
              <a:t>The </a:t>
            </a:r>
            <a:r>
              <a:rPr lang="en-US" sz="2400" b="0" dirty="0">
                <a:latin typeface="Calibri" panose="020F0502020204030204" pitchFamily="34" charset="0"/>
                <a:cs typeface="Calibri" panose="020F0502020204030204" pitchFamily="34" charset="0"/>
              </a:rPr>
              <a:t>information is also important because it helps the organization </a:t>
            </a:r>
            <a:r>
              <a:rPr lang="en-US" sz="2400" b="0" dirty="0" smtClean="0">
                <a:latin typeface="Calibri" panose="020F0502020204030204" pitchFamily="34" charset="0"/>
                <a:cs typeface="Calibri" panose="020F0502020204030204" pitchFamily="34" charset="0"/>
              </a:rPr>
              <a:t>to devise </a:t>
            </a:r>
            <a:r>
              <a:rPr lang="en-US" sz="2400" b="0" dirty="0">
                <a:latin typeface="Calibri" panose="020F0502020204030204" pitchFamily="34" charset="0"/>
                <a:cs typeface="Calibri" panose="020F0502020204030204" pitchFamily="34" charset="0"/>
              </a:rPr>
              <a:t>better strategies for </a:t>
            </a:r>
            <a:r>
              <a:rPr lang="en-US" sz="2400" dirty="0">
                <a:latin typeface="Calibri" panose="020F0502020204030204" pitchFamily="34" charset="0"/>
                <a:cs typeface="Calibri" panose="020F0502020204030204" pitchFamily="34" charset="0"/>
              </a:rPr>
              <a:t>dealing with their </a:t>
            </a:r>
            <a:r>
              <a:rPr lang="en-US" sz="2400" dirty="0" smtClean="0">
                <a:latin typeface="Calibri" panose="020F0502020204030204" pitchFamily="34" charset="0"/>
                <a:cs typeface="Calibri" panose="020F0502020204030204" pitchFamily="34" charset="0"/>
              </a:rPr>
              <a:t>competitors</a:t>
            </a:r>
            <a:r>
              <a:rPr lang="en-US" sz="2400" b="0" dirty="0" smtClean="0">
                <a:latin typeface="Calibri" panose="020F0502020204030204" pitchFamily="34" charset="0"/>
                <a:cs typeface="Calibri" panose="020F0502020204030204" pitchFamily="34" charset="0"/>
              </a:rPr>
              <a:t>.</a:t>
            </a:r>
            <a:endParaRPr lang="en-US" sz="24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smtClean="0">
                <a:solidFill>
                  <a:srgbClr val="0033CC"/>
                </a:solidFill>
              </a:rPr>
              <a:t>Slide</a:t>
            </a:r>
            <a:r>
              <a:rPr lang="en-US" smtClean="0"/>
              <a:t>-</a:t>
            </a:r>
            <a:fld id="{D4F8084B-0CD5-4AFA-9444-A279A3559BC7}" type="slidenum">
              <a:rPr lang="en-US" smtClean="0">
                <a:solidFill>
                  <a:srgbClr val="FF0000"/>
                </a:solidFill>
              </a:rPr>
              <a:pPr/>
              <a:t>23</a:t>
            </a:fld>
            <a:endParaRPr lang="en-US" dirty="0">
              <a:solidFill>
                <a:srgbClr val="FF0000"/>
              </a:solidFill>
            </a:endParaRPr>
          </a:p>
        </p:txBody>
      </p:sp>
    </p:spTree>
    <p:extLst>
      <p:ext uri="{BB962C8B-B14F-4D97-AF65-F5344CB8AC3E}">
        <p14:creationId xmlns:p14="http://schemas.microsoft.com/office/powerpoint/2010/main" val="3099351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a:t>
            </a:r>
            <a:r>
              <a:rPr lang="en-US" i="0" dirty="0" smtClean="0">
                <a:solidFill>
                  <a:schemeClr val="bg1"/>
                </a:solidFill>
                <a:latin typeface="Arial" panose="020B0604020202020204" pitchFamily="34" charset="0"/>
              </a:rPr>
              <a:t>Society</a:t>
            </a:r>
            <a:endParaRPr lang="en-US" i="0" dirty="0">
              <a:ln>
                <a:solidFill>
                  <a:srgbClr val="3366FF"/>
                </a:solidFill>
              </a:ln>
              <a:solidFill>
                <a:srgbClr val="0033CC"/>
              </a:solidFill>
              <a:latin typeface="Arial" panose="020B0604020202020204" pitchFamily="34" charset="0"/>
            </a:endParaRPr>
          </a:p>
        </p:txBody>
      </p:sp>
      <p:sp>
        <p:nvSpPr>
          <p:cNvPr id="7" name="Rectangle 9"/>
          <p:cNvSpPr txBox="1">
            <a:spLocks noChangeArrowheads="1"/>
          </p:cNvSpPr>
          <p:nvPr/>
        </p:nvSpPr>
        <p:spPr bwMode="auto">
          <a:xfrm>
            <a:off x="76200" y="584775"/>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gn="just">
              <a:buClr>
                <a:srgbClr val="0033CC"/>
              </a:buClr>
              <a:buSzPct val="100000"/>
              <a:buFont typeface="Wingdings" panose="05000000000000000000" pitchFamily="2" charset="2"/>
              <a:buChar char="Ø"/>
              <a:defRPr/>
            </a:pPr>
            <a:r>
              <a:rPr lang="en-US" sz="2400" b="0" dirty="0">
                <a:latin typeface="Calibri" panose="020F0502020204030204" pitchFamily="34" charset="0"/>
                <a:cs typeface="Calibri" panose="020F0502020204030204" pitchFamily="34" charset="0"/>
              </a:rPr>
              <a:t>ICT stands for Information and Communication Technology, which is a technology that allows us to search for information and to communicate with each other all over the world</a:t>
            </a:r>
            <a:r>
              <a:rPr lang="en-US" sz="2400" b="0" dirty="0" smtClean="0">
                <a:latin typeface="Calibri" panose="020F0502020204030204" pitchFamily="34" charset="0"/>
                <a:cs typeface="Calibri" panose="020F0502020204030204" pitchFamily="34" charset="0"/>
              </a:rPr>
              <a:t>. </a:t>
            </a:r>
          </a:p>
          <a:p>
            <a:pPr marL="1028700" lvl="1" indent="-342900" algn="just">
              <a:buClr>
                <a:srgbClr val="FF0000"/>
              </a:buClr>
              <a:buSzPct val="100000"/>
              <a:buFont typeface="Wingdings" panose="05000000000000000000" pitchFamily="2" charset="2"/>
              <a:buChar char="v"/>
              <a:defRPr/>
            </a:pPr>
            <a:r>
              <a:rPr lang="en-US" sz="2000" b="0" dirty="0">
                <a:ln>
                  <a:solidFill>
                    <a:srgbClr val="FF0000"/>
                  </a:solidFill>
                </a:ln>
                <a:latin typeface="Calibri" panose="020F0502020204030204" pitchFamily="34" charset="0"/>
                <a:cs typeface="Calibri" panose="020F0502020204030204" pitchFamily="34" charset="0"/>
              </a:rPr>
              <a:t>ICTs are no longer a luxury for developing countries. </a:t>
            </a:r>
          </a:p>
          <a:p>
            <a:pPr marL="342900" lvl="1" indent="-342900" algn="just">
              <a:buClr>
                <a:srgbClr val="0033CC"/>
              </a:buClr>
              <a:buSzPct val="100000"/>
              <a:buFont typeface="Wingdings" panose="05000000000000000000" pitchFamily="2" charset="2"/>
              <a:buChar char="Ø"/>
              <a:defRPr/>
            </a:pPr>
            <a:r>
              <a:rPr lang="en-US" sz="2400" b="0" dirty="0" smtClean="0">
                <a:latin typeface="Calibri" panose="020F0502020204030204" pitchFamily="34" charset="0"/>
                <a:cs typeface="Calibri" panose="020F0502020204030204" pitchFamily="34" charset="0"/>
              </a:rPr>
              <a:t>In this era of globalization, information </a:t>
            </a:r>
            <a:r>
              <a:rPr lang="en-US" sz="2400" b="0" dirty="0">
                <a:latin typeface="Calibri" panose="020F0502020204030204" pitchFamily="34" charset="0"/>
                <a:cs typeface="Calibri" panose="020F0502020204030204" pitchFamily="34" charset="0"/>
              </a:rPr>
              <a:t>and communication technology (ICT) </a:t>
            </a:r>
            <a:r>
              <a:rPr lang="en-US" sz="2400" b="0" dirty="0" smtClean="0">
                <a:ln>
                  <a:solidFill>
                    <a:srgbClr val="00B050"/>
                  </a:solidFill>
                </a:ln>
                <a:latin typeface="Calibri" panose="020F0502020204030204" pitchFamily="34" charset="0"/>
                <a:cs typeface="Calibri" panose="020F0502020204030204" pitchFamily="34" charset="0"/>
              </a:rPr>
              <a:t>is extensively </a:t>
            </a:r>
            <a:r>
              <a:rPr lang="en-US" sz="2400" b="0" dirty="0">
                <a:ln>
                  <a:solidFill>
                    <a:srgbClr val="00B050"/>
                  </a:solidFill>
                </a:ln>
                <a:latin typeface="Calibri" panose="020F0502020204030204" pitchFamily="34" charset="0"/>
                <a:cs typeface="Calibri" panose="020F0502020204030204" pitchFamily="34" charset="0"/>
              </a:rPr>
              <a:t>used by </a:t>
            </a:r>
            <a:r>
              <a:rPr lang="en-US" sz="2400" b="0" dirty="0" smtClean="0">
                <a:ln>
                  <a:solidFill>
                    <a:srgbClr val="00B050"/>
                  </a:solidFill>
                </a:ln>
                <a:latin typeface="Calibri" panose="020F0502020204030204" pitchFamily="34" charset="0"/>
                <a:cs typeface="Calibri" panose="020F0502020204030204" pitchFamily="34" charset="0"/>
              </a:rPr>
              <a:t>the people of our </a:t>
            </a:r>
            <a:r>
              <a:rPr lang="en-US" sz="2400" b="0" dirty="0">
                <a:ln>
                  <a:solidFill>
                    <a:srgbClr val="00B050"/>
                  </a:solidFill>
                </a:ln>
                <a:latin typeface="Calibri" panose="020F0502020204030204" pitchFamily="34" charset="0"/>
                <a:cs typeface="Calibri" panose="020F0502020204030204" pitchFamily="34" charset="0"/>
              </a:rPr>
              <a:t>country and it affects our lives everyday</a:t>
            </a:r>
            <a:r>
              <a:rPr lang="en-US" sz="2400" b="0" dirty="0">
                <a:latin typeface="Calibri" panose="020F0502020204030204" pitchFamily="34" charset="0"/>
                <a:cs typeface="Calibri" panose="020F0502020204030204" pitchFamily="34" charset="0"/>
              </a:rPr>
              <a:t>. </a:t>
            </a:r>
            <a:r>
              <a:rPr lang="en-US" sz="2400" b="0" dirty="0" smtClean="0">
                <a:latin typeface="Calibri" panose="020F0502020204030204" pitchFamily="34" charset="0"/>
                <a:cs typeface="Calibri" panose="020F0502020204030204" pitchFamily="34" charset="0"/>
              </a:rPr>
              <a:t> </a:t>
            </a:r>
          </a:p>
          <a:p>
            <a:pPr marL="1028700" lvl="1" indent="-342900" algn="just">
              <a:buClr>
                <a:srgbClr val="FF0000"/>
              </a:buClr>
              <a:buSzPct val="10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In this digital age, a huge number </a:t>
            </a:r>
            <a:r>
              <a:rPr lang="en-US" sz="2000" b="0" dirty="0">
                <a:latin typeface="Calibri" panose="020F0502020204030204" pitchFamily="34" charset="0"/>
                <a:cs typeface="Calibri" panose="020F0502020204030204" pitchFamily="34" charset="0"/>
              </a:rPr>
              <a:t>of ICT gadgets such as computers, laptops, internet, </a:t>
            </a:r>
            <a:r>
              <a:rPr lang="en-US" sz="2000" b="0" dirty="0" smtClean="0">
                <a:latin typeface="Calibri" panose="020F0502020204030204" pitchFamily="34" charset="0"/>
                <a:cs typeface="Calibri" panose="020F0502020204030204" pitchFamily="34" charset="0"/>
              </a:rPr>
              <a:t>smartphones</a:t>
            </a:r>
            <a:r>
              <a:rPr lang="en-US" sz="2000" b="0" dirty="0">
                <a:latin typeface="Calibri" panose="020F0502020204030204" pitchFamily="34" charset="0"/>
                <a:cs typeface="Calibri" panose="020F0502020204030204" pitchFamily="34" charset="0"/>
              </a:rPr>
              <a:t>, tablets, </a:t>
            </a:r>
            <a:r>
              <a:rPr lang="en-US" sz="2000" b="0" dirty="0" smtClean="0">
                <a:latin typeface="Calibri" panose="020F0502020204030204" pitchFamily="34" charset="0"/>
                <a:cs typeface="Calibri" panose="020F0502020204030204" pitchFamily="34" charset="0"/>
              </a:rPr>
              <a:t>etc. </a:t>
            </a:r>
            <a:r>
              <a:rPr lang="en-US" sz="2000" b="0" dirty="0">
                <a:latin typeface="Calibri" panose="020F0502020204030204" pitchFamily="34" charset="0"/>
                <a:cs typeface="Calibri" panose="020F0502020204030204" pitchFamily="34" charset="0"/>
              </a:rPr>
              <a:t>are available </a:t>
            </a:r>
            <a:r>
              <a:rPr lang="en-US" sz="2000" b="0" dirty="0" smtClean="0">
                <a:latin typeface="Calibri" panose="020F0502020204030204" pitchFamily="34" charset="0"/>
                <a:cs typeface="Calibri" panose="020F0502020204030204" pitchFamily="34" charset="0"/>
              </a:rPr>
              <a:t>in </a:t>
            </a:r>
            <a:r>
              <a:rPr lang="en-US" sz="2000" b="0" dirty="0">
                <a:latin typeface="Calibri" panose="020F0502020204030204" pitchFamily="34" charset="0"/>
                <a:cs typeface="Calibri" panose="020F0502020204030204" pitchFamily="34" charset="0"/>
              </a:rPr>
              <a:t>our lives. </a:t>
            </a:r>
            <a:endParaRPr lang="en-US" sz="2000" b="0" dirty="0" smtClean="0">
              <a:latin typeface="Calibri" panose="020F0502020204030204" pitchFamily="34" charset="0"/>
              <a:cs typeface="Calibri" panose="020F0502020204030204" pitchFamily="34" charset="0"/>
            </a:endParaRPr>
          </a:p>
          <a:p>
            <a:pPr marL="1028700" lvl="1" indent="-342900" algn="just">
              <a:buClr>
                <a:srgbClr val="FF0000"/>
              </a:buClr>
              <a:buSzPct val="10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As </a:t>
            </a:r>
            <a:r>
              <a:rPr lang="en-US" sz="2000" b="0" dirty="0">
                <a:latin typeface="Calibri" panose="020F0502020204030204" pitchFamily="34" charset="0"/>
                <a:cs typeface="Calibri" panose="020F0502020204030204" pitchFamily="34" charset="0"/>
              </a:rPr>
              <a:t>IT and communication technologies continue to advance and become more like a necessary utility, individuals, organizations and governments need to recognize both the benefits and challenges of ICT’s impact on society. </a:t>
            </a:r>
            <a:endParaRPr lang="en-US" sz="2000" b="0" dirty="0" smtClean="0">
              <a:latin typeface="Calibri" panose="020F0502020204030204" pitchFamily="34" charset="0"/>
              <a:cs typeface="Calibri" panose="020F0502020204030204" pitchFamily="34" charset="0"/>
            </a:endParaRPr>
          </a:p>
          <a:p>
            <a:pPr marL="1028700" lvl="1" indent="-342900" algn="just">
              <a:buClr>
                <a:srgbClr val="FF0000"/>
              </a:buClr>
              <a:buSzPct val="10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Here, the </a:t>
            </a:r>
            <a:r>
              <a:rPr lang="en-US" sz="2000" b="0" dirty="0">
                <a:latin typeface="Calibri" panose="020F0502020204030204" pitchFamily="34" charset="0"/>
                <a:cs typeface="Calibri" panose="020F0502020204030204" pitchFamily="34" charset="0"/>
              </a:rPr>
              <a:t>impacts of ICT in our day to day </a:t>
            </a:r>
            <a:r>
              <a:rPr lang="en-US" sz="2000" b="0" dirty="0" smtClean="0">
                <a:latin typeface="Calibri" panose="020F0502020204030204" pitchFamily="34" charset="0"/>
                <a:cs typeface="Calibri" panose="020F0502020204030204" pitchFamily="34" charset="0"/>
              </a:rPr>
              <a:t>life will be discussed. </a:t>
            </a:r>
            <a:r>
              <a:rPr lang="en-US" sz="2000" b="0" dirty="0">
                <a:latin typeface="Calibri" panose="020F0502020204030204" pitchFamily="34" charset="0"/>
                <a:cs typeface="Calibri" panose="020F0502020204030204" pitchFamily="34" charset="0"/>
              </a:rPr>
              <a:t>Based on this review, </a:t>
            </a:r>
            <a:r>
              <a:rPr lang="en-US" sz="2000" b="0" dirty="0">
                <a:ln>
                  <a:solidFill>
                    <a:srgbClr val="FF0000"/>
                  </a:solidFill>
                </a:ln>
                <a:latin typeface="Calibri" panose="020F0502020204030204" pitchFamily="34" charset="0"/>
                <a:cs typeface="Calibri" panose="020F0502020204030204" pitchFamily="34" charset="0"/>
              </a:rPr>
              <a:t>positive and negative effects are discussed</a:t>
            </a:r>
            <a:r>
              <a:rPr lang="en-US" sz="2000" b="0" dirty="0" smtClean="0">
                <a:latin typeface="Calibri" panose="020F0502020204030204" pitchFamily="34" charset="0"/>
                <a:cs typeface="Calibri" panose="020F0502020204030204" pitchFamily="34" charset="0"/>
              </a:rPr>
              <a:t>.</a:t>
            </a:r>
            <a:endParaRPr lang="en-US" sz="20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24</a:t>
            </a:fld>
            <a:endParaRPr lang="en-US" dirty="0">
              <a:solidFill>
                <a:srgbClr val="FF0000"/>
              </a:solidFill>
            </a:endParaRPr>
          </a:p>
        </p:txBody>
      </p:sp>
    </p:spTree>
    <p:extLst>
      <p:ext uri="{BB962C8B-B14F-4D97-AF65-F5344CB8AC3E}">
        <p14:creationId xmlns:p14="http://schemas.microsoft.com/office/powerpoint/2010/main" val="419127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a:t>
            </a:r>
            <a:r>
              <a:rPr lang="en-US" i="0" dirty="0" smtClean="0">
                <a:solidFill>
                  <a:schemeClr val="bg1"/>
                </a:solidFill>
                <a:latin typeface="Arial" panose="020B0604020202020204" pitchFamily="34" charset="0"/>
              </a:rPr>
              <a:t>Society: </a:t>
            </a:r>
            <a:r>
              <a:rPr lang="en-US" i="0" dirty="0" smtClean="0">
                <a:ln>
                  <a:solidFill>
                    <a:srgbClr val="3366FF"/>
                  </a:solidFill>
                </a:ln>
                <a:solidFill>
                  <a:srgbClr val="0033CC"/>
                </a:solidFill>
                <a:latin typeface="Arial" panose="020B0604020202020204" pitchFamily="34" charset="0"/>
              </a:rPr>
              <a:t>Positive Impacts</a:t>
            </a:r>
            <a:endParaRPr lang="en-US" i="0" dirty="0">
              <a:ln>
                <a:solidFill>
                  <a:srgbClr val="3366FF"/>
                </a:solidFill>
              </a:ln>
              <a:solidFill>
                <a:srgbClr val="0033CC"/>
              </a:solidFill>
              <a:latin typeface="Arial" panose="020B0604020202020204" pitchFamily="34"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Clr>
                <a:srgbClr val="0033CC"/>
              </a:buClr>
              <a:buSzPct val="100000"/>
              <a:buNone/>
              <a:defRPr/>
            </a:pPr>
            <a:r>
              <a:rPr lang="en-US" sz="2400" dirty="0" smtClean="0">
                <a:ln>
                  <a:solidFill>
                    <a:srgbClr val="FF0000"/>
                  </a:solidFill>
                </a:ln>
                <a:solidFill>
                  <a:srgbClr val="FF0000"/>
                </a:solidFill>
                <a:latin typeface="Calibri" panose="020F0502020204030204" pitchFamily="34" charset="0"/>
                <a:cs typeface="Calibri" panose="020F0502020204030204" pitchFamily="34" charset="0"/>
              </a:rPr>
              <a:t>1. </a:t>
            </a:r>
            <a:r>
              <a:rPr lang="en-US" sz="2400" dirty="0" smtClean="0">
                <a:ln>
                  <a:solidFill>
                    <a:srgbClr val="00B0F0"/>
                  </a:solidFill>
                </a:ln>
                <a:latin typeface="Calibri" panose="020F0502020204030204" pitchFamily="34" charset="0"/>
                <a:cs typeface="Calibri" panose="020F0502020204030204" pitchFamily="34" charset="0"/>
              </a:rPr>
              <a:t>Quick Access </a:t>
            </a:r>
            <a:r>
              <a:rPr lang="en-US" sz="2400" dirty="0">
                <a:ln>
                  <a:solidFill>
                    <a:srgbClr val="00B0F0"/>
                  </a:solidFill>
                </a:ln>
                <a:latin typeface="Calibri" panose="020F0502020204030204" pitchFamily="34" charset="0"/>
                <a:cs typeface="Calibri" panose="020F0502020204030204" pitchFamily="34" charset="0"/>
              </a:rPr>
              <a:t>to </a:t>
            </a:r>
            <a:r>
              <a:rPr lang="en-US" sz="2400" dirty="0" smtClean="0">
                <a:ln>
                  <a:solidFill>
                    <a:srgbClr val="00B0F0"/>
                  </a:solidFill>
                </a:ln>
                <a:latin typeface="Calibri" panose="020F0502020204030204" pitchFamily="34" charset="0"/>
                <a:cs typeface="Calibri" panose="020F0502020204030204" pitchFamily="34" charset="0"/>
              </a:rPr>
              <a:t>Information</a:t>
            </a:r>
            <a:r>
              <a:rPr lang="en-US" sz="2400" dirty="0">
                <a:ln>
                  <a:solidFill>
                    <a:srgbClr val="00B0F0"/>
                  </a:solidFill>
                </a:ln>
                <a:latin typeface="Calibri" panose="020F0502020204030204" pitchFamily="34" charset="0"/>
                <a:cs typeface="Calibri" panose="020F0502020204030204" pitchFamily="34" charset="0"/>
              </a:rPr>
              <a:t>: </a:t>
            </a:r>
            <a:endParaRPr lang="en-US" sz="2400" dirty="0" smtClean="0">
              <a:ln>
                <a:solidFill>
                  <a:srgbClr val="00B0F0"/>
                </a:solidFill>
              </a:ln>
              <a:latin typeface="Calibri" panose="020F0502020204030204" pitchFamily="34" charset="0"/>
              <a:cs typeface="Calibri" panose="020F0502020204030204" pitchFamily="34" charset="0"/>
            </a:endParaRP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The greatest impact of ICT on individuals is the </a:t>
            </a:r>
            <a:r>
              <a:rPr lang="en-US" sz="2000" b="0" dirty="0">
                <a:ln>
                  <a:solidFill>
                    <a:srgbClr val="FF0000"/>
                  </a:solidFill>
                </a:ln>
                <a:latin typeface="Calibri" panose="020F0502020204030204" pitchFamily="34" charset="0"/>
                <a:cs typeface="Calibri" panose="020F0502020204030204" pitchFamily="34" charset="0"/>
              </a:rPr>
              <a:t>increased access to information and services they need</a:t>
            </a:r>
            <a:r>
              <a:rPr lang="en-US" sz="2000" b="0" dirty="0">
                <a:latin typeface="Calibri" panose="020F0502020204030204" pitchFamily="34" charset="0"/>
                <a:cs typeface="Calibri" panose="020F0502020204030204" pitchFamily="34" charset="0"/>
              </a:rPr>
              <a:t>. </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Sometimes, </a:t>
            </a:r>
            <a:r>
              <a:rPr lang="en-US" sz="2000" b="0" dirty="0">
                <a:ln>
                  <a:solidFill>
                    <a:srgbClr val="00CC00"/>
                  </a:solidFill>
                </a:ln>
                <a:latin typeface="Calibri" panose="020F0502020204030204" pitchFamily="34" charset="0"/>
                <a:cs typeface="Calibri" panose="020F0502020204030204" pitchFamily="34" charset="0"/>
              </a:rPr>
              <a:t>better, and often cheaper communications </a:t>
            </a:r>
            <a:r>
              <a:rPr lang="en-US" sz="2000" b="0" dirty="0">
                <a:latin typeface="Calibri" panose="020F0502020204030204" pitchFamily="34" charset="0"/>
                <a:cs typeface="Calibri" panose="020F0502020204030204" pitchFamily="34" charset="0"/>
              </a:rPr>
              <a:t>is possible via VoIP phone and Instant Messaging. </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In addition, the use of ICT to access information has brought </a:t>
            </a:r>
            <a:r>
              <a:rPr lang="en-US" sz="2000" b="0" dirty="0">
                <a:ln>
                  <a:solidFill>
                    <a:srgbClr val="6666FF"/>
                  </a:solidFill>
                </a:ln>
                <a:latin typeface="Calibri" panose="020F0502020204030204" pitchFamily="34" charset="0"/>
                <a:cs typeface="Calibri" panose="020F0502020204030204" pitchFamily="34" charset="0"/>
              </a:rPr>
              <a:t>new opportunities for leisure and entertainment</a:t>
            </a:r>
            <a:r>
              <a:rPr lang="en-US" sz="2000" b="0" dirty="0">
                <a:latin typeface="Calibri" panose="020F0502020204030204" pitchFamily="34" charset="0"/>
                <a:cs typeface="Calibri" panose="020F0502020204030204" pitchFamily="34" charset="0"/>
              </a:rPr>
              <a:t>. </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Social network provides the facility </a:t>
            </a:r>
            <a:r>
              <a:rPr lang="en-US" sz="2000" b="0" dirty="0">
                <a:ln>
                  <a:solidFill>
                    <a:srgbClr val="00CC00"/>
                  </a:solidFill>
                </a:ln>
                <a:latin typeface="Calibri" panose="020F0502020204030204" pitchFamily="34" charset="0"/>
                <a:cs typeface="Calibri" panose="020F0502020204030204" pitchFamily="34" charset="0"/>
              </a:rPr>
              <a:t>to make contacts and form relationships with people around the world</a:t>
            </a:r>
            <a:r>
              <a:rPr lang="en-US" sz="2000" b="0" dirty="0">
                <a:latin typeface="Calibri" panose="020F0502020204030204" pitchFamily="34" charset="0"/>
                <a:cs typeface="Calibri" panose="020F0502020204030204" pitchFamily="34" charset="0"/>
              </a:rPr>
              <a:t>. </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E-commerce </a:t>
            </a:r>
            <a:r>
              <a:rPr lang="en-US" sz="2000" b="0" dirty="0">
                <a:latin typeface="Calibri" panose="020F0502020204030204" pitchFamily="34" charset="0"/>
                <a:cs typeface="Calibri" panose="020F0502020204030204" pitchFamily="34" charset="0"/>
              </a:rPr>
              <a:t>has created new opportunities for businesses and consumers alike, to obtain goods and services from a wider range of suppliers throughout the </a:t>
            </a:r>
            <a:r>
              <a:rPr lang="en-US" sz="2000" b="0" dirty="0" smtClean="0">
                <a:latin typeface="Calibri" panose="020F0502020204030204" pitchFamily="34" charset="0"/>
                <a:cs typeface="Calibri" panose="020F0502020204030204" pitchFamily="34" charset="0"/>
              </a:rPr>
              <a:t>world. </a:t>
            </a:r>
          </a:p>
          <a:p>
            <a:pPr marL="682625" lvl="1" indent="-463550" algn="just">
              <a:spcBef>
                <a:spcPts val="200"/>
              </a:spcBef>
              <a:spcAft>
                <a:spcPts val="200"/>
              </a:spcAft>
              <a:buClr>
                <a:srgbClr val="FF0000"/>
              </a:buClr>
              <a:buSzPct val="80000"/>
              <a:buFont typeface="Wingdings" panose="05000000000000000000" pitchFamily="2" charset="2"/>
              <a:buChar char="v"/>
              <a:defRPr/>
            </a:pPr>
            <a:endParaRPr lang="en-US" sz="1400" b="0" dirty="0">
              <a:latin typeface="Calibri" panose="020F0502020204030204" pitchFamily="34" charset="0"/>
              <a:cs typeface="Calibri" panose="020F0502020204030204" pitchFamily="34" charset="0"/>
            </a:endParaRPr>
          </a:p>
          <a:p>
            <a:pPr marL="0" lvl="1" indent="0" algn="just">
              <a:spcBef>
                <a:spcPts val="400"/>
              </a:spcBef>
              <a:spcAft>
                <a:spcPts val="4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2. </a:t>
            </a:r>
            <a:r>
              <a:rPr lang="en-US" sz="2400" dirty="0" smtClean="0">
                <a:ln>
                  <a:solidFill>
                    <a:srgbClr val="00B0F0"/>
                  </a:solidFill>
                </a:ln>
                <a:latin typeface="Calibri" panose="020F0502020204030204" pitchFamily="34" charset="0"/>
                <a:cs typeface="Calibri" panose="020F0502020204030204" pitchFamily="34" charset="0"/>
              </a:rPr>
              <a:t>Opportunity </a:t>
            </a:r>
            <a:r>
              <a:rPr lang="en-US" sz="2400" dirty="0">
                <a:ln>
                  <a:solidFill>
                    <a:srgbClr val="00B0F0"/>
                  </a:solidFill>
                </a:ln>
                <a:latin typeface="Calibri" panose="020F0502020204030204" pitchFamily="34" charset="0"/>
                <a:cs typeface="Calibri" panose="020F0502020204030204" pitchFamily="34" charset="0"/>
              </a:rPr>
              <a:t>to Work from Home: </a:t>
            </a:r>
          </a:p>
          <a:p>
            <a:pPr marL="682625" lvl="1" indent="-463550" algn="just">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New job opportunities</a:t>
            </a:r>
          </a:p>
          <a:p>
            <a:pPr marL="682625" lvl="1" indent="-463550" algn="just">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Flexible and mobile working, virtual offices and jobs in the communications industry.</a:t>
            </a:r>
          </a:p>
          <a:p>
            <a:pPr marL="682625" lvl="1" indent="-463550" algn="just">
              <a:spcBef>
                <a:spcPts val="200"/>
              </a:spcBef>
              <a:spcAft>
                <a:spcPts val="200"/>
              </a:spcAft>
              <a:buClr>
                <a:srgbClr val="FF0000"/>
              </a:buClr>
              <a:buSzPct val="80000"/>
              <a:buFont typeface="Wingdings" panose="05000000000000000000" pitchFamily="2" charset="2"/>
              <a:buChar char="v"/>
              <a:defRPr/>
            </a:pPr>
            <a:endParaRPr lang="en-US" sz="20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25</a:t>
            </a:fld>
            <a:endParaRPr lang="en-US" dirty="0">
              <a:solidFill>
                <a:srgbClr val="FF0000"/>
              </a:solidFill>
            </a:endParaRPr>
          </a:p>
        </p:txBody>
      </p:sp>
    </p:spTree>
    <p:extLst>
      <p:ext uri="{BB962C8B-B14F-4D97-AF65-F5344CB8AC3E}">
        <p14:creationId xmlns:p14="http://schemas.microsoft.com/office/powerpoint/2010/main" val="5932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400"/>
              </a:spcBef>
              <a:spcAft>
                <a:spcPts val="4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3. </a:t>
            </a:r>
            <a:r>
              <a:rPr lang="en-US" sz="2400" dirty="0" smtClean="0">
                <a:ln>
                  <a:solidFill>
                    <a:srgbClr val="00B0F0"/>
                  </a:solidFill>
                </a:ln>
                <a:latin typeface="Calibri" panose="020F0502020204030204" pitchFamily="34" charset="0"/>
                <a:cs typeface="Calibri" panose="020F0502020204030204" pitchFamily="34" charset="0"/>
              </a:rPr>
              <a:t>Improved Access </a:t>
            </a:r>
            <a:r>
              <a:rPr lang="en-US" sz="2400" dirty="0">
                <a:ln>
                  <a:solidFill>
                    <a:srgbClr val="00B0F0"/>
                  </a:solidFill>
                </a:ln>
                <a:latin typeface="Calibri" panose="020F0502020204030204" pitchFamily="34" charset="0"/>
                <a:cs typeface="Calibri" panose="020F0502020204030204" pitchFamily="34" charset="0"/>
              </a:rPr>
              <a:t>to </a:t>
            </a:r>
            <a:r>
              <a:rPr lang="en-US" sz="2400" dirty="0" smtClean="0">
                <a:ln>
                  <a:solidFill>
                    <a:srgbClr val="00B0F0"/>
                  </a:solidFill>
                </a:ln>
                <a:latin typeface="Calibri" panose="020F0502020204030204" pitchFamily="34" charset="0"/>
                <a:cs typeface="Calibri" panose="020F0502020204030204" pitchFamily="34" charset="0"/>
              </a:rPr>
              <a:t>Education &amp; Learning:</a:t>
            </a:r>
            <a:r>
              <a:rPr lang="en-US" sz="2400" dirty="0">
                <a:ln>
                  <a:solidFill>
                    <a:srgbClr val="00B0F0"/>
                  </a:solidFill>
                </a:ln>
                <a:latin typeface="Calibri" panose="020F0502020204030204" pitchFamily="34" charset="0"/>
                <a:cs typeface="Calibri" panose="020F0502020204030204" pitchFamily="34" charset="0"/>
              </a:rPr>
              <a:t> </a:t>
            </a:r>
            <a:endParaRPr lang="en-US" sz="2400" dirty="0" smtClean="0">
              <a:ln>
                <a:solidFill>
                  <a:srgbClr val="00B0F0"/>
                </a:solidFill>
              </a:ln>
              <a:latin typeface="Calibri" panose="020F0502020204030204" pitchFamily="34" charset="0"/>
              <a:cs typeface="Calibri" panose="020F0502020204030204" pitchFamily="34" charset="0"/>
            </a:endParaRPr>
          </a:p>
          <a:p>
            <a:pPr marL="682625" lvl="1" indent="-463550" algn="just">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Improved </a:t>
            </a:r>
            <a:r>
              <a:rPr lang="en-US" sz="2000" b="0" dirty="0" smtClean="0">
                <a:latin typeface="Calibri" panose="020F0502020204030204" pitchFamily="34" charset="0"/>
                <a:cs typeface="Calibri" panose="020F0502020204030204" pitchFamily="34" charset="0"/>
              </a:rPr>
              <a:t>and increased access </a:t>
            </a:r>
            <a:r>
              <a:rPr lang="en-US" sz="2000" b="0" dirty="0">
                <a:latin typeface="Calibri" panose="020F0502020204030204" pitchFamily="34" charset="0"/>
                <a:cs typeface="Calibri" panose="020F0502020204030204" pitchFamily="34" charset="0"/>
              </a:rPr>
              <a:t>to </a:t>
            </a:r>
            <a:r>
              <a:rPr lang="en-US" sz="2000" b="0" dirty="0" smtClean="0">
                <a:latin typeface="Calibri" panose="020F0502020204030204" pitchFamily="34" charset="0"/>
                <a:cs typeface="Calibri" panose="020F0502020204030204" pitchFamily="34" charset="0"/>
              </a:rPr>
              <a:t>education and learning materials.</a:t>
            </a:r>
          </a:p>
          <a:p>
            <a:pPr marL="682625" lvl="1" indent="-463550" algn="just">
              <a:spcBef>
                <a:spcPts val="400"/>
              </a:spcBef>
              <a:spcAft>
                <a:spcPts val="4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Distance </a:t>
            </a:r>
            <a:r>
              <a:rPr lang="en-US" sz="2000" b="0" dirty="0">
                <a:latin typeface="Calibri" panose="020F0502020204030204" pitchFamily="34" charset="0"/>
                <a:cs typeface="Calibri" panose="020F0502020204030204" pitchFamily="34" charset="0"/>
              </a:rPr>
              <a:t>learning and on-line </a:t>
            </a:r>
            <a:r>
              <a:rPr lang="en-US" sz="2000" b="0" dirty="0" smtClean="0">
                <a:latin typeface="Calibri" panose="020F0502020204030204" pitchFamily="34" charset="0"/>
                <a:cs typeface="Calibri" panose="020F0502020204030204" pitchFamily="34" charset="0"/>
              </a:rPr>
              <a:t>tutorials, </a:t>
            </a:r>
            <a:r>
              <a:rPr lang="en-US" sz="2000" b="0" dirty="0">
                <a:latin typeface="Calibri" panose="020F0502020204030204" pitchFamily="34" charset="0"/>
                <a:cs typeface="Calibri" panose="020F0502020204030204" pitchFamily="34" charset="0"/>
              </a:rPr>
              <a:t>where students can access teaching materials from all over the world. </a:t>
            </a:r>
          </a:p>
          <a:p>
            <a:pPr marL="682625" lvl="1" indent="-463550" algn="just">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Students gain the ability to perform ‘impossible’ experiments by using </a:t>
            </a:r>
            <a:r>
              <a:rPr lang="en-US" sz="2000" b="0" dirty="0" smtClean="0">
                <a:latin typeface="Calibri" panose="020F0502020204030204" pitchFamily="34" charset="0"/>
                <a:cs typeface="Calibri" panose="020F0502020204030204" pitchFamily="34" charset="0"/>
              </a:rPr>
              <a:t>simulations.</a:t>
            </a:r>
            <a:endParaRPr lang="en-US" sz="2000" b="0" dirty="0">
              <a:latin typeface="Calibri" panose="020F0502020204030204" pitchFamily="34" charset="0"/>
              <a:cs typeface="Calibri" panose="020F0502020204030204" pitchFamily="34" charset="0"/>
            </a:endParaRPr>
          </a:p>
          <a:p>
            <a:pPr marL="682625" lvl="1" indent="-463550" algn="just">
              <a:spcBef>
                <a:spcPts val="400"/>
              </a:spcBef>
              <a:spcAft>
                <a:spcPts val="4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New </a:t>
            </a:r>
            <a:r>
              <a:rPr lang="en-US" sz="2000" b="0" dirty="0">
                <a:latin typeface="Calibri" panose="020F0502020204030204" pitchFamily="34" charset="0"/>
                <a:cs typeface="Calibri" panose="020F0502020204030204" pitchFamily="34" charset="0"/>
              </a:rPr>
              <a:t>ways of learning, e.g. interactive multi-media and virtual reality. </a:t>
            </a:r>
            <a:endParaRPr lang="en-US" sz="2000" b="0" dirty="0" smtClean="0">
              <a:latin typeface="Calibri" panose="020F0502020204030204" pitchFamily="34" charset="0"/>
              <a:cs typeface="Calibri" panose="020F0502020204030204" pitchFamily="34" charset="0"/>
            </a:endParaRPr>
          </a:p>
          <a:p>
            <a:pPr marL="0" lvl="1" indent="0" algn="just">
              <a:spcBef>
                <a:spcPts val="400"/>
              </a:spcBef>
              <a:spcAft>
                <a:spcPts val="400"/>
              </a:spcAft>
              <a:buClr>
                <a:srgbClr val="0033CC"/>
              </a:buClr>
              <a:buSzPct val="100000"/>
              <a:buNone/>
              <a:defRPr/>
            </a:pPr>
            <a:endParaRPr lang="en-US" sz="2400" dirty="0" smtClean="0">
              <a:ln>
                <a:solidFill>
                  <a:srgbClr val="00B0F0"/>
                </a:solidFill>
              </a:ln>
              <a:latin typeface="Calibri" panose="020F0502020204030204" pitchFamily="34" charset="0"/>
              <a:cs typeface="Calibri" panose="020F0502020204030204" pitchFamily="34" charset="0"/>
            </a:endParaRPr>
          </a:p>
          <a:p>
            <a:pPr marL="0" lvl="1" indent="0" algn="just">
              <a:spcBef>
                <a:spcPts val="400"/>
              </a:spcBef>
              <a:spcAft>
                <a:spcPts val="4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4. </a:t>
            </a:r>
            <a:r>
              <a:rPr lang="en-US" sz="2400" dirty="0" smtClean="0">
                <a:ln>
                  <a:solidFill>
                    <a:srgbClr val="00B0F0"/>
                  </a:solidFill>
                </a:ln>
                <a:latin typeface="Calibri" panose="020F0502020204030204" pitchFamily="34" charset="0"/>
                <a:cs typeface="Calibri" panose="020F0502020204030204" pitchFamily="34" charset="0"/>
              </a:rPr>
              <a:t>New Tools, New Opportunities: </a:t>
            </a:r>
            <a:endParaRPr lang="en-US" sz="2400" dirty="0">
              <a:ln>
                <a:solidFill>
                  <a:srgbClr val="00B0F0"/>
                </a:solidFill>
              </a:ln>
              <a:latin typeface="Calibri" panose="020F0502020204030204" pitchFamily="34" charset="0"/>
              <a:cs typeface="Calibri" panose="020F0502020204030204" pitchFamily="34" charset="0"/>
            </a:endParaRPr>
          </a:p>
          <a:p>
            <a:pPr marL="682625" lvl="1" indent="-463550" algn="just">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Using online-based photo-editing software and high-quality printers has made it possible to get high-quality results without going to a photographic studio</a:t>
            </a:r>
            <a:r>
              <a:rPr lang="en-US" sz="2000" b="0" dirty="0" smtClean="0">
                <a:latin typeface="Calibri" panose="020F0502020204030204" pitchFamily="34" charset="0"/>
                <a:cs typeface="Calibri" panose="020F0502020204030204" pitchFamily="34" charset="0"/>
              </a:rPr>
              <a:t>.</a:t>
            </a:r>
          </a:p>
          <a:p>
            <a:pPr marL="682625" lvl="1" indent="-463550" algn="just">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ICT can be used to help people overcome disabilities. </a:t>
            </a:r>
            <a:r>
              <a:rPr lang="en-US" sz="2000" b="0" dirty="0" smtClean="0">
                <a:latin typeface="Calibri" panose="020F0502020204030204" pitchFamily="34" charset="0"/>
                <a:cs typeface="Calibri" panose="020F0502020204030204" pitchFamily="34" charset="0"/>
              </a:rPr>
              <a:t>For example, screen </a:t>
            </a:r>
            <a:r>
              <a:rPr lang="en-US" sz="2000" b="0" dirty="0">
                <a:latin typeface="Calibri" panose="020F0502020204030204" pitchFamily="34" charset="0"/>
                <a:cs typeface="Calibri" panose="020F0502020204030204" pitchFamily="34" charset="0"/>
              </a:rPr>
              <a:t>magnification or screen reading software enables partially sighted or blind people to work with ordinary text rather than Braille</a:t>
            </a:r>
            <a:r>
              <a:rPr lang="en-US" sz="2000" b="0" dirty="0" smtClean="0">
                <a:latin typeface="Calibri" panose="020F0502020204030204" pitchFamily="34" charset="0"/>
                <a:cs typeface="Calibri" panose="020F0502020204030204" pitchFamily="34" charset="0"/>
              </a:rPr>
              <a:t>.</a:t>
            </a:r>
            <a:endParaRPr lang="en-US" sz="20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26</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a:t>
            </a:r>
            <a:r>
              <a:rPr lang="en-US" i="0" dirty="0" smtClean="0">
                <a:solidFill>
                  <a:schemeClr val="bg1"/>
                </a:solidFill>
                <a:latin typeface="Arial" panose="020B0604020202020204" pitchFamily="34" charset="0"/>
              </a:rPr>
              <a:t>Society: </a:t>
            </a:r>
            <a:r>
              <a:rPr lang="en-US" i="0" dirty="0" smtClean="0">
                <a:ln>
                  <a:solidFill>
                    <a:srgbClr val="3366FF"/>
                  </a:solidFill>
                </a:ln>
                <a:solidFill>
                  <a:srgbClr val="0033CC"/>
                </a:solidFill>
                <a:latin typeface="Arial" panose="020B0604020202020204" pitchFamily="34" charset="0"/>
              </a:rPr>
              <a:t>Positive Impacts</a:t>
            </a:r>
            <a:endParaRPr lang="en-US" i="0" dirty="0">
              <a:ln>
                <a:solidFill>
                  <a:srgbClr val="3366FF"/>
                </a:solidFill>
              </a:ln>
              <a:solidFill>
                <a:srgbClr val="0033CC"/>
              </a:solidFill>
              <a:latin typeface="Arial" panose="020B0604020202020204" pitchFamily="34" charset="0"/>
            </a:endParaRPr>
          </a:p>
        </p:txBody>
      </p:sp>
    </p:spTree>
    <p:extLst>
      <p:ext uri="{BB962C8B-B14F-4D97-AF65-F5344CB8AC3E}">
        <p14:creationId xmlns:p14="http://schemas.microsoft.com/office/powerpoint/2010/main" val="2996548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3000"/>
              </a:lnSpc>
              <a:spcBef>
                <a:spcPts val="200"/>
              </a:spcBef>
              <a:spcAft>
                <a:spcPts val="2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5. </a:t>
            </a:r>
            <a:r>
              <a:rPr lang="en-US" sz="2400" dirty="0" smtClean="0">
                <a:ln>
                  <a:solidFill>
                    <a:srgbClr val="00B0F0"/>
                  </a:solidFill>
                </a:ln>
                <a:latin typeface="Calibri" panose="020F0502020204030204" pitchFamily="34" charset="0"/>
                <a:cs typeface="Calibri" panose="020F0502020204030204" pitchFamily="34" charset="0"/>
              </a:rPr>
              <a:t>Sharing Facilities:</a:t>
            </a:r>
          </a:p>
          <a:p>
            <a:pPr marL="682625" lvl="1" indent="-463550" algn="just">
              <a:lnSpc>
                <a:spcPct val="93000"/>
              </a:lnSpc>
              <a:spcBef>
                <a:spcPts val="200"/>
              </a:spcBef>
              <a:spcAft>
                <a:spcPts val="200"/>
              </a:spcAft>
              <a:buClr>
                <a:srgbClr val="FF0000"/>
              </a:buClr>
              <a:buSzPct val="80000"/>
              <a:buFont typeface="Wingdings" panose="05000000000000000000" pitchFamily="2" charset="2"/>
              <a:buChar char="v"/>
              <a:defRPr/>
            </a:pPr>
            <a:r>
              <a:rPr lang="en-US" sz="2000" b="0" dirty="0">
                <a:ln>
                  <a:solidFill>
                    <a:srgbClr val="00CC00"/>
                  </a:solidFill>
                </a:ln>
                <a:latin typeface="Calibri" panose="020F0502020204030204" pitchFamily="34" charset="0"/>
                <a:cs typeface="Calibri" panose="020F0502020204030204" pitchFamily="34" charset="0"/>
              </a:rPr>
              <a:t>Knowledge Sharing:</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ICT allows individuals to be connected together for sharing their </a:t>
            </a:r>
            <a:r>
              <a:rPr lang="en-US" sz="1500" b="0" dirty="0" smtClean="0">
                <a:latin typeface="Calibri" panose="020F0502020204030204" pitchFamily="34" charset="0"/>
                <a:cs typeface="Calibri" panose="020F0502020204030204" pitchFamily="34" charset="0"/>
              </a:rPr>
              <a:t>ideas </a:t>
            </a:r>
            <a:r>
              <a:rPr lang="en-US" sz="1500" b="0" dirty="0">
                <a:latin typeface="Calibri" panose="020F0502020204030204" pitchFamily="34" charset="0"/>
                <a:cs typeface="Calibri" panose="020F0502020204030204" pitchFamily="34" charset="0"/>
              </a:rPr>
              <a:t>and expanding their  </a:t>
            </a:r>
            <a:r>
              <a:rPr lang="en-US" sz="1500" b="0" dirty="0" smtClean="0">
                <a:latin typeface="Calibri" panose="020F0502020204030204" pitchFamily="34" charset="0"/>
                <a:cs typeface="Calibri" panose="020F0502020204030204" pitchFamily="34" charset="0"/>
              </a:rPr>
              <a:t>knowledge </a:t>
            </a:r>
            <a:r>
              <a:rPr lang="en-US" sz="1500" b="0" dirty="0">
                <a:latin typeface="Calibri" panose="020F0502020204030204" pitchFamily="34" charset="0"/>
                <a:cs typeface="Calibri" panose="020F0502020204030204" pitchFamily="34" charset="0"/>
              </a:rPr>
              <a:t>which will contribute to the development of a knowledge based society.</a:t>
            </a:r>
          </a:p>
          <a:p>
            <a:pPr marL="682625" lvl="1" indent="-463550" algn="just">
              <a:lnSpc>
                <a:spcPct val="93000"/>
              </a:lnSpc>
              <a:spcBef>
                <a:spcPts val="200"/>
              </a:spcBef>
              <a:spcAft>
                <a:spcPts val="200"/>
              </a:spcAft>
              <a:buClr>
                <a:srgbClr val="FF0000"/>
              </a:buClr>
              <a:buSzPct val="80000"/>
              <a:buFont typeface="Wingdings" panose="05000000000000000000" pitchFamily="2" charset="2"/>
              <a:buChar char="v"/>
              <a:defRPr/>
            </a:pPr>
            <a:r>
              <a:rPr lang="en-US" sz="2000" b="0" dirty="0" smtClean="0">
                <a:ln>
                  <a:solidFill>
                    <a:srgbClr val="00CC00"/>
                  </a:solidFill>
                </a:ln>
                <a:latin typeface="Calibri" panose="020F0502020204030204" pitchFamily="34" charset="0"/>
                <a:cs typeface="Calibri" panose="020F0502020204030204" pitchFamily="34" charset="0"/>
              </a:rPr>
              <a:t>File </a:t>
            </a:r>
            <a:r>
              <a:rPr lang="en-US" sz="2000" b="0" dirty="0">
                <a:ln>
                  <a:solidFill>
                    <a:srgbClr val="00CC00"/>
                  </a:solidFill>
                </a:ln>
                <a:latin typeface="Calibri" panose="020F0502020204030204" pitchFamily="34" charset="0"/>
                <a:cs typeface="Calibri" panose="020F0502020204030204" pitchFamily="34" charset="0"/>
              </a:rPr>
              <a:t>Sharing: </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Using ICT enabled environment, files and programs can be stored on a central, secured server which can be accessed simultaneously from multiple locations by multiple users</a:t>
            </a:r>
            <a:r>
              <a:rPr lang="en-US" sz="1500" b="0" dirty="0" smtClean="0">
                <a:latin typeface="Calibri" panose="020F0502020204030204" pitchFamily="34" charset="0"/>
                <a:cs typeface="Calibri" panose="020F0502020204030204" pitchFamily="34" charset="0"/>
              </a:rPr>
              <a:t>. </a:t>
            </a:r>
            <a:r>
              <a:rPr lang="en-US" sz="1500" b="0" dirty="0">
                <a:latin typeface="Calibri" panose="020F0502020204030204" pitchFamily="34" charset="0"/>
                <a:cs typeface="Calibri" panose="020F0502020204030204" pitchFamily="34" charset="0"/>
              </a:rPr>
              <a:t>You can also backup your important files, photos etc. in less time and less cost.</a:t>
            </a:r>
          </a:p>
          <a:p>
            <a:pPr marL="682625" lvl="1" indent="-463550" algn="just">
              <a:lnSpc>
                <a:spcPct val="93000"/>
              </a:lnSpc>
              <a:spcBef>
                <a:spcPts val="200"/>
              </a:spcBef>
              <a:spcAft>
                <a:spcPts val="200"/>
              </a:spcAft>
              <a:buClr>
                <a:srgbClr val="FF0000"/>
              </a:buClr>
              <a:buSzPct val="80000"/>
              <a:buFont typeface="Wingdings" panose="05000000000000000000" pitchFamily="2" charset="2"/>
              <a:buChar char="v"/>
              <a:defRPr/>
            </a:pPr>
            <a:r>
              <a:rPr lang="en-US" sz="2000" b="0" dirty="0">
                <a:ln>
                  <a:solidFill>
                    <a:srgbClr val="00CC00"/>
                  </a:solidFill>
                </a:ln>
                <a:latin typeface="Calibri" panose="020F0502020204030204" pitchFamily="34" charset="0"/>
                <a:cs typeface="Calibri" panose="020F0502020204030204" pitchFamily="34" charset="0"/>
              </a:rPr>
              <a:t>Resource Sharing:</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ICT allows people to share peripheral devices (such as printers, hard disks, scanners etc.) that reduces time, space and money.</a:t>
            </a:r>
          </a:p>
          <a:p>
            <a:pPr marL="682625" lvl="1" indent="-463550" algn="just">
              <a:lnSpc>
                <a:spcPct val="93000"/>
              </a:lnSpc>
              <a:spcBef>
                <a:spcPts val="200"/>
              </a:spcBef>
              <a:spcAft>
                <a:spcPts val="200"/>
              </a:spcAft>
              <a:buClr>
                <a:srgbClr val="FF0000"/>
              </a:buClr>
              <a:buSzPct val="80000"/>
              <a:buFont typeface="Wingdings" panose="05000000000000000000" pitchFamily="2" charset="2"/>
              <a:buChar char="v"/>
              <a:defRPr/>
            </a:pPr>
            <a:r>
              <a:rPr lang="en-US" sz="2000" b="0" dirty="0">
                <a:ln>
                  <a:solidFill>
                    <a:srgbClr val="00CC00"/>
                  </a:solidFill>
                </a:ln>
                <a:latin typeface="Calibri" panose="020F0502020204030204" pitchFamily="34" charset="0"/>
                <a:cs typeface="Calibri" panose="020F0502020204030204" pitchFamily="34" charset="0"/>
              </a:rPr>
              <a:t>Connection Sharing:</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A single internet connection can be shared among multiple users which is cost-effective. If you have only one internet connection at home, then you can share that single connection to multiple devices like laptops, smartphones, iPads, tablets, etc</a:t>
            </a:r>
            <a:r>
              <a:rPr lang="en-US" sz="1500" b="0" dirty="0" smtClean="0">
                <a:latin typeface="Calibri" panose="020F0502020204030204" pitchFamily="34" charset="0"/>
                <a:cs typeface="Calibri" panose="020F0502020204030204" pitchFamily="34" charset="0"/>
              </a:rPr>
              <a:t>.</a:t>
            </a:r>
          </a:p>
          <a:p>
            <a:pPr marL="0" lvl="1" indent="0" algn="just">
              <a:lnSpc>
                <a:spcPct val="93000"/>
              </a:lnSpc>
              <a:spcBef>
                <a:spcPts val="200"/>
              </a:spcBef>
              <a:spcAft>
                <a:spcPts val="200"/>
              </a:spcAft>
              <a:buClr>
                <a:srgbClr val="0033CC"/>
              </a:buClr>
              <a:buSzPct val="100000"/>
              <a:buNone/>
              <a:defRPr/>
            </a:pPr>
            <a:endParaRPr lang="en-US" sz="700" dirty="0" smtClean="0">
              <a:ln>
                <a:solidFill>
                  <a:srgbClr val="00B0F0"/>
                </a:solidFill>
              </a:ln>
              <a:latin typeface="Calibri" panose="020F0502020204030204" pitchFamily="34" charset="0"/>
              <a:cs typeface="Calibri" panose="020F0502020204030204" pitchFamily="34" charset="0"/>
            </a:endParaRPr>
          </a:p>
          <a:p>
            <a:pPr marL="0" lvl="1" indent="0" algn="just">
              <a:lnSpc>
                <a:spcPct val="93000"/>
              </a:lnSpc>
              <a:spcBef>
                <a:spcPts val="200"/>
              </a:spcBef>
              <a:spcAft>
                <a:spcPts val="2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6. </a:t>
            </a:r>
            <a:r>
              <a:rPr lang="en-US" sz="2400" dirty="0" smtClean="0">
                <a:ln>
                  <a:solidFill>
                    <a:srgbClr val="00B0F0"/>
                  </a:solidFill>
                </a:ln>
                <a:latin typeface="Calibri" panose="020F0502020204030204" pitchFamily="34" charset="0"/>
                <a:cs typeface="Calibri" panose="020F0502020204030204" pitchFamily="34" charset="0"/>
              </a:rPr>
              <a:t>ICT Have Transformed the Way Many People Work:</a:t>
            </a:r>
          </a:p>
          <a:p>
            <a:pPr marL="682625" lvl="1" indent="-463550" algn="just">
              <a:lnSpc>
                <a:spcPct val="93000"/>
              </a:lnSpc>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Businesses </a:t>
            </a:r>
            <a:r>
              <a:rPr lang="en-US" sz="2000" b="0" dirty="0">
                <a:latin typeface="Calibri" panose="020F0502020204030204" pitchFamily="34" charset="0"/>
                <a:cs typeface="Calibri" panose="020F0502020204030204" pitchFamily="34" charset="0"/>
              </a:rPr>
              <a:t>rarely produce written letters or reports or use typewriters any </a:t>
            </a:r>
            <a:r>
              <a:rPr lang="en-US" sz="2000" b="0" dirty="0" smtClean="0">
                <a:latin typeface="Calibri" panose="020F0502020204030204" pitchFamily="34" charset="0"/>
                <a:cs typeface="Calibri" panose="020F0502020204030204" pitchFamily="34" charset="0"/>
              </a:rPr>
              <a:t>more now-a-days.</a:t>
            </a:r>
            <a:endParaRPr lang="en-US" sz="2000" b="0" dirty="0">
              <a:latin typeface="Calibri" panose="020F0502020204030204" pitchFamily="34" charset="0"/>
              <a:cs typeface="Calibri" panose="020F0502020204030204" pitchFamily="34" charset="0"/>
            </a:endParaRPr>
          </a:p>
          <a:p>
            <a:pPr marL="682625" lvl="1" indent="-463550" algn="just">
              <a:lnSpc>
                <a:spcPct val="93000"/>
              </a:lnSpc>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Documents </a:t>
            </a:r>
            <a:r>
              <a:rPr lang="en-US" sz="2000" b="0" dirty="0">
                <a:latin typeface="Calibri" panose="020F0502020204030204" pitchFamily="34" charset="0"/>
                <a:cs typeface="Calibri" panose="020F0502020204030204" pitchFamily="34" charset="0"/>
              </a:rPr>
              <a:t>are more likely to be sent by email than by post or </a:t>
            </a:r>
            <a:r>
              <a:rPr lang="en-US" sz="2000" b="0" dirty="0" smtClean="0">
                <a:latin typeface="Calibri" panose="020F0502020204030204" pitchFamily="34" charset="0"/>
                <a:cs typeface="Calibri" panose="020F0502020204030204" pitchFamily="34" charset="0"/>
              </a:rPr>
              <a:t>fax.</a:t>
            </a:r>
          </a:p>
          <a:p>
            <a:pPr marL="682625" lvl="1" indent="-463550" algn="just">
              <a:lnSpc>
                <a:spcPct val="93000"/>
              </a:lnSpc>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Employees </a:t>
            </a:r>
            <a:r>
              <a:rPr lang="en-US" sz="2000" b="0" dirty="0">
                <a:latin typeface="Calibri" panose="020F0502020204030204" pitchFamily="34" charset="0"/>
                <a:cs typeface="Calibri" panose="020F0502020204030204" pitchFamily="34" charset="0"/>
              </a:rPr>
              <a:t>with laptops or smartphones can work from home or while they </a:t>
            </a:r>
            <a:r>
              <a:rPr lang="en-US" sz="2000" b="0" dirty="0" smtClean="0">
                <a:latin typeface="Calibri" panose="020F0502020204030204" pitchFamily="34" charset="0"/>
                <a:cs typeface="Calibri" panose="020F0502020204030204" pitchFamily="34" charset="0"/>
              </a:rPr>
              <a:t>travel.</a:t>
            </a:r>
            <a:endParaRPr lang="en-US" sz="20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27</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a:t>
            </a:r>
            <a:r>
              <a:rPr lang="en-US" i="0" dirty="0" smtClean="0">
                <a:solidFill>
                  <a:schemeClr val="bg1"/>
                </a:solidFill>
                <a:latin typeface="Arial" panose="020B0604020202020204" pitchFamily="34" charset="0"/>
              </a:rPr>
              <a:t>Society: </a:t>
            </a:r>
            <a:r>
              <a:rPr lang="en-US" i="0" dirty="0" smtClean="0">
                <a:ln>
                  <a:solidFill>
                    <a:srgbClr val="3366FF"/>
                  </a:solidFill>
                </a:ln>
                <a:solidFill>
                  <a:srgbClr val="0033CC"/>
                </a:solidFill>
                <a:latin typeface="Arial" panose="020B0604020202020204" pitchFamily="34" charset="0"/>
              </a:rPr>
              <a:t>Positive Impacts</a:t>
            </a:r>
            <a:endParaRPr lang="en-US" i="0" dirty="0">
              <a:ln>
                <a:solidFill>
                  <a:srgbClr val="3366FF"/>
                </a:solidFill>
              </a:ln>
              <a:solidFill>
                <a:srgbClr val="0033CC"/>
              </a:solidFill>
              <a:latin typeface="Arial" panose="020B0604020202020204" pitchFamily="34" charset="0"/>
            </a:endParaRPr>
          </a:p>
        </p:txBody>
      </p:sp>
    </p:spTree>
    <p:extLst>
      <p:ext uri="{BB962C8B-B14F-4D97-AF65-F5344CB8AC3E}">
        <p14:creationId xmlns:p14="http://schemas.microsoft.com/office/powerpoint/2010/main" val="2239112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3000"/>
              </a:lnSpc>
              <a:spcBef>
                <a:spcPts val="200"/>
              </a:spcBef>
              <a:spcAft>
                <a:spcPts val="2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7. </a:t>
            </a:r>
            <a:r>
              <a:rPr lang="en-US" sz="2400" dirty="0" smtClean="0">
                <a:ln>
                  <a:solidFill>
                    <a:srgbClr val="00B0F0"/>
                  </a:solidFill>
                </a:ln>
                <a:latin typeface="Calibri" panose="020F0502020204030204" pitchFamily="34" charset="0"/>
                <a:cs typeface="Calibri" panose="020F0502020204030204" pitchFamily="34" charset="0"/>
              </a:rPr>
              <a:t>Quick </a:t>
            </a:r>
            <a:r>
              <a:rPr lang="en-US" sz="2400" dirty="0">
                <a:ln>
                  <a:solidFill>
                    <a:srgbClr val="00B0F0"/>
                  </a:solidFill>
                </a:ln>
                <a:latin typeface="Calibri" panose="020F0502020204030204" pitchFamily="34" charset="0"/>
                <a:cs typeface="Calibri" panose="020F0502020204030204" pitchFamily="34" charset="0"/>
              </a:rPr>
              <a:t>and Easy </a:t>
            </a:r>
            <a:r>
              <a:rPr lang="en-US" sz="2400" dirty="0" smtClean="0">
                <a:ln>
                  <a:solidFill>
                    <a:srgbClr val="00B0F0"/>
                  </a:solidFill>
                </a:ln>
                <a:latin typeface="Calibri" panose="020F0502020204030204" pitchFamily="34" charset="0"/>
                <a:cs typeface="Calibri" panose="020F0502020204030204" pitchFamily="34" charset="0"/>
              </a:rPr>
              <a:t>Communication with Less Cost:</a:t>
            </a:r>
            <a:endParaRPr lang="en-US" sz="2400" dirty="0">
              <a:ln>
                <a:solidFill>
                  <a:srgbClr val="00B0F0"/>
                </a:solidFill>
              </a:ln>
              <a:latin typeface="Calibri" panose="020F0502020204030204" pitchFamily="34" charset="0"/>
              <a:cs typeface="Calibri" panose="020F0502020204030204" pitchFamily="34" charset="0"/>
            </a:endParaRPr>
          </a:p>
          <a:p>
            <a:pPr marL="682625" lvl="1" indent="-463550" algn="just">
              <a:lnSpc>
                <a:spcPct val="93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In the past, it took a long time for any news or messages to be send. </a:t>
            </a:r>
            <a:endParaRPr lang="en-US" sz="2000" b="0" dirty="0" smtClean="0">
              <a:latin typeface="Calibri" panose="020F0502020204030204" pitchFamily="34" charset="0"/>
              <a:cs typeface="Calibri" panose="020F0502020204030204" pitchFamily="34" charset="0"/>
            </a:endParaRPr>
          </a:p>
          <a:p>
            <a:pPr marL="682625" lvl="1" indent="-463550" algn="just">
              <a:lnSpc>
                <a:spcPct val="93000"/>
              </a:lnSpc>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Now, no </a:t>
            </a:r>
            <a:r>
              <a:rPr lang="en-US" sz="2000" b="0" dirty="0">
                <a:latin typeface="Calibri" panose="020F0502020204030204" pitchFamily="34" charset="0"/>
                <a:cs typeface="Calibri" panose="020F0502020204030204" pitchFamily="34" charset="0"/>
              </a:rPr>
              <a:t>matter where we are in the world, we can communicate with our friends and relatives very quickly and easily through e-mail, instant messenger, etc. It saves cost also</a:t>
            </a:r>
            <a:r>
              <a:rPr lang="en-US" sz="2000" b="0" dirty="0" smtClean="0">
                <a:latin typeface="Calibri" panose="020F0502020204030204" pitchFamily="34" charset="0"/>
                <a:cs typeface="Calibri" panose="020F0502020204030204" pitchFamily="34" charset="0"/>
              </a:rPr>
              <a:t>.</a:t>
            </a:r>
          </a:p>
          <a:p>
            <a:pPr marL="682625" lvl="1" indent="-463550" algn="just">
              <a:lnSpc>
                <a:spcPct val="93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By the use of video conferencing technique, we can get feel to communicate with someone face to face which is benefit for meeting or communicate together.</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endParaRPr lang="en-US" sz="1050" b="0" dirty="0">
              <a:latin typeface="Calibri" panose="020F0502020204030204" pitchFamily="34" charset="0"/>
              <a:cs typeface="Calibri" panose="020F0502020204030204" pitchFamily="34" charset="0"/>
            </a:endParaRPr>
          </a:p>
          <a:p>
            <a:pPr marL="0" lvl="1" indent="0" algn="just">
              <a:lnSpc>
                <a:spcPct val="93000"/>
              </a:lnSpc>
              <a:spcBef>
                <a:spcPts val="200"/>
              </a:spcBef>
              <a:spcAft>
                <a:spcPts val="2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8. </a:t>
            </a:r>
            <a:r>
              <a:rPr lang="en-US" sz="2400" dirty="0" smtClean="0">
                <a:ln>
                  <a:solidFill>
                    <a:srgbClr val="00B0F0"/>
                  </a:solidFill>
                </a:ln>
                <a:latin typeface="Calibri" panose="020F0502020204030204" pitchFamily="34" charset="0"/>
                <a:cs typeface="Calibri" panose="020F0502020204030204" pitchFamily="34" charset="0"/>
              </a:rPr>
              <a:t>Maintaining </a:t>
            </a:r>
            <a:r>
              <a:rPr lang="en-US" sz="2400" dirty="0">
                <a:ln>
                  <a:solidFill>
                    <a:srgbClr val="00B0F0"/>
                  </a:solidFill>
                </a:ln>
                <a:latin typeface="Calibri" panose="020F0502020204030204" pitchFamily="34" charset="0"/>
                <a:cs typeface="Calibri" panose="020F0502020204030204" pitchFamily="34" charset="0"/>
              </a:rPr>
              <a:t>Social Relationship: </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ICT provides the facility to make contacts and maintain relationships with people around the world in our daily routine. With the use of Internet and communication channel, we can connect the people via e-mail, social networking websites and </a:t>
            </a:r>
            <a:r>
              <a:rPr lang="en-US" sz="2000" b="0" dirty="0" smtClean="0">
                <a:latin typeface="Calibri" panose="020F0502020204030204" pitchFamily="34" charset="0"/>
                <a:cs typeface="Calibri" panose="020F0502020204030204" pitchFamily="34" charset="0"/>
              </a:rPr>
              <a:t>instant messaging service. </a:t>
            </a:r>
            <a:r>
              <a:rPr lang="en-US" sz="2000" b="0" dirty="0">
                <a:latin typeface="Calibri" panose="020F0502020204030204" pitchFamily="34" charset="0"/>
                <a:cs typeface="Calibri" panose="020F0502020204030204" pitchFamily="34" charset="0"/>
              </a:rPr>
              <a:t>It saves time and works inexpensive way. There are bulletin boards, discussion groups services are available to communicate with a large number of people at the same time</a:t>
            </a:r>
            <a:r>
              <a:rPr lang="en-US" sz="2000" b="0" dirty="0" smtClean="0">
                <a:latin typeface="Calibri" panose="020F0502020204030204" pitchFamily="34" charset="0"/>
                <a:cs typeface="Calibri" panose="020F0502020204030204" pitchFamily="34" charset="0"/>
              </a:rPr>
              <a:t>.</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endParaRPr lang="en-US" sz="400" b="0" dirty="0">
              <a:latin typeface="Calibri" panose="020F0502020204030204" pitchFamily="34" charset="0"/>
              <a:cs typeface="Calibri" panose="020F0502020204030204" pitchFamily="34" charset="0"/>
            </a:endParaRPr>
          </a:p>
          <a:p>
            <a:pPr marL="0" lvl="1" indent="0" algn="just">
              <a:lnSpc>
                <a:spcPct val="93000"/>
              </a:lnSpc>
              <a:spcBef>
                <a:spcPts val="200"/>
              </a:spcBef>
              <a:spcAft>
                <a:spcPts val="2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9. </a:t>
            </a:r>
            <a:r>
              <a:rPr lang="en-US" sz="2400" dirty="0" smtClean="0">
                <a:ln>
                  <a:solidFill>
                    <a:srgbClr val="00B0F0"/>
                  </a:solidFill>
                </a:ln>
                <a:latin typeface="Calibri" panose="020F0502020204030204" pitchFamily="34" charset="0"/>
                <a:cs typeface="Calibri" panose="020F0502020204030204" pitchFamily="34" charset="0"/>
              </a:rPr>
              <a:t>Game </a:t>
            </a:r>
            <a:r>
              <a:rPr lang="en-US" sz="2400" dirty="0">
                <a:ln>
                  <a:solidFill>
                    <a:srgbClr val="00B0F0"/>
                  </a:solidFill>
                </a:ln>
                <a:latin typeface="Calibri" panose="020F0502020204030204" pitchFamily="34" charset="0"/>
                <a:cs typeface="Calibri" panose="020F0502020204030204" pitchFamily="34" charset="0"/>
              </a:rPr>
              <a:t>and Entertainment Facilities: </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By listening to music, watching movies, listening music and playing games, we can enjoy entertainment and pleasure instantly</a:t>
            </a:r>
            <a:r>
              <a:rPr lang="en-US" sz="2000" b="0" dirty="0" smtClean="0">
                <a:latin typeface="Calibri" panose="020F0502020204030204" pitchFamily="34" charset="0"/>
                <a:cs typeface="Calibri" panose="020F0502020204030204" pitchFamily="34" charset="0"/>
              </a:rPr>
              <a:t>.</a:t>
            </a:r>
            <a:endParaRPr lang="en-US" sz="20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28</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a:t>
            </a:r>
            <a:r>
              <a:rPr lang="en-US" i="0" dirty="0" smtClean="0">
                <a:solidFill>
                  <a:schemeClr val="bg1"/>
                </a:solidFill>
                <a:latin typeface="Arial" panose="020B0604020202020204" pitchFamily="34" charset="0"/>
              </a:rPr>
              <a:t>Society: </a:t>
            </a:r>
            <a:r>
              <a:rPr lang="en-US" i="0" dirty="0" smtClean="0">
                <a:ln>
                  <a:solidFill>
                    <a:srgbClr val="3366FF"/>
                  </a:solidFill>
                </a:ln>
                <a:solidFill>
                  <a:srgbClr val="0033CC"/>
                </a:solidFill>
                <a:latin typeface="Arial" panose="020B0604020202020204" pitchFamily="34" charset="0"/>
              </a:rPr>
              <a:t>Positive Impacts</a:t>
            </a:r>
            <a:endParaRPr lang="en-US" i="0" dirty="0">
              <a:ln>
                <a:solidFill>
                  <a:srgbClr val="3366FF"/>
                </a:solidFill>
              </a:ln>
              <a:solidFill>
                <a:srgbClr val="0033CC"/>
              </a:solidFill>
              <a:latin typeface="Arial" panose="020B0604020202020204" pitchFamily="34" charset="0"/>
            </a:endParaRPr>
          </a:p>
        </p:txBody>
      </p:sp>
    </p:spTree>
    <p:extLst>
      <p:ext uri="{BB962C8B-B14F-4D97-AF65-F5344CB8AC3E}">
        <p14:creationId xmlns:p14="http://schemas.microsoft.com/office/powerpoint/2010/main" val="318052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3000"/>
              </a:lnSpc>
              <a:spcBef>
                <a:spcPts val="200"/>
              </a:spcBef>
              <a:spcAft>
                <a:spcPts val="2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10. </a:t>
            </a:r>
            <a:r>
              <a:rPr lang="en-US" sz="2400" dirty="0" smtClean="0">
                <a:ln>
                  <a:solidFill>
                    <a:srgbClr val="00B0F0"/>
                  </a:solidFill>
                </a:ln>
                <a:latin typeface="Calibri" panose="020F0502020204030204" pitchFamily="34" charset="0"/>
                <a:cs typeface="Calibri" panose="020F0502020204030204" pitchFamily="34" charset="0"/>
              </a:rPr>
              <a:t>Massive </a:t>
            </a:r>
            <a:r>
              <a:rPr lang="en-US" sz="2400" dirty="0">
                <a:ln>
                  <a:solidFill>
                    <a:srgbClr val="00B0F0"/>
                  </a:solidFill>
                </a:ln>
                <a:latin typeface="Calibri" panose="020F0502020204030204" pitchFamily="34" charset="0"/>
                <a:cs typeface="Calibri" panose="020F0502020204030204" pitchFamily="34" charset="0"/>
              </a:rPr>
              <a:t>Expansion of E-commerce:</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With widespread use of ICT, E-commerce has become a mature industry right now. Everyday, a lot of transactions are being done through it. </a:t>
            </a:r>
            <a:endParaRPr lang="en-US" sz="2000" b="0" dirty="0" smtClean="0">
              <a:latin typeface="Calibri" panose="020F0502020204030204" pitchFamily="34" charset="0"/>
              <a:cs typeface="Calibri" panose="020F0502020204030204" pitchFamily="34" charset="0"/>
            </a:endParaRP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GB" sz="1500" b="0" dirty="0">
                <a:latin typeface="Calibri" panose="020F0502020204030204" pitchFamily="34" charset="0"/>
                <a:cs typeface="Calibri" panose="020F0502020204030204" pitchFamily="34" charset="0"/>
              </a:rPr>
              <a:t>Other factors considered, doing business on the Internet is cost effective.</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GB" sz="1500" b="0" dirty="0">
                <a:latin typeface="Calibri" panose="020F0502020204030204" pitchFamily="34" charset="0"/>
                <a:cs typeface="Calibri" panose="020F0502020204030204" pitchFamily="34" charset="0"/>
              </a:rPr>
              <a:t>there is no rental or physical store place, insurance, or infrastructure investment. All you need is an idea, a unique product, and a well-designed web-storefront to reach your online customers, and a partner to make the delivery.</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GB" sz="1500" b="0" dirty="0">
                <a:latin typeface="Calibri" panose="020F0502020204030204" pitchFamily="34" charset="0"/>
                <a:cs typeface="Calibri" panose="020F0502020204030204" pitchFamily="34" charset="0"/>
              </a:rPr>
              <a:t>It gives the opportunity to small business the equal visibility with giants like Amazon.com</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GB" sz="1500" b="0" dirty="0">
                <a:latin typeface="Calibri" panose="020F0502020204030204" pitchFamily="34" charset="0"/>
                <a:cs typeface="Calibri" panose="020F0502020204030204" pitchFamily="34" charset="0"/>
              </a:rPr>
              <a:t>It provides better and quicker customer </a:t>
            </a:r>
            <a:r>
              <a:rPr lang="en-GB" sz="1500" b="0" dirty="0" smtClean="0">
                <a:latin typeface="Calibri" panose="020F0502020204030204" pitchFamily="34" charset="0"/>
                <a:cs typeface="Calibri" panose="020F0502020204030204" pitchFamily="34" charset="0"/>
              </a:rPr>
              <a:t>service. </a:t>
            </a:r>
            <a:endParaRPr lang="en-GB" sz="1500" b="0" dirty="0">
              <a:latin typeface="Calibri" panose="020F0502020204030204" pitchFamily="34" charset="0"/>
              <a:cs typeface="Calibri" panose="020F0502020204030204" pitchFamily="34" charset="0"/>
            </a:endParaRP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GB" sz="1500" b="0" dirty="0">
                <a:latin typeface="Calibri" panose="020F0502020204030204" pitchFamily="34" charset="0"/>
                <a:cs typeface="Calibri" panose="020F0502020204030204" pitchFamily="34" charset="0"/>
              </a:rPr>
              <a:t>Easy and quick comparison </a:t>
            </a:r>
            <a:r>
              <a:rPr lang="en-GB" sz="1500" b="0" dirty="0" smtClean="0">
                <a:latin typeface="Calibri" panose="020F0502020204030204" pitchFamily="34" charset="0"/>
                <a:cs typeface="Calibri" panose="020F0502020204030204" pitchFamily="34" charset="0"/>
              </a:rPr>
              <a:t>shopping.</a:t>
            </a:r>
            <a:endParaRPr lang="en-GB" sz="1500" b="0" dirty="0">
              <a:latin typeface="Calibri" panose="020F0502020204030204" pitchFamily="34" charset="0"/>
              <a:cs typeface="Calibri" panose="020F0502020204030204" pitchFamily="34" charset="0"/>
            </a:endParaRP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GB" sz="1500" b="0" dirty="0">
                <a:latin typeface="Calibri" panose="020F0502020204030204" pitchFamily="34" charset="0"/>
                <a:cs typeface="Calibri" panose="020F0502020204030204" pitchFamily="34" charset="0"/>
              </a:rPr>
              <a:t>Customers and merchants save money; they are online 24 hours a day, 7 days a week, they experience no traffic jams, no crows, and not have to carry heavy shopping bags. </a:t>
            </a:r>
            <a:endParaRPr lang="en-US" sz="1500" b="0" dirty="0">
              <a:latin typeface="Calibri" panose="020F0502020204030204" pitchFamily="34" charset="0"/>
              <a:cs typeface="Calibri" panose="020F0502020204030204" pitchFamily="34" charset="0"/>
            </a:endParaRP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GB" sz="1500" b="0" dirty="0">
                <a:latin typeface="Calibri" panose="020F0502020204030204" pitchFamily="34" charset="0"/>
                <a:cs typeface="Calibri" panose="020F0502020204030204" pitchFamily="34" charset="0"/>
              </a:rPr>
              <a:t>One can buy/sell items from anywhere in the </a:t>
            </a:r>
            <a:r>
              <a:rPr lang="en-GB" sz="1500" b="0" dirty="0" smtClean="0">
                <a:latin typeface="Calibri" panose="020F0502020204030204" pitchFamily="34" charset="0"/>
                <a:cs typeface="Calibri" panose="020F0502020204030204" pitchFamily="34" charset="0"/>
              </a:rPr>
              <a:t>world.</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endParaRPr lang="en-GB" sz="1500" b="0" dirty="0" smtClean="0">
              <a:latin typeface="Calibri" panose="020F0502020204030204" pitchFamily="34" charset="0"/>
              <a:cs typeface="Calibri" panose="020F0502020204030204" pitchFamily="34" charset="0"/>
            </a:endParaRPr>
          </a:p>
          <a:p>
            <a:pPr marL="0" lvl="1" indent="0" algn="just">
              <a:lnSpc>
                <a:spcPct val="93000"/>
              </a:lnSpc>
              <a:spcBef>
                <a:spcPts val="200"/>
              </a:spcBef>
              <a:spcAft>
                <a:spcPts val="200"/>
              </a:spcAft>
              <a:buClr>
                <a:srgbClr val="0033CC"/>
              </a:buClr>
              <a:buSzPct val="100000"/>
              <a:buNone/>
              <a:defRPr/>
            </a:pPr>
            <a:r>
              <a:rPr lang="en-GB" sz="2400" dirty="0">
                <a:ln>
                  <a:solidFill>
                    <a:srgbClr val="FF0000"/>
                  </a:solidFill>
                </a:ln>
                <a:solidFill>
                  <a:srgbClr val="FF0000"/>
                </a:solidFill>
                <a:latin typeface="Calibri" panose="020F0502020204030204" pitchFamily="34" charset="0"/>
                <a:cs typeface="Calibri" panose="020F0502020204030204" pitchFamily="34" charset="0"/>
              </a:rPr>
              <a:t>11. </a:t>
            </a:r>
            <a:r>
              <a:rPr lang="en-GB" sz="2400" dirty="0" smtClean="0">
                <a:ln>
                  <a:solidFill>
                    <a:srgbClr val="00B0F0"/>
                  </a:solidFill>
                </a:ln>
                <a:latin typeface="Calibri" panose="020F0502020204030204" pitchFamily="34" charset="0"/>
                <a:cs typeface="Calibri" panose="020F0502020204030204" pitchFamily="34" charset="0"/>
              </a:rPr>
              <a:t>Formation </a:t>
            </a:r>
            <a:r>
              <a:rPr lang="en-GB" sz="2400" dirty="0">
                <a:ln>
                  <a:solidFill>
                    <a:srgbClr val="00B0F0"/>
                  </a:solidFill>
                </a:ln>
                <a:latin typeface="Calibri" panose="020F0502020204030204" pitchFamily="34" charset="0"/>
                <a:cs typeface="Calibri" panose="020F0502020204030204" pitchFamily="34" charset="0"/>
              </a:rPr>
              <a:t>of E-Government:</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ICT </a:t>
            </a:r>
            <a:r>
              <a:rPr lang="en-US" sz="2000" b="0" dirty="0">
                <a:latin typeface="Calibri" panose="020F0502020204030204" pitchFamily="34" charset="0"/>
                <a:cs typeface="Calibri" panose="020F0502020204030204" pitchFamily="34" charset="0"/>
              </a:rPr>
              <a:t>is the driving force for reform and change in the globalized world, where </a:t>
            </a:r>
            <a:r>
              <a:rPr lang="en-US" sz="2000" b="0" dirty="0" smtClean="0">
                <a:latin typeface="Calibri" panose="020F0502020204030204" pitchFamily="34" charset="0"/>
                <a:cs typeface="Calibri" panose="020F0502020204030204" pitchFamily="34" charset="0"/>
              </a:rPr>
              <a:t>e-government </a:t>
            </a:r>
            <a:r>
              <a:rPr lang="en-US" sz="2000" b="0" dirty="0">
                <a:latin typeface="Calibri" panose="020F0502020204030204" pitchFamily="34" charset="0"/>
                <a:cs typeface="Calibri" panose="020F0502020204030204" pitchFamily="34" charset="0"/>
              </a:rPr>
              <a:t>is the next instrument of public administration to render services for the citizens through the Internet. </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Using information and communications technology, traditional government is transformed into e-government which is more accessible, effective and accountable. </a:t>
            </a:r>
            <a:endParaRPr lang="en-US" sz="1500" b="0" dirty="0" smtClean="0">
              <a:latin typeface="Calibri" panose="020F0502020204030204" pitchFamily="34" charset="0"/>
              <a:cs typeface="Calibri" panose="020F0502020204030204" pitchFamily="34" charset="0"/>
            </a:endParaRP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US" sz="1500" b="0" dirty="0" smtClean="0">
                <a:latin typeface="Calibri" panose="020F0502020204030204" pitchFamily="34" charset="0"/>
                <a:cs typeface="Calibri" panose="020F0502020204030204" pitchFamily="34" charset="0"/>
              </a:rPr>
              <a:t>E-government </a:t>
            </a:r>
            <a:r>
              <a:rPr lang="en-US" sz="1500" b="0" dirty="0">
                <a:latin typeface="Calibri" panose="020F0502020204030204" pitchFamily="34" charset="0"/>
                <a:cs typeface="Calibri" panose="020F0502020204030204" pitchFamily="34" charset="0"/>
              </a:rPr>
              <a:t>provides enhanced services to its citizens in a better, faster, efficient, cost-effective and coordinated way through the Internet.  </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endParaRPr lang="en-US" sz="15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29</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a:t>
            </a:r>
            <a:r>
              <a:rPr lang="en-US" i="0" dirty="0" smtClean="0">
                <a:solidFill>
                  <a:schemeClr val="bg1"/>
                </a:solidFill>
                <a:latin typeface="Arial" panose="020B0604020202020204" pitchFamily="34" charset="0"/>
              </a:rPr>
              <a:t>Society: </a:t>
            </a:r>
            <a:r>
              <a:rPr lang="en-US" i="0" dirty="0" smtClean="0">
                <a:ln>
                  <a:solidFill>
                    <a:srgbClr val="3366FF"/>
                  </a:solidFill>
                </a:ln>
                <a:solidFill>
                  <a:srgbClr val="0033CC"/>
                </a:solidFill>
                <a:latin typeface="Arial" panose="020B0604020202020204" pitchFamily="34" charset="0"/>
              </a:rPr>
              <a:t>Positive Impacts</a:t>
            </a:r>
            <a:endParaRPr lang="en-US" i="0" dirty="0">
              <a:ln>
                <a:solidFill>
                  <a:srgbClr val="3366FF"/>
                </a:solidFill>
              </a:ln>
              <a:solidFill>
                <a:srgbClr val="0033CC"/>
              </a:solidFill>
              <a:latin typeface="Arial" panose="020B0604020202020204" pitchFamily="34" charset="0"/>
            </a:endParaRPr>
          </a:p>
        </p:txBody>
      </p:sp>
    </p:spTree>
    <p:extLst>
      <p:ext uri="{BB962C8B-B14F-4D97-AF65-F5344CB8AC3E}">
        <p14:creationId xmlns:p14="http://schemas.microsoft.com/office/powerpoint/2010/main" val="343163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11"/>
          <p:cNvSpPr>
            <a:spLocks noChangeArrowheads="1"/>
          </p:cNvSpPr>
          <p:nvPr/>
        </p:nvSpPr>
        <p:spPr bwMode="auto">
          <a:xfrm>
            <a:off x="0" y="-3175"/>
            <a:ext cx="9144000" cy="954107"/>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1712913" indent="-1712913" algn="ctr"/>
            <a:r>
              <a:rPr lang="en-US" altLang="en-US" sz="2800" i="0" dirty="0" smtClean="0">
                <a:solidFill>
                  <a:schemeClr val="bg1"/>
                </a:solidFill>
                <a:latin typeface="Arial" panose="020B0604020202020204" pitchFamily="34" charset="0"/>
              </a:rPr>
              <a:t>Lecture File-01: </a:t>
            </a:r>
          </a:p>
          <a:p>
            <a:pPr marL="1712913" indent="-1712913" algn="ctr"/>
            <a:r>
              <a:rPr lang="en-US" altLang="en-US" sz="2800" i="0" dirty="0" smtClean="0">
                <a:solidFill>
                  <a:srgbClr val="FF0000"/>
                </a:solidFill>
                <a:latin typeface="Arial" panose="020B0604020202020204" pitchFamily="34" charset="0"/>
              </a:rPr>
              <a:t>Impact of ICT </a:t>
            </a:r>
            <a:r>
              <a:rPr lang="en-US" altLang="en-US" sz="2800" i="0" smtClean="0">
                <a:solidFill>
                  <a:srgbClr val="FF0000"/>
                </a:solidFill>
                <a:latin typeface="Arial" panose="020B0604020202020204" pitchFamily="34" charset="0"/>
              </a:rPr>
              <a:t>on Society</a:t>
            </a:r>
            <a:endParaRPr lang="en-US" sz="2800" i="0" dirty="0">
              <a:solidFill>
                <a:srgbClr val="FF0000"/>
              </a:solidFill>
              <a:latin typeface="Arial" panose="020B0604020202020204" pitchFamily="34" charset="0"/>
            </a:endParaRPr>
          </a:p>
        </p:txBody>
      </p:sp>
      <p:sp>
        <p:nvSpPr>
          <p:cNvPr id="11271" name="Rectangle 14"/>
          <p:cNvSpPr>
            <a:spLocks noChangeArrowheads="1"/>
          </p:cNvSpPr>
          <p:nvPr/>
        </p:nvSpPr>
        <p:spPr bwMode="auto">
          <a:xfrm>
            <a:off x="0" y="939225"/>
            <a:ext cx="7315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eaLnBrk="1" hangingPunct="1"/>
            <a:r>
              <a:rPr lang="en-US" i="0" u="sng" dirty="0">
                <a:ln>
                  <a:solidFill>
                    <a:srgbClr val="0000FF"/>
                  </a:solidFill>
                </a:ln>
                <a:solidFill>
                  <a:srgbClr val="660066"/>
                </a:solidFill>
                <a:latin typeface="Arial Black" panose="020B0A04020102020204" pitchFamily="34" charset="0"/>
              </a:rPr>
              <a:t>Topics to be Discussed</a:t>
            </a:r>
          </a:p>
        </p:txBody>
      </p:sp>
      <p:sp>
        <p:nvSpPr>
          <p:cNvPr id="7"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3</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60535096"/>
              </p:ext>
            </p:extLst>
          </p:nvPr>
        </p:nvGraphicFramePr>
        <p:xfrm>
          <a:off x="762000" y="1524000"/>
          <a:ext cx="6781800" cy="52933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gridSpan="2">
                  <a:txBody>
                    <a:bodyPr/>
                    <a:lstStyle/>
                    <a:p>
                      <a:r>
                        <a:rPr lang="en-US" sz="2000" dirty="0" smtClean="0">
                          <a:ln>
                            <a:solidFill>
                              <a:srgbClr val="FF0000"/>
                            </a:solidFill>
                          </a:ln>
                          <a:solidFill>
                            <a:schemeClr val="tx1"/>
                          </a:solidFill>
                        </a:rPr>
                        <a:t>About Information</a:t>
                      </a:r>
                      <a:endParaRPr lang="en-US" sz="2000" dirty="0">
                        <a:ln>
                          <a:solidFill>
                            <a:srgbClr val="FF00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n>
                            <a:solidFill>
                              <a:srgbClr val="00CC00"/>
                            </a:solidFill>
                          </a:ln>
                          <a:solidFill>
                            <a:schemeClr val="tx1"/>
                          </a:solidFill>
                        </a:rPr>
                        <a:t>Data Vs. Information</a:t>
                      </a:r>
                      <a:endParaRPr lang="en-US" sz="1800" dirty="0">
                        <a:ln>
                          <a:solidFill>
                            <a:srgbClr val="00CC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n>
                            <a:solidFill>
                              <a:schemeClr val="tx1"/>
                            </a:solidFill>
                          </a:ln>
                          <a:solidFill>
                            <a:schemeClr val="tx1"/>
                          </a:solidFill>
                        </a:rPr>
                        <a:t>Characteristics of Information</a:t>
                      </a:r>
                      <a:endParaRPr lang="en-US" sz="1800" dirty="0">
                        <a:ln>
                          <a:solidFill>
                            <a:schemeClr val="tx1"/>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n>
                            <a:solidFill>
                              <a:srgbClr val="00CC00"/>
                            </a:solidFill>
                          </a:ln>
                          <a:solidFill>
                            <a:schemeClr val="tx1"/>
                          </a:solidFill>
                        </a:rPr>
                        <a:t>Difference Between Data and Information</a:t>
                      </a:r>
                      <a:endParaRPr lang="en-US" sz="1800" dirty="0">
                        <a:ln>
                          <a:solidFill>
                            <a:srgbClr val="00CC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gridSpan="2">
                  <a:txBody>
                    <a:bodyPr/>
                    <a:lstStyle/>
                    <a:p>
                      <a:pPr marL="0" algn="l" defTabSz="914400" rtl="0" eaLnBrk="1" latinLnBrk="0" hangingPunct="1"/>
                      <a:r>
                        <a:rPr lang="en-US" sz="2000" b="1" kern="1200" dirty="0" smtClean="0">
                          <a:ln>
                            <a:solidFill>
                              <a:srgbClr val="0033CC"/>
                            </a:solidFill>
                          </a:ln>
                          <a:solidFill>
                            <a:schemeClr val="tx1"/>
                          </a:solidFill>
                          <a:latin typeface="+mn-lt"/>
                          <a:ea typeface="+mn-ea"/>
                          <a:cs typeface="+mn-cs"/>
                        </a:rPr>
                        <a:t>Information  System Vs. Information Technology</a:t>
                      </a:r>
                      <a:endParaRPr lang="en-US" sz="2000" b="1" kern="1200" dirty="0">
                        <a:ln>
                          <a:solidFill>
                            <a:srgbClr val="0033CC"/>
                          </a:solidFill>
                        </a:ln>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n>
                            <a:solidFill>
                              <a:schemeClr val="tx1"/>
                            </a:solidFill>
                          </a:ln>
                          <a:solidFill>
                            <a:schemeClr val="tx1"/>
                          </a:solidFill>
                        </a:rPr>
                        <a:t>Information System &amp; its Function and Components</a:t>
                      </a:r>
                      <a:endParaRPr lang="en-US" sz="1800" dirty="0">
                        <a:ln>
                          <a:solidFill>
                            <a:schemeClr val="tx1"/>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n>
                            <a:solidFill>
                              <a:srgbClr val="00CC00"/>
                            </a:solidFill>
                          </a:ln>
                          <a:solidFill>
                            <a:schemeClr val="tx1"/>
                          </a:solidFill>
                        </a:rPr>
                        <a:t>Information System Vs. Information Technology</a:t>
                      </a:r>
                      <a:endParaRPr lang="en-US" sz="1800" dirty="0">
                        <a:ln>
                          <a:solidFill>
                            <a:srgbClr val="00CC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n>
                            <a:solidFill>
                              <a:schemeClr val="tx1"/>
                            </a:solidFill>
                          </a:ln>
                          <a:solidFill>
                            <a:schemeClr val="tx1"/>
                          </a:solidFill>
                        </a:rPr>
                        <a:t>Information Technology Vs. Communication Technology</a:t>
                      </a:r>
                      <a:endParaRPr lang="en-US" sz="1800" dirty="0">
                        <a:ln>
                          <a:solidFill>
                            <a:schemeClr val="tx1"/>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endParaRPr 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n>
                            <a:solidFill>
                              <a:srgbClr val="00CC00"/>
                            </a:solidFill>
                          </a:ln>
                          <a:solidFill>
                            <a:schemeClr val="tx1"/>
                          </a:solidFill>
                        </a:rPr>
                        <a:t>ICT Vs. IT</a:t>
                      </a:r>
                      <a:endParaRPr lang="en-US" sz="1800" dirty="0">
                        <a:ln>
                          <a:solidFill>
                            <a:srgbClr val="00CC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gridSpan="2">
                  <a:txBody>
                    <a:bodyPr/>
                    <a:lstStyle/>
                    <a:p>
                      <a:pPr marL="0" algn="l" defTabSz="914400" rtl="0" eaLnBrk="1" latinLnBrk="0" hangingPunct="1"/>
                      <a:r>
                        <a:rPr lang="en-US" sz="2000" b="1" kern="1200" dirty="0" smtClean="0">
                          <a:ln>
                            <a:solidFill>
                              <a:srgbClr val="00CC00"/>
                            </a:solidFill>
                          </a:ln>
                          <a:solidFill>
                            <a:schemeClr val="tx1"/>
                          </a:solidFill>
                          <a:latin typeface="+mn-lt"/>
                          <a:ea typeface="+mn-ea"/>
                          <a:cs typeface="+mn-cs"/>
                        </a:rPr>
                        <a:t>Impact of ICT on Society</a:t>
                      </a:r>
                      <a:endParaRPr lang="en-US" sz="2000" b="1" kern="1200" dirty="0">
                        <a:ln>
                          <a:solidFill>
                            <a:srgbClr val="00CC00"/>
                          </a:solidFill>
                        </a:ln>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9"/>
                  </a:ext>
                </a:extLst>
              </a:tr>
              <a:tr h="370840">
                <a:tc>
                  <a:txBody>
                    <a:bodyPr/>
                    <a:lstStyle/>
                    <a:p>
                      <a:endParaRPr 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n>
                            <a:solidFill>
                              <a:schemeClr val="tx1"/>
                            </a:solidFill>
                          </a:ln>
                          <a:solidFill>
                            <a:schemeClr val="tx1"/>
                          </a:solidFill>
                        </a:rPr>
                        <a:t>Positive Impact</a:t>
                      </a:r>
                      <a:endParaRPr lang="en-US" sz="1800" dirty="0">
                        <a:ln>
                          <a:solidFill>
                            <a:schemeClr val="tx1"/>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endParaRPr 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dirty="0" smtClean="0">
                          <a:ln>
                            <a:solidFill>
                              <a:srgbClr val="FF0000"/>
                            </a:solidFill>
                          </a:ln>
                          <a:solidFill>
                            <a:schemeClr val="tx1"/>
                          </a:solidFill>
                        </a:rPr>
                        <a:t>Negative Impact</a:t>
                      </a:r>
                      <a:endParaRPr lang="en-US" sz="1800" dirty="0">
                        <a:ln>
                          <a:solidFill>
                            <a:srgbClr val="FF00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70840">
                <a:tc gridSpan="2">
                  <a:txBody>
                    <a:bodyPr/>
                    <a:lstStyle/>
                    <a:p>
                      <a:pPr marL="0" algn="l" defTabSz="914400" rtl="0" eaLnBrk="1" latinLnBrk="0" hangingPunct="1"/>
                      <a:r>
                        <a:rPr lang="en-US" sz="2000" b="1" kern="1200" dirty="0" smtClean="0">
                          <a:ln>
                            <a:solidFill>
                              <a:srgbClr val="6666FF"/>
                            </a:solidFill>
                          </a:ln>
                          <a:solidFill>
                            <a:schemeClr val="tx1"/>
                          </a:solidFill>
                          <a:latin typeface="+mn-lt"/>
                          <a:ea typeface="+mn-ea"/>
                          <a:cs typeface="+mn-cs"/>
                        </a:rPr>
                        <a:t>Ethics and Ethical Issues in Information System</a:t>
                      </a:r>
                      <a:endParaRPr lang="en-US" sz="2000" b="1" kern="1200" dirty="0">
                        <a:ln>
                          <a:solidFill>
                            <a:srgbClr val="6666FF"/>
                          </a:solidFill>
                        </a:ln>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12"/>
                  </a:ext>
                </a:extLst>
              </a:tr>
              <a:tr h="370840">
                <a:tc>
                  <a:txBody>
                    <a:bodyPr/>
                    <a:lstStyle/>
                    <a:p>
                      <a:endParaRPr 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8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1150187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3000"/>
              </a:lnSpc>
              <a:spcBef>
                <a:spcPts val="200"/>
              </a:spcBef>
              <a:spcAft>
                <a:spcPts val="2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12. </a:t>
            </a:r>
            <a:r>
              <a:rPr lang="en-US" sz="2400" dirty="0" smtClean="0">
                <a:ln>
                  <a:solidFill>
                    <a:srgbClr val="00B0F0"/>
                  </a:solidFill>
                </a:ln>
                <a:latin typeface="Calibri" panose="020F0502020204030204" pitchFamily="34" charset="0"/>
                <a:cs typeface="Calibri" panose="020F0502020204030204" pitchFamily="34" charset="0"/>
              </a:rPr>
              <a:t>Smart Amenities in Smart Cities:</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ICT-enabled </a:t>
            </a:r>
            <a:r>
              <a:rPr lang="en-US" sz="2000" b="0" dirty="0">
                <a:latin typeface="Calibri" panose="020F0502020204030204" pitchFamily="34" charset="0"/>
                <a:cs typeface="Calibri" panose="020F0502020204030204" pitchFamily="34" charset="0"/>
              </a:rPr>
              <a:t>smart cities are improving urban living by leveraging IT and communication technology to improve transportation, public services and municipal infrastructure. </a:t>
            </a:r>
          </a:p>
          <a:p>
            <a:pPr marL="1377950" lvl="1" indent="-463550" algn="just">
              <a:lnSpc>
                <a:spcPct val="93000"/>
              </a:lnSpc>
              <a:spcBef>
                <a:spcPts val="200"/>
              </a:spcBef>
              <a:spcAft>
                <a:spcPts val="200"/>
              </a:spcAft>
              <a:buClr>
                <a:srgbClr val="FF0000"/>
              </a:buClr>
              <a:buSzPct val="80000"/>
              <a:buFont typeface="Wingdings" panose="05000000000000000000" pitchFamily="2" charset="2"/>
              <a:buChar char="v"/>
              <a:defRPr/>
            </a:pPr>
            <a:endParaRPr lang="en-US" sz="1600" b="0" dirty="0" smtClean="0">
              <a:latin typeface="Calibri" panose="020F0502020204030204" pitchFamily="34" charset="0"/>
              <a:cs typeface="Calibri" panose="020F0502020204030204" pitchFamily="34" charset="0"/>
            </a:endParaRPr>
          </a:p>
          <a:p>
            <a:pPr marL="0" lvl="1" indent="0" algn="just">
              <a:lnSpc>
                <a:spcPct val="93000"/>
              </a:lnSpc>
              <a:spcBef>
                <a:spcPts val="200"/>
              </a:spcBef>
              <a:spcAft>
                <a:spcPts val="2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13. </a:t>
            </a:r>
            <a:r>
              <a:rPr lang="en-US" sz="2400" dirty="0" smtClean="0">
                <a:ln>
                  <a:solidFill>
                    <a:srgbClr val="00B0F0"/>
                  </a:solidFill>
                </a:ln>
                <a:latin typeface="Calibri" panose="020F0502020204030204" pitchFamily="34" charset="0"/>
                <a:cs typeface="Calibri" panose="020F0502020204030204" pitchFamily="34" charset="0"/>
              </a:rPr>
              <a:t>Paperless Environment:</a:t>
            </a:r>
            <a:endParaRPr lang="en-US" sz="2400" dirty="0">
              <a:ln>
                <a:solidFill>
                  <a:srgbClr val="00B0F0"/>
                </a:solidFill>
              </a:ln>
              <a:latin typeface="Calibri" panose="020F0502020204030204" pitchFamily="34" charset="0"/>
              <a:cs typeface="Calibri" panose="020F0502020204030204" pitchFamily="34" charset="0"/>
            </a:endParaRP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ICT </a:t>
            </a:r>
            <a:r>
              <a:rPr lang="en-US" sz="2000" b="0" dirty="0" smtClean="0">
                <a:latin typeface="Calibri" panose="020F0502020204030204" pitchFamily="34" charset="0"/>
                <a:cs typeface="Calibri" panose="020F0502020204030204" pitchFamily="34" charset="0"/>
              </a:rPr>
              <a:t>has </a:t>
            </a:r>
            <a:r>
              <a:rPr lang="en-US" sz="2000" b="0" dirty="0">
                <a:latin typeface="Calibri" panose="020F0502020204030204" pitchFamily="34" charset="0"/>
                <a:cs typeface="Calibri" panose="020F0502020204030204" pitchFamily="34" charset="0"/>
              </a:rPr>
              <a:t>created the term paperless environment which means, information can be stored and retrieved through the digital medium instead of paper. Online communication via email, online chat and instant messages also helps in creating the paperless environment</a:t>
            </a:r>
            <a:r>
              <a:rPr lang="en-US" sz="2000" b="0" dirty="0" smtClean="0">
                <a:latin typeface="Calibri" panose="020F0502020204030204" pitchFamily="34" charset="0"/>
                <a:cs typeface="Calibri" panose="020F0502020204030204" pitchFamily="34" charset="0"/>
              </a:rPr>
              <a:t>. </a:t>
            </a:r>
            <a:r>
              <a:rPr lang="en-US" sz="2000" b="0" dirty="0">
                <a:latin typeface="Calibri" panose="020F0502020204030204" pitchFamily="34" charset="0"/>
                <a:cs typeface="Calibri" panose="020F0502020204030204" pitchFamily="34" charset="0"/>
              </a:rPr>
              <a:t>Thus, </a:t>
            </a:r>
            <a:r>
              <a:rPr lang="en-US" sz="2000" b="0" dirty="0" smtClean="0">
                <a:latin typeface="Calibri" panose="020F0502020204030204" pitchFamily="34" charset="0"/>
                <a:cs typeface="Calibri" panose="020F0502020204030204" pitchFamily="34" charset="0"/>
              </a:rPr>
              <a:t>no </a:t>
            </a:r>
            <a:r>
              <a:rPr lang="en-US" sz="2000" b="0" dirty="0">
                <a:latin typeface="Calibri" panose="020F0502020204030204" pitchFamily="34" charset="0"/>
                <a:cs typeface="Calibri" panose="020F0502020204030204" pitchFamily="34" charset="0"/>
              </a:rPr>
              <a:t>need to create paper which saves the trees  and makes our environment </a:t>
            </a:r>
            <a:r>
              <a:rPr lang="en-US" sz="2000" b="0" dirty="0" smtClean="0">
                <a:latin typeface="Calibri" panose="020F0502020204030204" pitchFamily="34" charset="0"/>
                <a:cs typeface="Calibri" panose="020F0502020204030204" pitchFamily="34" charset="0"/>
              </a:rPr>
              <a:t>healthy.</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endParaRPr lang="en-US" sz="1000" b="0" dirty="0">
              <a:latin typeface="Calibri" panose="020F0502020204030204" pitchFamily="34" charset="0"/>
              <a:cs typeface="Calibri" panose="020F0502020204030204" pitchFamily="34" charset="0"/>
            </a:endParaRPr>
          </a:p>
          <a:p>
            <a:pPr marL="0" lvl="1" indent="0" algn="just">
              <a:lnSpc>
                <a:spcPct val="93000"/>
              </a:lnSpc>
              <a:spcBef>
                <a:spcPts val="200"/>
              </a:spcBef>
              <a:spcAft>
                <a:spcPts val="2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14. </a:t>
            </a:r>
            <a:r>
              <a:rPr lang="en-US" sz="2400" dirty="0" smtClean="0">
                <a:ln>
                  <a:solidFill>
                    <a:srgbClr val="00B0F0"/>
                  </a:solidFill>
                </a:ln>
                <a:latin typeface="Calibri" panose="020F0502020204030204" pitchFamily="34" charset="0"/>
                <a:cs typeface="Calibri" panose="020F0502020204030204" pitchFamily="34" charset="0"/>
              </a:rPr>
              <a:t>Developing </a:t>
            </a:r>
            <a:r>
              <a:rPr lang="en-US" sz="2400" dirty="0">
                <a:ln>
                  <a:solidFill>
                    <a:srgbClr val="00B0F0"/>
                  </a:solidFill>
                </a:ln>
                <a:latin typeface="Calibri" panose="020F0502020204030204" pitchFamily="34" charset="0"/>
                <a:cs typeface="Calibri" panose="020F0502020204030204" pitchFamily="34" charset="0"/>
              </a:rPr>
              <a:t>Health Literacy: </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ICT-enabled medical advice </a:t>
            </a:r>
            <a:r>
              <a:rPr lang="en-US" sz="2000" b="0" dirty="0" smtClean="0">
                <a:latin typeface="Calibri" panose="020F0502020204030204" pitchFamily="34" charset="0"/>
                <a:cs typeface="Calibri" panose="020F0502020204030204" pitchFamily="34" charset="0"/>
              </a:rPr>
              <a:t>is provided from </a:t>
            </a:r>
            <a:r>
              <a:rPr lang="en-US" sz="2000" b="0" dirty="0">
                <a:latin typeface="Calibri" panose="020F0502020204030204" pitchFamily="34" charset="0"/>
                <a:cs typeface="Calibri" panose="020F0502020204030204" pitchFamily="34" charset="0"/>
              </a:rPr>
              <a:t>qualified doctors on 24/7 basis. </a:t>
            </a:r>
            <a:endParaRPr lang="en-US" sz="2000" b="0" dirty="0" smtClean="0">
              <a:latin typeface="Calibri" panose="020F0502020204030204" pitchFamily="34" charset="0"/>
              <a:cs typeface="Calibri" panose="020F0502020204030204" pitchFamily="34" charset="0"/>
            </a:endParaRP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Dissemination </a:t>
            </a:r>
            <a:r>
              <a:rPr lang="en-US" sz="2000" b="0" dirty="0">
                <a:latin typeface="Calibri" panose="020F0502020204030204" pitchFamily="34" charset="0"/>
                <a:cs typeface="Calibri" panose="020F0502020204030204" pitchFamily="34" charset="0"/>
              </a:rPr>
              <a:t>of health care information is done via SMS to citizens.</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With </a:t>
            </a:r>
            <a:r>
              <a:rPr lang="en-US" sz="2000" b="0" dirty="0">
                <a:latin typeface="Calibri" panose="020F0502020204030204" pitchFamily="34" charset="0"/>
                <a:cs typeface="Calibri" panose="020F0502020204030204" pitchFamily="34" charset="0"/>
              </a:rPr>
              <a:t>the immediate feedback from </a:t>
            </a:r>
            <a:r>
              <a:rPr lang="en-US" sz="2000" b="0" dirty="0" smtClean="0">
                <a:latin typeface="Calibri" panose="020F0502020204030204" pitchFamily="34" charset="0"/>
                <a:cs typeface="Calibri" panose="020F0502020204030204" pitchFamily="34" charset="0"/>
              </a:rPr>
              <a:t>expert </a:t>
            </a:r>
            <a:r>
              <a:rPr lang="en-US" sz="2000" b="0" dirty="0">
                <a:latin typeface="Calibri" panose="020F0502020204030204" pitchFamily="34" charset="0"/>
                <a:cs typeface="Calibri" panose="020F0502020204030204" pitchFamily="34" charset="0"/>
              </a:rPr>
              <a:t>doctors </a:t>
            </a:r>
            <a:r>
              <a:rPr lang="en-US" sz="2000" b="0" dirty="0" smtClean="0">
                <a:latin typeface="Calibri" panose="020F0502020204030204" pitchFamily="34" charset="0"/>
                <a:cs typeface="Calibri" panose="020F0502020204030204" pitchFamily="34" charset="0"/>
              </a:rPr>
              <a:t>via Internet, </a:t>
            </a:r>
            <a:r>
              <a:rPr lang="en-US" sz="2000" b="0" dirty="0">
                <a:latin typeface="Calibri" panose="020F0502020204030204" pitchFamily="34" charset="0"/>
                <a:cs typeface="Calibri" panose="020F0502020204030204" pitchFamily="34" charset="0"/>
              </a:rPr>
              <a:t>we becomes well sooner. Health literacy deals with the need for people to access and use high quality information about disease and medicines through internet health care services available in ICT gadgets.</a:t>
            </a: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30</a:t>
            </a:fld>
            <a:endParaRPr lang="en-US" dirty="0">
              <a:solidFill>
                <a:srgbClr val="FF0000"/>
              </a:solidFill>
            </a:endParaRPr>
          </a:p>
        </p:txBody>
      </p:sp>
      <p:sp>
        <p:nvSpPr>
          <p:cNvPr id="8"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a:t>
            </a:r>
            <a:r>
              <a:rPr lang="en-US" i="0" dirty="0" smtClean="0">
                <a:solidFill>
                  <a:schemeClr val="bg1"/>
                </a:solidFill>
                <a:latin typeface="Arial" panose="020B0604020202020204" pitchFamily="34" charset="0"/>
              </a:rPr>
              <a:t>Society: </a:t>
            </a:r>
            <a:r>
              <a:rPr lang="en-US" i="0" dirty="0" smtClean="0">
                <a:ln>
                  <a:solidFill>
                    <a:srgbClr val="3366FF"/>
                  </a:solidFill>
                </a:ln>
                <a:solidFill>
                  <a:srgbClr val="0033CC"/>
                </a:solidFill>
                <a:latin typeface="Arial" panose="020B0604020202020204" pitchFamily="34" charset="0"/>
              </a:rPr>
              <a:t>Positive Impacts</a:t>
            </a:r>
            <a:endParaRPr lang="en-US" i="0" dirty="0">
              <a:ln>
                <a:solidFill>
                  <a:srgbClr val="3366FF"/>
                </a:solidFill>
              </a:ln>
              <a:solidFill>
                <a:srgbClr val="0033CC"/>
              </a:solidFill>
              <a:latin typeface="Arial" panose="020B0604020202020204" pitchFamily="34" charset="0"/>
            </a:endParaRPr>
          </a:p>
        </p:txBody>
      </p:sp>
    </p:spTree>
    <p:extLst>
      <p:ext uri="{BB962C8B-B14F-4D97-AF65-F5344CB8AC3E}">
        <p14:creationId xmlns:p14="http://schemas.microsoft.com/office/powerpoint/2010/main" val="358422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3000"/>
              </a:lnSpc>
              <a:spcBef>
                <a:spcPts val="200"/>
              </a:spcBef>
              <a:spcAft>
                <a:spcPts val="2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15. </a:t>
            </a:r>
            <a:r>
              <a:rPr lang="en-US" sz="2400" dirty="0" smtClean="0">
                <a:ln>
                  <a:solidFill>
                    <a:srgbClr val="00B0F0"/>
                  </a:solidFill>
                </a:ln>
                <a:latin typeface="Calibri" panose="020F0502020204030204" pitchFamily="34" charset="0"/>
                <a:cs typeface="Calibri" panose="020F0502020204030204" pitchFamily="34" charset="0"/>
              </a:rPr>
              <a:t>Opportunity </a:t>
            </a:r>
            <a:r>
              <a:rPr lang="en-US" sz="2400" dirty="0">
                <a:ln>
                  <a:solidFill>
                    <a:srgbClr val="00B0F0"/>
                  </a:solidFill>
                </a:ln>
                <a:latin typeface="Calibri" panose="020F0502020204030204" pitchFamily="34" charset="0"/>
                <a:cs typeface="Calibri" panose="020F0502020204030204" pitchFamily="34" charset="0"/>
              </a:rPr>
              <a:t>to Reduce Digital Divide:</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The digital divide refers to the gap between people (based on  demography and regions) who have access to modern information and communications technology and those who don’t. </a:t>
            </a:r>
            <a:r>
              <a:rPr lang="en-US" sz="2000" b="0" dirty="0" smtClean="0">
                <a:latin typeface="Calibri" panose="020F0502020204030204" pitchFamily="34" charset="0"/>
                <a:cs typeface="Calibri" panose="020F0502020204030204" pitchFamily="34" charset="0"/>
              </a:rPr>
              <a:t>Digital </a:t>
            </a:r>
            <a:r>
              <a:rPr lang="en-US" sz="2000" b="0" dirty="0">
                <a:latin typeface="Calibri" panose="020F0502020204030204" pitchFamily="34" charset="0"/>
                <a:cs typeface="Calibri" panose="020F0502020204030204" pitchFamily="34" charset="0"/>
              </a:rPr>
              <a:t>d</a:t>
            </a:r>
            <a:r>
              <a:rPr lang="en-US" sz="2000" b="0" dirty="0" smtClean="0">
                <a:latin typeface="Calibri" panose="020F0502020204030204" pitchFamily="34" charset="0"/>
                <a:cs typeface="Calibri" panose="020F0502020204030204" pitchFamily="34" charset="0"/>
              </a:rPr>
              <a:t>ivide exacerbates </a:t>
            </a:r>
            <a:r>
              <a:rPr lang="en-US" sz="2000" b="0" dirty="0">
                <a:latin typeface="Calibri" panose="020F0502020204030204" pitchFamily="34" charset="0"/>
                <a:cs typeface="Calibri" panose="020F0502020204030204" pitchFamily="34" charset="0"/>
              </a:rPr>
              <a:t>o</a:t>
            </a:r>
            <a:r>
              <a:rPr lang="en-US" sz="2000" b="0" dirty="0" smtClean="0">
                <a:latin typeface="Calibri" panose="020F0502020204030204" pitchFamily="34" charset="0"/>
                <a:cs typeface="Calibri" panose="020F0502020204030204" pitchFamily="34" charset="0"/>
              </a:rPr>
              <a:t>ther divides.</a:t>
            </a:r>
            <a:endParaRPr lang="en-US" sz="2000" b="0" dirty="0">
              <a:latin typeface="Calibri" panose="020F0502020204030204" pitchFamily="34" charset="0"/>
              <a:cs typeface="Calibri" panose="020F0502020204030204" pitchFamily="34" charset="0"/>
            </a:endParaRP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Using </a:t>
            </a:r>
            <a:r>
              <a:rPr lang="en-US" sz="2000" b="0" dirty="0">
                <a:latin typeface="Calibri" panose="020F0502020204030204" pitchFamily="34" charset="0"/>
                <a:cs typeface="Calibri" panose="020F0502020204030204" pitchFamily="34" charset="0"/>
              </a:rPr>
              <a:t>advanced technology and collaboration </a:t>
            </a:r>
            <a:r>
              <a:rPr lang="en-US" sz="2000" b="0" dirty="0" smtClean="0">
                <a:latin typeface="Calibri" panose="020F0502020204030204" pitchFamily="34" charset="0"/>
                <a:cs typeface="Calibri" panose="020F0502020204030204" pitchFamily="34" charset="0"/>
              </a:rPr>
              <a:t>tools, governments </a:t>
            </a:r>
            <a:r>
              <a:rPr lang="en-US" sz="2000" b="0" dirty="0">
                <a:latin typeface="Calibri" panose="020F0502020204030204" pitchFamily="34" charset="0"/>
                <a:cs typeface="Calibri" panose="020F0502020204030204" pitchFamily="34" charset="0"/>
              </a:rPr>
              <a:t>are continually looking for ways to reduce the digital divide. </a:t>
            </a:r>
            <a:endParaRPr lang="en-US" sz="2000" b="0" dirty="0" smtClean="0">
              <a:latin typeface="Calibri" panose="020F0502020204030204" pitchFamily="34" charset="0"/>
              <a:cs typeface="Calibri" panose="020F0502020204030204" pitchFamily="34" charset="0"/>
            </a:endParaRP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Here are some of the things that lead to disparities in Internet access: </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Availability: Is there available access to the Internet</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Affordability: Is that access affordable?   </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Quality of service: Are the upload and download speeds sufficient for the local needs of Internet users?  </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US" sz="1500" b="0" dirty="0" smtClean="0">
                <a:latin typeface="Calibri" panose="020F0502020204030204" pitchFamily="34" charset="0"/>
                <a:cs typeface="Calibri" panose="020F0502020204030204" pitchFamily="34" charset="0"/>
              </a:rPr>
              <a:t>Sufficient ICT Training and Skill: Does </a:t>
            </a:r>
            <a:r>
              <a:rPr lang="en-US" sz="1500" b="0" dirty="0">
                <a:latin typeface="Calibri" panose="020F0502020204030204" pitchFamily="34" charset="0"/>
                <a:cs typeface="Calibri" panose="020F0502020204030204" pitchFamily="34" charset="0"/>
              </a:rPr>
              <a:t>the connected community have the necessary skills </a:t>
            </a:r>
            <a:r>
              <a:rPr lang="en-US" sz="1500" b="0" dirty="0" smtClean="0">
                <a:latin typeface="Calibri" panose="020F0502020204030204" pitchFamily="34" charset="0"/>
                <a:cs typeface="Calibri" panose="020F0502020204030204" pitchFamily="34" charset="0"/>
              </a:rPr>
              <a:t>digital literacy? </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r>
              <a:rPr lang="en-US" sz="1500" b="0" dirty="0" smtClean="0">
                <a:latin typeface="Calibri" panose="020F0502020204030204" pitchFamily="34" charset="0"/>
                <a:cs typeface="Calibri" panose="020F0502020204030204" pitchFamily="34" charset="0"/>
              </a:rPr>
              <a:t>Language </a:t>
            </a:r>
            <a:r>
              <a:rPr lang="en-US" sz="1500" b="0" dirty="0">
                <a:latin typeface="Calibri" panose="020F0502020204030204" pitchFamily="34" charset="0"/>
                <a:cs typeface="Calibri" panose="020F0502020204030204" pitchFamily="34" charset="0"/>
              </a:rPr>
              <a:t>and Cultural Barrier: Is the language and cultural difference causing problems</a:t>
            </a:r>
            <a:r>
              <a:rPr lang="en-US" sz="1500" b="0" dirty="0" smtClean="0">
                <a:latin typeface="Calibri" panose="020F0502020204030204" pitchFamily="34" charset="0"/>
                <a:cs typeface="Calibri" panose="020F0502020204030204" pitchFamily="34" charset="0"/>
              </a:rPr>
              <a:t>?</a:t>
            </a:r>
          </a:p>
          <a:p>
            <a:pPr marL="1377950" lvl="1" indent="-347663" algn="just">
              <a:lnSpc>
                <a:spcPct val="93000"/>
              </a:lnSpc>
              <a:spcBef>
                <a:spcPts val="200"/>
              </a:spcBef>
              <a:spcAft>
                <a:spcPts val="200"/>
              </a:spcAft>
              <a:buClr>
                <a:srgbClr val="3366FF"/>
              </a:buClr>
              <a:buSzPct val="80000"/>
              <a:buFont typeface="Wingdings" panose="05000000000000000000" pitchFamily="2" charset="2"/>
              <a:buChar char="q"/>
              <a:defRPr/>
            </a:pPr>
            <a:endParaRPr lang="en-US" sz="1500" b="0" dirty="0">
              <a:latin typeface="Calibri" panose="020F0502020204030204" pitchFamily="34" charset="0"/>
              <a:cs typeface="Calibri" panose="020F0502020204030204" pitchFamily="34" charset="0"/>
            </a:endParaRPr>
          </a:p>
          <a:p>
            <a:pPr marL="0" lvl="1" indent="0" algn="just">
              <a:lnSpc>
                <a:spcPct val="93000"/>
              </a:lnSpc>
              <a:spcBef>
                <a:spcPts val="200"/>
              </a:spcBef>
              <a:spcAft>
                <a:spcPts val="200"/>
              </a:spcAft>
              <a:buClr>
                <a:srgbClr val="0033CC"/>
              </a:buClr>
              <a:buSzPct val="100000"/>
              <a:buNone/>
              <a:defRPr/>
            </a:pPr>
            <a:r>
              <a:rPr lang="en-US" sz="2400" dirty="0">
                <a:ln>
                  <a:solidFill>
                    <a:srgbClr val="FF0000"/>
                  </a:solidFill>
                </a:ln>
                <a:solidFill>
                  <a:srgbClr val="FF0000"/>
                </a:solidFill>
                <a:latin typeface="Calibri" panose="020F0502020204030204" pitchFamily="34" charset="0"/>
                <a:cs typeface="Calibri" panose="020F0502020204030204" pitchFamily="34" charset="0"/>
              </a:rPr>
              <a:t>16. </a:t>
            </a:r>
            <a:r>
              <a:rPr lang="en-US" sz="2400" dirty="0" smtClean="0">
                <a:ln>
                  <a:solidFill>
                    <a:srgbClr val="00B0F0"/>
                  </a:solidFill>
                </a:ln>
                <a:latin typeface="Calibri" panose="020F0502020204030204" pitchFamily="34" charset="0"/>
                <a:cs typeface="Calibri" panose="020F0502020204030204" pitchFamily="34" charset="0"/>
              </a:rPr>
              <a:t>Automated Production </a:t>
            </a:r>
            <a:r>
              <a:rPr lang="en-US" sz="2400" dirty="0">
                <a:ln>
                  <a:solidFill>
                    <a:srgbClr val="00B0F0"/>
                  </a:solidFill>
                </a:ln>
                <a:latin typeface="Calibri" panose="020F0502020204030204" pitchFamily="34" charset="0"/>
                <a:cs typeface="Calibri" panose="020F0502020204030204" pitchFamily="34" charset="0"/>
              </a:rPr>
              <a:t>Increased P</a:t>
            </a:r>
            <a:r>
              <a:rPr lang="en-US" sz="2400" dirty="0" smtClean="0">
                <a:ln>
                  <a:solidFill>
                    <a:srgbClr val="00B0F0"/>
                  </a:solidFill>
                </a:ln>
                <a:latin typeface="Calibri" panose="020F0502020204030204" pitchFamily="34" charset="0"/>
                <a:cs typeface="Calibri" panose="020F0502020204030204" pitchFamily="34" charset="0"/>
              </a:rPr>
              <a:t>roductivity:</a:t>
            </a:r>
            <a:endParaRPr lang="en-US" sz="2400" dirty="0">
              <a:ln>
                <a:solidFill>
                  <a:srgbClr val="00B0F0"/>
                </a:solidFill>
              </a:ln>
              <a:latin typeface="Calibri" panose="020F0502020204030204" pitchFamily="34" charset="0"/>
              <a:cs typeface="Calibri" panose="020F0502020204030204" pitchFamily="34" charset="0"/>
            </a:endParaRP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ICT has also led to increased productivity in many industries. </a:t>
            </a:r>
            <a:r>
              <a:rPr lang="en-US" sz="2000" b="0" dirty="0" smtClean="0">
                <a:latin typeface="Calibri" panose="020F0502020204030204" pitchFamily="34" charset="0"/>
                <a:cs typeface="Calibri" panose="020F0502020204030204" pitchFamily="34" charset="0"/>
              </a:rPr>
              <a:t>For example,  </a:t>
            </a:r>
            <a:r>
              <a:rPr lang="en-US" sz="2000" b="0" dirty="0">
                <a:latin typeface="Calibri" panose="020F0502020204030204" pitchFamily="34" charset="0"/>
                <a:cs typeface="Calibri" panose="020F0502020204030204" pitchFamily="34" charset="0"/>
              </a:rPr>
              <a:t>manufacturing </a:t>
            </a:r>
            <a:r>
              <a:rPr lang="en-US" sz="2000" b="0" dirty="0" smtClean="0">
                <a:latin typeface="Calibri" panose="020F0502020204030204" pitchFamily="34" charset="0"/>
                <a:cs typeface="Calibri" panose="020F0502020204030204" pitchFamily="34" charset="0"/>
              </a:rPr>
              <a:t>industries use ICT </a:t>
            </a:r>
            <a:r>
              <a:rPr lang="en-US" sz="2000" b="0" dirty="0">
                <a:latin typeface="Calibri" panose="020F0502020204030204" pitchFamily="34" charset="0"/>
                <a:cs typeface="Calibri" panose="020F0502020204030204" pitchFamily="34" charset="0"/>
              </a:rPr>
              <a:t>to automate their process </a:t>
            </a:r>
            <a:r>
              <a:rPr lang="en-US" sz="2000" b="0" dirty="0" smtClean="0">
                <a:latin typeface="Calibri" panose="020F0502020204030204" pitchFamily="34" charset="0"/>
                <a:cs typeface="Calibri" panose="020F0502020204030204" pitchFamily="34" charset="0"/>
              </a:rPr>
              <a:t>and production in </a:t>
            </a:r>
            <a:r>
              <a:rPr lang="en-US" sz="2000" b="0" dirty="0">
                <a:latin typeface="Calibri" panose="020F0502020204030204" pitchFamily="34" charset="0"/>
                <a:cs typeface="Calibri" panose="020F0502020204030204" pitchFamily="34" charset="0"/>
              </a:rPr>
              <a:t>order to reduce cost, </a:t>
            </a:r>
            <a:r>
              <a:rPr lang="en-US" sz="2000" b="0" dirty="0" smtClean="0">
                <a:latin typeface="Calibri" panose="020F0502020204030204" pitchFamily="34" charset="0"/>
                <a:cs typeface="Calibri" panose="020F0502020204030204" pitchFamily="34" charset="0"/>
              </a:rPr>
              <a:t>time and increase </a:t>
            </a:r>
            <a:r>
              <a:rPr lang="en-US" sz="2000" b="0" dirty="0">
                <a:latin typeface="Calibri" panose="020F0502020204030204" pitchFamily="34" charset="0"/>
                <a:cs typeface="Calibri" panose="020F0502020204030204" pitchFamily="34" charset="0"/>
              </a:rPr>
              <a:t>production </a:t>
            </a:r>
            <a:r>
              <a:rPr lang="en-US" sz="2000" b="0" dirty="0" err="1">
                <a:latin typeface="Calibri" panose="020F0502020204030204" pitchFamily="34" charset="0"/>
                <a:cs typeface="Calibri" panose="020F0502020204030204" pitchFamily="34" charset="0"/>
              </a:rPr>
              <a:t>e.g</a:t>
            </a:r>
            <a:r>
              <a:rPr lang="en-US" sz="2000" b="0" dirty="0">
                <a:latin typeface="Calibri" panose="020F0502020204030204" pitchFamily="34" charset="0"/>
                <a:cs typeface="Calibri" panose="020F0502020204030204" pitchFamily="34" charset="0"/>
              </a:rPr>
              <a:t> computer controlled </a:t>
            </a:r>
            <a:r>
              <a:rPr lang="en-US" sz="2000" b="0" dirty="0" smtClean="0">
                <a:latin typeface="Calibri" panose="020F0502020204030204" pitchFamily="34" charset="0"/>
                <a:cs typeface="Calibri" panose="020F0502020204030204" pitchFamily="34" charset="0"/>
              </a:rPr>
              <a:t>robots.</a:t>
            </a:r>
            <a:endParaRPr lang="en-US" sz="20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31</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a:t>
            </a:r>
            <a:r>
              <a:rPr lang="en-US" i="0" dirty="0" smtClean="0">
                <a:solidFill>
                  <a:schemeClr val="bg1"/>
                </a:solidFill>
                <a:latin typeface="Arial" panose="020B0604020202020204" pitchFamily="34" charset="0"/>
              </a:rPr>
              <a:t>Society: </a:t>
            </a:r>
            <a:r>
              <a:rPr lang="en-US" i="0" dirty="0" smtClean="0">
                <a:ln>
                  <a:solidFill>
                    <a:srgbClr val="3366FF"/>
                  </a:solidFill>
                </a:ln>
                <a:solidFill>
                  <a:srgbClr val="0033CC"/>
                </a:solidFill>
                <a:latin typeface="Arial" panose="020B0604020202020204" pitchFamily="34" charset="0"/>
              </a:rPr>
              <a:t>Positive Impacts</a:t>
            </a:r>
            <a:endParaRPr lang="en-US" i="0" dirty="0">
              <a:ln>
                <a:solidFill>
                  <a:srgbClr val="3366FF"/>
                </a:solidFill>
              </a:ln>
              <a:solidFill>
                <a:srgbClr val="0033CC"/>
              </a:solidFill>
              <a:latin typeface="Arial" panose="020B0604020202020204" pitchFamily="34" charset="0"/>
            </a:endParaRPr>
          </a:p>
        </p:txBody>
      </p:sp>
    </p:spTree>
    <p:extLst>
      <p:ext uri="{BB962C8B-B14F-4D97-AF65-F5344CB8AC3E}">
        <p14:creationId xmlns:p14="http://schemas.microsoft.com/office/powerpoint/2010/main" val="2267262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gn="just">
              <a:lnSpc>
                <a:spcPct val="97000"/>
              </a:lnSpc>
              <a:buClr>
                <a:srgbClr val="0033CC"/>
              </a:buClr>
              <a:buSzPct val="100000"/>
              <a:buFont typeface="Wingdings" panose="05000000000000000000" pitchFamily="2" charset="2"/>
              <a:buChar char="Ø"/>
              <a:defRPr/>
            </a:pPr>
            <a:r>
              <a:rPr lang="en-US" sz="2400" b="0" dirty="0">
                <a:latin typeface="Calibri" panose="020F0502020204030204" pitchFamily="34" charset="0"/>
                <a:cs typeface="Calibri" panose="020F0502020204030204" pitchFamily="34" charset="0"/>
              </a:rPr>
              <a:t>With the spontaneous and enormous growth </a:t>
            </a:r>
            <a:r>
              <a:rPr lang="en-US" sz="2400" b="0" dirty="0" smtClean="0">
                <a:latin typeface="Calibri" panose="020F0502020204030204" pitchFamily="34" charset="0"/>
                <a:cs typeface="Calibri" panose="020F0502020204030204" pitchFamily="34" charset="0"/>
              </a:rPr>
              <a:t>and use of ICT, </a:t>
            </a:r>
            <a:r>
              <a:rPr lang="en-US" sz="2400" b="0" dirty="0">
                <a:latin typeface="Calibri" panose="020F0502020204030204" pitchFamily="34" charset="0"/>
                <a:cs typeface="Calibri" panose="020F0502020204030204" pitchFamily="34" charset="0"/>
              </a:rPr>
              <a:t>various unprecedented problems have emerged which concern the issues of free speech, intellectual property, safety, equity, privacy, e-commerce and jurisdiction. </a:t>
            </a:r>
          </a:p>
          <a:p>
            <a:pPr marL="0" lvl="1" indent="0" algn="just">
              <a:buClr>
                <a:srgbClr val="0033CC"/>
              </a:buClr>
              <a:buSzPct val="100000"/>
              <a:buNone/>
              <a:defRPr/>
            </a:pPr>
            <a:endParaRPr lang="en-US" sz="2400" dirty="0" smtClean="0">
              <a:ln>
                <a:solidFill>
                  <a:srgbClr val="00B0F0"/>
                </a:solidFill>
              </a:ln>
              <a:latin typeface="Calibri" panose="020F0502020204030204" pitchFamily="34" charset="0"/>
              <a:cs typeface="Calibri" panose="020F0502020204030204" pitchFamily="34" charset="0"/>
            </a:endParaRPr>
          </a:p>
          <a:p>
            <a:pPr marL="0" lvl="1" indent="0" algn="just">
              <a:buClr>
                <a:srgbClr val="0033CC"/>
              </a:buClr>
              <a:buSzPct val="100000"/>
              <a:buNone/>
              <a:defRPr/>
            </a:pPr>
            <a:r>
              <a:rPr lang="en-US" sz="2400" dirty="0" smtClean="0">
                <a:ln>
                  <a:solidFill>
                    <a:srgbClr val="FF9900"/>
                  </a:solidFill>
                </a:ln>
                <a:solidFill>
                  <a:srgbClr val="FF0000"/>
                </a:solidFill>
                <a:latin typeface="Calibri" panose="020F0502020204030204" pitchFamily="34" charset="0"/>
                <a:cs typeface="Calibri" panose="020F0502020204030204" pitchFamily="34" charset="0"/>
              </a:rPr>
              <a:t>1. </a:t>
            </a:r>
            <a:r>
              <a:rPr lang="en-US" sz="2400" dirty="0" smtClean="0">
                <a:ln>
                  <a:solidFill>
                    <a:srgbClr val="00B0F0"/>
                  </a:solidFill>
                </a:ln>
                <a:latin typeface="Calibri" panose="020F0502020204030204" pitchFamily="34" charset="0"/>
                <a:cs typeface="Calibri" panose="020F0502020204030204" pitchFamily="34" charset="0"/>
              </a:rPr>
              <a:t>Fear of Loosing Job:</a:t>
            </a:r>
            <a:r>
              <a:rPr lang="en-US" sz="2400" dirty="0">
                <a:ln>
                  <a:solidFill>
                    <a:srgbClr val="00B0F0"/>
                  </a:solidFill>
                </a:ln>
                <a:latin typeface="Calibri" panose="020F0502020204030204" pitchFamily="34" charset="0"/>
                <a:cs typeface="Calibri" panose="020F0502020204030204" pitchFamily="34" charset="0"/>
              </a:rPr>
              <a:t> </a:t>
            </a:r>
            <a:endParaRPr lang="en-US" sz="2400" dirty="0" smtClean="0">
              <a:ln>
                <a:solidFill>
                  <a:srgbClr val="00B0F0"/>
                </a:solidFill>
              </a:ln>
              <a:latin typeface="Calibri" panose="020F0502020204030204" pitchFamily="34" charset="0"/>
              <a:cs typeface="Calibri" panose="020F0502020204030204" pitchFamily="34" charset="0"/>
            </a:endParaRP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One of the largest negative impacts of ICT is the fear of loosing job. This has both social and economic consequences, in addition to loss of income, status and self-esteem</a:t>
            </a:r>
            <a:r>
              <a:rPr lang="en-US" sz="2000" b="0" dirty="0" smtClean="0">
                <a:latin typeface="Calibri" panose="020F0502020204030204" pitchFamily="34" charset="0"/>
                <a:cs typeface="Calibri" panose="020F0502020204030204" pitchFamily="34" charset="0"/>
              </a:rPr>
              <a:t>. </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Job losses may occur for several </a:t>
            </a:r>
            <a:r>
              <a:rPr lang="en-US" sz="2000" b="0" dirty="0" smtClean="0">
                <a:latin typeface="Calibri" panose="020F0502020204030204" pitchFamily="34" charset="0"/>
                <a:cs typeface="Calibri" panose="020F0502020204030204" pitchFamily="34" charset="0"/>
              </a:rPr>
              <a:t>reasons:</a:t>
            </a:r>
          </a:p>
          <a:p>
            <a:pPr marL="1377950" lvl="1" indent="-347663" algn="just">
              <a:spcBef>
                <a:spcPts val="200"/>
              </a:spcBef>
              <a:spcAft>
                <a:spcPts val="200"/>
              </a:spcAft>
              <a:buClr>
                <a:srgbClr val="3366FF"/>
              </a:buClr>
              <a:buSzPct val="80000"/>
              <a:buFont typeface="Wingdings" panose="05000000000000000000" pitchFamily="2" charset="2"/>
              <a:buChar char="q"/>
              <a:defRPr/>
            </a:pPr>
            <a:r>
              <a:rPr lang="en-US" sz="1500" b="0" dirty="0" smtClean="0">
                <a:latin typeface="Calibri" panose="020F0502020204030204" pitchFamily="34" charset="0"/>
                <a:cs typeface="Calibri" panose="020F0502020204030204" pitchFamily="34" charset="0"/>
              </a:rPr>
              <a:t>Using ICT, manual </a:t>
            </a:r>
            <a:r>
              <a:rPr lang="en-US" sz="1500" b="0" dirty="0">
                <a:latin typeface="Calibri" panose="020F0502020204030204" pitchFamily="34" charset="0"/>
                <a:cs typeface="Calibri" panose="020F0502020204030204" pitchFamily="34" charset="0"/>
              </a:rPr>
              <a:t>operations </a:t>
            </a:r>
            <a:r>
              <a:rPr lang="en-US" sz="1500" b="0" dirty="0" smtClean="0">
                <a:latin typeface="Calibri" panose="020F0502020204030204" pitchFamily="34" charset="0"/>
                <a:cs typeface="Calibri" panose="020F0502020204030204" pitchFamily="34" charset="0"/>
              </a:rPr>
              <a:t>are being </a:t>
            </a:r>
            <a:r>
              <a:rPr lang="en-US" sz="1500" b="0" dirty="0">
                <a:latin typeface="Calibri" panose="020F0502020204030204" pitchFamily="34" charset="0"/>
                <a:cs typeface="Calibri" panose="020F0502020204030204" pitchFamily="34" charset="0"/>
              </a:rPr>
              <a:t>replaced by automation. </a:t>
            </a:r>
            <a:r>
              <a:rPr lang="en-US" sz="1500" b="0" dirty="0" smtClean="0">
                <a:latin typeface="Calibri" panose="020F0502020204030204" pitchFamily="34" charset="0"/>
                <a:cs typeface="Calibri" panose="020F0502020204030204" pitchFamily="34" charset="0"/>
              </a:rPr>
              <a:t>For example, </a:t>
            </a:r>
            <a:r>
              <a:rPr lang="en-US" sz="1500" b="0" dirty="0">
                <a:latin typeface="Calibri" panose="020F0502020204030204" pitchFamily="34" charset="0"/>
                <a:cs typeface="Calibri" panose="020F0502020204030204" pitchFamily="34" charset="0"/>
              </a:rPr>
              <a:t>i</a:t>
            </a:r>
            <a:r>
              <a:rPr lang="en-US" sz="1500" b="0" dirty="0" smtClean="0">
                <a:latin typeface="Calibri" panose="020F0502020204030204" pitchFamily="34" charset="0"/>
                <a:cs typeface="Calibri" panose="020F0502020204030204" pitchFamily="34" charset="0"/>
              </a:rPr>
              <a:t>n hotels and restaurants</a:t>
            </a:r>
            <a:r>
              <a:rPr lang="en-US" sz="1500" b="0" dirty="0">
                <a:latin typeface="Calibri" panose="020F0502020204030204" pitchFamily="34" charset="0"/>
                <a:cs typeface="Calibri" panose="020F0502020204030204" pitchFamily="34" charset="0"/>
              </a:rPr>
              <a:t>, food is served by robots instead of people</a:t>
            </a:r>
            <a:r>
              <a:rPr lang="en-US" sz="1500" b="0" dirty="0" smtClean="0">
                <a:latin typeface="Calibri" panose="020F0502020204030204" pitchFamily="34" charset="0"/>
                <a:cs typeface="Calibri" panose="020F0502020204030204" pitchFamily="34" charset="0"/>
              </a:rPr>
              <a:t>. </a:t>
            </a:r>
          </a:p>
          <a:p>
            <a:pPr marL="1377950" lvl="1" indent="-347663" algn="just">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Data processing tasks are being outsourced to other countries at lower cost and faster time by skilled people.</a:t>
            </a:r>
          </a:p>
          <a:p>
            <a:pPr marL="1377950" lvl="1" indent="-347663" algn="just">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The work that was done manually earlier with multiple workers, is now possible to do with a small number of workers in a short span of  time with the help of ICT</a:t>
            </a:r>
            <a:r>
              <a:rPr lang="en-US" sz="1500" b="0" dirty="0" smtClean="0">
                <a:latin typeface="Calibri" panose="020F0502020204030204" pitchFamily="34" charset="0"/>
                <a:cs typeface="Calibri" panose="020F0502020204030204" pitchFamily="34" charset="0"/>
              </a:rPr>
              <a:t>.</a:t>
            </a:r>
            <a:endParaRPr lang="en-US" sz="15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32</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22877091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2. </a:t>
            </a:r>
            <a:r>
              <a:rPr lang="en-US" sz="2400" dirty="0" smtClean="0">
                <a:ln>
                  <a:solidFill>
                    <a:srgbClr val="00B0F0"/>
                  </a:solidFill>
                </a:ln>
                <a:latin typeface="Calibri" panose="020F0502020204030204" pitchFamily="34" charset="0"/>
                <a:cs typeface="Calibri" panose="020F0502020204030204" pitchFamily="34" charset="0"/>
              </a:rPr>
              <a:t>Reduced Personal </a:t>
            </a:r>
            <a:r>
              <a:rPr lang="en-US" sz="2400" dirty="0">
                <a:ln>
                  <a:solidFill>
                    <a:srgbClr val="00B0F0"/>
                  </a:solidFill>
                </a:ln>
                <a:latin typeface="Calibri" panose="020F0502020204030204" pitchFamily="34" charset="0"/>
                <a:cs typeface="Calibri" panose="020F0502020204030204" pitchFamily="34" charset="0"/>
              </a:rPr>
              <a:t>Interaction </a:t>
            </a:r>
            <a:r>
              <a:rPr lang="en-US" sz="2400" dirty="0" smtClean="0">
                <a:ln>
                  <a:solidFill>
                    <a:srgbClr val="00B0F0"/>
                  </a:solidFill>
                </a:ln>
                <a:latin typeface="Calibri" panose="020F0502020204030204" pitchFamily="34" charset="0"/>
                <a:cs typeface="Calibri" panose="020F0502020204030204" pitchFamily="34" charset="0"/>
              </a:rPr>
              <a:t>Increased Social Isolation: </a:t>
            </a:r>
            <a:endParaRPr lang="en-US" sz="2400" dirty="0">
              <a:ln>
                <a:solidFill>
                  <a:srgbClr val="00B0F0"/>
                </a:solidFill>
              </a:ln>
              <a:latin typeface="Calibri" panose="020F0502020204030204" pitchFamily="34" charset="0"/>
              <a:cs typeface="Calibri" panose="020F0502020204030204" pitchFamily="34" charset="0"/>
            </a:endParaRP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While ICT has improved communication, it has also increased social isolation. </a:t>
            </a:r>
            <a:endParaRPr lang="en-US" sz="2000" b="0" dirty="0" smtClean="0">
              <a:latin typeface="Calibri" panose="020F0502020204030204" pitchFamily="34" charset="0"/>
              <a:cs typeface="Calibri" panose="020F0502020204030204" pitchFamily="34" charset="0"/>
            </a:endParaRPr>
          </a:p>
          <a:p>
            <a:pPr marL="1377950" lvl="1" indent="-347663" algn="just">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Many people spend more time on their digital devices and less time interacting with others in person. This has led to feelings of loneliness and decreased social interaction.</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Being </a:t>
            </a:r>
            <a:r>
              <a:rPr lang="en-US" sz="2000" b="0" dirty="0">
                <a:latin typeface="Calibri" panose="020F0502020204030204" pitchFamily="34" charset="0"/>
                <a:cs typeface="Calibri" panose="020F0502020204030204" pitchFamily="34" charset="0"/>
              </a:rPr>
              <a:t>able to work from home is usually regarded as </a:t>
            </a:r>
            <a:r>
              <a:rPr lang="en-US" sz="2000" b="0" dirty="0" smtClean="0">
                <a:latin typeface="Calibri" panose="020F0502020204030204" pitchFamily="34" charset="0"/>
                <a:cs typeface="Calibri" panose="020F0502020204030204" pitchFamily="34" charset="0"/>
              </a:rPr>
              <a:t>a </a:t>
            </a:r>
            <a:r>
              <a:rPr lang="en-US" sz="2000" b="0" dirty="0">
                <a:latin typeface="Calibri" panose="020F0502020204030204" pitchFamily="34" charset="0"/>
                <a:cs typeface="Calibri" panose="020F0502020204030204" pitchFamily="34" charset="0"/>
              </a:rPr>
              <a:t>positive </a:t>
            </a:r>
            <a:r>
              <a:rPr lang="en-US" sz="2000" b="0" dirty="0" smtClean="0">
                <a:latin typeface="Calibri" panose="020F0502020204030204" pitchFamily="34" charset="0"/>
                <a:cs typeface="Calibri" panose="020F0502020204030204" pitchFamily="34" charset="0"/>
              </a:rPr>
              <a:t>impact of </a:t>
            </a:r>
            <a:r>
              <a:rPr lang="en-US" sz="2000" b="0" dirty="0">
                <a:latin typeface="Calibri" panose="020F0502020204030204" pitchFamily="34" charset="0"/>
                <a:cs typeface="Calibri" panose="020F0502020204030204" pitchFamily="34" charset="0"/>
              </a:rPr>
              <a:t>using ICT, but there can be negative aspects as well</a:t>
            </a:r>
            <a:r>
              <a:rPr lang="en-US" sz="2000" b="0" dirty="0" smtClean="0">
                <a:latin typeface="Calibri" panose="020F0502020204030204" pitchFamily="34" charset="0"/>
                <a:cs typeface="Calibri" panose="020F0502020204030204" pitchFamily="34" charset="0"/>
              </a:rPr>
              <a:t>.</a:t>
            </a:r>
          </a:p>
          <a:p>
            <a:pPr marL="1377950" lvl="1" indent="-347663" algn="just">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Most people need some form of social interaction in their daily lives and if they do not get the chance to meet and talk with other people they may feel isolated and unhappy</a:t>
            </a:r>
            <a:r>
              <a:rPr lang="en-US" sz="1500" b="0" dirty="0" smtClean="0">
                <a:latin typeface="Calibri" panose="020F0502020204030204" pitchFamily="34" charset="0"/>
                <a:cs typeface="Calibri" panose="020F0502020204030204" pitchFamily="34" charset="0"/>
              </a:rPr>
              <a:t>.</a:t>
            </a:r>
          </a:p>
          <a:p>
            <a:pPr marL="1377950" lvl="1" indent="-347663" algn="just">
              <a:spcBef>
                <a:spcPts val="200"/>
              </a:spcBef>
              <a:spcAft>
                <a:spcPts val="200"/>
              </a:spcAft>
              <a:buClr>
                <a:srgbClr val="3366FF"/>
              </a:buClr>
              <a:buSzPct val="80000"/>
              <a:buFont typeface="Wingdings" panose="05000000000000000000" pitchFamily="2" charset="2"/>
              <a:buChar char="q"/>
              <a:defRPr/>
            </a:pPr>
            <a:r>
              <a:rPr lang="en-US" sz="1600" b="0" dirty="0">
                <a:latin typeface="Calibri" panose="020F0502020204030204" pitchFamily="34" charset="0"/>
                <a:cs typeface="Calibri" panose="020F0502020204030204" pitchFamily="34" charset="0"/>
              </a:rPr>
              <a:t>Nowadays, people tend to choose online communication rather than having real time conversations</a:t>
            </a:r>
            <a:r>
              <a:rPr lang="en-US" sz="1600" b="0" dirty="0" smtClean="0">
                <a:latin typeface="Calibri" panose="020F0502020204030204" pitchFamily="34" charset="0"/>
                <a:cs typeface="Calibri" panose="020F0502020204030204" pitchFamily="34" charset="0"/>
              </a:rPr>
              <a:t>. </a:t>
            </a:r>
            <a:r>
              <a:rPr lang="en-US" sz="1600" dirty="0" smtClean="0"/>
              <a:t>They are always </a:t>
            </a:r>
            <a:r>
              <a:rPr lang="en-US" sz="1600" dirty="0"/>
              <a:t>busy with their own virtual </a:t>
            </a:r>
            <a:r>
              <a:rPr lang="en-US" sz="1600" dirty="0" smtClean="0"/>
              <a:t>world. </a:t>
            </a:r>
            <a:r>
              <a:rPr lang="en-US" sz="1600" dirty="0"/>
              <a:t>They forget the real world with family and </a:t>
            </a:r>
            <a:r>
              <a:rPr lang="en-US" sz="1600" dirty="0" smtClean="0"/>
              <a:t>friends. </a:t>
            </a:r>
            <a:endParaRPr lang="en-US" sz="1600" b="0" dirty="0" smtClean="0">
              <a:latin typeface="Calibri" panose="020F0502020204030204" pitchFamily="34" charset="0"/>
              <a:cs typeface="Calibri" panose="020F0502020204030204" pitchFamily="34" charset="0"/>
            </a:endParaRPr>
          </a:p>
          <a:p>
            <a:pPr marL="1377950" lvl="1" indent="-347663" algn="just">
              <a:spcBef>
                <a:spcPts val="200"/>
              </a:spcBef>
              <a:spcAft>
                <a:spcPts val="200"/>
              </a:spcAft>
              <a:buClr>
                <a:srgbClr val="3366FF"/>
              </a:buClr>
              <a:buSzPct val="80000"/>
              <a:buFont typeface="Wingdings" panose="05000000000000000000" pitchFamily="2" charset="2"/>
              <a:buChar char="q"/>
              <a:defRPr/>
            </a:pPr>
            <a:r>
              <a:rPr lang="en-US" sz="1600" b="0" dirty="0">
                <a:latin typeface="Calibri" panose="020F0502020204030204" pitchFamily="34" charset="0"/>
                <a:cs typeface="Calibri" panose="020F0502020204030204" pitchFamily="34" charset="0"/>
              </a:rPr>
              <a:t>People tend to become more individualistic and introvert </a:t>
            </a:r>
            <a:r>
              <a:rPr lang="en-US" sz="1600" b="0" dirty="0" smtClean="0">
                <a:latin typeface="Calibri" panose="020F0502020204030204" pitchFamily="34" charset="0"/>
                <a:cs typeface="Calibri" panose="020F0502020204030204" pitchFamily="34" charset="0"/>
              </a:rPr>
              <a:t>in theft</a:t>
            </a:r>
            <a:r>
              <a:rPr lang="en-US" sz="1600" b="0" dirty="0">
                <a:latin typeface="Calibri" panose="020F0502020204030204" pitchFamily="34" charset="0"/>
                <a:cs typeface="Calibri" panose="020F0502020204030204" pitchFamily="34" charset="0"/>
              </a:rPr>
              <a:t>, hacking, pornography and online gambling. This will result in moral decadent and generate threat to the </a:t>
            </a:r>
            <a:r>
              <a:rPr lang="en-US" sz="1600" b="0" dirty="0" smtClean="0">
                <a:latin typeface="Calibri" panose="020F0502020204030204" pitchFamily="34" charset="0"/>
                <a:cs typeface="Calibri" panose="020F0502020204030204" pitchFamily="34" charset="0"/>
              </a:rPr>
              <a:t>society.</a:t>
            </a:r>
            <a:endParaRPr lang="en-US" sz="16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33</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37253079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3. </a:t>
            </a:r>
            <a:r>
              <a:rPr lang="en-US" sz="2400" dirty="0" smtClean="0">
                <a:ln>
                  <a:solidFill>
                    <a:srgbClr val="00B0F0"/>
                  </a:solidFill>
                </a:ln>
                <a:latin typeface="Calibri" panose="020F0502020204030204" pitchFamily="34" charset="0"/>
                <a:cs typeface="Calibri" panose="020F0502020204030204" pitchFamily="34" charset="0"/>
              </a:rPr>
              <a:t>Leakage of Important Information/ </a:t>
            </a:r>
            <a:r>
              <a:rPr lang="en-US" sz="2400" dirty="0">
                <a:ln>
                  <a:solidFill>
                    <a:srgbClr val="00B0F0"/>
                  </a:solidFill>
                </a:ln>
                <a:latin typeface="Calibri" panose="020F0502020204030204" pitchFamily="34" charset="0"/>
                <a:cs typeface="Calibri" panose="020F0502020204030204" pitchFamily="34" charset="0"/>
              </a:rPr>
              <a:t>Decreased P</a:t>
            </a:r>
            <a:r>
              <a:rPr lang="en-US" sz="2400" dirty="0" smtClean="0">
                <a:ln>
                  <a:solidFill>
                    <a:srgbClr val="00B0F0"/>
                  </a:solidFill>
                </a:ln>
                <a:latin typeface="Calibri" panose="020F0502020204030204" pitchFamily="34" charset="0"/>
                <a:cs typeface="Calibri" panose="020F0502020204030204" pitchFamily="34" charset="0"/>
              </a:rPr>
              <a:t>rivacy: </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Another negative effect of ICT is decreased privacy. The widespread use of digital devices and the internet has made it easier for individuals' personal information to be shared and potentially misused. This has raised concerns about privacy and security.</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Highly </a:t>
            </a:r>
            <a:r>
              <a:rPr lang="en-US" sz="2000" b="0" dirty="0">
                <a:latin typeface="Calibri" panose="020F0502020204030204" pitchFamily="34" charset="0"/>
                <a:cs typeface="Calibri" panose="020F0502020204030204" pitchFamily="34" charset="0"/>
              </a:rPr>
              <a:t>confidential and important information, such as passwords, personal data or files may be leaked</a:t>
            </a:r>
            <a:r>
              <a:rPr lang="en-US" sz="2000" b="0" dirty="0" smtClean="0">
                <a:latin typeface="Calibri" panose="020F0502020204030204" pitchFamily="34" charset="0"/>
                <a:cs typeface="Calibri" panose="020F0502020204030204" pitchFamily="34" charset="0"/>
              </a:rPr>
              <a:t>.</a:t>
            </a:r>
          </a:p>
          <a:p>
            <a:pPr marL="682625" lvl="1" indent="-463550" algn="just">
              <a:spcBef>
                <a:spcPts val="200"/>
              </a:spcBef>
              <a:spcAft>
                <a:spcPts val="200"/>
              </a:spcAft>
              <a:buClr>
                <a:srgbClr val="FF0000"/>
              </a:buClr>
              <a:buSzPct val="80000"/>
              <a:buFont typeface="Wingdings" panose="05000000000000000000" pitchFamily="2" charset="2"/>
              <a:buChar char="v"/>
              <a:defRPr/>
            </a:pPr>
            <a:endParaRPr lang="en-US" sz="2000" b="0" dirty="0">
              <a:latin typeface="Calibri" panose="020F0502020204030204" pitchFamily="34" charset="0"/>
              <a:cs typeface="Calibri" panose="020F0502020204030204" pitchFamily="34" charset="0"/>
            </a:endParaRPr>
          </a:p>
          <a:p>
            <a:pPr marL="0" lvl="1" indent="0" algn="just">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4. </a:t>
            </a:r>
            <a:r>
              <a:rPr lang="en-US" sz="2400" dirty="0" smtClean="0">
                <a:ln>
                  <a:solidFill>
                    <a:srgbClr val="00B0F0"/>
                  </a:solidFill>
                </a:ln>
                <a:latin typeface="Calibri" panose="020F0502020204030204" pitchFamily="34" charset="0"/>
                <a:cs typeface="Calibri" panose="020F0502020204030204" pitchFamily="34" charset="0"/>
              </a:rPr>
              <a:t>Spreading </a:t>
            </a:r>
            <a:r>
              <a:rPr lang="en-US" sz="2400" dirty="0">
                <a:ln>
                  <a:solidFill>
                    <a:srgbClr val="00B0F0"/>
                  </a:solidFill>
                </a:ln>
                <a:latin typeface="Calibri" panose="020F0502020204030204" pitchFamily="34" charset="0"/>
                <a:cs typeface="Calibri" panose="020F0502020204030204" pitchFamily="34" charset="0"/>
              </a:rPr>
              <a:t>Malware: </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Our computer or smartphone can be infected by virus due to being connected to the internet. This may result in loss or theft of essential information. Even computer systems can be damaged.</a:t>
            </a:r>
          </a:p>
          <a:p>
            <a:pPr marL="682625" lvl="1" indent="-463550" algn="just">
              <a:spcBef>
                <a:spcPts val="200"/>
              </a:spcBef>
              <a:spcAft>
                <a:spcPts val="200"/>
              </a:spcAft>
              <a:buClr>
                <a:srgbClr val="FF0000"/>
              </a:buClr>
              <a:buSzPct val="80000"/>
              <a:buFont typeface="Wingdings" panose="05000000000000000000" pitchFamily="2" charset="2"/>
              <a:buChar char="v"/>
              <a:defRPr/>
            </a:pPr>
            <a:endParaRPr lang="en-US" sz="1800" b="0" dirty="0">
              <a:latin typeface="Calibri" panose="020F0502020204030204" pitchFamily="34" charset="0"/>
              <a:cs typeface="Calibri" panose="020F0502020204030204" pitchFamily="34" charset="0"/>
            </a:endParaRPr>
          </a:p>
          <a:p>
            <a:pPr marL="0" lvl="1" indent="0" algn="just">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5. </a:t>
            </a:r>
            <a:r>
              <a:rPr lang="en-US" sz="2400" dirty="0" smtClean="0">
                <a:ln>
                  <a:solidFill>
                    <a:srgbClr val="00B0F0"/>
                  </a:solidFill>
                </a:ln>
                <a:latin typeface="Calibri" panose="020F0502020204030204" pitchFamily="34" charset="0"/>
                <a:cs typeface="Calibri" panose="020F0502020204030204" pitchFamily="34" charset="0"/>
              </a:rPr>
              <a:t>Lack </a:t>
            </a:r>
            <a:r>
              <a:rPr lang="en-US" sz="2400" dirty="0">
                <a:ln>
                  <a:solidFill>
                    <a:srgbClr val="00B0F0"/>
                  </a:solidFill>
                </a:ln>
                <a:latin typeface="Calibri" panose="020F0502020204030204" pitchFamily="34" charset="0"/>
                <a:cs typeface="Calibri" panose="020F0502020204030204" pitchFamily="34" charset="0"/>
              </a:rPr>
              <a:t>of Independence: </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Over dependence on ICT prevents people from maintaining their individuality.</a:t>
            </a:r>
          </a:p>
          <a:p>
            <a:pPr marL="219075" lvl="1" indent="0" algn="just">
              <a:spcBef>
                <a:spcPts val="200"/>
              </a:spcBef>
              <a:spcAft>
                <a:spcPts val="200"/>
              </a:spcAft>
              <a:buClr>
                <a:srgbClr val="FF0000"/>
              </a:buClr>
              <a:buSzPct val="80000"/>
              <a:buNone/>
              <a:defRPr/>
            </a:pPr>
            <a:endParaRPr lang="en-US" sz="2000" b="0" dirty="0" smtClean="0">
              <a:latin typeface="Calibri" panose="020F0502020204030204" pitchFamily="34" charset="0"/>
              <a:cs typeface="Calibri" panose="020F0502020204030204" pitchFamily="34" charset="0"/>
            </a:endParaRPr>
          </a:p>
          <a:p>
            <a:pPr marL="682625" lvl="1" indent="-463550" algn="just">
              <a:spcBef>
                <a:spcPts val="200"/>
              </a:spcBef>
              <a:spcAft>
                <a:spcPts val="200"/>
              </a:spcAft>
              <a:buClr>
                <a:srgbClr val="FF0000"/>
              </a:buClr>
              <a:buSzPct val="80000"/>
              <a:buFont typeface="Wingdings" panose="05000000000000000000" pitchFamily="2" charset="2"/>
              <a:buChar char="v"/>
              <a:defRPr/>
            </a:pPr>
            <a:endParaRPr lang="en-US" sz="20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34</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1818011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19075" lvl="1" indent="0" algn="just">
              <a:spcBef>
                <a:spcPts val="200"/>
              </a:spcBef>
              <a:spcAft>
                <a:spcPts val="200"/>
              </a:spcAft>
              <a:buClr>
                <a:srgbClr val="FF0000"/>
              </a:buClr>
              <a:buSzPct val="80000"/>
              <a:buNone/>
              <a:defRPr/>
            </a:pPr>
            <a:endParaRPr lang="en-US" sz="1050" b="0" dirty="0" smtClean="0">
              <a:latin typeface="Calibri" panose="020F0502020204030204" pitchFamily="34" charset="0"/>
              <a:cs typeface="Calibri" panose="020F0502020204030204" pitchFamily="34" charset="0"/>
            </a:endParaRPr>
          </a:p>
          <a:p>
            <a:pPr marL="0" lvl="1" indent="0" algn="just">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6. </a:t>
            </a:r>
            <a:r>
              <a:rPr lang="en-US" sz="2400" dirty="0" smtClean="0">
                <a:ln>
                  <a:solidFill>
                    <a:srgbClr val="00B0F0"/>
                  </a:solidFill>
                </a:ln>
                <a:latin typeface="Calibri" panose="020F0502020204030204" pitchFamily="34" charset="0"/>
                <a:cs typeface="Calibri" panose="020F0502020204030204" pitchFamily="34" charset="0"/>
              </a:rPr>
              <a:t>Increased Cybercrime:</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The </a:t>
            </a:r>
            <a:r>
              <a:rPr lang="en-US" sz="2000" b="0" dirty="0">
                <a:latin typeface="Calibri" panose="020F0502020204030204" pitchFamily="34" charset="0"/>
                <a:cs typeface="Calibri" panose="020F0502020204030204" pitchFamily="34" charset="0"/>
              </a:rPr>
              <a:t>growth of ICT has also led to an increase in cybercrime, including hacking, identity theft, and online fraud. </a:t>
            </a:r>
            <a:endParaRPr lang="en-US" sz="2000" b="0" dirty="0" smtClean="0">
              <a:latin typeface="Calibri" panose="020F0502020204030204" pitchFamily="34" charset="0"/>
              <a:cs typeface="Calibri" panose="020F0502020204030204" pitchFamily="34" charset="0"/>
            </a:endParaRP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This </a:t>
            </a:r>
            <a:r>
              <a:rPr lang="en-US" sz="2000" b="0" dirty="0">
                <a:latin typeface="Calibri" panose="020F0502020204030204" pitchFamily="34" charset="0"/>
                <a:cs typeface="Calibri" panose="020F0502020204030204" pitchFamily="34" charset="0"/>
              </a:rPr>
              <a:t>has become a major concern for individuals, businesses, and governments.</a:t>
            </a:r>
          </a:p>
          <a:p>
            <a:pPr marL="219075" lvl="1" indent="0" algn="just">
              <a:spcBef>
                <a:spcPts val="200"/>
              </a:spcBef>
              <a:spcAft>
                <a:spcPts val="200"/>
              </a:spcAft>
              <a:buClr>
                <a:srgbClr val="FF0000"/>
              </a:buClr>
              <a:buSzPct val="80000"/>
              <a:buNone/>
              <a:defRPr/>
            </a:pPr>
            <a:endParaRPr lang="en-US" sz="1050" b="0" dirty="0" smtClean="0">
              <a:latin typeface="Calibri" panose="020F0502020204030204" pitchFamily="34" charset="0"/>
              <a:cs typeface="Calibri" panose="020F0502020204030204" pitchFamily="34" charset="0"/>
            </a:endParaRPr>
          </a:p>
          <a:p>
            <a:pPr marL="0" lvl="1" indent="0" algn="just">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7. </a:t>
            </a:r>
            <a:r>
              <a:rPr lang="en-US" sz="2400" dirty="0" smtClean="0">
                <a:ln>
                  <a:solidFill>
                    <a:srgbClr val="00B0F0"/>
                  </a:solidFill>
                </a:ln>
                <a:latin typeface="Calibri" panose="020F0502020204030204" pitchFamily="34" charset="0"/>
                <a:cs typeface="Calibri" panose="020F0502020204030204" pitchFamily="34" charset="0"/>
              </a:rPr>
              <a:t>Cyber </a:t>
            </a:r>
            <a:r>
              <a:rPr lang="en-US" sz="2400" dirty="0">
                <a:ln>
                  <a:solidFill>
                    <a:srgbClr val="00B0F0"/>
                  </a:solidFill>
                </a:ln>
                <a:latin typeface="Calibri" panose="020F0502020204030204" pitchFamily="34" charset="0"/>
                <a:cs typeface="Calibri" panose="020F0502020204030204" pitchFamily="34" charset="0"/>
              </a:rPr>
              <a:t>Attack</a:t>
            </a:r>
            <a:r>
              <a:rPr lang="en-US" sz="2400" dirty="0" smtClean="0">
                <a:ln>
                  <a:solidFill>
                    <a:srgbClr val="00B0F0"/>
                  </a:solidFill>
                </a:ln>
                <a:latin typeface="Calibri" panose="020F0502020204030204" pitchFamily="34" charset="0"/>
                <a:cs typeface="Calibri" panose="020F0502020204030204" pitchFamily="34" charset="0"/>
              </a:rPr>
              <a:t>: Reputational Damage &amp; Financial Loss</a:t>
            </a:r>
            <a:endParaRPr lang="en-US" sz="2400" dirty="0">
              <a:ln>
                <a:solidFill>
                  <a:srgbClr val="00B0F0"/>
                </a:solidFill>
              </a:ln>
              <a:latin typeface="Calibri" panose="020F0502020204030204" pitchFamily="34" charset="0"/>
              <a:cs typeface="Calibri" panose="020F0502020204030204" pitchFamily="34" charset="0"/>
            </a:endParaRP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E-commerce businesses may </a:t>
            </a:r>
            <a:r>
              <a:rPr lang="en-US" sz="2000" b="0" dirty="0">
                <a:latin typeface="Calibri" panose="020F0502020204030204" pitchFamily="34" charset="0"/>
                <a:cs typeface="Calibri" panose="020F0502020204030204" pitchFamily="34" charset="0"/>
              </a:rPr>
              <a:t>suffer from cyber attacks. As a result, </a:t>
            </a:r>
            <a:r>
              <a:rPr lang="en-US" sz="2000" b="0" dirty="0" smtClean="0">
                <a:latin typeface="Calibri" panose="020F0502020204030204" pitchFamily="34" charset="0"/>
                <a:cs typeface="Calibri" panose="020F0502020204030204" pitchFamily="34" charset="0"/>
              </a:rPr>
              <a:t>businesses </a:t>
            </a:r>
            <a:r>
              <a:rPr lang="en-US" sz="2000" b="0" dirty="0">
                <a:latin typeface="Calibri" panose="020F0502020204030204" pitchFamily="34" charset="0"/>
                <a:cs typeface="Calibri" panose="020F0502020204030204" pitchFamily="34" charset="0"/>
              </a:rPr>
              <a:t>may be temporarily or permanently </a:t>
            </a:r>
            <a:r>
              <a:rPr lang="en-SG" sz="2000" b="0" dirty="0">
                <a:latin typeface="Calibri" panose="020F0502020204030204" pitchFamily="34" charset="0"/>
                <a:cs typeface="Calibri" panose="020F0502020204030204" pitchFamily="34" charset="0"/>
              </a:rPr>
              <a:t>shut </a:t>
            </a:r>
            <a:r>
              <a:rPr lang="en-SG" sz="2000" b="0" dirty="0" smtClean="0">
                <a:latin typeface="Calibri" panose="020F0502020204030204" pitchFamily="34" charset="0"/>
                <a:cs typeface="Calibri" panose="020F0502020204030204" pitchFamily="34" charset="0"/>
              </a:rPr>
              <a:t>down</a:t>
            </a:r>
            <a:r>
              <a:rPr lang="en-US" sz="2000" b="0" dirty="0" smtClean="0">
                <a:latin typeface="Calibri" panose="020F0502020204030204" pitchFamily="34" charset="0"/>
                <a:cs typeface="Calibri" panose="020F0502020204030204" pitchFamily="34" charset="0"/>
              </a:rPr>
              <a:t>. </a:t>
            </a:r>
          </a:p>
          <a:p>
            <a:pPr marL="682625" lvl="1" indent="-463550" algn="just">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This </a:t>
            </a:r>
            <a:r>
              <a:rPr lang="en-US" sz="2000" b="0" dirty="0">
                <a:latin typeface="Calibri" panose="020F0502020204030204" pitchFamily="34" charset="0"/>
                <a:cs typeface="Calibri" panose="020F0502020204030204" pitchFamily="34" charset="0"/>
              </a:rPr>
              <a:t>can lead to loss of important information and financial loss as well as damage to the reputation of the organization</a:t>
            </a:r>
            <a:r>
              <a:rPr lang="en-US" sz="2000" b="0" dirty="0" smtClean="0">
                <a:latin typeface="Calibri" panose="020F0502020204030204" pitchFamily="34" charset="0"/>
                <a:cs typeface="Calibri" panose="020F0502020204030204" pitchFamily="34" charset="0"/>
              </a:rPr>
              <a:t>.</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SG" sz="1500" b="0" dirty="0">
                <a:latin typeface="Calibri" panose="020F0502020204030204" pitchFamily="34" charset="0"/>
                <a:cs typeface="Calibri" panose="020F0502020204030204" pitchFamily="34" charset="0"/>
              </a:rPr>
              <a:t>For example, consider a resort operator that relies heavily on its website to attract new customers, book reservations and maintain its brand. </a:t>
            </a:r>
            <a:r>
              <a:rPr lang="en-SG" sz="1500" b="0" dirty="0" smtClean="0">
                <a:latin typeface="Calibri" panose="020F0502020204030204" pitchFamily="34" charset="0"/>
                <a:cs typeface="Calibri" panose="020F0502020204030204" pitchFamily="34" charset="0"/>
              </a:rPr>
              <a:t>If </a:t>
            </a:r>
            <a:r>
              <a:rPr lang="en-SG" sz="1500" b="0" dirty="0">
                <a:latin typeface="Calibri" panose="020F0502020204030204" pitchFamily="34" charset="0"/>
                <a:cs typeface="Calibri" panose="020F0502020204030204" pitchFamily="34" charset="0"/>
              </a:rPr>
              <a:t>that site is hacked and infected with malicious links, it will be quarantined—placed in a "sin bin”—for a fairly long period by search engines, making it harder for customers to find the website. </a:t>
            </a:r>
            <a:r>
              <a:rPr lang="en-SG" sz="1500" b="0" dirty="0" smtClean="0">
                <a:latin typeface="Calibri" panose="020F0502020204030204" pitchFamily="34" charset="0"/>
                <a:cs typeface="Calibri" panose="020F0502020204030204" pitchFamily="34" charset="0"/>
              </a:rPr>
              <a:t>Even </a:t>
            </a:r>
            <a:r>
              <a:rPr lang="en-SG" sz="1500" b="0" dirty="0">
                <a:latin typeface="Calibri" panose="020F0502020204030204" pitchFamily="34" charset="0"/>
                <a:cs typeface="Calibri" panose="020F0502020204030204" pitchFamily="34" charset="0"/>
              </a:rPr>
              <a:t>after the operator resolves the hack, it could take months for the resort's virtual reputation to be restored. </a:t>
            </a:r>
          </a:p>
          <a:p>
            <a:pPr marL="1377950" lvl="1" indent="-347663" algn="just">
              <a:spcBef>
                <a:spcPts val="200"/>
              </a:spcBef>
              <a:spcAft>
                <a:spcPts val="200"/>
              </a:spcAft>
              <a:buClr>
                <a:srgbClr val="3366FF"/>
              </a:buClr>
              <a:buSzPct val="80000"/>
              <a:buFont typeface="Wingdings" panose="05000000000000000000" pitchFamily="2" charset="2"/>
              <a:buChar char="q"/>
              <a:defRPr/>
            </a:pPr>
            <a:endParaRPr lang="en-US" sz="15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35</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4168684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0000"/>
              </a:lnSpc>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8. </a:t>
            </a:r>
            <a:r>
              <a:rPr lang="en-US" sz="2400" dirty="0" smtClean="0">
                <a:ln>
                  <a:solidFill>
                    <a:srgbClr val="00B0F0"/>
                  </a:solidFill>
                </a:ln>
                <a:latin typeface="Calibri" panose="020F0502020204030204" pitchFamily="34" charset="0"/>
                <a:cs typeface="Calibri" panose="020F0502020204030204" pitchFamily="34" charset="0"/>
              </a:rPr>
              <a:t>Compromising </a:t>
            </a:r>
            <a:r>
              <a:rPr lang="en-US" sz="2400" dirty="0">
                <a:ln>
                  <a:solidFill>
                    <a:srgbClr val="00B0F0"/>
                  </a:solidFill>
                </a:ln>
                <a:latin typeface="Calibri" panose="020F0502020204030204" pitchFamily="34" charset="0"/>
                <a:cs typeface="Calibri" panose="020F0502020204030204" pitchFamily="34" charset="0"/>
              </a:rPr>
              <a:t>Online Banking Transactions:</a:t>
            </a:r>
            <a:endParaRPr lang="en-SG" sz="2400" dirty="0">
              <a:ln>
                <a:solidFill>
                  <a:srgbClr val="00B0F0"/>
                </a:solidFill>
              </a:ln>
              <a:latin typeface="Calibri" panose="020F0502020204030204" pitchFamily="34" charset="0"/>
              <a:cs typeface="Calibri" panose="020F0502020204030204" pitchFamily="34" charset="0"/>
            </a:endParaRP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Phishing emails (purportedly came from friends, or even from bank) seduce individual into clicking on infected links or attachments containing malware, which have the effect of compromising online banking transactions</a:t>
            </a:r>
            <a:r>
              <a:rPr lang="en-US" sz="2000" b="0" dirty="0" smtClean="0">
                <a:latin typeface="Calibri" panose="020F0502020204030204" pitchFamily="34" charset="0"/>
                <a:cs typeface="Calibri" panose="020F0502020204030204" pitchFamily="34" charset="0"/>
              </a:rPr>
              <a:t>.</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Phishing is the technique of pulling out confidential information from the bank/financial institutional account holders by deceptive means</a:t>
            </a:r>
            <a:r>
              <a:rPr lang="en-US" sz="1500" b="0" dirty="0" smtClean="0">
                <a:latin typeface="Calibri" panose="020F0502020204030204" pitchFamily="34" charset="0"/>
                <a:cs typeface="Calibri" panose="020F0502020204030204" pitchFamily="34" charset="0"/>
              </a:rPr>
              <a:t>.</a:t>
            </a:r>
            <a:endParaRPr lang="en-US" sz="2000" b="0" dirty="0" smtClean="0">
              <a:latin typeface="Calibri" panose="020F0502020204030204" pitchFamily="34" charset="0"/>
              <a:cs typeface="Calibri" panose="020F0502020204030204" pitchFamily="34" charset="0"/>
            </a:endParaRP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endParaRPr lang="en-US" sz="800" b="0" dirty="0">
              <a:latin typeface="Calibri" panose="020F0502020204030204" pitchFamily="34" charset="0"/>
              <a:cs typeface="Calibri" panose="020F0502020204030204" pitchFamily="34" charset="0"/>
            </a:endParaRPr>
          </a:p>
          <a:p>
            <a:pPr marL="0" lvl="1" indent="0" algn="just">
              <a:lnSpc>
                <a:spcPct val="90000"/>
              </a:lnSpc>
              <a:buClr>
                <a:srgbClr val="0033CC"/>
              </a:buClr>
              <a:buSzPct val="100000"/>
              <a:buNone/>
              <a:defRPr/>
            </a:pPr>
            <a:r>
              <a:rPr lang="en-SG" sz="2400" dirty="0">
                <a:ln>
                  <a:solidFill>
                    <a:srgbClr val="FF9900"/>
                  </a:solidFill>
                </a:ln>
                <a:solidFill>
                  <a:srgbClr val="FF0000"/>
                </a:solidFill>
                <a:latin typeface="Calibri" panose="020F0502020204030204" pitchFamily="34" charset="0"/>
                <a:cs typeface="Calibri" panose="020F0502020204030204" pitchFamily="34" charset="0"/>
              </a:rPr>
              <a:t>9. </a:t>
            </a:r>
            <a:r>
              <a:rPr lang="en-SG" sz="2400" dirty="0" smtClean="0">
                <a:ln>
                  <a:solidFill>
                    <a:srgbClr val="00B0F0"/>
                  </a:solidFill>
                </a:ln>
                <a:latin typeface="Calibri" panose="020F0502020204030204" pitchFamily="34" charset="0"/>
                <a:cs typeface="Calibri" panose="020F0502020204030204" pitchFamily="34" charset="0"/>
              </a:rPr>
              <a:t>Loosing </a:t>
            </a:r>
            <a:r>
              <a:rPr lang="en-SG" sz="2400" dirty="0">
                <a:ln>
                  <a:solidFill>
                    <a:srgbClr val="00B0F0"/>
                  </a:solidFill>
                </a:ln>
                <a:latin typeface="Calibri" panose="020F0502020204030204" pitchFamily="34" charset="0"/>
                <a:cs typeface="Calibri" panose="020F0502020204030204" pitchFamily="34" charset="0"/>
              </a:rPr>
              <a:t>Control of Websites:</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SG" sz="2000" b="0" dirty="0">
                <a:latin typeface="Calibri" panose="020F0502020204030204" pitchFamily="34" charset="0"/>
                <a:cs typeface="Calibri" panose="020F0502020204030204" pitchFamily="34" charset="0"/>
              </a:rPr>
              <a:t>Hacking website of a company lead to divulge confidential data and may lose control of the site. </a:t>
            </a:r>
            <a:endParaRPr lang="en-SG" sz="2000" b="0" dirty="0" smtClean="0">
              <a:latin typeface="Calibri" panose="020F0502020204030204" pitchFamily="34" charset="0"/>
              <a:cs typeface="Calibri" panose="020F0502020204030204" pitchFamily="34" charset="0"/>
            </a:endParaRP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This </a:t>
            </a:r>
            <a:r>
              <a:rPr lang="en-US" sz="2000" b="0" dirty="0">
                <a:latin typeface="Calibri" panose="020F0502020204030204" pitchFamily="34" charset="0"/>
                <a:cs typeface="Calibri" panose="020F0502020204030204" pitchFamily="34" charset="0"/>
              </a:rPr>
              <a:t>may be done for fulfilling political objectives or for acquiring money</a:t>
            </a:r>
            <a:r>
              <a:rPr lang="en-US" sz="2000" b="0" dirty="0" smtClean="0">
                <a:latin typeface="Calibri" panose="020F0502020204030204" pitchFamily="34" charset="0"/>
                <a:cs typeface="Calibri" panose="020F0502020204030204" pitchFamily="34" charset="0"/>
              </a:rPr>
              <a:t>. </a:t>
            </a:r>
            <a:r>
              <a:rPr lang="en-SG" sz="2000" b="0" dirty="0">
                <a:latin typeface="Calibri" panose="020F0502020204030204" pitchFamily="34" charset="0"/>
                <a:cs typeface="Calibri" panose="020F0502020204030204" pitchFamily="34" charset="0"/>
              </a:rPr>
              <a:t>Propaganda can be spread and ransom money can be extracted by the hackers.</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endParaRPr lang="en-US" sz="800" b="0" dirty="0">
              <a:latin typeface="Calibri" panose="020F0502020204030204" pitchFamily="34" charset="0"/>
              <a:cs typeface="Calibri" panose="020F0502020204030204" pitchFamily="34" charset="0"/>
            </a:endParaRPr>
          </a:p>
          <a:p>
            <a:pPr marL="0" lvl="1" indent="0" algn="just">
              <a:lnSpc>
                <a:spcPct val="90000"/>
              </a:lnSpc>
              <a:buClr>
                <a:srgbClr val="0033CC"/>
              </a:buClr>
              <a:buSzPct val="100000"/>
              <a:buNone/>
              <a:defRPr/>
            </a:pPr>
            <a:r>
              <a:rPr lang="en-SG" sz="2400" dirty="0">
                <a:ln>
                  <a:solidFill>
                    <a:srgbClr val="FF9900"/>
                  </a:solidFill>
                </a:ln>
                <a:solidFill>
                  <a:srgbClr val="FF0000"/>
                </a:solidFill>
                <a:latin typeface="Calibri" panose="020F0502020204030204" pitchFamily="34" charset="0"/>
                <a:cs typeface="Calibri" panose="020F0502020204030204" pitchFamily="34" charset="0"/>
              </a:rPr>
              <a:t>10. </a:t>
            </a:r>
            <a:r>
              <a:rPr lang="en-SG" sz="2400" dirty="0" smtClean="0">
                <a:ln>
                  <a:solidFill>
                    <a:srgbClr val="00B0F0"/>
                  </a:solidFill>
                </a:ln>
                <a:latin typeface="Calibri" panose="020F0502020204030204" pitchFamily="34" charset="0"/>
                <a:cs typeface="Calibri" panose="020F0502020204030204" pitchFamily="34" charset="0"/>
              </a:rPr>
              <a:t>Loss </a:t>
            </a:r>
            <a:r>
              <a:rPr lang="en-SG" sz="2400" dirty="0">
                <a:ln>
                  <a:solidFill>
                    <a:srgbClr val="00B0F0"/>
                  </a:solidFill>
                </a:ln>
                <a:latin typeface="Calibri" panose="020F0502020204030204" pitchFamily="34" charset="0"/>
                <a:cs typeface="Calibri" panose="020F0502020204030204" pitchFamily="34" charset="0"/>
              </a:rPr>
              <a:t>of Personal or National Security and </a:t>
            </a:r>
            <a:r>
              <a:rPr lang="en-SG" sz="2400" dirty="0" smtClean="0">
                <a:ln>
                  <a:solidFill>
                    <a:srgbClr val="00B0F0"/>
                  </a:solidFill>
                </a:ln>
                <a:latin typeface="Calibri" panose="020F0502020204030204" pitchFamily="34" charset="0"/>
                <a:cs typeface="Calibri" panose="020F0502020204030204" pitchFamily="34" charset="0"/>
              </a:rPr>
              <a:t>Reputation</a:t>
            </a:r>
            <a:r>
              <a:rPr lang="en-SG" sz="2400" dirty="0">
                <a:ln>
                  <a:solidFill>
                    <a:srgbClr val="00B0F0"/>
                  </a:solidFill>
                </a:ln>
                <a:latin typeface="Calibri" panose="020F0502020204030204" pitchFamily="34" charset="0"/>
                <a:cs typeface="Calibri" panose="020F0502020204030204" pitchFamily="34" charset="0"/>
              </a:rPr>
              <a:t>:</a:t>
            </a:r>
          </a:p>
          <a:p>
            <a:pPr marL="682625" lvl="1" indent="-463550" algn="just">
              <a:lnSpc>
                <a:spcPct val="90000"/>
              </a:lnSpc>
              <a:spcBef>
                <a:spcPts val="0"/>
              </a:spcBef>
              <a:spcAft>
                <a:spcPts val="0"/>
              </a:spcAft>
              <a:buClr>
                <a:srgbClr val="FF0000"/>
              </a:buClr>
              <a:buSzPct val="80000"/>
              <a:buFont typeface="Wingdings" panose="05000000000000000000" pitchFamily="2" charset="2"/>
              <a:buChar char="v"/>
              <a:defRPr/>
            </a:pPr>
            <a:r>
              <a:rPr lang="en-SG" sz="2000" b="0" dirty="0" smtClean="0">
                <a:latin typeface="Calibri" panose="020F0502020204030204" pitchFamily="34" charset="0"/>
                <a:cs typeface="Calibri" panose="020F0502020204030204" pitchFamily="34" charset="0"/>
              </a:rPr>
              <a:t>Due to happening cyber attack, individual or national security </a:t>
            </a:r>
            <a:r>
              <a:rPr lang="en-SG" sz="2000" b="0" dirty="0">
                <a:latin typeface="Calibri" panose="020F0502020204030204" pitchFamily="34" charset="0"/>
                <a:cs typeface="Calibri" panose="020F0502020204030204" pitchFamily="34" charset="0"/>
              </a:rPr>
              <a:t>and reputation </a:t>
            </a:r>
            <a:r>
              <a:rPr lang="en-SG" sz="2000" b="0" dirty="0" smtClean="0">
                <a:latin typeface="Calibri" panose="020F0502020204030204" pitchFamily="34" charset="0"/>
                <a:cs typeface="Calibri" panose="020F0502020204030204" pitchFamily="34" charset="0"/>
              </a:rPr>
              <a:t>may be damaged. </a:t>
            </a:r>
          </a:p>
          <a:p>
            <a:pPr marL="1377950" lvl="1" indent="-347663" algn="just">
              <a:lnSpc>
                <a:spcPct val="90000"/>
              </a:lnSpc>
              <a:spcBef>
                <a:spcPts val="0"/>
              </a:spcBef>
              <a:spcAft>
                <a:spcPts val="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Threaten the international governments </a:t>
            </a:r>
            <a:endParaRPr lang="en-SG" sz="1500" b="0" dirty="0">
              <a:latin typeface="Calibri" panose="020F0502020204030204" pitchFamily="34" charset="0"/>
              <a:cs typeface="Calibri" panose="020F0502020204030204" pitchFamily="34" charset="0"/>
            </a:endParaRPr>
          </a:p>
          <a:p>
            <a:pPr marL="1377950" lvl="1" indent="-347663" algn="just">
              <a:lnSpc>
                <a:spcPct val="90000"/>
              </a:lnSpc>
              <a:spcBef>
                <a:spcPts val="0"/>
              </a:spcBef>
              <a:spcAft>
                <a:spcPts val="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Terrorize the citizen of a country </a:t>
            </a:r>
            <a:endParaRPr lang="en-SG" sz="1500" b="0" dirty="0">
              <a:latin typeface="Calibri" panose="020F0502020204030204" pitchFamily="34" charset="0"/>
              <a:cs typeface="Calibri" panose="020F0502020204030204" pitchFamily="34" charset="0"/>
            </a:endParaRPr>
          </a:p>
          <a:p>
            <a:pPr marL="1377950" lvl="1" indent="-347663" algn="just">
              <a:lnSpc>
                <a:spcPct val="90000"/>
              </a:lnSpc>
              <a:spcBef>
                <a:spcPts val="0"/>
              </a:spcBef>
              <a:spcAft>
                <a:spcPts val="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Cracking on defense and government sites </a:t>
            </a:r>
            <a:endParaRPr lang="en-SG" sz="1500" b="0" dirty="0">
              <a:latin typeface="Calibri" panose="020F0502020204030204" pitchFamily="34" charset="0"/>
              <a:cs typeface="Calibri" panose="020F0502020204030204" pitchFamily="34" charset="0"/>
            </a:endParaRPr>
          </a:p>
          <a:p>
            <a:pPr marL="1377950" lvl="1" indent="-347663" algn="just">
              <a:lnSpc>
                <a:spcPct val="90000"/>
              </a:lnSpc>
              <a:spcBef>
                <a:spcPts val="0"/>
              </a:spcBef>
              <a:spcAft>
                <a:spcPts val="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Intra-bank transfer of funds for terrorist activities</a:t>
            </a:r>
          </a:p>
          <a:p>
            <a:pPr marL="1377950" lvl="1" indent="-347663" algn="just">
              <a:lnSpc>
                <a:spcPct val="90000"/>
              </a:lnSpc>
              <a:spcBef>
                <a:spcPts val="0"/>
              </a:spcBef>
              <a:spcAft>
                <a:spcPts val="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Espionage</a:t>
            </a:r>
          </a:p>
          <a:p>
            <a:pPr marL="1377950" lvl="1" indent="-347663" algn="just">
              <a:lnSpc>
                <a:spcPct val="90000"/>
              </a:lnSpc>
              <a:spcBef>
                <a:spcPts val="0"/>
              </a:spcBef>
              <a:spcAft>
                <a:spcPts val="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Inciting riot</a:t>
            </a:r>
            <a:endParaRPr lang="en-SG" sz="1500" b="0" dirty="0">
              <a:latin typeface="Calibri" panose="020F0502020204030204" pitchFamily="34" charset="0"/>
              <a:cs typeface="Calibri" panose="020F0502020204030204" pitchFamily="34" charset="0"/>
            </a:endParaRP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endParaRPr lang="en-SG" sz="2000" b="0" dirty="0" smtClean="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36</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752316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0000"/>
              </a:lnSpc>
              <a:buClr>
                <a:srgbClr val="0033CC"/>
              </a:buClr>
              <a:buSzPct val="100000"/>
              <a:buNone/>
              <a:defRPr/>
            </a:pPr>
            <a:r>
              <a:rPr lang="en-SG" sz="2400" dirty="0">
                <a:ln>
                  <a:solidFill>
                    <a:srgbClr val="FF9900"/>
                  </a:solidFill>
                </a:ln>
                <a:solidFill>
                  <a:srgbClr val="FF0000"/>
                </a:solidFill>
                <a:latin typeface="Calibri" panose="020F0502020204030204" pitchFamily="34" charset="0"/>
                <a:cs typeface="Calibri" panose="020F0502020204030204" pitchFamily="34" charset="0"/>
              </a:rPr>
              <a:t>11. </a:t>
            </a:r>
            <a:r>
              <a:rPr lang="en-SG" sz="2400" dirty="0" smtClean="0">
                <a:ln>
                  <a:solidFill>
                    <a:srgbClr val="00B0F0"/>
                  </a:solidFill>
                </a:ln>
                <a:latin typeface="Calibri" panose="020F0502020204030204" pitchFamily="34" charset="0"/>
                <a:cs typeface="Calibri" panose="020F0502020204030204" pitchFamily="34" charset="0"/>
              </a:rPr>
              <a:t>Loss </a:t>
            </a:r>
            <a:r>
              <a:rPr lang="en-SG" sz="2400" dirty="0">
                <a:ln>
                  <a:solidFill>
                    <a:srgbClr val="00B0F0"/>
                  </a:solidFill>
                </a:ln>
                <a:latin typeface="Calibri" panose="020F0502020204030204" pitchFamily="34" charset="0"/>
                <a:cs typeface="Calibri" panose="020F0502020204030204" pitchFamily="34" charset="0"/>
              </a:rPr>
              <a:t>of Intellectual Property</a:t>
            </a:r>
            <a:r>
              <a:rPr lang="en-SG" sz="2400" dirty="0" smtClean="0">
                <a:ln>
                  <a:solidFill>
                    <a:srgbClr val="00B0F0"/>
                  </a:solidFill>
                </a:ln>
                <a:latin typeface="Calibri" panose="020F0502020204030204" pitchFamily="34" charset="0"/>
                <a:cs typeface="Calibri" panose="020F0502020204030204" pitchFamily="34" charset="0"/>
              </a:rPr>
              <a:t>:</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Intellectual property (IP) is a legal concept which refers to the creations of the mind for which exclusive rights are recognized. It refers to the ownership of intangible and non-physical goods. This includes ideas, names, designs, symbols, artwork, writings, and other creations. It also refers to digital media, such as audio and video clips that can be downloaded online.</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ICT-enable global world has made the Intellectual property a subject matter of international concern. Many copyright and protected materials are stolen by destroying its copyright information, then made it available on the Internet by posting or file sharing for downloading. </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endParaRPr lang="en-US" sz="1500" b="0" dirty="0" smtClean="0">
              <a:latin typeface="Calibri" panose="020F0502020204030204" pitchFamily="34" charset="0"/>
              <a:cs typeface="Calibri" panose="020F0502020204030204" pitchFamily="34" charset="0"/>
            </a:endParaRPr>
          </a:p>
          <a:p>
            <a:pPr marL="0" lvl="1" indent="0" algn="just">
              <a:lnSpc>
                <a:spcPct val="90000"/>
              </a:lnSpc>
              <a:buClr>
                <a:srgbClr val="0033CC"/>
              </a:buClr>
              <a:buSzPct val="100000"/>
              <a:buNone/>
              <a:defRPr/>
            </a:pPr>
            <a:r>
              <a:rPr lang="en-SG" sz="2400" dirty="0">
                <a:ln>
                  <a:solidFill>
                    <a:srgbClr val="FF9900"/>
                  </a:solidFill>
                </a:ln>
                <a:solidFill>
                  <a:srgbClr val="FF0000"/>
                </a:solidFill>
                <a:latin typeface="Calibri" panose="020F0502020204030204" pitchFamily="34" charset="0"/>
                <a:cs typeface="Calibri" panose="020F0502020204030204" pitchFamily="34" charset="0"/>
              </a:rPr>
              <a:t>12. </a:t>
            </a:r>
            <a:r>
              <a:rPr lang="en-SG" sz="2400" dirty="0" smtClean="0">
                <a:ln>
                  <a:solidFill>
                    <a:srgbClr val="00B0F0"/>
                  </a:solidFill>
                </a:ln>
                <a:latin typeface="Calibri" panose="020F0502020204030204" pitchFamily="34" charset="0"/>
                <a:cs typeface="Calibri" panose="020F0502020204030204" pitchFamily="34" charset="0"/>
              </a:rPr>
              <a:t>Loss </a:t>
            </a:r>
            <a:r>
              <a:rPr lang="en-SG" sz="2400" dirty="0">
                <a:ln>
                  <a:solidFill>
                    <a:srgbClr val="00B0F0"/>
                  </a:solidFill>
                </a:ln>
                <a:latin typeface="Calibri" panose="020F0502020204030204" pitchFamily="34" charset="0"/>
                <a:cs typeface="Calibri" panose="020F0502020204030204" pitchFamily="34" charset="0"/>
              </a:rPr>
              <a:t>of </a:t>
            </a:r>
            <a:r>
              <a:rPr lang="en-SG" sz="2400" dirty="0" smtClean="0">
                <a:ln>
                  <a:solidFill>
                    <a:srgbClr val="00B0F0"/>
                  </a:solidFill>
                </a:ln>
                <a:latin typeface="Calibri" panose="020F0502020204030204" pitchFamily="34" charset="0"/>
                <a:cs typeface="Calibri" panose="020F0502020204030204" pitchFamily="34" charset="0"/>
              </a:rPr>
              <a:t>Tangible Property</a:t>
            </a:r>
            <a:r>
              <a:rPr lang="en-SG" sz="2400" dirty="0">
                <a:ln>
                  <a:solidFill>
                    <a:srgbClr val="00B0F0"/>
                  </a:solidFill>
                </a:ln>
                <a:latin typeface="Calibri" panose="020F0502020204030204" pitchFamily="34" charset="0"/>
                <a:cs typeface="Calibri" panose="020F0502020204030204" pitchFamily="34" charset="0"/>
              </a:rPr>
              <a:t>:</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By gaining illegal access through ICT, tangible properties of individual or organization are the target of the cyber criminals. Some of crimes against tangible property include:</a:t>
            </a:r>
            <a:endParaRPr lang="en-SG" sz="20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Unauthorized computer trespassing through cyberspace</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Computer vandalism</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Transmission of harmful programs</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Unauthorized possession of computerized information</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Destruction of other’s property through internet</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endParaRPr lang="en-US" sz="15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37</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2353619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0000"/>
              </a:lnSpc>
              <a:buClr>
                <a:srgbClr val="0033CC"/>
              </a:buClr>
              <a:buSzPct val="100000"/>
              <a:buNone/>
              <a:defRPr/>
            </a:pPr>
            <a:r>
              <a:rPr lang="en-SG" sz="2400" dirty="0">
                <a:ln>
                  <a:solidFill>
                    <a:srgbClr val="FF9900"/>
                  </a:solidFill>
                </a:ln>
                <a:solidFill>
                  <a:srgbClr val="FF0000"/>
                </a:solidFill>
                <a:latin typeface="Calibri" panose="020F0502020204030204" pitchFamily="34" charset="0"/>
                <a:cs typeface="Calibri" panose="020F0502020204030204" pitchFamily="34" charset="0"/>
              </a:rPr>
              <a:t>13. </a:t>
            </a:r>
            <a:r>
              <a:rPr lang="en-SG" sz="2400" dirty="0" smtClean="0">
                <a:ln>
                  <a:solidFill>
                    <a:srgbClr val="00B0F0"/>
                  </a:solidFill>
                </a:ln>
                <a:latin typeface="Calibri" panose="020F0502020204030204" pitchFamily="34" charset="0"/>
                <a:cs typeface="Calibri" panose="020F0502020204030204" pitchFamily="34" charset="0"/>
              </a:rPr>
              <a:t>Impact on Children and Adolescent:</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Children and teenagers are increasingly addicted to computer </a:t>
            </a:r>
            <a:r>
              <a:rPr lang="en-US" sz="2000" b="0" dirty="0" smtClean="0">
                <a:latin typeface="Calibri" panose="020F0502020204030204" pitchFamily="34" charset="0"/>
                <a:cs typeface="Calibri" panose="020F0502020204030204" pitchFamily="34" charset="0"/>
              </a:rPr>
              <a:t>games, movies, </a:t>
            </a:r>
            <a:r>
              <a:rPr lang="en-US" sz="2000" b="0" dirty="0">
                <a:latin typeface="Calibri" panose="020F0502020204030204" pitchFamily="34" charset="0"/>
                <a:cs typeface="Calibri" panose="020F0502020204030204" pitchFamily="34" charset="0"/>
              </a:rPr>
              <a:t>carton, pornography etc. which may stop them to go outside and they feel afraid to talk with other children. They are spending more time in virtual world and they adopt wrong thoughts thus rising cyber crimes. They are not playing field sports. They are not even interested in studying. This kind of lifestyle </a:t>
            </a:r>
            <a:r>
              <a:rPr lang="en-US" sz="2000" b="0" dirty="0" smtClean="0">
                <a:latin typeface="Calibri" panose="020F0502020204030204" pitchFamily="34" charset="0"/>
                <a:cs typeface="Calibri" panose="020F0502020204030204" pitchFamily="34" charset="0"/>
              </a:rPr>
              <a:t>can increase their health </a:t>
            </a:r>
            <a:r>
              <a:rPr lang="en-US" sz="2000" b="0" dirty="0">
                <a:latin typeface="Calibri" panose="020F0502020204030204" pitchFamily="34" charset="0"/>
                <a:cs typeface="Calibri" panose="020F0502020204030204" pitchFamily="34" charset="0"/>
              </a:rPr>
              <a:t>risk. </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endParaRPr lang="en-US" sz="2000" b="0" dirty="0">
              <a:latin typeface="Calibri" panose="020F0502020204030204" pitchFamily="34" charset="0"/>
              <a:cs typeface="Calibri" panose="020F0502020204030204" pitchFamily="34" charset="0"/>
            </a:endParaRPr>
          </a:p>
          <a:p>
            <a:pPr marL="0" lvl="1" indent="0" algn="just">
              <a:lnSpc>
                <a:spcPct val="90000"/>
              </a:lnSpc>
              <a:buClr>
                <a:srgbClr val="0033CC"/>
              </a:buClr>
              <a:buSzPct val="100000"/>
              <a:buNone/>
              <a:defRPr/>
            </a:pPr>
            <a:r>
              <a:rPr lang="en-SG" sz="2400" dirty="0">
                <a:ln>
                  <a:solidFill>
                    <a:srgbClr val="FF9900"/>
                  </a:solidFill>
                </a:ln>
                <a:solidFill>
                  <a:srgbClr val="FF0000"/>
                </a:solidFill>
                <a:latin typeface="Calibri" panose="020F0502020204030204" pitchFamily="34" charset="0"/>
                <a:cs typeface="Calibri" panose="020F0502020204030204" pitchFamily="34" charset="0"/>
              </a:rPr>
              <a:t>14. </a:t>
            </a:r>
            <a:r>
              <a:rPr lang="en-SG" sz="2400" dirty="0" smtClean="0">
                <a:ln>
                  <a:solidFill>
                    <a:srgbClr val="00B0F0"/>
                  </a:solidFill>
                </a:ln>
                <a:latin typeface="Calibri" panose="020F0502020204030204" pitchFamily="34" charset="0"/>
                <a:cs typeface="Calibri" panose="020F0502020204030204" pitchFamily="34" charset="0"/>
              </a:rPr>
              <a:t>Seek </a:t>
            </a:r>
            <a:r>
              <a:rPr lang="en-SG" sz="2400" dirty="0">
                <a:ln>
                  <a:solidFill>
                    <a:srgbClr val="00B0F0"/>
                  </a:solidFill>
                </a:ln>
                <a:latin typeface="Calibri" panose="020F0502020204030204" pitchFamily="34" charset="0"/>
                <a:cs typeface="Calibri" panose="020F0502020204030204" pitchFamily="34" charset="0"/>
              </a:rPr>
              <a:t>Revenge by </a:t>
            </a:r>
            <a:r>
              <a:rPr lang="en-US" sz="2400" dirty="0">
                <a:ln>
                  <a:solidFill>
                    <a:srgbClr val="00B0F0"/>
                  </a:solidFill>
                </a:ln>
                <a:latin typeface="Calibri" panose="020F0502020204030204" pitchFamily="34" charset="0"/>
                <a:cs typeface="Calibri" panose="020F0502020204030204" pitchFamily="34" charset="0"/>
              </a:rPr>
              <a:t>Discontented Employees:</a:t>
            </a:r>
            <a:endParaRPr lang="en-SG" sz="2400" dirty="0">
              <a:ln>
                <a:solidFill>
                  <a:srgbClr val="00B0F0"/>
                </a:solidFill>
              </a:ln>
              <a:latin typeface="Calibri" panose="020F0502020204030204" pitchFamily="34" charset="0"/>
              <a:cs typeface="Calibri" panose="020F0502020204030204" pitchFamily="34" charset="0"/>
            </a:endParaRP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Discontented employees from insider have been either sacked by their employer or are dissatisfied with their employer for many reasons. To avenge, they normally hack the system of their employer and destroy important data</a:t>
            </a:r>
            <a:r>
              <a:rPr lang="en-US" sz="2000" b="0" dirty="0" smtClean="0">
                <a:latin typeface="Calibri" panose="020F0502020204030204" pitchFamily="34" charset="0"/>
                <a:cs typeface="Calibri" panose="020F0502020204030204" pitchFamily="34" charset="0"/>
              </a:rPr>
              <a:t>.</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endParaRPr lang="en-US" sz="2000" b="0" dirty="0">
              <a:latin typeface="Calibri" panose="020F0502020204030204" pitchFamily="34" charset="0"/>
              <a:cs typeface="Calibri" panose="020F0502020204030204" pitchFamily="34" charset="0"/>
            </a:endParaRPr>
          </a:p>
          <a:p>
            <a:pPr marL="0" lvl="1" indent="0" algn="just">
              <a:lnSpc>
                <a:spcPct val="90000"/>
              </a:lnSpc>
              <a:buClr>
                <a:srgbClr val="0033CC"/>
              </a:buClr>
              <a:buSzPct val="100000"/>
              <a:buNone/>
              <a:defRPr/>
            </a:pPr>
            <a:r>
              <a:rPr lang="en-SG" sz="2400" dirty="0">
                <a:ln>
                  <a:solidFill>
                    <a:srgbClr val="FF9900"/>
                  </a:solidFill>
                </a:ln>
                <a:solidFill>
                  <a:srgbClr val="FF0000"/>
                </a:solidFill>
                <a:latin typeface="Calibri" panose="020F0502020204030204" pitchFamily="34" charset="0"/>
                <a:cs typeface="Calibri" panose="020F0502020204030204" pitchFamily="34" charset="0"/>
              </a:rPr>
              <a:t>15. </a:t>
            </a:r>
            <a:r>
              <a:rPr lang="en-SG" sz="2400" dirty="0" smtClean="0">
                <a:ln>
                  <a:solidFill>
                    <a:srgbClr val="00B0F0"/>
                  </a:solidFill>
                </a:ln>
                <a:latin typeface="Calibri" panose="020F0502020204030204" pitchFamily="34" charset="0"/>
                <a:cs typeface="Calibri" panose="020F0502020204030204" pitchFamily="34" charset="0"/>
              </a:rPr>
              <a:t>Health </a:t>
            </a:r>
            <a:r>
              <a:rPr lang="en-SG" sz="2400" dirty="0">
                <a:ln>
                  <a:solidFill>
                    <a:srgbClr val="00B0F0"/>
                  </a:solidFill>
                </a:ln>
                <a:latin typeface="Calibri" panose="020F0502020204030204" pitchFamily="34" charset="0"/>
                <a:cs typeface="Calibri" panose="020F0502020204030204" pitchFamily="34" charset="0"/>
              </a:rPr>
              <a:t>Hazard</a:t>
            </a:r>
            <a:r>
              <a:rPr lang="en-SG" sz="2400" dirty="0" smtClean="0">
                <a:ln>
                  <a:solidFill>
                    <a:srgbClr val="00B0F0"/>
                  </a:solidFill>
                </a:ln>
                <a:latin typeface="Calibri" panose="020F0502020204030204" pitchFamily="34" charset="0"/>
                <a:cs typeface="Calibri" panose="020F0502020204030204" pitchFamily="34" charset="0"/>
              </a:rPr>
              <a:t>:</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Excessive use of </a:t>
            </a:r>
            <a:r>
              <a:rPr lang="en-US" sz="2000" b="0" dirty="0" smtClean="0">
                <a:latin typeface="Calibri" panose="020F0502020204030204" pitchFamily="34" charset="0"/>
                <a:cs typeface="Calibri" panose="020F0502020204030204" pitchFamily="34" charset="0"/>
              </a:rPr>
              <a:t>ICT gadgets </a:t>
            </a:r>
            <a:r>
              <a:rPr lang="en-US" sz="2000" b="0" dirty="0">
                <a:latin typeface="Calibri" panose="020F0502020204030204" pitchFamily="34" charset="0"/>
                <a:cs typeface="Calibri" panose="020F0502020204030204" pitchFamily="34" charset="0"/>
              </a:rPr>
              <a:t>for a long hours </a:t>
            </a:r>
            <a:r>
              <a:rPr lang="en-US" sz="2000" b="0" dirty="0" smtClean="0">
                <a:latin typeface="Calibri" panose="020F0502020204030204" pitchFamily="34" charset="0"/>
                <a:cs typeface="Calibri" panose="020F0502020204030204" pitchFamily="34" charset="0"/>
              </a:rPr>
              <a:t>can </a:t>
            </a:r>
            <a:r>
              <a:rPr lang="en-US" sz="2000" b="0" dirty="0">
                <a:latin typeface="Calibri" panose="020F0502020204030204" pitchFamily="34" charset="0"/>
                <a:cs typeface="Calibri" panose="020F0502020204030204" pitchFamily="34" charset="0"/>
              </a:rPr>
              <a:t>disrupt the normal life-style leading to health problems such as obesity, heart disease and diabetes. </a:t>
            </a:r>
            <a:endParaRPr lang="en-US" sz="2000" b="0" dirty="0" smtClean="0">
              <a:latin typeface="Calibri" panose="020F0502020204030204" pitchFamily="34" charset="0"/>
              <a:cs typeface="Calibri" panose="020F0502020204030204" pitchFamily="34" charset="0"/>
            </a:endParaRP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Besides</a:t>
            </a:r>
            <a:r>
              <a:rPr lang="en-US" sz="2000" b="0" dirty="0">
                <a:latin typeface="Calibri" panose="020F0502020204030204" pitchFamily="34" charset="0"/>
                <a:cs typeface="Calibri" panose="020F0502020204030204" pitchFamily="34" charset="0"/>
              </a:rPr>
              <a:t>, physical and mental </a:t>
            </a:r>
            <a:r>
              <a:rPr lang="en-US" sz="2000" b="0" dirty="0" smtClean="0">
                <a:latin typeface="Calibri" panose="020F0502020204030204" pitchFamily="34" charset="0"/>
                <a:cs typeface="Calibri" panose="020F0502020204030204" pitchFamily="34" charset="0"/>
              </a:rPr>
              <a:t>stress</a:t>
            </a:r>
            <a:r>
              <a:rPr lang="en-US" sz="2000" b="0" dirty="0">
                <a:latin typeface="Calibri" panose="020F0502020204030204" pitchFamily="34" charset="0"/>
                <a:cs typeface="Calibri" panose="020F0502020204030204" pitchFamily="34" charset="0"/>
              </a:rPr>
              <a:t>, headache, </a:t>
            </a:r>
            <a:r>
              <a:rPr lang="en-US" sz="2000" b="0" dirty="0" smtClean="0">
                <a:latin typeface="Calibri" panose="020F0502020204030204" pitchFamily="34" charset="0"/>
                <a:cs typeface="Calibri" panose="020F0502020204030204" pitchFamily="34" charset="0"/>
              </a:rPr>
              <a:t>back pain, eyestrain, </a:t>
            </a:r>
            <a:r>
              <a:rPr lang="en-US" sz="2000" b="0" dirty="0">
                <a:latin typeface="Calibri" panose="020F0502020204030204" pitchFamily="34" charset="0"/>
                <a:cs typeface="Calibri" panose="020F0502020204030204" pitchFamily="34" charset="0"/>
              </a:rPr>
              <a:t>neck pain, and skin </a:t>
            </a:r>
            <a:r>
              <a:rPr lang="en-US" sz="2000" b="0" dirty="0" smtClean="0">
                <a:latin typeface="Calibri" panose="020F0502020204030204" pitchFamily="34" charset="0"/>
                <a:cs typeface="Calibri" panose="020F0502020204030204" pitchFamily="34" charset="0"/>
              </a:rPr>
              <a:t>diseases can happen.</a:t>
            </a:r>
            <a:endParaRPr lang="en-US" sz="20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38</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4180780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0000"/>
              </a:lnSpc>
              <a:buClr>
                <a:srgbClr val="0033CC"/>
              </a:buClr>
              <a:buSzPct val="100000"/>
              <a:buNone/>
              <a:defRPr/>
            </a:pPr>
            <a:r>
              <a:rPr lang="en-SG" sz="2400" dirty="0">
                <a:ln>
                  <a:solidFill>
                    <a:srgbClr val="FF9900"/>
                  </a:solidFill>
                </a:ln>
                <a:solidFill>
                  <a:srgbClr val="FF0000"/>
                </a:solidFill>
                <a:latin typeface="Calibri" panose="020F0502020204030204" pitchFamily="34" charset="0"/>
                <a:cs typeface="Calibri" panose="020F0502020204030204" pitchFamily="34" charset="0"/>
              </a:rPr>
              <a:t>16. </a:t>
            </a:r>
            <a:r>
              <a:rPr lang="en-SG" sz="2400" dirty="0" smtClean="0">
                <a:ln>
                  <a:solidFill>
                    <a:srgbClr val="00B0F0"/>
                  </a:solidFill>
                </a:ln>
                <a:latin typeface="Calibri" panose="020F0502020204030204" pitchFamily="34" charset="0"/>
                <a:cs typeface="Calibri" panose="020F0502020204030204" pitchFamily="34" charset="0"/>
              </a:rPr>
              <a:t>Espionage</a:t>
            </a:r>
            <a:r>
              <a:rPr lang="en-SG" sz="2400" dirty="0">
                <a:ln>
                  <a:solidFill>
                    <a:srgbClr val="00B0F0"/>
                  </a:solidFill>
                </a:ln>
                <a:latin typeface="Calibri" panose="020F0502020204030204" pitchFamily="34" charset="0"/>
                <a:cs typeface="Calibri" panose="020F0502020204030204" pitchFamily="34" charset="0"/>
              </a:rPr>
              <a:t>:</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Spyware or spying tools capture information like Web browsing habits, e-mail messages, usernames and passwords, and credit card information. The tools then transmit this data to their developer via e-mail or other means. </a:t>
            </a:r>
            <a:endParaRPr lang="en-US" sz="2000" b="0" dirty="0" smtClean="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Just like viruses, spyware can be installed when you open an e-mail attachment containing the malicious software. It can also be installed when you install another program that has a spyware installer attached to it</a:t>
            </a:r>
            <a:r>
              <a:rPr lang="en-US" sz="1500" b="0" dirty="0" smtClean="0">
                <a:latin typeface="Calibri" panose="020F0502020204030204" pitchFamily="34" charset="0"/>
                <a:cs typeface="Calibri" panose="020F0502020204030204" pitchFamily="34" charset="0"/>
              </a:rPr>
              <a:t>.</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endParaRPr lang="en-US" sz="900" b="0" dirty="0">
              <a:latin typeface="Calibri" panose="020F0502020204030204" pitchFamily="34" charset="0"/>
              <a:cs typeface="Calibri" panose="020F0502020204030204" pitchFamily="34" charset="0"/>
            </a:endParaRPr>
          </a:p>
          <a:p>
            <a:pPr marL="0" lvl="1" indent="0" algn="just">
              <a:lnSpc>
                <a:spcPct val="90000"/>
              </a:lnSpc>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17. </a:t>
            </a:r>
            <a:r>
              <a:rPr lang="en-US" sz="2400" dirty="0" smtClean="0">
                <a:ln>
                  <a:solidFill>
                    <a:srgbClr val="00B0F0"/>
                  </a:solidFill>
                </a:ln>
                <a:latin typeface="Calibri" panose="020F0502020204030204" pitchFamily="34" charset="0"/>
                <a:cs typeface="Calibri" panose="020F0502020204030204" pitchFamily="34" charset="0"/>
              </a:rPr>
              <a:t>Opportunity to Use Fake Identity to Hide Real Identity:</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By hiding their true identity, an imposter can obtain personal and confidential information, such as Social Security number, driver's license numbers, passport number, address, bank account number etc. in order to impersonate someone else by using this information.</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smtClean="0">
                <a:latin typeface="Calibri" panose="020F0502020204030204" pitchFamily="34" charset="0"/>
                <a:cs typeface="Calibri" panose="020F0502020204030204" pitchFamily="34" charset="0"/>
              </a:rPr>
              <a:t>Example: When </a:t>
            </a:r>
            <a:r>
              <a:rPr lang="en-US" sz="1500" b="0" dirty="0">
                <a:latin typeface="Calibri" panose="020F0502020204030204" pitchFamily="34" charset="0"/>
                <a:cs typeface="Calibri" panose="020F0502020204030204" pitchFamily="34" charset="0"/>
              </a:rPr>
              <a:t>someone uses your credit card or credit account to make a purchase you didn't authorize. Fraudsters can also steal your credit card account number, PIN and security code to make unauthorized transactions, without needing your physical credit card</a:t>
            </a:r>
            <a:r>
              <a:rPr lang="en-US" sz="1500" b="0" dirty="0" smtClean="0">
                <a:latin typeface="Calibri" panose="020F0502020204030204" pitchFamily="34" charset="0"/>
                <a:cs typeface="Calibri" panose="020F0502020204030204" pitchFamily="34" charset="0"/>
              </a:rPr>
              <a:t>.</a:t>
            </a:r>
          </a:p>
          <a:p>
            <a:pPr marL="0" lvl="1" indent="0" algn="just">
              <a:buClr>
                <a:srgbClr val="FF0000"/>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18. </a:t>
            </a:r>
            <a:r>
              <a:rPr lang="en-US" sz="2400" dirty="0" smtClean="0">
                <a:ln>
                  <a:solidFill>
                    <a:srgbClr val="00B0F0"/>
                  </a:solidFill>
                </a:ln>
                <a:latin typeface="Calibri" panose="020F0502020204030204" pitchFamily="34" charset="0"/>
                <a:cs typeface="Calibri" panose="020F0502020204030204" pitchFamily="34" charset="0"/>
              </a:rPr>
              <a:t>Gaining Unauthorized Access:</a:t>
            </a:r>
            <a:endParaRPr lang="en-SG" sz="2400" dirty="0" smtClean="0">
              <a:ln>
                <a:solidFill>
                  <a:srgbClr val="00B0F0"/>
                </a:solidFill>
              </a:ln>
              <a:latin typeface="Calibri" panose="020F0502020204030204" pitchFamily="34" charset="0"/>
              <a:cs typeface="Calibri" panose="020F0502020204030204" pitchFamily="34" charset="0"/>
            </a:endParaRP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By gaining unauthorized access or attempt to any computer via Internet, programs or data contained in such computer can be easily </a:t>
            </a:r>
            <a:r>
              <a:rPr lang="en-US" sz="2000" b="0" dirty="0" smtClean="0">
                <a:latin typeface="Calibri" panose="020F0502020204030204" pitchFamily="34" charset="0"/>
                <a:cs typeface="Calibri" panose="020F0502020204030204" pitchFamily="34" charset="0"/>
              </a:rPr>
              <a:t>compromised </a:t>
            </a:r>
            <a:endParaRPr lang="en-SG" sz="20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smtClean="0">
                <a:latin typeface="Calibri" panose="020F0502020204030204" pitchFamily="34" charset="0"/>
                <a:cs typeface="Calibri" panose="020F0502020204030204" pitchFamily="34" charset="0"/>
              </a:rPr>
              <a:t>Example: In </a:t>
            </a:r>
            <a:r>
              <a:rPr lang="en-US" sz="1500" b="0" dirty="0">
                <a:latin typeface="Calibri" panose="020F0502020204030204" pitchFamily="34" charset="0"/>
                <a:cs typeface="Calibri" panose="020F0502020204030204" pitchFamily="34" charset="0"/>
              </a:rPr>
              <a:t>Los Angeles, a man pleaded guilty to hacking into kiosks at hotels and stealing credit card information through unauthorized access to a protected computer to conduct fraud. The man admitted that he hacked into approximately 60 computers inside business kiosks.</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endParaRPr lang="en-US" sz="1500" b="0" dirty="0">
              <a:latin typeface="Calibri" panose="020F0502020204030204" pitchFamily="34" charset="0"/>
              <a:cs typeface="Calibri" panose="020F0502020204030204" pitchFamily="34" charset="0"/>
            </a:endParaRPr>
          </a:p>
          <a:p>
            <a:pPr marL="0" lvl="1" indent="0" algn="just">
              <a:lnSpc>
                <a:spcPct val="90000"/>
              </a:lnSpc>
              <a:buClr>
                <a:srgbClr val="0033CC"/>
              </a:buClr>
              <a:buSzPct val="100000"/>
              <a:buNone/>
              <a:defRPr/>
            </a:pPr>
            <a:endParaRPr lang="en-SG" sz="2400" dirty="0">
              <a:ln>
                <a:solidFill>
                  <a:srgbClr val="00B0F0"/>
                </a:solidFill>
              </a:ln>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39</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1066523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Data Vs. Information</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06871177"/>
              </p:ext>
            </p:extLst>
          </p:nvPr>
        </p:nvGraphicFramePr>
        <p:xfrm>
          <a:off x="17834" y="533400"/>
          <a:ext cx="2420566" cy="396240"/>
        </p:xfrm>
        <a:graphic>
          <a:graphicData uri="http://schemas.openxmlformats.org/drawingml/2006/table">
            <a:tbl>
              <a:tblPr firstRow="1" firstCol="1" lastRow="1" lastCol="1" bandRow="1" bandCol="1">
                <a:tableStyleId>{5C22544A-7EE6-4342-B048-85BDC9FD1C3A}</a:tableStyleId>
              </a:tblPr>
              <a:tblGrid>
                <a:gridCol w="2420566">
                  <a:extLst>
                    <a:ext uri="{9D8B030D-6E8A-4147-A177-3AD203B41FA5}">
                      <a16:colId xmlns:a16="http://schemas.microsoft.com/office/drawing/2014/main" val="20000"/>
                    </a:ext>
                  </a:extLst>
                </a:gridCol>
              </a:tblGrid>
              <a:tr h="381000">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What is Data?</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a:t>
            </a:fld>
            <a:endParaRPr lang="en-US" dirty="0"/>
          </a:p>
        </p:txBody>
      </p:sp>
      <p:sp>
        <p:nvSpPr>
          <p:cNvPr id="14" name="Rectangle 9"/>
          <p:cNvSpPr txBox="1">
            <a:spLocks noChangeArrowheads="1"/>
          </p:cNvSpPr>
          <p:nvPr/>
        </p:nvSpPr>
        <p:spPr bwMode="auto">
          <a:xfrm>
            <a:off x="76200" y="990600"/>
            <a:ext cx="8763000" cy="2514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spcBef>
                <a:spcPts val="400"/>
              </a:spcBef>
              <a:spcAft>
                <a:spcPts val="400"/>
              </a:spcAft>
              <a:buClr>
                <a:schemeClr val="folHlink"/>
              </a:buClr>
              <a:buSzPct val="60000"/>
              <a:buNone/>
              <a:defRPr/>
            </a:pPr>
            <a:r>
              <a:rPr lang="en-US" dirty="0">
                <a:latin typeface="Arial" panose="020B0604020202020204" pitchFamily="34" charset="0"/>
                <a:cs typeface="Arial" panose="020B0604020202020204" pitchFamily="34" charset="0"/>
              </a:rPr>
              <a:t>Usually, the terms “</a:t>
            </a:r>
            <a:r>
              <a:rPr lang="en-US" dirty="0">
                <a:ln>
                  <a:solidFill>
                    <a:srgbClr val="00B050"/>
                  </a:solidFill>
                </a:ln>
                <a:latin typeface="Arial" panose="020B0604020202020204" pitchFamily="34" charset="0"/>
                <a:cs typeface="Arial" panose="020B0604020202020204" pitchFamily="34" charset="0"/>
              </a:rPr>
              <a:t>data</a:t>
            </a:r>
            <a:r>
              <a:rPr lang="en-US" dirty="0">
                <a:latin typeface="Arial" panose="020B0604020202020204" pitchFamily="34" charset="0"/>
                <a:cs typeface="Arial" panose="020B0604020202020204" pitchFamily="34" charset="0"/>
              </a:rPr>
              <a:t>” and “</a:t>
            </a:r>
            <a:r>
              <a:rPr lang="en-US" dirty="0">
                <a:ln>
                  <a:solidFill>
                    <a:srgbClr val="00B0F0"/>
                  </a:solidFill>
                </a:ln>
                <a:latin typeface="Arial" panose="020B0604020202020204" pitchFamily="34" charset="0"/>
                <a:cs typeface="Arial" panose="020B0604020202020204" pitchFamily="34" charset="0"/>
              </a:rPr>
              <a:t>information</a:t>
            </a:r>
            <a:r>
              <a:rPr lang="en-US" dirty="0">
                <a:latin typeface="Arial" panose="020B0604020202020204" pitchFamily="34" charset="0"/>
                <a:cs typeface="Arial" panose="020B0604020202020204" pitchFamily="34" charset="0"/>
              </a:rPr>
              <a:t>”  are used interchangeably. However, there is a subtle difference between the two.</a:t>
            </a:r>
          </a:p>
          <a:p>
            <a:pPr marL="457200" lvl="1" indent="-457200" algn="just" eaLnBrk="1" hangingPunct="1">
              <a:spcBef>
                <a:spcPts val="400"/>
              </a:spcBef>
              <a:spcAft>
                <a:spcPts val="400"/>
              </a:spcAft>
              <a:buClr>
                <a:srgbClr val="FF0000"/>
              </a:buClr>
              <a:buSzPct val="100000"/>
              <a:buFont typeface="Wingdings" panose="05000000000000000000" pitchFamily="2" charset="2"/>
              <a:buChar char="Ø"/>
              <a:defRPr/>
            </a:pPr>
            <a:r>
              <a:rPr lang="en-US" sz="2400" dirty="0" smtClean="0">
                <a:latin typeface="Arial" panose="020B0604020202020204" pitchFamily="34" charset="0"/>
                <a:cs typeface="Arial" panose="020B0604020202020204" pitchFamily="34" charset="0"/>
              </a:rPr>
              <a:t>In </a:t>
            </a:r>
            <a:r>
              <a:rPr lang="en-US" sz="2400" dirty="0">
                <a:latin typeface="Arial" panose="020B0604020202020204" pitchFamily="34" charset="0"/>
                <a:cs typeface="Arial" panose="020B0604020202020204" pitchFamily="34" charset="0"/>
              </a:rPr>
              <a:t>Latin, </a:t>
            </a:r>
            <a:r>
              <a:rPr lang="en-US" sz="2400" dirty="0">
                <a:solidFill>
                  <a:srgbClr val="FF0000"/>
                </a:solidFill>
                <a:latin typeface="Arial" panose="020B0604020202020204" pitchFamily="34" charset="0"/>
                <a:cs typeface="Arial" panose="020B0604020202020204" pitchFamily="34" charset="0"/>
              </a:rPr>
              <a:t>data</a:t>
            </a:r>
            <a:r>
              <a:rPr lang="en-US" sz="2400" dirty="0">
                <a:latin typeface="Arial" panose="020B0604020202020204" pitchFamily="34" charset="0"/>
                <a:cs typeface="Arial" panose="020B0604020202020204" pitchFamily="34" charset="0"/>
              </a:rPr>
              <a:t> is the plural </a:t>
            </a:r>
            <a:r>
              <a:rPr lang="en-US" sz="2400" dirty="0" smtClean="0">
                <a:latin typeface="Arial" panose="020B0604020202020204" pitchFamily="34" charset="0"/>
                <a:cs typeface="Arial" panose="020B0604020202020204" pitchFamily="34" charset="0"/>
              </a:rPr>
              <a:t>form of </a:t>
            </a:r>
            <a:r>
              <a:rPr lang="en-US" sz="2400" dirty="0">
                <a:solidFill>
                  <a:srgbClr val="0033CC"/>
                </a:solidFill>
                <a:latin typeface="Arial" panose="020B0604020202020204" pitchFamily="34" charset="0"/>
                <a:cs typeface="Arial" panose="020B0604020202020204" pitchFamily="34" charset="0"/>
              </a:rPr>
              <a:t>datum</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marL="457200" lvl="1" indent="-457200" algn="just" eaLnBrk="1" hangingPunct="1">
              <a:spcBef>
                <a:spcPts val="400"/>
              </a:spcBef>
              <a:spcAft>
                <a:spcPts val="400"/>
              </a:spcAft>
              <a:buClr>
                <a:srgbClr val="FF0000"/>
              </a:buClr>
              <a:buSzPct val="100000"/>
              <a:buFont typeface="Wingdings" panose="05000000000000000000" pitchFamily="2" charset="2"/>
              <a:buChar char="Ø"/>
              <a:defRPr/>
            </a:pPr>
            <a:r>
              <a:rPr lang="en-US" sz="2400" dirty="0" smtClean="0">
                <a:latin typeface="Arial" panose="020B0604020202020204" pitchFamily="34" charset="0"/>
                <a:cs typeface="Arial" panose="020B0604020202020204" pitchFamily="34" charset="0"/>
              </a:rPr>
              <a:t>Data is </a:t>
            </a:r>
            <a:r>
              <a:rPr lang="en-US" sz="2400" dirty="0">
                <a:latin typeface="Arial" panose="020B0604020202020204" pitchFamily="34" charset="0"/>
                <a:cs typeface="Arial" panose="020B0604020202020204" pitchFamily="34" charset="0"/>
              </a:rPr>
              <a:t>an </a:t>
            </a:r>
            <a:r>
              <a:rPr lang="en-US" sz="2400" dirty="0">
                <a:solidFill>
                  <a:srgbClr val="00B050"/>
                </a:solidFill>
                <a:latin typeface="Arial" panose="020B0604020202020204" pitchFamily="34" charset="0"/>
                <a:cs typeface="Arial" panose="020B0604020202020204" pitchFamily="34" charset="0"/>
              </a:rPr>
              <a:t>unorganized set of values </a:t>
            </a:r>
            <a:r>
              <a:rPr lang="en-US" sz="2400" dirty="0">
                <a:latin typeface="Arial" panose="020B0604020202020204" pitchFamily="34" charset="0"/>
                <a:cs typeface="Arial" panose="020B0604020202020204" pitchFamily="34" charset="0"/>
              </a:rPr>
              <a:t>collected together for some purpose (e.g., to gain knowledge </a:t>
            </a:r>
            <a:r>
              <a:rPr lang="en-US" sz="2400" dirty="0">
                <a:solidFill>
                  <a:srgbClr val="FF0000"/>
                </a:solidFill>
                <a:latin typeface="Arial" panose="020B0604020202020204" pitchFamily="34" charset="0"/>
                <a:cs typeface="Arial" panose="020B0604020202020204" pitchFamily="34" charset="0"/>
              </a:rPr>
              <a:t>or</a:t>
            </a:r>
            <a:r>
              <a:rPr lang="en-US" sz="2400" dirty="0">
                <a:latin typeface="Arial" panose="020B0604020202020204" pitchFamily="34" charset="0"/>
                <a:cs typeface="Arial" panose="020B0604020202020204" pitchFamily="34" charset="0"/>
              </a:rPr>
              <a:t> to make decisions).</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000" dirty="0">
                <a:latin typeface="Arial" panose="020B0604020202020204" pitchFamily="34" charset="0"/>
                <a:cs typeface="Arial" panose="020B0604020202020204" pitchFamily="34" charset="0"/>
              </a:rPr>
              <a:t>Data is measured, created, collected, classified, stored, processed, used and transmitted according to demand. </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000" dirty="0" smtClean="0">
                <a:latin typeface="Arial" panose="020B0604020202020204" pitchFamily="34" charset="0"/>
                <a:cs typeface="Arial" panose="020B0604020202020204" pitchFamily="34" charset="0"/>
              </a:rPr>
              <a:t>Data </a:t>
            </a:r>
            <a:r>
              <a:rPr lang="en-US" sz="2000" dirty="0" smtClean="0">
                <a:solidFill>
                  <a:srgbClr val="00CC00"/>
                </a:solidFill>
                <a:latin typeface="Arial" panose="020B0604020202020204" pitchFamily="34" charset="0"/>
                <a:cs typeface="Arial" panose="020B0604020202020204" pitchFamily="34" charset="0"/>
              </a:rPr>
              <a:t>needs </a:t>
            </a:r>
            <a:r>
              <a:rPr lang="en-US" sz="2000" dirty="0">
                <a:solidFill>
                  <a:srgbClr val="00CC00"/>
                </a:solidFill>
                <a:latin typeface="Arial" panose="020B0604020202020204" pitchFamily="34" charset="0"/>
                <a:cs typeface="Arial" panose="020B0604020202020204" pitchFamily="34" charset="0"/>
              </a:rPr>
              <a:t>to be processed </a:t>
            </a:r>
            <a:r>
              <a:rPr lang="en-US" sz="2000" dirty="0">
                <a:solidFill>
                  <a:srgbClr val="FF0000"/>
                </a:solidFill>
                <a:latin typeface="Arial" panose="020B0604020202020204" pitchFamily="34" charset="0"/>
                <a:cs typeface="Arial" panose="020B0604020202020204" pitchFamily="34" charset="0"/>
              </a:rPr>
              <a:t>before</a:t>
            </a:r>
            <a:r>
              <a:rPr lang="en-US" sz="2000" dirty="0">
                <a:latin typeface="Arial" panose="020B0604020202020204" pitchFamily="34" charset="0"/>
                <a:cs typeface="Arial" panose="020B0604020202020204" pitchFamily="34" charset="0"/>
              </a:rPr>
              <a:t> it can be turned into something useful. </a:t>
            </a:r>
            <a:r>
              <a:rPr lang="en-US" sz="2000" dirty="0" smtClean="0">
                <a:latin typeface="Arial" panose="020B0604020202020204" pitchFamily="34" charset="0"/>
                <a:cs typeface="Arial" panose="020B0604020202020204" pitchFamily="34" charset="0"/>
              </a:rPr>
              <a:t>When </a:t>
            </a:r>
            <a:r>
              <a:rPr lang="en-US" sz="2000" dirty="0">
                <a:latin typeface="Arial" panose="020B0604020202020204" pitchFamily="34" charset="0"/>
                <a:cs typeface="Arial" panose="020B0604020202020204" pitchFamily="34" charset="0"/>
              </a:rPr>
              <a:t>data is processed, it </a:t>
            </a:r>
            <a:r>
              <a:rPr lang="en-US" sz="2000" dirty="0" smtClean="0">
                <a:latin typeface="Arial" panose="020B0604020202020204" pitchFamily="34" charset="0"/>
                <a:cs typeface="Arial" panose="020B0604020202020204" pitchFamily="34" charset="0"/>
              </a:rPr>
              <a:t>turns into information </a:t>
            </a:r>
            <a:r>
              <a:rPr lang="en-US" sz="2000" dirty="0">
                <a:latin typeface="Arial" panose="020B0604020202020204" pitchFamily="34" charset="0"/>
                <a:cs typeface="Arial" panose="020B0604020202020204" pitchFamily="34" charset="0"/>
              </a:rPr>
              <a:t>(see the figure below</a:t>
            </a:r>
            <a:r>
              <a:rPr lang="en-US" sz="2000" dirty="0" smtClean="0">
                <a:latin typeface="Arial" panose="020B0604020202020204" pitchFamily="34" charset="0"/>
                <a:cs typeface="Arial" panose="020B0604020202020204" pitchFamily="34" charset="0"/>
              </a:rPr>
              <a:t>).</a:t>
            </a:r>
          </a:p>
          <a:p>
            <a:pPr marL="571500" lvl="1" indent="0" algn="just">
              <a:spcBef>
                <a:spcPts val="400"/>
              </a:spcBef>
              <a:spcAft>
                <a:spcPts val="400"/>
              </a:spcAft>
              <a:buClr>
                <a:srgbClr val="00B050"/>
              </a:buClr>
              <a:buSzPct val="100000"/>
              <a:buNone/>
              <a:defRPr/>
            </a:pPr>
            <a:endParaRPr lang="en-US" sz="2400" dirty="0">
              <a:latin typeface="Calibri" pitchFamily="34" charset="0"/>
              <a:cs typeface="Calibri" pitchFamily="34" charset="0"/>
            </a:endParaRPr>
          </a:p>
        </p:txBody>
      </p:sp>
      <p:grpSp>
        <p:nvGrpSpPr>
          <p:cNvPr id="5" name="Group 4"/>
          <p:cNvGrpSpPr/>
          <p:nvPr/>
        </p:nvGrpSpPr>
        <p:grpSpPr>
          <a:xfrm>
            <a:off x="1295400" y="5739655"/>
            <a:ext cx="7239000" cy="830997"/>
            <a:chOff x="1066800" y="5510216"/>
            <a:chExt cx="7239000" cy="830997"/>
          </a:xfrm>
        </p:grpSpPr>
        <p:sp>
          <p:nvSpPr>
            <p:cNvPr id="7" name="TextBox 5"/>
            <p:cNvSpPr txBox="1">
              <a:spLocks noChangeArrowheads="1"/>
            </p:cNvSpPr>
            <p:nvPr/>
          </p:nvSpPr>
          <p:spPr bwMode="auto">
            <a:xfrm>
              <a:off x="1066800" y="5521325"/>
              <a:ext cx="1676400" cy="792525"/>
            </a:xfrm>
            <a:prstGeom prst="rect">
              <a:avLst/>
            </a:prstGeom>
            <a:solidFill>
              <a:srgbClr val="CCFF99"/>
            </a:solidFill>
            <a:ln w="9525">
              <a:solidFill>
                <a:srgbClr val="FF00FF"/>
              </a:solidFill>
              <a:miter lim="800000"/>
              <a:headEnd/>
              <a:tailEnd/>
            </a:ln>
          </p:spPr>
          <p:txBody>
            <a:bodyPr wrap="square">
              <a:spAutoFit/>
            </a:bodyPr>
            <a:lstStyle>
              <a:lvl1pPr>
                <a:defRPr b="1" i="1">
                  <a:solidFill>
                    <a:schemeClr val="tx1"/>
                  </a:solidFill>
                  <a:latin typeface="Times New Roman" pitchFamily="18" charset="0"/>
                  <a:cs typeface="Arial" pitchFamily="34" charset="0"/>
                </a:defRPr>
              </a:lvl1pPr>
              <a:lvl2pPr marL="742950" indent="-285750">
                <a:defRPr b="1" i="1">
                  <a:solidFill>
                    <a:schemeClr val="tx1"/>
                  </a:solidFill>
                  <a:latin typeface="Times New Roman" pitchFamily="18" charset="0"/>
                  <a:cs typeface="Arial" pitchFamily="34" charset="0"/>
                </a:defRPr>
              </a:lvl2pPr>
              <a:lvl3pPr marL="1143000" indent="-228600">
                <a:defRPr b="1" i="1">
                  <a:solidFill>
                    <a:schemeClr val="tx1"/>
                  </a:solidFill>
                  <a:latin typeface="Times New Roman" pitchFamily="18" charset="0"/>
                  <a:cs typeface="Arial" pitchFamily="34" charset="0"/>
                </a:defRPr>
              </a:lvl3pPr>
              <a:lvl4pPr marL="1600200" indent="-228600">
                <a:defRPr b="1" i="1">
                  <a:solidFill>
                    <a:schemeClr val="tx1"/>
                  </a:solidFill>
                  <a:latin typeface="Times New Roman" pitchFamily="18" charset="0"/>
                  <a:cs typeface="Arial" pitchFamily="34" charset="0"/>
                </a:defRPr>
              </a:lvl4pPr>
              <a:lvl5pPr marL="2057400" indent="-228600">
                <a:defRPr b="1"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i="1">
                  <a:solidFill>
                    <a:schemeClr val="tx1"/>
                  </a:solidFill>
                  <a:latin typeface="Times New Roman" pitchFamily="18" charset="0"/>
                  <a:cs typeface="Arial" pitchFamily="34" charset="0"/>
                </a:defRPr>
              </a:lvl9pPr>
            </a:lstStyle>
            <a:p>
              <a:pPr algn="ctr"/>
              <a:endParaRPr lang="en-US" sz="1050" i="0" dirty="0" smtClean="0">
                <a:latin typeface="Calibri" pitchFamily="34" charset="0"/>
                <a:cs typeface="Calibri" pitchFamily="34" charset="0"/>
              </a:endParaRPr>
            </a:p>
            <a:p>
              <a:pPr algn="ctr"/>
              <a:r>
                <a:rPr lang="en-US" sz="2400" i="0" dirty="0" smtClean="0">
                  <a:latin typeface="Calibri" pitchFamily="34" charset="0"/>
                  <a:cs typeface="Calibri" pitchFamily="34" charset="0"/>
                </a:rPr>
                <a:t>Data</a:t>
              </a:r>
            </a:p>
            <a:p>
              <a:pPr algn="ctr"/>
              <a:endParaRPr lang="bn-BD" sz="1100" i="0" dirty="0">
                <a:latin typeface="Calibri" pitchFamily="34" charset="0"/>
              </a:endParaRPr>
            </a:p>
          </p:txBody>
        </p:sp>
        <p:sp>
          <p:nvSpPr>
            <p:cNvPr id="8" name="TextBox 6"/>
            <p:cNvSpPr txBox="1">
              <a:spLocks noChangeArrowheads="1"/>
            </p:cNvSpPr>
            <p:nvPr/>
          </p:nvSpPr>
          <p:spPr bwMode="auto">
            <a:xfrm>
              <a:off x="3886200" y="5510216"/>
              <a:ext cx="1828800" cy="830997"/>
            </a:xfrm>
            <a:prstGeom prst="rect">
              <a:avLst/>
            </a:prstGeom>
            <a:solidFill>
              <a:srgbClr val="CCFF99"/>
            </a:solidFill>
            <a:ln w="9525">
              <a:solidFill>
                <a:srgbClr val="FF00FF"/>
              </a:solidFill>
              <a:miter lim="800000"/>
              <a:headEnd/>
              <a:tailEnd/>
            </a:ln>
          </p:spPr>
          <p:txBody>
            <a:bodyPr wrap="square">
              <a:spAutoFit/>
            </a:bodyPr>
            <a:lstStyle>
              <a:lvl1pPr>
                <a:defRPr b="1" i="1">
                  <a:solidFill>
                    <a:schemeClr val="tx1"/>
                  </a:solidFill>
                  <a:latin typeface="Times New Roman" pitchFamily="18" charset="0"/>
                  <a:cs typeface="Arial" pitchFamily="34" charset="0"/>
                </a:defRPr>
              </a:lvl1pPr>
              <a:lvl2pPr marL="742950" indent="-285750">
                <a:defRPr b="1" i="1">
                  <a:solidFill>
                    <a:schemeClr val="tx1"/>
                  </a:solidFill>
                  <a:latin typeface="Times New Roman" pitchFamily="18" charset="0"/>
                  <a:cs typeface="Arial" pitchFamily="34" charset="0"/>
                </a:defRPr>
              </a:lvl2pPr>
              <a:lvl3pPr marL="1143000" indent="-228600">
                <a:defRPr b="1" i="1">
                  <a:solidFill>
                    <a:schemeClr val="tx1"/>
                  </a:solidFill>
                  <a:latin typeface="Times New Roman" pitchFamily="18" charset="0"/>
                  <a:cs typeface="Arial" pitchFamily="34" charset="0"/>
                </a:defRPr>
              </a:lvl3pPr>
              <a:lvl4pPr marL="1600200" indent="-228600">
                <a:defRPr b="1" i="1">
                  <a:solidFill>
                    <a:schemeClr val="tx1"/>
                  </a:solidFill>
                  <a:latin typeface="Times New Roman" pitchFamily="18" charset="0"/>
                  <a:cs typeface="Arial" pitchFamily="34" charset="0"/>
                </a:defRPr>
              </a:lvl4pPr>
              <a:lvl5pPr marL="2057400" indent="-228600">
                <a:defRPr b="1"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i="1">
                  <a:solidFill>
                    <a:schemeClr val="tx1"/>
                  </a:solidFill>
                  <a:latin typeface="Times New Roman" pitchFamily="18" charset="0"/>
                  <a:cs typeface="Arial" pitchFamily="34" charset="0"/>
                </a:defRPr>
              </a:lvl9pPr>
            </a:lstStyle>
            <a:p>
              <a:pPr algn="ctr"/>
              <a:r>
                <a:rPr lang="en-US" sz="2400" i="0" dirty="0">
                  <a:latin typeface="Calibri" pitchFamily="34" charset="0"/>
                  <a:cs typeface="Calibri" pitchFamily="34" charset="0"/>
                </a:rPr>
                <a:t>Data</a:t>
              </a:r>
              <a:r>
                <a:rPr lang="bn-BD" sz="2400" i="0" dirty="0">
                  <a:latin typeface="Calibri" pitchFamily="34" charset="0"/>
                </a:rPr>
                <a:t> is processed</a:t>
              </a:r>
              <a:endParaRPr lang="en-US" sz="2400" i="0" dirty="0">
                <a:latin typeface="Calibri" pitchFamily="34" charset="0"/>
                <a:cs typeface="Calibri" pitchFamily="34" charset="0"/>
              </a:endParaRPr>
            </a:p>
          </p:txBody>
        </p:sp>
        <p:sp>
          <p:nvSpPr>
            <p:cNvPr id="9" name="TextBox 7"/>
            <p:cNvSpPr txBox="1">
              <a:spLocks noChangeArrowheads="1"/>
            </p:cNvSpPr>
            <p:nvPr/>
          </p:nvSpPr>
          <p:spPr bwMode="auto">
            <a:xfrm>
              <a:off x="6446838" y="5516687"/>
              <a:ext cx="1858962" cy="807913"/>
            </a:xfrm>
            <a:prstGeom prst="rect">
              <a:avLst/>
            </a:prstGeom>
            <a:solidFill>
              <a:srgbClr val="CCFF99"/>
            </a:solidFill>
            <a:ln w="9525">
              <a:solidFill>
                <a:srgbClr val="FF00FF"/>
              </a:solidFill>
              <a:miter lim="800000"/>
              <a:headEnd/>
              <a:tailEnd/>
            </a:ln>
          </p:spPr>
          <p:txBody>
            <a:bodyPr>
              <a:spAutoFit/>
            </a:bodyPr>
            <a:lstStyle>
              <a:lvl1pPr>
                <a:defRPr b="1" i="1">
                  <a:solidFill>
                    <a:schemeClr val="tx1"/>
                  </a:solidFill>
                  <a:latin typeface="Times New Roman" pitchFamily="18" charset="0"/>
                  <a:cs typeface="Arial" pitchFamily="34" charset="0"/>
                </a:defRPr>
              </a:lvl1pPr>
              <a:lvl2pPr marL="742950" indent="-285750">
                <a:defRPr b="1" i="1">
                  <a:solidFill>
                    <a:schemeClr val="tx1"/>
                  </a:solidFill>
                  <a:latin typeface="Times New Roman" pitchFamily="18" charset="0"/>
                  <a:cs typeface="Arial" pitchFamily="34" charset="0"/>
                </a:defRPr>
              </a:lvl2pPr>
              <a:lvl3pPr marL="1143000" indent="-228600">
                <a:defRPr b="1" i="1">
                  <a:solidFill>
                    <a:schemeClr val="tx1"/>
                  </a:solidFill>
                  <a:latin typeface="Times New Roman" pitchFamily="18" charset="0"/>
                  <a:cs typeface="Arial" pitchFamily="34" charset="0"/>
                </a:defRPr>
              </a:lvl3pPr>
              <a:lvl4pPr marL="1600200" indent="-228600">
                <a:defRPr b="1" i="1">
                  <a:solidFill>
                    <a:schemeClr val="tx1"/>
                  </a:solidFill>
                  <a:latin typeface="Times New Roman" pitchFamily="18" charset="0"/>
                  <a:cs typeface="Arial" pitchFamily="34" charset="0"/>
                </a:defRPr>
              </a:lvl4pPr>
              <a:lvl5pPr marL="2057400" indent="-228600">
                <a:defRPr b="1" i="1">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b="1" i="1">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b="1" i="1">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b="1" i="1">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b="1" i="1">
                  <a:solidFill>
                    <a:schemeClr val="tx1"/>
                  </a:solidFill>
                  <a:latin typeface="Times New Roman" pitchFamily="18" charset="0"/>
                  <a:cs typeface="Arial" pitchFamily="34" charset="0"/>
                </a:defRPr>
              </a:lvl9pPr>
            </a:lstStyle>
            <a:p>
              <a:pPr algn="ctr"/>
              <a:endParaRPr lang="en-US" sz="1050" i="0" dirty="0" smtClean="0">
                <a:latin typeface="Calibri" pitchFamily="34" charset="0"/>
              </a:endParaRPr>
            </a:p>
            <a:p>
              <a:pPr algn="ctr"/>
              <a:r>
                <a:rPr lang="bn-BD" sz="2400" i="0" dirty="0" smtClean="0">
                  <a:latin typeface="Calibri" pitchFamily="34" charset="0"/>
                </a:rPr>
                <a:t>Information</a:t>
              </a:r>
              <a:endParaRPr lang="en-US" sz="2400" i="0" dirty="0" smtClean="0">
                <a:latin typeface="Calibri" pitchFamily="34" charset="0"/>
              </a:endParaRPr>
            </a:p>
            <a:p>
              <a:pPr algn="ctr"/>
              <a:endParaRPr lang="bn-BD" sz="1050" i="0" dirty="0">
                <a:latin typeface="Calibri" pitchFamily="34" charset="0"/>
              </a:endParaRPr>
            </a:p>
          </p:txBody>
        </p:sp>
        <p:cxnSp>
          <p:nvCxnSpPr>
            <p:cNvPr id="19" name="Straight Arrow Connector 18"/>
            <p:cNvCxnSpPr>
              <a:stCxn id="7" idx="3"/>
              <a:endCxn id="8" idx="1"/>
            </p:cNvCxnSpPr>
            <p:nvPr/>
          </p:nvCxnSpPr>
          <p:spPr bwMode="auto">
            <a:xfrm>
              <a:off x="2743200" y="5917588"/>
              <a:ext cx="1143000" cy="812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8" idx="3"/>
              <a:endCxn id="9" idx="1"/>
            </p:cNvCxnSpPr>
            <p:nvPr/>
          </p:nvCxnSpPr>
          <p:spPr bwMode="auto">
            <a:xfrm flipV="1">
              <a:off x="5715000" y="5920644"/>
              <a:ext cx="731838" cy="506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Rectangle 2"/>
          <p:cNvSpPr/>
          <p:nvPr/>
        </p:nvSpPr>
        <p:spPr>
          <a:xfrm>
            <a:off x="2043900" y="6522515"/>
            <a:ext cx="6705600" cy="400110"/>
          </a:xfrm>
          <a:prstGeom prst="rect">
            <a:avLst/>
          </a:prstGeom>
        </p:spPr>
        <p:txBody>
          <a:bodyPr wrap="square">
            <a:spAutoFit/>
          </a:bodyPr>
          <a:lstStyle/>
          <a:p>
            <a:r>
              <a:rPr lang="bn-BD" sz="2000" dirty="0">
                <a:latin typeface="Calibri" pitchFamily="34" charset="0"/>
                <a:cs typeface="Calibri" pitchFamily="34" charset="0"/>
              </a:rPr>
              <a:t>Figure: Processing data produces information</a:t>
            </a:r>
            <a:endParaRPr lang="en-US" sz="2000" dirty="0">
              <a:latin typeface="Calibri" pitchFamily="34" charset="0"/>
              <a:cs typeface="Calibri" pitchFamily="34" charset="0"/>
            </a:endParaRPr>
          </a:p>
        </p:txBody>
      </p:sp>
      <p:sp>
        <p:nvSpPr>
          <p:cNvPr id="11" name="Rectangle 10"/>
          <p:cNvSpPr/>
          <p:nvPr/>
        </p:nvSpPr>
        <p:spPr>
          <a:xfrm>
            <a:off x="2606675" y="605210"/>
            <a:ext cx="5715000" cy="358240"/>
          </a:xfrm>
          <a:prstGeom prst="rect">
            <a:avLst/>
          </a:prstGeom>
          <a:solidFill>
            <a:schemeClr val="accent2"/>
          </a:solidFill>
        </p:spPr>
        <p:txBody>
          <a:bodyPr wrap="square">
            <a:spAutoFit/>
          </a:bodyPr>
          <a:lstStyle/>
          <a:p>
            <a:pPr marL="0" lvl="1" algn="just">
              <a:lnSpc>
                <a:spcPct val="96000"/>
              </a:lnSpc>
              <a:spcBef>
                <a:spcPts val="400"/>
              </a:spcBef>
              <a:spcAft>
                <a:spcPts val="400"/>
              </a:spcAft>
              <a:buClr>
                <a:srgbClr val="00B050"/>
              </a:buClr>
              <a:buSzPct val="100000"/>
              <a:defRPr/>
            </a:pPr>
            <a:r>
              <a:rPr lang="en-AU" sz="1800" dirty="0" smtClean="0">
                <a:solidFill>
                  <a:schemeClr val="bg1"/>
                </a:solidFill>
                <a:cs typeface="Arial" panose="020B0604020202020204" pitchFamily="34" charset="0"/>
              </a:rPr>
              <a:t>Data </a:t>
            </a:r>
            <a:r>
              <a:rPr lang="en-AU" sz="1800" dirty="0">
                <a:solidFill>
                  <a:schemeClr val="bg1"/>
                </a:solidFill>
                <a:cs typeface="Arial" panose="020B0604020202020204" pitchFamily="34" charset="0"/>
              </a:rPr>
              <a:t>is a vital ingredient of an information system.</a:t>
            </a:r>
            <a:r>
              <a:rPr lang="en-US" sz="1800" dirty="0">
                <a:solidFill>
                  <a:schemeClr val="bg1"/>
                </a:solidFill>
                <a:cs typeface="Arial" panose="020B0604020202020204" pitchFamily="34" charset="0"/>
              </a:rPr>
              <a:t> </a:t>
            </a:r>
            <a:endParaRPr lang="bn-BD" sz="1800" dirty="0">
              <a:solidFill>
                <a:schemeClr val="bg1"/>
              </a:solidFill>
              <a:cs typeface="Calibri" pitchFamily="34" charset="0"/>
            </a:endParaRPr>
          </a:p>
        </p:txBody>
      </p:sp>
    </p:spTree>
    <p:extLst>
      <p:ext uri="{BB962C8B-B14F-4D97-AF65-F5344CB8AC3E}">
        <p14:creationId xmlns:p14="http://schemas.microsoft.com/office/powerpoint/2010/main" val="2514245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0000"/>
              </a:lnSpc>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19. </a:t>
            </a:r>
            <a:r>
              <a:rPr lang="en-US" sz="2400" dirty="0" smtClean="0">
                <a:ln>
                  <a:solidFill>
                    <a:srgbClr val="00B0F0"/>
                  </a:solidFill>
                </a:ln>
                <a:latin typeface="Calibri" panose="020F0502020204030204" pitchFamily="34" charset="0"/>
                <a:cs typeface="Calibri" panose="020F0502020204030204" pitchFamily="34" charset="0"/>
              </a:rPr>
              <a:t>Fraudulent </a:t>
            </a:r>
            <a:r>
              <a:rPr lang="en-US" sz="2400" dirty="0">
                <a:ln>
                  <a:solidFill>
                    <a:srgbClr val="00B0F0"/>
                  </a:solidFill>
                </a:ln>
                <a:latin typeface="Calibri" panose="020F0502020204030204" pitchFamily="34" charset="0"/>
                <a:cs typeface="Calibri" panose="020F0502020204030204" pitchFamily="34" charset="0"/>
              </a:rPr>
              <a:t>Activities Using E-Commerce:</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As the popularity of internet shopping and online auctions grows, the number of complaints about transactions is increasing. </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For example: Either the product you ordered via e-commerce is not the one what the seller claimed it was, or the seller fails to deliver it, or the seller lies about some other aspect of the transaction</a:t>
            </a:r>
            <a:r>
              <a:rPr lang="en-US" sz="1500" b="0" dirty="0" smtClean="0">
                <a:latin typeface="Calibri" panose="020F0502020204030204" pitchFamily="34" charset="0"/>
                <a:cs typeface="Calibri" panose="020F0502020204030204" pitchFamily="34" charset="0"/>
              </a:rPr>
              <a:t>.</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Some of the most common complaints involve:</a:t>
            </a:r>
            <a:endParaRPr lang="en-SG" sz="20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buyers receiving goods late, or not at all</a:t>
            </a:r>
            <a:endParaRPr lang="en-SG" sz="15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sellers not receiving payment</a:t>
            </a:r>
            <a:endParaRPr lang="en-SG" sz="15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buyers receiving goods that are either less valuable than those advertised or significantly different from the original description</a:t>
            </a:r>
            <a:endParaRPr lang="en-SG" sz="15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failure to disclose relevant information about a product or the terms of sale</a:t>
            </a:r>
            <a:r>
              <a:rPr lang="en-US" sz="1500" b="0" dirty="0" smtClean="0">
                <a:latin typeface="Calibri" panose="020F0502020204030204" pitchFamily="34" charset="0"/>
                <a:cs typeface="Calibri" panose="020F0502020204030204" pitchFamily="34" charset="0"/>
              </a:rPr>
              <a:t>.</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600" b="0" dirty="0">
                <a:latin typeface="Calibri" panose="020F0502020204030204" pitchFamily="34" charset="0"/>
                <a:cs typeface="Calibri" panose="020F0502020204030204" pitchFamily="34" charset="0"/>
              </a:rPr>
              <a:t>threatening messages, rumors, lies, and other hurtful </a:t>
            </a:r>
            <a:r>
              <a:rPr lang="en-US" sz="1600" b="0" dirty="0" smtClean="0">
                <a:latin typeface="Calibri" panose="020F0502020204030204" pitchFamily="34" charset="0"/>
                <a:cs typeface="Calibri" panose="020F0502020204030204" pitchFamily="34" charset="0"/>
              </a:rPr>
              <a:t>thing</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endParaRPr lang="en-US" sz="1600" b="0" dirty="0">
              <a:latin typeface="Calibri" panose="020F0502020204030204" pitchFamily="34" charset="0"/>
              <a:cs typeface="Calibri" panose="020F0502020204030204" pitchFamily="34" charset="0"/>
            </a:endParaRPr>
          </a:p>
          <a:p>
            <a:pPr marL="0" lvl="1" indent="0" algn="just">
              <a:lnSpc>
                <a:spcPct val="90000"/>
              </a:lnSpc>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20. </a:t>
            </a:r>
            <a:r>
              <a:rPr lang="en-US" sz="2400" dirty="0" smtClean="0">
                <a:ln>
                  <a:solidFill>
                    <a:srgbClr val="00B0F0"/>
                  </a:solidFill>
                </a:ln>
                <a:latin typeface="Calibri" panose="020F0502020204030204" pitchFamily="34" charset="0"/>
                <a:cs typeface="Calibri" panose="020F0502020204030204" pitchFamily="34" charset="0"/>
              </a:rPr>
              <a:t>Illicit </a:t>
            </a:r>
            <a:r>
              <a:rPr lang="en-US" sz="2400" dirty="0">
                <a:ln>
                  <a:solidFill>
                    <a:srgbClr val="00B0F0"/>
                  </a:solidFill>
                </a:ln>
                <a:latin typeface="Calibri" panose="020F0502020204030204" pitchFamily="34" charset="0"/>
                <a:cs typeface="Calibri" panose="020F0502020204030204" pitchFamily="34" charset="0"/>
              </a:rPr>
              <a:t>Relationship and Breaking:</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Because of the </a:t>
            </a:r>
            <a:r>
              <a:rPr lang="en-US" sz="2000" b="0" dirty="0" smtClean="0">
                <a:latin typeface="Calibri" panose="020F0502020204030204" pitchFamily="34" charset="0"/>
                <a:cs typeface="Calibri" panose="020F0502020204030204" pitchFamily="34" charset="0"/>
              </a:rPr>
              <a:t>having fast </a:t>
            </a:r>
            <a:r>
              <a:rPr lang="en-US" sz="2000" b="0" dirty="0">
                <a:latin typeface="Calibri" panose="020F0502020204030204" pitchFamily="34" charset="0"/>
                <a:cs typeface="Calibri" panose="020F0502020204030204" pitchFamily="34" charset="0"/>
              </a:rPr>
              <a:t>and easy way to communicate </a:t>
            </a:r>
            <a:r>
              <a:rPr lang="en-US" sz="2000" b="0" dirty="0" smtClean="0">
                <a:latin typeface="Calibri" panose="020F0502020204030204" pitchFamily="34" charset="0"/>
                <a:cs typeface="Calibri" panose="020F0502020204030204" pitchFamily="34" charset="0"/>
              </a:rPr>
              <a:t>secretly through </a:t>
            </a:r>
            <a:r>
              <a:rPr lang="en-US" sz="2000" b="0" dirty="0">
                <a:latin typeface="Calibri" panose="020F0502020204030204" pitchFamily="34" charset="0"/>
                <a:cs typeface="Calibri" panose="020F0502020204030204" pitchFamily="34" charset="0"/>
              </a:rPr>
              <a:t>social media, e-mail, instant messaging, etc., </a:t>
            </a:r>
            <a:r>
              <a:rPr lang="en-US" sz="2000" b="0" dirty="0" smtClean="0">
                <a:latin typeface="Calibri" panose="020F0502020204030204" pitchFamily="34" charset="0"/>
                <a:cs typeface="Calibri" panose="020F0502020204030204" pitchFamily="34" charset="0"/>
              </a:rPr>
              <a:t>many people </a:t>
            </a:r>
            <a:r>
              <a:rPr lang="en-US" sz="2000" b="0" dirty="0">
                <a:latin typeface="Calibri" panose="020F0502020204030204" pitchFamily="34" charset="0"/>
                <a:cs typeface="Calibri" panose="020F0502020204030204" pitchFamily="34" charset="0"/>
              </a:rPr>
              <a:t>are getting involved in illicit and extra marital affairs. As a result, various criminal activities including divorce are increasing.</a:t>
            </a: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40</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4242914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0000"/>
              </a:lnSpc>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21. </a:t>
            </a:r>
            <a:r>
              <a:rPr lang="en-US" sz="2400" dirty="0" smtClean="0">
                <a:ln>
                  <a:solidFill>
                    <a:srgbClr val="00B0F0"/>
                  </a:solidFill>
                </a:ln>
                <a:latin typeface="Calibri" panose="020F0502020204030204" pitchFamily="34" charset="0"/>
                <a:cs typeface="Calibri" panose="020F0502020204030204" pitchFamily="34" charset="0"/>
              </a:rPr>
              <a:t>Defamatory Statements or Posts:</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Cyber stalker harasses a victim by posting humiliating, abusive or </a:t>
            </a:r>
            <a:r>
              <a:rPr lang="en-US" sz="2000" b="0" dirty="0" smtClean="0">
                <a:latin typeface="Calibri" panose="020F0502020204030204" pitchFamily="34" charset="0"/>
                <a:cs typeface="Calibri" panose="020F0502020204030204" pitchFamily="34" charset="0"/>
              </a:rPr>
              <a:t>threatening message, comments, rumors, lie talk </a:t>
            </a:r>
            <a:r>
              <a:rPr lang="en-US" sz="2000" b="0" dirty="0">
                <a:latin typeface="Calibri" panose="020F0502020204030204" pitchFamily="34" charset="0"/>
                <a:cs typeface="Calibri" panose="020F0502020204030204" pitchFamily="34" charset="0"/>
              </a:rPr>
              <a:t>about you on social media or by e-mail or instant messaging. They may want to exert their power over you or even to control your life by:</a:t>
            </a:r>
            <a:endParaRPr lang="en-SG" sz="20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making unwanted contact by calling, emailing, texting, messaging, or sending offensive </a:t>
            </a:r>
            <a:r>
              <a:rPr lang="en-US" sz="1500" b="0" dirty="0" smtClean="0">
                <a:latin typeface="Calibri" panose="020F0502020204030204" pitchFamily="34" charset="0"/>
                <a:cs typeface="Calibri" panose="020F0502020204030204" pitchFamily="34" charset="0"/>
              </a:rPr>
              <a:t>material.</a:t>
            </a:r>
            <a:endParaRPr lang="en-SG" sz="15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sharing or threatening to share photos, videos, personal information, or anything that's humiliating or embarrassing to </a:t>
            </a:r>
            <a:r>
              <a:rPr lang="en-US" sz="1500" b="0" dirty="0" smtClean="0">
                <a:latin typeface="Calibri" panose="020F0502020204030204" pitchFamily="34" charset="0"/>
                <a:cs typeface="Calibri" panose="020F0502020204030204" pitchFamily="34" charset="0"/>
              </a:rPr>
              <a:t>you.</a:t>
            </a:r>
            <a:endParaRPr lang="en-SG" sz="15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posting humiliating, abusive or intimidating comments about you on social </a:t>
            </a:r>
            <a:r>
              <a:rPr lang="en-US" sz="1500" b="0" dirty="0" smtClean="0">
                <a:latin typeface="Calibri" panose="020F0502020204030204" pitchFamily="34" charset="0"/>
                <a:cs typeface="Calibri" panose="020F0502020204030204" pitchFamily="34" charset="0"/>
              </a:rPr>
              <a:t>media.</a:t>
            </a:r>
            <a:endParaRPr lang="en-SG" sz="15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accessing your email or social media accounts to find your personal information, read your emails and messages, or change your </a:t>
            </a:r>
            <a:r>
              <a:rPr lang="en-US" sz="1500" b="0" dirty="0" smtClean="0">
                <a:latin typeface="Calibri" panose="020F0502020204030204" pitchFamily="34" charset="0"/>
                <a:cs typeface="Calibri" panose="020F0502020204030204" pitchFamily="34" charset="0"/>
              </a:rPr>
              <a:t>passwords.</a:t>
            </a:r>
            <a:endParaRPr lang="en-SG" sz="15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impersonating your online identity in order to harm your reputation or </a:t>
            </a:r>
            <a:r>
              <a:rPr lang="en-US" sz="1500" b="0" dirty="0" smtClean="0">
                <a:latin typeface="Calibri" panose="020F0502020204030204" pitchFamily="34" charset="0"/>
                <a:cs typeface="Calibri" panose="020F0502020204030204" pitchFamily="34" charset="0"/>
              </a:rPr>
              <a:t>relationships.</a:t>
            </a:r>
            <a:endParaRPr lang="en-SG" sz="15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41</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3564588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0000"/>
              </a:lnSpc>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22. </a:t>
            </a:r>
            <a:r>
              <a:rPr lang="en-US" sz="2400" dirty="0" smtClean="0">
                <a:ln>
                  <a:solidFill>
                    <a:srgbClr val="00B0F0"/>
                  </a:solidFill>
                </a:ln>
                <a:latin typeface="Calibri" panose="020F0502020204030204" pitchFamily="34" charset="0"/>
                <a:cs typeface="Calibri" panose="020F0502020204030204" pitchFamily="34" charset="0"/>
              </a:rPr>
              <a:t>Spreading Pornography: </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As pornographic images or videos are easily available, its adverse effects  has increased in the society.</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endParaRPr lang="en-US" sz="2000" b="0" dirty="0" smtClean="0">
              <a:latin typeface="Calibri" panose="020F0502020204030204" pitchFamily="34" charset="0"/>
              <a:cs typeface="Calibri" panose="020F0502020204030204" pitchFamily="34" charset="0"/>
            </a:endParaRPr>
          </a:p>
          <a:p>
            <a:pPr marL="0" lvl="1" indent="0" algn="just">
              <a:lnSpc>
                <a:spcPct val="90000"/>
              </a:lnSpc>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23. </a:t>
            </a:r>
            <a:r>
              <a:rPr lang="en-US" sz="2400" dirty="0" smtClean="0">
                <a:ln>
                  <a:solidFill>
                    <a:srgbClr val="00B0F0"/>
                  </a:solidFill>
                </a:ln>
                <a:latin typeface="Calibri" panose="020F0502020204030204" pitchFamily="34" charset="0"/>
                <a:cs typeface="Calibri" panose="020F0502020204030204" pitchFamily="34" charset="0"/>
              </a:rPr>
              <a:t>Adverse Effects of Cyber Morphing:</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Changing one image to another or combining them using online programs has led to increased crime in society.</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endParaRPr lang="en-US" sz="2000" b="0" dirty="0">
              <a:latin typeface="Calibri" panose="020F0502020204030204" pitchFamily="34" charset="0"/>
              <a:cs typeface="Calibri" panose="020F0502020204030204" pitchFamily="34" charset="0"/>
            </a:endParaRPr>
          </a:p>
          <a:p>
            <a:pPr marL="0" lvl="1" indent="0" algn="just">
              <a:lnSpc>
                <a:spcPct val="93000"/>
              </a:lnSpc>
              <a:spcBef>
                <a:spcPts val="200"/>
              </a:spcBef>
              <a:spcAft>
                <a:spcPts val="200"/>
              </a:spcAft>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24. </a:t>
            </a:r>
            <a:r>
              <a:rPr lang="en-US" sz="2400" dirty="0" smtClean="0">
                <a:ln>
                  <a:solidFill>
                    <a:srgbClr val="00B0F0"/>
                  </a:solidFill>
                </a:ln>
                <a:latin typeface="Calibri" panose="020F0502020204030204" pitchFamily="34" charset="0"/>
                <a:cs typeface="Calibri" panose="020F0502020204030204" pitchFamily="34" charset="0"/>
              </a:rPr>
              <a:t>Buying </a:t>
            </a:r>
            <a:r>
              <a:rPr lang="en-US" sz="2400" dirty="0">
                <a:ln>
                  <a:solidFill>
                    <a:srgbClr val="00B0F0"/>
                  </a:solidFill>
                </a:ln>
                <a:latin typeface="Calibri" panose="020F0502020204030204" pitchFamily="34" charset="0"/>
                <a:cs typeface="Calibri" panose="020F0502020204030204" pitchFamily="34" charset="0"/>
              </a:rPr>
              <a:t>ICT </a:t>
            </a:r>
            <a:r>
              <a:rPr lang="en-US" sz="2400" dirty="0" smtClean="0">
                <a:ln>
                  <a:solidFill>
                    <a:srgbClr val="00B0F0"/>
                  </a:solidFill>
                </a:ln>
                <a:latin typeface="Calibri" panose="020F0502020204030204" pitchFamily="34" charset="0"/>
                <a:cs typeface="Calibri" panose="020F0502020204030204" pitchFamily="34" charset="0"/>
              </a:rPr>
              <a:t>related Hardware </a:t>
            </a:r>
            <a:r>
              <a:rPr lang="en-US" sz="2400" dirty="0">
                <a:ln>
                  <a:solidFill>
                    <a:srgbClr val="00B0F0"/>
                  </a:solidFill>
                </a:ln>
                <a:latin typeface="Calibri" panose="020F0502020204030204" pitchFamily="34" charset="0"/>
                <a:cs typeface="Calibri" panose="020F0502020204030204" pitchFamily="34" charset="0"/>
              </a:rPr>
              <a:t>and </a:t>
            </a:r>
            <a:r>
              <a:rPr lang="en-US" sz="2400" dirty="0" smtClean="0">
                <a:ln>
                  <a:solidFill>
                    <a:srgbClr val="00B0F0"/>
                  </a:solidFill>
                </a:ln>
                <a:latin typeface="Calibri" panose="020F0502020204030204" pitchFamily="34" charset="0"/>
                <a:cs typeface="Calibri" panose="020F0502020204030204" pitchFamily="34" charset="0"/>
              </a:rPr>
              <a:t>Software is Costly:</a:t>
            </a:r>
            <a:endParaRPr lang="en-US" sz="2400" dirty="0">
              <a:ln>
                <a:solidFill>
                  <a:srgbClr val="00B0F0"/>
                </a:solidFill>
              </a:ln>
              <a:latin typeface="Calibri" panose="020F0502020204030204" pitchFamily="34" charset="0"/>
              <a:cs typeface="Calibri" panose="020F0502020204030204" pitchFamily="34" charset="0"/>
            </a:endParaRP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To run an ICT-enabled environment, a lot of ICT hardware and software is required which is expensive, both to purchase and to maintain. </a:t>
            </a:r>
            <a:endParaRPr lang="en-US" sz="2000" b="0" dirty="0" smtClean="0">
              <a:latin typeface="Calibri" panose="020F0502020204030204" pitchFamily="34" charset="0"/>
              <a:cs typeface="Calibri" panose="020F0502020204030204" pitchFamily="34" charset="0"/>
            </a:endParaRP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An </a:t>
            </a:r>
            <a:r>
              <a:rPr lang="en-US" sz="2000" b="0" dirty="0">
                <a:latin typeface="Calibri" panose="020F0502020204030204" pitchFamily="34" charset="0"/>
                <a:cs typeface="Calibri" panose="020F0502020204030204" pitchFamily="34" charset="0"/>
              </a:rPr>
              <a:t>ICT system usually requires specialist staff to run it and there is also the  challenge of keeping up with ever-changing technology. </a:t>
            </a:r>
            <a:endParaRPr lang="en-US" sz="2000" b="0" dirty="0" smtClean="0">
              <a:latin typeface="Calibri" panose="020F0502020204030204" pitchFamily="34" charset="0"/>
              <a:cs typeface="Calibri" panose="020F0502020204030204" pitchFamily="34" charset="0"/>
            </a:endParaRP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Poor students can not afford to buy expensive ICT hardware. So, they cannot get the benefits of e-learning due to the educational establishments.</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These </a:t>
            </a:r>
            <a:r>
              <a:rPr lang="en-US" sz="2000" b="0" dirty="0">
                <a:latin typeface="Calibri" panose="020F0502020204030204" pitchFamily="34" charset="0"/>
                <a:cs typeface="Calibri" panose="020F0502020204030204" pitchFamily="34" charset="0"/>
              </a:rPr>
              <a:t>extra costs should be offset by the positive effects of using ICT</a:t>
            </a:r>
            <a:r>
              <a:rPr lang="en-US" sz="2000" b="0" dirty="0" smtClean="0">
                <a:latin typeface="Calibri" panose="020F0502020204030204" pitchFamily="34" charset="0"/>
                <a:cs typeface="Calibri" panose="020F0502020204030204" pitchFamily="34" charset="0"/>
              </a:rPr>
              <a:t>.</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endParaRPr lang="en-US" sz="2000" b="0" dirty="0" smtClean="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42</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1697626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3000"/>
              </a:lnSpc>
              <a:spcBef>
                <a:spcPts val="200"/>
              </a:spcBef>
              <a:spcAft>
                <a:spcPts val="200"/>
              </a:spcAft>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25. </a:t>
            </a:r>
            <a:r>
              <a:rPr lang="en-US" sz="2400" dirty="0" smtClean="0">
                <a:ln>
                  <a:solidFill>
                    <a:srgbClr val="00B0F0"/>
                  </a:solidFill>
                </a:ln>
                <a:latin typeface="Calibri" panose="020F0502020204030204" pitchFamily="34" charset="0"/>
                <a:cs typeface="Calibri" panose="020F0502020204030204" pitchFamily="34" charset="0"/>
              </a:rPr>
              <a:t>Business Secrecy Lost:</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On-line businesses expose their </a:t>
            </a:r>
            <a:r>
              <a:rPr lang="en-US" sz="2000" b="0" dirty="0" smtClean="0">
                <a:latin typeface="Calibri" panose="020F0502020204030204" pitchFamily="34" charset="0"/>
                <a:cs typeface="Calibri" panose="020F0502020204030204" pitchFamily="34" charset="0"/>
              </a:rPr>
              <a:t>product details, catalogues, price lists, and  other information through their websites. Competitors can exploit these information. As a result, the </a:t>
            </a:r>
            <a:r>
              <a:rPr lang="en-US" sz="2000" b="0" dirty="0">
                <a:latin typeface="Calibri" panose="020F0502020204030204" pitchFamily="34" charset="0"/>
                <a:cs typeface="Calibri" panose="020F0502020204030204" pitchFamily="34" charset="0"/>
              </a:rPr>
              <a:t>advantage of secrecy of traditional mode of doing business is lost</a:t>
            </a:r>
            <a:r>
              <a:rPr lang="en-US" sz="2000" b="0" dirty="0" smtClean="0">
                <a:latin typeface="Calibri" panose="020F0502020204030204" pitchFamily="34" charset="0"/>
                <a:cs typeface="Calibri" panose="020F0502020204030204" pitchFamily="34" charset="0"/>
              </a:rPr>
              <a:t>.</a:t>
            </a:r>
            <a:endParaRPr lang="en-US" sz="1500" b="0" dirty="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When a successful e-business is launched, immediately there will be many copy cats who will attempt to duplicate it. Duplication is much simpler in e-commerce compared to traditional business as it is easy to quickly build a web site and start a competitive business.</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endParaRPr lang="en-US" sz="800" b="0" dirty="0" smtClean="0">
              <a:latin typeface="Calibri" panose="020F0502020204030204" pitchFamily="34" charset="0"/>
              <a:cs typeface="Calibri" panose="020F0502020204030204" pitchFamily="34" charset="0"/>
            </a:endParaRPr>
          </a:p>
          <a:p>
            <a:pPr marL="0" lvl="1" indent="0" algn="just">
              <a:lnSpc>
                <a:spcPct val="93000"/>
              </a:lnSpc>
              <a:spcBef>
                <a:spcPts val="200"/>
              </a:spcBef>
              <a:spcAft>
                <a:spcPts val="200"/>
              </a:spcAft>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26. </a:t>
            </a:r>
            <a:r>
              <a:rPr lang="en-US" sz="2400" dirty="0" smtClean="0">
                <a:ln>
                  <a:solidFill>
                    <a:srgbClr val="00B0F0"/>
                  </a:solidFill>
                </a:ln>
                <a:latin typeface="Calibri" panose="020F0502020204030204" pitchFamily="34" charset="0"/>
                <a:cs typeface="Calibri" panose="020F0502020204030204" pitchFamily="34" charset="0"/>
              </a:rPr>
              <a:t>Decrease </a:t>
            </a:r>
            <a:r>
              <a:rPr lang="en-US" sz="2400" dirty="0">
                <a:ln>
                  <a:solidFill>
                    <a:srgbClr val="00B0F0"/>
                  </a:solidFill>
                </a:ln>
                <a:latin typeface="Calibri" panose="020F0502020204030204" pitchFamily="34" charset="0"/>
                <a:cs typeface="Calibri" panose="020F0502020204030204" pitchFamily="34" charset="0"/>
              </a:rPr>
              <a:t>Productivity:</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Sometimes, the </a:t>
            </a:r>
            <a:r>
              <a:rPr lang="en-US" sz="2000" b="0" dirty="0">
                <a:latin typeface="Calibri" panose="020F0502020204030204" pitchFamily="34" charset="0"/>
                <a:cs typeface="Calibri" panose="020F0502020204030204" pitchFamily="34" charset="0"/>
              </a:rPr>
              <a:t>employees </a:t>
            </a:r>
            <a:r>
              <a:rPr lang="en-US" sz="2000" b="0" dirty="0" smtClean="0">
                <a:latin typeface="Calibri" panose="020F0502020204030204" pitchFamily="34" charset="0"/>
                <a:cs typeface="Calibri" panose="020F0502020204030204" pitchFamily="34" charset="0"/>
              </a:rPr>
              <a:t>while in </a:t>
            </a:r>
            <a:r>
              <a:rPr lang="en-US" sz="2000" b="0" dirty="0">
                <a:latin typeface="Calibri" panose="020F0502020204030204" pitchFamily="34" charset="0"/>
                <a:cs typeface="Calibri" panose="020F0502020204030204" pitchFamily="34" charset="0"/>
              </a:rPr>
              <a:t>the office environment </a:t>
            </a:r>
            <a:r>
              <a:rPr lang="en-US" sz="2000" b="0" dirty="0" smtClean="0">
                <a:latin typeface="Calibri" panose="020F0502020204030204" pitchFamily="34" charset="0"/>
                <a:cs typeface="Calibri" panose="020F0502020204030204" pitchFamily="34" charset="0"/>
              </a:rPr>
              <a:t>play </a:t>
            </a:r>
            <a:r>
              <a:rPr lang="en-US" sz="2000" b="0" dirty="0">
                <a:latin typeface="Calibri" panose="020F0502020204030204" pitchFamily="34" charset="0"/>
                <a:cs typeface="Calibri" panose="020F0502020204030204" pitchFamily="34" charset="0"/>
              </a:rPr>
              <a:t>games, listen to music, </a:t>
            </a:r>
            <a:r>
              <a:rPr lang="en-US" sz="2000" b="0" dirty="0" smtClean="0">
                <a:latin typeface="Calibri" panose="020F0502020204030204" pitchFamily="34" charset="0"/>
                <a:cs typeface="Calibri" panose="020F0502020204030204" pitchFamily="34" charset="0"/>
              </a:rPr>
              <a:t>watch </a:t>
            </a:r>
            <a:r>
              <a:rPr lang="en-US" sz="2000" b="0" dirty="0">
                <a:latin typeface="Calibri" panose="020F0502020204030204" pitchFamily="34" charset="0"/>
                <a:cs typeface="Calibri" panose="020F0502020204030204" pitchFamily="34" charset="0"/>
              </a:rPr>
              <a:t>movies and even engage in social media instead of doing official work. </a:t>
            </a:r>
            <a:r>
              <a:rPr lang="en-US" sz="2000" b="0" dirty="0" smtClean="0">
                <a:latin typeface="Calibri" panose="020F0502020204030204" pitchFamily="34" charset="0"/>
                <a:cs typeface="Calibri" panose="020F0502020204030204" pitchFamily="34" charset="0"/>
              </a:rPr>
              <a:t>This disrupts </a:t>
            </a:r>
            <a:r>
              <a:rPr lang="en-US" sz="2000" b="0" dirty="0">
                <a:latin typeface="Calibri" panose="020F0502020204030204" pitchFamily="34" charset="0"/>
                <a:cs typeface="Calibri" panose="020F0502020204030204" pitchFamily="34" charset="0"/>
              </a:rPr>
              <a:t>office operations and results in loss of </a:t>
            </a:r>
            <a:r>
              <a:rPr lang="en-US" sz="2000" b="0" dirty="0" smtClean="0">
                <a:latin typeface="Calibri" panose="020F0502020204030204" pitchFamily="34" charset="0"/>
                <a:cs typeface="Calibri" panose="020F0502020204030204" pitchFamily="34" charset="0"/>
              </a:rPr>
              <a:t>efficiency and productivity.</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endParaRPr lang="en-US" sz="2000" b="0" dirty="0" smtClean="0">
              <a:latin typeface="Calibri" panose="020F0502020204030204" pitchFamily="34" charset="0"/>
              <a:cs typeface="Calibri" panose="020F0502020204030204" pitchFamily="34" charset="0"/>
            </a:endParaRPr>
          </a:p>
          <a:p>
            <a:pPr marL="0" lvl="1" indent="0" algn="just">
              <a:lnSpc>
                <a:spcPct val="93000"/>
              </a:lnSpc>
              <a:spcBef>
                <a:spcPts val="200"/>
              </a:spcBef>
              <a:spcAft>
                <a:spcPts val="200"/>
              </a:spcAft>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27. </a:t>
            </a:r>
            <a:r>
              <a:rPr lang="en-US" sz="2400" dirty="0" smtClean="0">
                <a:ln>
                  <a:solidFill>
                    <a:srgbClr val="00B0F0"/>
                  </a:solidFill>
                </a:ln>
                <a:latin typeface="Calibri" panose="020F0502020204030204" pitchFamily="34" charset="0"/>
                <a:cs typeface="Calibri" panose="020F0502020204030204" pitchFamily="34" charset="0"/>
              </a:rPr>
              <a:t>Chances of Being Unscrupulous:</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r>
              <a:rPr lang="en-US" sz="2000" b="0" dirty="0" smtClean="0">
                <a:latin typeface="Calibri" panose="020F0502020204030204" pitchFamily="34" charset="0"/>
                <a:cs typeface="Calibri" panose="020F0502020204030204" pitchFamily="34" charset="0"/>
              </a:rPr>
              <a:t>People </a:t>
            </a:r>
            <a:r>
              <a:rPr lang="en-US" sz="2000" b="0" dirty="0">
                <a:latin typeface="Calibri" panose="020F0502020204030204" pitchFamily="34" charset="0"/>
                <a:cs typeface="Calibri" panose="020F0502020204030204" pitchFamily="34" charset="0"/>
              </a:rPr>
              <a:t>tend to become more individualistic and introvert in theft, hacking, pornography and online gambling. This will result in moral decadent and generate threat to the society.</a:t>
            </a:r>
          </a:p>
          <a:p>
            <a:pPr marL="682625" lvl="1" indent="-463550" algn="just">
              <a:lnSpc>
                <a:spcPct val="93000"/>
              </a:lnSpc>
              <a:spcBef>
                <a:spcPts val="400"/>
              </a:spcBef>
              <a:spcAft>
                <a:spcPts val="400"/>
              </a:spcAft>
              <a:buClr>
                <a:srgbClr val="FF0000"/>
              </a:buClr>
              <a:buSzPct val="80000"/>
              <a:buFont typeface="Wingdings" panose="05000000000000000000" pitchFamily="2" charset="2"/>
              <a:buChar char="v"/>
              <a:defRPr/>
            </a:pPr>
            <a:endParaRPr lang="en-US" sz="2000" b="0" dirty="0">
              <a:latin typeface="Calibri" panose="020F0502020204030204" pitchFamily="34" charset="0"/>
              <a:cs typeface="Calibri" panose="020F0502020204030204" pitchFamily="34" charset="0"/>
            </a:endParaRP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endParaRPr lang="en-US" sz="2000" b="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43</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2930256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7" name="Rectangle 9"/>
          <p:cNvSpPr txBox="1">
            <a:spLocks noChangeArrowheads="1"/>
          </p:cNvSpPr>
          <p:nvPr/>
        </p:nvSpPr>
        <p:spPr bwMode="auto">
          <a:xfrm>
            <a:off x="76200" y="609600"/>
            <a:ext cx="8763000" cy="62484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lnSpc>
                <a:spcPct val="93000"/>
              </a:lnSpc>
              <a:spcBef>
                <a:spcPts val="200"/>
              </a:spcBef>
              <a:spcAft>
                <a:spcPts val="200"/>
              </a:spcAft>
              <a:buClr>
                <a:srgbClr val="0033CC"/>
              </a:buClr>
              <a:buSzPct val="100000"/>
              <a:buNone/>
              <a:defRPr/>
            </a:pPr>
            <a:r>
              <a:rPr lang="en-US" sz="2400" dirty="0">
                <a:ln>
                  <a:solidFill>
                    <a:srgbClr val="FF9900"/>
                  </a:solidFill>
                </a:ln>
                <a:solidFill>
                  <a:srgbClr val="FF0000"/>
                </a:solidFill>
                <a:latin typeface="Calibri" panose="020F0502020204030204" pitchFamily="34" charset="0"/>
                <a:cs typeface="Calibri" panose="020F0502020204030204" pitchFamily="34" charset="0"/>
              </a:rPr>
              <a:t>28. </a:t>
            </a:r>
            <a:r>
              <a:rPr lang="en-US" sz="2400" dirty="0" smtClean="0">
                <a:ln>
                  <a:solidFill>
                    <a:srgbClr val="00B0F0"/>
                  </a:solidFill>
                </a:ln>
                <a:latin typeface="Calibri" panose="020F0502020204030204" pitchFamily="34" charset="0"/>
                <a:cs typeface="Calibri" panose="020F0502020204030204" pitchFamily="34" charset="0"/>
              </a:rPr>
              <a:t>Environmental Effects of ICT:</a:t>
            </a:r>
          </a:p>
          <a:p>
            <a:pPr marL="682625" lvl="1" indent="-463550" algn="just">
              <a:lnSpc>
                <a:spcPct val="90000"/>
              </a:lnSpc>
              <a:spcBef>
                <a:spcPts val="200"/>
              </a:spcBef>
              <a:spcAft>
                <a:spcPts val="200"/>
              </a:spcAft>
              <a:buClr>
                <a:srgbClr val="FF0000"/>
              </a:buClr>
              <a:buSzPct val="80000"/>
              <a:buFont typeface="Wingdings" panose="05000000000000000000" pitchFamily="2" charset="2"/>
              <a:buChar char="v"/>
              <a:defRPr/>
            </a:pPr>
            <a:r>
              <a:rPr lang="en-US" sz="2000" b="0" dirty="0">
                <a:latin typeface="Calibri" panose="020F0502020204030204" pitchFamily="34" charset="0"/>
                <a:cs typeface="Calibri" panose="020F0502020204030204" pitchFamily="34" charset="0"/>
              </a:rPr>
              <a:t>The environmental effects of ICT have also been profound. </a:t>
            </a:r>
            <a:endParaRPr lang="en-US" sz="2000" b="0" dirty="0" smtClean="0">
              <a:latin typeface="Calibri" panose="020F0502020204030204" pitchFamily="34" charset="0"/>
              <a:cs typeface="Calibri" panose="020F0502020204030204" pitchFamily="34" charset="0"/>
            </a:endParaRP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a:latin typeface="Calibri" panose="020F0502020204030204" pitchFamily="34" charset="0"/>
                <a:cs typeface="Calibri" panose="020F0502020204030204" pitchFamily="34" charset="0"/>
              </a:rPr>
              <a:t>Data centers and electronic devices require significant amounts of power to </a:t>
            </a:r>
            <a:r>
              <a:rPr lang="en-US" sz="1500" b="0" dirty="0" smtClean="0">
                <a:latin typeface="Calibri" panose="020F0502020204030204" pitchFamily="34" charset="0"/>
                <a:cs typeface="Calibri" panose="020F0502020204030204" pitchFamily="34" charset="0"/>
              </a:rPr>
              <a:t>operate.</a:t>
            </a:r>
          </a:p>
          <a:p>
            <a:pPr marL="1377950" lvl="1" indent="-347663" algn="just">
              <a:lnSpc>
                <a:spcPct val="90000"/>
              </a:lnSpc>
              <a:spcBef>
                <a:spcPts val="200"/>
              </a:spcBef>
              <a:spcAft>
                <a:spcPts val="200"/>
              </a:spcAft>
              <a:buClr>
                <a:srgbClr val="3366FF"/>
              </a:buClr>
              <a:buSzPct val="80000"/>
              <a:buFont typeface="Wingdings" panose="05000000000000000000" pitchFamily="2" charset="2"/>
              <a:buChar char="q"/>
              <a:defRPr/>
            </a:pPr>
            <a:r>
              <a:rPr lang="en-US" sz="1500" b="0" dirty="0" smtClean="0">
                <a:latin typeface="Calibri" panose="020F0502020204030204" pitchFamily="34" charset="0"/>
                <a:cs typeface="Calibri" panose="020F0502020204030204" pitchFamily="34" charset="0"/>
              </a:rPr>
              <a:t>Rapid </a:t>
            </a:r>
            <a:r>
              <a:rPr lang="en-US" sz="1500" b="0" dirty="0">
                <a:latin typeface="Calibri" panose="020F0502020204030204" pitchFamily="34" charset="0"/>
                <a:cs typeface="Calibri" panose="020F0502020204030204" pitchFamily="34" charset="0"/>
              </a:rPr>
              <a:t>growth and constant evolution of technology has led to a surge in e-waste as obsolete devices are discarded. This waste often contains hazardous materials that pollute the environment and can harm human health.</a:t>
            </a: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44</a:t>
            </a:fld>
            <a:endParaRPr lang="en-US" dirty="0">
              <a:solidFill>
                <a:srgbClr val="FF0000"/>
              </a:solidFill>
            </a:endParaRPr>
          </a:p>
        </p:txBody>
      </p:sp>
      <p:sp>
        <p:nvSpPr>
          <p:cNvPr id="6" name="Rectangle 11"/>
          <p:cNvSpPr>
            <a:spLocks noChangeArrowheads="1"/>
          </p:cNvSpPr>
          <p:nvPr/>
        </p:nvSpPr>
        <p:spPr bwMode="auto">
          <a:xfrm>
            <a:off x="0" y="0"/>
            <a:ext cx="9144000" cy="584775"/>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r>
              <a:rPr lang="en-US" i="0" dirty="0">
                <a:solidFill>
                  <a:schemeClr val="bg1"/>
                </a:solidFill>
                <a:latin typeface="Arial" panose="020B0604020202020204" pitchFamily="34" charset="0"/>
              </a:rPr>
              <a:t>Impact of ICT on Society: </a:t>
            </a:r>
            <a:r>
              <a:rPr lang="en-US" i="0" dirty="0" smtClean="0">
                <a:solidFill>
                  <a:srgbClr val="FF0000"/>
                </a:solidFill>
                <a:latin typeface="Arial" panose="020B0604020202020204" pitchFamily="34" charset="0"/>
              </a:rPr>
              <a:t>Negative </a:t>
            </a:r>
            <a:r>
              <a:rPr lang="en-US" i="0" dirty="0">
                <a:solidFill>
                  <a:srgbClr val="FF0000"/>
                </a:solidFill>
                <a:latin typeface="Arial" panose="020B0604020202020204" pitchFamily="34" charset="0"/>
              </a:rPr>
              <a:t>Impacts</a:t>
            </a:r>
          </a:p>
        </p:txBody>
      </p:sp>
    </p:spTree>
    <p:extLst>
      <p:ext uri="{BB962C8B-B14F-4D97-AF65-F5344CB8AC3E}">
        <p14:creationId xmlns:p14="http://schemas.microsoft.com/office/powerpoint/2010/main" val="2775194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Ethics and Ethical Issues in Information System</a:t>
            </a:r>
            <a:endParaRPr lang="en-US" sz="2700" i="0" dirty="0">
              <a:solidFill>
                <a:schemeClr val="bg1"/>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0036622"/>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Definition of Ethics:</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45</a:t>
            </a:fld>
            <a:endParaRPr lang="en-US" dirty="0"/>
          </a:p>
        </p:txBody>
      </p:sp>
      <p:sp>
        <p:nvSpPr>
          <p:cNvPr id="14" name="Rectangle 9"/>
          <p:cNvSpPr txBox="1">
            <a:spLocks noChangeArrowheads="1"/>
          </p:cNvSpPr>
          <p:nvPr/>
        </p:nvSpPr>
        <p:spPr bwMode="auto">
          <a:xfrm>
            <a:off x="381000" y="1219200"/>
            <a:ext cx="8382000" cy="2514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spcBef>
                <a:spcPts val="400"/>
              </a:spcBef>
              <a:spcAft>
                <a:spcPts val="400"/>
              </a:spcAft>
              <a:buClr>
                <a:schemeClr val="folHlink"/>
              </a:buClr>
              <a:buSzPct val="60000"/>
              <a:buNone/>
              <a:defRPr/>
            </a:pPr>
            <a:r>
              <a:rPr lang="en-US" sz="2700" dirty="0">
                <a:latin typeface="Arial" panose="020B0604020202020204" pitchFamily="34" charset="0"/>
                <a:cs typeface="Arial" panose="020B0604020202020204" pitchFamily="34" charset="0"/>
              </a:rPr>
              <a:t>Ethics is the principles of right and wrong that individuals use to make choices to guide their behaviors.</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Ethics are derived from the Greek word "ethos", which means "way of </a:t>
            </a:r>
            <a:r>
              <a:rPr lang="en-US" sz="2400" dirty="0" smtClean="0">
                <a:latin typeface="Calibri" pitchFamily="34" charset="0"/>
                <a:cs typeface="Calibri" pitchFamily="34" charset="0"/>
              </a:rPr>
              <a:t>living“ that examines </a:t>
            </a:r>
            <a:r>
              <a:rPr lang="en-US" sz="2400" dirty="0">
                <a:latin typeface="Calibri" pitchFamily="34" charset="0"/>
                <a:cs typeface="Calibri" pitchFamily="34" charset="0"/>
              </a:rPr>
              <a:t>the rational justification for our moral judgments.</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smtClean="0">
                <a:latin typeface="Calibri" pitchFamily="34" charset="0"/>
                <a:cs typeface="Calibri" pitchFamily="34" charset="0"/>
              </a:rPr>
              <a:t>Ethics </a:t>
            </a:r>
            <a:r>
              <a:rPr lang="en-US" sz="2400" dirty="0">
                <a:latin typeface="Calibri" pitchFamily="34" charset="0"/>
                <a:cs typeface="Calibri" pitchFamily="34" charset="0"/>
              </a:rPr>
              <a:t>leads to a set of rules of conduct for specific situations; basic ethical principles guide the development of standards for specific professions and groups.</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smtClean="0">
                <a:latin typeface="Calibri" pitchFamily="34" charset="0"/>
                <a:cs typeface="Calibri" pitchFamily="34" charset="0"/>
              </a:rPr>
              <a:t>For </a:t>
            </a:r>
            <a:r>
              <a:rPr lang="en-US" sz="2400" dirty="0">
                <a:latin typeface="Calibri" pitchFamily="34" charset="0"/>
                <a:cs typeface="Calibri" pitchFamily="34" charset="0"/>
              </a:rPr>
              <a:t>example, not being involved in software piracy is a matter of ethics</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41095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Ethics </a:t>
            </a:r>
            <a:r>
              <a:rPr lang="en-US" sz="2700" i="0" dirty="0">
                <a:solidFill>
                  <a:schemeClr val="bg1"/>
                </a:solidFill>
                <a:latin typeface="Arial" panose="020B0604020202020204" pitchFamily="34" charset="0"/>
              </a:rPr>
              <a:t>and Ethical Issues in Information System</a:t>
            </a:r>
          </a:p>
        </p:txBody>
      </p:sp>
      <p:graphicFrame>
        <p:nvGraphicFramePr>
          <p:cNvPr id="2" name="Table 1"/>
          <p:cNvGraphicFramePr>
            <a:graphicFrameLocks noGrp="1"/>
          </p:cNvGraphicFramePr>
          <p:nvPr>
            <p:extLst>
              <p:ext uri="{D42A27DB-BD31-4B8C-83A1-F6EECF244321}">
                <p14:modId xmlns:p14="http://schemas.microsoft.com/office/powerpoint/2010/main" val="3584609440"/>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What is Computer Ethics?</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46</a:t>
            </a:fld>
            <a:endParaRPr lang="en-US" dirty="0"/>
          </a:p>
        </p:txBody>
      </p:sp>
      <p:sp>
        <p:nvSpPr>
          <p:cNvPr id="14" name="Rectangle 9"/>
          <p:cNvSpPr txBox="1">
            <a:spLocks noChangeArrowheads="1"/>
          </p:cNvSpPr>
          <p:nvPr/>
        </p:nvSpPr>
        <p:spPr bwMode="auto">
          <a:xfrm>
            <a:off x="381000" y="1219200"/>
            <a:ext cx="8382000" cy="2514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spcBef>
                <a:spcPts val="400"/>
              </a:spcBef>
              <a:spcAft>
                <a:spcPts val="400"/>
              </a:spcAft>
              <a:buClr>
                <a:schemeClr val="folHlink"/>
              </a:buClr>
              <a:buSzPct val="60000"/>
              <a:buNone/>
              <a:defRPr/>
            </a:pPr>
            <a:r>
              <a:rPr lang="en-US" dirty="0" smtClean="0">
                <a:latin typeface="Arial" panose="020B0604020202020204" pitchFamily="34" charset="0"/>
                <a:cs typeface="Arial" panose="020B0604020202020204" pitchFamily="34" charset="0"/>
              </a:rPr>
              <a:t>Computer </a:t>
            </a:r>
            <a:r>
              <a:rPr lang="en-US" dirty="0">
                <a:latin typeface="Arial" panose="020B0604020202020204" pitchFamily="34" charset="0"/>
                <a:cs typeface="Arial" panose="020B0604020202020204" pitchFamily="34" charset="0"/>
              </a:rPr>
              <a:t>ethics is a set of moral principles that regulate the use of computers. </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smtClean="0">
                <a:latin typeface="Calibri" pitchFamily="34" charset="0"/>
                <a:cs typeface="Calibri" pitchFamily="34" charset="0"/>
              </a:rPr>
              <a:t>One</a:t>
            </a:r>
            <a:r>
              <a:rPr lang="en-US" sz="2400" dirty="0">
                <a:latin typeface="Calibri" pitchFamily="34" charset="0"/>
                <a:cs typeface="Calibri" pitchFamily="34" charset="0"/>
              </a:rPr>
              <a:t> of the common issue of computer ethics is </a:t>
            </a:r>
            <a:r>
              <a:rPr lang="en-US" sz="2400" dirty="0" smtClean="0">
                <a:latin typeface="Calibri" pitchFamily="34" charset="0"/>
                <a:cs typeface="Calibri" pitchFamily="34" charset="0"/>
              </a:rPr>
              <a:t>the violation </a:t>
            </a:r>
            <a:r>
              <a:rPr lang="en-US" sz="2400" dirty="0">
                <a:latin typeface="Calibri" pitchFamily="34" charset="0"/>
                <a:cs typeface="Calibri" pitchFamily="34" charset="0"/>
              </a:rPr>
              <a:t>of copyright issues</a:t>
            </a:r>
            <a:r>
              <a:rPr lang="en-US" sz="2400" dirty="0" smtClean="0">
                <a:latin typeface="Calibri" pitchFamily="34" charset="0"/>
                <a:cs typeface="Calibri" pitchFamily="34" charset="0"/>
              </a:rPr>
              <a:t>.</a:t>
            </a:r>
            <a:r>
              <a:rPr lang="en-US" sz="2400" dirty="0">
                <a:latin typeface="Calibri" pitchFamily="34" charset="0"/>
                <a:cs typeface="Calibri" pitchFamily="34" charset="0"/>
              </a:rPr>
              <a:t> </a:t>
            </a:r>
            <a:endParaRPr lang="en-US" sz="2400" dirty="0" smtClean="0">
              <a:latin typeface="Calibri" pitchFamily="34" charset="0"/>
              <a:cs typeface="Calibri" pitchFamily="34" charset="0"/>
            </a:endParaRPr>
          </a:p>
          <a:p>
            <a:pPr marL="1828800" lvl="1" indent="-342900" algn="just">
              <a:lnSpc>
                <a:spcPct val="96000"/>
              </a:lnSpc>
              <a:spcBef>
                <a:spcPts val="400"/>
              </a:spcBef>
              <a:spcAft>
                <a:spcPts val="400"/>
              </a:spcAft>
              <a:buClr>
                <a:srgbClr val="00B050"/>
              </a:buClr>
              <a:buSzPct val="100000"/>
              <a:buFont typeface="Wingdings" pitchFamily="2" charset="2"/>
              <a:buChar char="v"/>
              <a:defRPr/>
            </a:pPr>
            <a:r>
              <a:rPr lang="en-US" sz="2000" dirty="0" smtClean="0">
                <a:latin typeface="Calibri" pitchFamily="34" charset="0"/>
                <a:cs typeface="Calibri" pitchFamily="34" charset="0"/>
              </a:rPr>
              <a:t>It </a:t>
            </a:r>
            <a:r>
              <a:rPr lang="en-US" sz="2000" dirty="0">
                <a:latin typeface="Calibri" pitchFamily="34" charset="0"/>
                <a:cs typeface="Calibri" pitchFamily="34" charset="0"/>
              </a:rPr>
              <a:t>is important for computer users to be aware of the ethical use of copyrighted </a:t>
            </a:r>
            <a:r>
              <a:rPr lang="en-US" sz="2000" dirty="0" smtClean="0">
                <a:latin typeface="Calibri" pitchFamily="34" charset="0"/>
                <a:cs typeface="Calibri" pitchFamily="34" charset="0"/>
              </a:rPr>
              <a:t>material (e.g., books, CD etc.)</a:t>
            </a:r>
          </a:p>
          <a:p>
            <a:pPr marL="1828800" lvl="1" indent="-342900" algn="just">
              <a:lnSpc>
                <a:spcPct val="96000"/>
              </a:lnSpc>
              <a:spcBef>
                <a:spcPts val="400"/>
              </a:spcBef>
              <a:spcAft>
                <a:spcPts val="400"/>
              </a:spcAft>
              <a:buClr>
                <a:srgbClr val="00B050"/>
              </a:buClr>
              <a:buSzPct val="100000"/>
              <a:buFont typeface="Wingdings" pitchFamily="2" charset="2"/>
              <a:buChar char="v"/>
              <a:defRPr/>
            </a:pPr>
            <a:r>
              <a:rPr lang="en-US" sz="2000" dirty="0" smtClean="0">
                <a:latin typeface="Calibri" pitchFamily="34" charset="0"/>
                <a:cs typeface="Calibri" pitchFamily="34" charset="0"/>
              </a:rPr>
              <a:t>It </a:t>
            </a:r>
            <a:r>
              <a:rPr lang="en-US" sz="2000" dirty="0">
                <a:latin typeface="Calibri" pitchFamily="34" charset="0"/>
                <a:cs typeface="Calibri" pitchFamily="34" charset="0"/>
              </a:rPr>
              <a:t>is a very common and easy practice to burn a CD or movie for a friend. However, as an ethical </a:t>
            </a:r>
            <a:r>
              <a:rPr lang="en-US" sz="2000" dirty="0" smtClean="0">
                <a:latin typeface="Calibri" pitchFamily="34" charset="0"/>
                <a:cs typeface="Calibri" pitchFamily="34" charset="0"/>
              </a:rPr>
              <a:t>alternative, another </a:t>
            </a:r>
            <a:r>
              <a:rPr lang="en-US" sz="2000" dirty="0">
                <a:latin typeface="Calibri" pitchFamily="34" charset="0"/>
                <a:cs typeface="Calibri" pitchFamily="34" charset="0"/>
              </a:rPr>
              <a:t>option would be to tell the friend to buy the CD or </a:t>
            </a:r>
            <a:r>
              <a:rPr lang="en-US" sz="2000" dirty="0" smtClean="0">
                <a:latin typeface="Calibri" pitchFamily="34" charset="0"/>
                <a:cs typeface="Calibri" pitchFamily="34" charset="0"/>
              </a:rPr>
              <a:t>movie.</a:t>
            </a:r>
            <a:endParaRPr lang="en-US" sz="2000" dirty="0">
              <a:latin typeface="Calibri" pitchFamily="34" charset="0"/>
              <a:cs typeface="Calibri" pitchFamily="34" charset="0"/>
            </a:endParaRP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smtClean="0">
                <a:latin typeface="Calibri" pitchFamily="34" charset="0"/>
                <a:cs typeface="Calibri" pitchFamily="34" charset="0"/>
              </a:rPr>
              <a:t>The invasion of privacy </a:t>
            </a:r>
            <a:r>
              <a:rPr lang="en-US" sz="2400" dirty="0">
                <a:latin typeface="Calibri" pitchFamily="34" charset="0"/>
                <a:cs typeface="Calibri" pitchFamily="34" charset="0"/>
              </a:rPr>
              <a:t>of another person is also an ethical issue </a:t>
            </a:r>
            <a:r>
              <a:rPr lang="en-US" sz="2400" dirty="0" smtClean="0">
                <a:latin typeface="Calibri" pitchFamily="34" charset="0"/>
                <a:cs typeface="Calibri" pitchFamily="34" charset="0"/>
              </a:rPr>
              <a:t>today</a:t>
            </a:r>
            <a:r>
              <a:rPr lang="en-US" sz="2400" dirty="0">
                <a:latin typeface="Calibri" pitchFamily="34" charset="0"/>
                <a:cs typeface="Calibri" pitchFamily="34" charset="0"/>
              </a:rPr>
              <a:t>. </a:t>
            </a:r>
            <a:endParaRPr lang="en-US" sz="2400" dirty="0" smtClean="0">
              <a:latin typeface="Calibri" pitchFamily="34" charset="0"/>
              <a:cs typeface="Calibri" pitchFamily="34" charset="0"/>
            </a:endParaRPr>
          </a:p>
          <a:p>
            <a:pPr marL="1828800" lvl="1" indent="-342900" algn="just">
              <a:lnSpc>
                <a:spcPct val="96000"/>
              </a:lnSpc>
              <a:spcBef>
                <a:spcPts val="400"/>
              </a:spcBef>
              <a:spcAft>
                <a:spcPts val="400"/>
              </a:spcAft>
              <a:buClr>
                <a:srgbClr val="00B050"/>
              </a:buClr>
              <a:buSzPct val="100000"/>
              <a:buFont typeface="Wingdings" pitchFamily="2" charset="2"/>
              <a:buChar char="v"/>
              <a:defRPr/>
            </a:pPr>
            <a:r>
              <a:rPr lang="en-US" sz="2000" dirty="0">
                <a:latin typeface="Calibri" pitchFamily="34" charset="0"/>
                <a:cs typeface="Calibri" pitchFamily="34" charset="0"/>
              </a:rPr>
              <a:t>People's information is easily accessible through the computer; the ethical solution would be to not access another person's private information unless given permission. </a:t>
            </a:r>
          </a:p>
          <a:p>
            <a:pPr marL="914400" lvl="1" indent="-342900" algn="just">
              <a:lnSpc>
                <a:spcPct val="96000"/>
              </a:lnSpc>
              <a:spcBef>
                <a:spcPts val="400"/>
              </a:spcBef>
              <a:spcAft>
                <a:spcPts val="400"/>
              </a:spcAft>
              <a:buClr>
                <a:srgbClr val="00B050"/>
              </a:buClr>
              <a:buSzPct val="100000"/>
              <a:buFont typeface="Wingdings" pitchFamily="2" charset="2"/>
              <a:buChar char="Ø"/>
              <a:defRPr/>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913529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57025439"/>
              </p:ext>
            </p:extLst>
          </p:nvPr>
        </p:nvGraphicFramePr>
        <p:xfrm>
          <a:off x="228600" y="1198562"/>
          <a:ext cx="8534400" cy="5583238"/>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0861">
                <a:tc>
                  <a:txBody>
                    <a:bodyPr/>
                    <a:lstStyle/>
                    <a:p>
                      <a:pPr marL="0" marR="0">
                        <a:spcBef>
                          <a:spcPts val="600"/>
                        </a:spcBef>
                        <a:spcAft>
                          <a:spcPts val="600"/>
                        </a:spcAft>
                      </a:pPr>
                      <a:r>
                        <a:rPr lang="en-US" sz="1800" dirty="0" smtClean="0">
                          <a:solidFill>
                            <a:schemeClr val="tx1"/>
                          </a:solidFill>
                          <a:latin typeface="Verdana"/>
                          <a:ea typeface="Times New Roman"/>
                          <a:cs typeface="Times New Roman"/>
                        </a:rPr>
                        <a:t>Computer Ethics</a:t>
                      </a:r>
                      <a:endParaRPr lang="en-US" sz="1200" dirty="0">
                        <a:solidFill>
                          <a:schemeClr val="tx1"/>
                        </a:solidFill>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00"/>
                        </a:spcBef>
                        <a:spcAft>
                          <a:spcPts val="600"/>
                        </a:spcAft>
                      </a:pPr>
                      <a:r>
                        <a:rPr lang="en-US" sz="1800" dirty="0" smtClean="0">
                          <a:solidFill>
                            <a:schemeClr val="tx1"/>
                          </a:solidFill>
                          <a:latin typeface="Verdana"/>
                          <a:ea typeface="Times New Roman"/>
                          <a:cs typeface="Times New Roman"/>
                        </a:rPr>
                        <a:t>Law</a:t>
                      </a:r>
                      <a:endParaRPr lang="en-US" sz="1200" dirty="0">
                        <a:solidFill>
                          <a:schemeClr val="tx1"/>
                        </a:solidFill>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48671">
                <a:tc>
                  <a:txBody>
                    <a:bodyPr/>
                    <a:lstStyle/>
                    <a:p>
                      <a:pPr marL="0" marR="0">
                        <a:spcBef>
                          <a:spcPts val="600"/>
                        </a:spcBef>
                        <a:spcAft>
                          <a:spcPts val="600"/>
                        </a:spcAft>
                      </a:pPr>
                      <a:r>
                        <a:rPr lang="en-US" sz="1800" dirty="0">
                          <a:solidFill>
                            <a:srgbClr val="FF0000"/>
                          </a:solidFill>
                          <a:latin typeface="Verdana"/>
                          <a:ea typeface="Times New Roman"/>
                          <a:cs typeface="Times New Roman"/>
                        </a:rPr>
                        <a:t>Guideline: </a:t>
                      </a:r>
                      <a:r>
                        <a:rPr lang="en-US" sz="1800" dirty="0" smtClean="0">
                          <a:latin typeface="Verdana"/>
                          <a:ea typeface="Times New Roman"/>
                          <a:cs typeface="Times New Roman"/>
                        </a:rPr>
                        <a:t>Ethics is used as </a:t>
                      </a:r>
                      <a:r>
                        <a:rPr lang="en-US" sz="1800" dirty="0">
                          <a:latin typeface="Verdana"/>
                          <a:ea typeface="Times New Roman"/>
                          <a:cs typeface="Times New Roman"/>
                        </a:rPr>
                        <a:t>a guideline to computer </a:t>
                      </a:r>
                      <a:r>
                        <a:rPr lang="en-US" sz="1800" dirty="0" smtClean="0">
                          <a:latin typeface="Verdana"/>
                          <a:ea typeface="Times New Roman"/>
                          <a:cs typeface="Times New Roman"/>
                        </a:rPr>
                        <a:t>users.</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00"/>
                        </a:spcBef>
                        <a:spcAft>
                          <a:spcPts val="600"/>
                        </a:spcAft>
                      </a:pPr>
                      <a:r>
                        <a:rPr lang="en-US" sz="1800" dirty="0">
                          <a:solidFill>
                            <a:srgbClr val="FF0000"/>
                          </a:solidFill>
                          <a:latin typeface="Verdana"/>
                          <a:ea typeface="Times New Roman"/>
                          <a:cs typeface="Times New Roman"/>
                        </a:rPr>
                        <a:t>Control:</a:t>
                      </a:r>
                      <a:r>
                        <a:rPr lang="en-US" sz="1800" dirty="0">
                          <a:latin typeface="Verdana"/>
                          <a:ea typeface="Times New Roman"/>
                          <a:cs typeface="Times New Roman"/>
                        </a:rPr>
                        <a:t> </a:t>
                      </a:r>
                      <a:r>
                        <a:rPr lang="en-US" sz="1800" dirty="0" smtClean="0">
                          <a:latin typeface="Verdana"/>
                          <a:ea typeface="Times New Roman"/>
                          <a:cs typeface="Times New Roman"/>
                        </a:rPr>
                        <a:t>Ethics is used as </a:t>
                      </a:r>
                      <a:r>
                        <a:rPr lang="en-US" sz="1800" dirty="0">
                          <a:latin typeface="Verdana"/>
                          <a:ea typeface="Times New Roman"/>
                          <a:cs typeface="Times New Roman"/>
                        </a:rPr>
                        <a:t>a rule to control computer </a:t>
                      </a:r>
                      <a:r>
                        <a:rPr lang="en-US" sz="1800" dirty="0" smtClean="0">
                          <a:latin typeface="Verdana"/>
                          <a:ea typeface="Times New Roman"/>
                          <a:cs typeface="Times New Roman"/>
                        </a:rPr>
                        <a:t>users.</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23007">
                <a:tc>
                  <a:txBody>
                    <a:bodyPr/>
                    <a:lstStyle/>
                    <a:p>
                      <a:pPr marL="0" marR="0">
                        <a:spcBef>
                          <a:spcPts val="600"/>
                        </a:spcBef>
                        <a:spcAft>
                          <a:spcPts val="600"/>
                        </a:spcAft>
                      </a:pPr>
                      <a:r>
                        <a:rPr lang="en-US" sz="1800" dirty="0">
                          <a:solidFill>
                            <a:srgbClr val="0000FF"/>
                          </a:solidFill>
                          <a:latin typeface="Verdana"/>
                          <a:ea typeface="Times New Roman"/>
                          <a:cs typeface="Times New Roman"/>
                        </a:rPr>
                        <a:t>Moral Standards:</a:t>
                      </a:r>
                      <a:r>
                        <a:rPr lang="en-US" sz="1800" dirty="0">
                          <a:latin typeface="Verdana"/>
                          <a:ea typeface="Times New Roman"/>
                          <a:cs typeface="Times New Roman"/>
                        </a:rPr>
                        <a:t> Ethical behavior is judged by moral standards.</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00"/>
                        </a:spcBef>
                        <a:spcAft>
                          <a:spcPts val="600"/>
                        </a:spcAft>
                      </a:pPr>
                      <a:r>
                        <a:rPr lang="en-US" sz="1800" dirty="0">
                          <a:solidFill>
                            <a:srgbClr val="0000FF"/>
                          </a:solidFill>
                          <a:latin typeface="Verdana"/>
                          <a:ea typeface="Times New Roman"/>
                          <a:cs typeface="Times New Roman"/>
                        </a:rPr>
                        <a:t>Judicial Standards:</a:t>
                      </a:r>
                      <a:r>
                        <a:rPr lang="en-US" sz="1800" dirty="0">
                          <a:latin typeface="Verdana"/>
                          <a:ea typeface="Times New Roman"/>
                          <a:cs typeface="Times New Roman"/>
                        </a:rPr>
                        <a:t> Law is judged by judicial standards.</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23007">
                <a:tc>
                  <a:txBody>
                    <a:bodyPr/>
                    <a:lstStyle/>
                    <a:p>
                      <a:pPr marL="0" marR="0">
                        <a:spcBef>
                          <a:spcPts val="600"/>
                        </a:spcBef>
                        <a:spcAft>
                          <a:spcPts val="600"/>
                        </a:spcAft>
                      </a:pPr>
                      <a:r>
                        <a:rPr lang="en-US" sz="1800" dirty="0">
                          <a:solidFill>
                            <a:srgbClr val="FF0000"/>
                          </a:solidFill>
                          <a:latin typeface="Verdana"/>
                          <a:ea typeface="Times New Roman"/>
                          <a:cs typeface="Times New Roman"/>
                        </a:rPr>
                        <a:t>No Punishment: </a:t>
                      </a:r>
                      <a:r>
                        <a:rPr lang="en-US" sz="1800" dirty="0">
                          <a:latin typeface="Verdana"/>
                          <a:ea typeface="Times New Roman"/>
                          <a:cs typeface="Times New Roman"/>
                        </a:rPr>
                        <a:t>No punishment for anyone who violate ethics.</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00"/>
                        </a:spcBef>
                        <a:spcAft>
                          <a:spcPts val="600"/>
                        </a:spcAft>
                      </a:pPr>
                      <a:r>
                        <a:rPr lang="en-US" sz="1800" dirty="0">
                          <a:solidFill>
                            <a:srgbClr val="FF0000"/>
                          </a:solidFill>
                          <a:latin typeface="Verdana"/>
                          <a:ea typeface="Times New Roman"/>
                          <a:cs typeface="Times New Roman"/>
                        </a:rPr>
                        <a:t>Punishment: </a:t>
                      </a:r>
                      <a:r>
                        <a:rPr lang="en-US" sz="1800" dirty="0">
                          <a:latin typeface="Verdana"/>
                          <a:ea typeface="Times New Roman"/>
                          <a:cs typeface="Times New Roman"/>
                        </a:rPr>
                        <a:t>Penalties, imprisonments and other punishments for those who break the law.</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823007">
                <a:tc>
                  <a:txBody>
                    <a:bodyPr/>
                    <a:lstStyle/>
                    <a:p>
                      <a:pPr marL="0" marR="0">
                        <a:spcBef>
                          <a:spcPts val="600"/>
                        </a:spcBef>
                        <a:spcAft>
                          <a:spcPts val="600"/>
                        </a:spcAft>
                      </a:pPr>
                      <a:r>
                        <a:rPr lang="en-US" sz="1800" dirty="0">
                          <a:solidFill>
                            <a:srgbClr val="0000FF"/>
                          </a:solidFill>
                          <a:latin typeface="Verdana"/>
                          <a:ea typeface="Times New Roman"/>
                          <a:cs typeface="Times New Roman"/>
                        </a:rPr>
                        <a:t>Free to Follow:</a:t>
                      </a:r>
                      <a:r>
                        <a:rPr lang="en-US" sz="1800" dirty="0">
                          <a:latin typeface="Verdana"/>
                          <a:ea typeface="Times New Roman"/>
                          <a:cs typeface="Times New Roman"/>
                        </a:rPr>
                        <a:t> </a:t>
                      </a:r>
                      <a:r>
                        <a:rPr lang="en-US" sz="1800" dirty="0" smtClean="0">
                          <a:latin typeface="Verdana"/>
                          <a:ea typeface="Times New Roman"/>
                          <a:cs typeface="Times New Roman"/>
                        </a:rPr>
                        <a:t>Computer </a:t>
                      </a:r>
                      <a:r>
                        <a:rPr lang="en-US" sz="1800" dirty="0">
                          <a:latin typeface="Verdana"/>
                          <a:ea typeface="Times New Roman"/>
                          <a:cs typeface="Times New Roman"/>
                        </a:rPr>
                        <a:t>users are free to follow or ignore the code of </a:t>
                      </a:r>
                      <a:r>
                        <a:rPr lang="en-US" sz="1800" dirty="0" smtClean="0">
                          <a:latin typeface="Verdana"/>
                          <a:ea typeface="Times New Roman"/>
                          <a:cs typeface="Times New Roman"/>
                        </a:rPr>
                        <a:t>ethics.</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00"/>
                        </a:spcBef>
                        <a:spcAft>
                          <a:spcPts val="600"/>
                        </a:spcAft>
                      </a:pPr>
                      <a:r>
                        <a:rPr lang="en-US" sz="1800" dirty="0">
                          <a:solidFill>
                            <a:srgbClr val="0000FF"/>
                          </a:solidFill>
                          <a:latin typeface="Verdana"/>
                          <a:ea typeface="Times New Roman"/>
                          <a:cs typeface="Times New Roman"/>
                        </a:rPr>
                        <a:t>Must Follow: </a:t>
                      </a:r>
                      <a:r>
                        <a:rPr lang="en-US" sz="1800" dirty="0">
                          <a:latin typeface="Verdana"/>
                          <a:ea typeface="Times New Roman"/>
                          <a:cs typeface="Times New Roman"/>
                        </a:rPr>
                        <a:t>Computer users must follow the regulations and </a:t>
                      </a:r>
                      <a:r>
                        <a:rPr lang="en-US" sz="1800" dirty="0" smtClean="0">
                          <a:latin typeface="Verdana"/>
                          <a:ea typeface="Times New Roman"/>
                          <a:cs typeface="Times New Roman"/>
                        </a:rPr>
                        <a:t>law.</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48671">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800" dirty="0">
                          <a:solidFill>
                            <a:srgbClr val="FF0000"/>
                          </a:solidFill>
                          <a:latin typeface="Verdana"/>
                          <a:ea typeface="Times New Roman"/>
                          <a:cs typeface="Times New Roman"/>
                        </a:rPr>
                        <a:t>Immoral: </a:t>
                      </a:r>
                      <a:r>
                        <a:rPr lang="en-US" sz="1800" dirty="0" smtClean="0">
                          <a:latin typeface="Verdana"/>
                          <a:ea typeface="Times New Roman"/>
                          <a:cs typeface="Times New Roman"/>
                        </a:rPr>
                        <a:t>Not following ethics are called immoral.</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00"/>
                        </a:spcBef>
                        <a:spcAft>
                          <a:spcPts val="600"/>
                        </a:spcAft>
                      </a:pPr>
                      <a:r>
                        <a:rPr lang="en-US" sz="1800" dirty="0">
                          <a:solidFill>
                            <a:srgbClr val="FF0000"/>
                          </a:solidFill>
                          <a:latin typeface="Verdana"/>
                          <a:ea typeface="Times New Roman"/>
                          <a:cs typeface="Times New Roman"/>
                        </a:rPr>
                        <a:t>Crime: </a:t>
                      </a:r>
                      <a:r>
                        <a:rPr lang="en-US" sz="1800" dirty="0" smtClean="0">
                          <a:latin typeface="Verdana"/>
                          <a:ea typeface="Times New Roman"/>
                          <a:cs typeface="Times New Roman"/>
                        </a:rPr>
                        <a:t>Not obeying laws are called crime.</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097343">
                <a:tc>
                  <a:txBody>
                    <a:bodyPr/>
                    <a:lstStyle/>
                    <a:p>
                      <a:pPr marL="0" marR="0">
                        <a:spcBef>
                          <a:spcPts val="600"/>
                        </a:spcBef>
                        <a:spcAft>
                          <a:spcPts val="600"/>
                        </a:spcAft>
                      </a:pPr>
                      <a:r>
                        <a:rPr lang="en-US" sz="1800" dirty="0">
                          <a:solidFill>
                            <a:srgbClr val="0000FF"/>
                          </a:solidFill>
                          <a:latin typeface="Verdana"/>
                          <a:ea typeface="Times New Roman"/>
                          <a:cs typeface="Times New Roman"/>
                        </a:rPr>
                        <a:t>Universal: </a:t>
                      </a:r>
                      <a:r>
                        <a:rPr lang="en-US" sz="1800" dirty="0" smtClean="0">
                          <a:latin typeface="Verdana"/>
                          <a:ea typeface="Times New Roman"/>
                          <a:cs typeface="Times New Roman"/>
                        </a:rPr>
                        <a:t>Ethics are universal and can </a:t>
                      </a:r>
                      <a:r>
                        <a:rPr lang="en-US" sz="1800" dirty="0">
                          <a:latin typeface="Verdana"/>
                          <a:ea typeface="Times New Roman"/>
                          <a:cs typeface="Times New Roman"/>
                        </a:rPr>
                        <a:t>be applied anywhere, all over the </a:t>
                      </a:r>
                      <a:r>
                        <a:rPr lang="en-US" sz="1800" dirty="0" smtClean="0">
                          <a:latin typeface="Verdana"/>
                          <a:ea typeface="Times New Roman"/>
                          <a:cs typeface="Times New Roman"/>
                        </a:rPr>
                        <a:t>world.</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00"/>
                        </a:spcBef>
                        <a:spcAft>
                          <a:spcPts val="600"/>
                        </a:spcAft>
                      </a:pPr>
                      <a:r>
                        <a:rPr lang="en-US" sz="1800" dirty="0">
                          <a:solidFill>
                            <a:srgbClr val="0000FF"/>
                          </a:solidFill>
                          <a:latin typeface="Verdana"/>
                          <a:ea typeface="Times New Roman"/>
                          <a:cs typeface="Times New Roman"/>
                        </a:rPr>
                        <a:t>Depends on Country: </a:t>
                      </a:r>
                      <a:r>
                        <a:rPr lang="en-US" sz="1800" dirty="0" smtClean="0">
                          <a:solidFill>
                            <a:schemeClr val="dk1"/>
                          </a:solidFill>
                          <a:latin typeface="Verdana"/>
                          <a:ea typeface="Times New Roman"/>
                          <a:cs typeface="Times New Roman"/>
                        </a:rPr>
                        <a:t>Laws</a:t>
                      </a:r>
                      <a:r>
                        <a:rPr lang="en-US" sz="1800" baseline="0" dirty="0" smtClean="0">
                          <a:solidFill>
                            <a:schemeClr val="dk1"/>
                          </a:solidFill>
                          <a:latin typeface="Verdana"/>
                          <a:ea typeface="Times New Roman"/>
                          <a:cs typeface="Times New Roman"/>
                        </a:rPr>
                        <a:t> are not universal and it d</a:t>
                      </a:r>
                      <a:r>
                        <a:rPr lang="en-US" sz="1800" dirty="0" smtClean="0">
                          <a:latin typeface="Verdana"/>
                          <a:ea typeface="Times New Roman"/>
                          <a:cs typeface="Times New Roman"/>
                        </a:rPr>
                        <a:t>epends </a:t>
                      </a:r>
                      <a:r>
                        <a:rPr lang="en-US" sz="1800" dirty="0">
                          <a:latin typeface="Verdana"/>
                          <a:ea typeface="Times New Roman"/>
                          <a:cs typeface="Times New Roman"/>
                        </a:rPr>
                        <a:t>on country and state where the crime is </a:t>
                      </a:r>
                      <a:r>
                        <a:rPr lang="en-US" sz="1800" dirty="0" smtClean="0">
                          <a:latin typeface="Verdana"/>
                          <a:ea typeface="Times New Roman"/>
                          <a:cs typeface="Times New Roman"/>
                        </a:rPr>
                        <a:t>committed.</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48671">
                <a:tc>
                  <a:txBody>
                    <a:bodyPr/>
                    <a:lstStyle/>
                    <a:p>
                      <a:pPr marL="0" marR="0">
                        <a:spcBef>
                          <a:spcPts val="600"/>
                        </a:spcBef>
                        <a:spcAft>
                          <a:spcPts val="600"/>
                        </a:spcAft>
                      </a:pPr>
                      <a:r>
                        <a:rPr lang="en-US" sz="1800" dirty="0">
                          <a:solidFill>
                            <a:srgbClr val="FF0000"/>
                          </a:solidFill>
                          <a:latin typeface="Verdana"/>
                          <a:ea typeface="Times New Roman"/>
                          <a:cs typeface="Times New Roman"/>
                        </a:rPr>
                        <a:t>Goal:</a:t>
                      </a:r>
                      <a:r>
                        <a:rPr lang="en-US" sz="1800" dirty="0">
                          <a:latin typeface="Verdana"/>
                          <a:ea typeface="Times New Roman"/>
                          <a:cs typeface="Times New Roman"/>
                        </a:rPr>
                        <a:t> </a:t>
                      </a:r>
                      <a:r>
                        <a:rPr lang="en-US" sz="1800" dirty="0" smtClean="0">
                          <a:latin typeface="Verdana"/>
                          <a:ea typeface="Times New Roman"/>
                          <a:cs typeface="Times New Roman"/>
                        </a:rPr>
                        <a:t>Goal</a:t>
                      </a:r>
                      <a:r>
                        <a:rPr lang="en-US" sz="1800" baseline="0" dirty="0" smtClean="0">
                          <a:latin typeface="Verdana"/>
                          <a:ea typeface="Times New Roman"/>
                          <a:cs typeface="Times New Roman"/>
                        </a:rPr>
                        <a:t> of ethics is</a:t>
                      </a:r>
                      <a:r>
                        <a:rPr lang="en-US" sz="1800" dirty="0" smtClean="0">
                          <a:latin typeface="Verdana"/>
                          <a:ea typeface="Times New Roman"/>
                          <a:cs typeface="Times New Roman"/>
                        </a:rPr>
                        <a:t> produce </a:t>
                      </a:r>
                      <a:r>
                        <a:rPr lang="en-US" sz="1800" dirty="0">
                          <a:latin typeface="Verdana"/>
                          <a:ea typeface="Times New Roman"/>
                          <a:cs typeface="Times New Roman"/>
                        </a:rPr>
                        <a:t>ethical computer </a:t>
                      </a:r>
                      <a:r>
                        <a:rPr lang="en-US" sz="1800" dirty="0" smtClean="0">
                          <a:latin typeface="Verdana"/>
                          <a:ea typeface="Times New Roman"/>
                          <a:cs typeface="Times New Roman"/>
                        </a:rPr>
                        <a:t>users.</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spcBef>
                          <a:spcPts val="600"/>
                        </a:spcBef>
                        <a:spcAft>
                          <a:spcPts val="600"/>
                        </a:spcAft>
                      </a:pPr>
                      <a:r>
                        <a:rPr lang="en-US" sz="1800" dirty="0">
                          <a:solidFill>
                            <a:srgbClr val="FF0000"/>
                          </a:solidFill>
                          <a:latin typeface="Verdana"/>
                          <a:ea typeface="Times New Roman"/>
                          <a:cs typeface="Times New Roman"/>
                        </a:rPr>
                        <a:t>Goal:</a:t>
                      </a:r>
                      <a:r>
                        <a:rPr lang="en-US" sz="1800" dirty="0">
                          <a:latin typeface="Verdana"/>
                          <a:ea typeface="Times New Roman"/>
                          <a:cs typeface="Times New Roman"/>
                        </a:rPr>
                        <a:t> </a:t>
                      </a:r>
                      <a:r>
                        <a:rPr lang="en-US" sz="1800" dirty="0" smtClean="0">
                          <a:latin typeface="Verdana"/>
                          <a:ea typeface="Times New Roman"/>
                          <a:cs typeface="Times New Roman"/>
                        </a:rPr>
                        <a:t>Goal</a:t>
                      </a:r>
                      <a:r>
                        <a:rPr lang="en-US" sz="1800" baseline="0" dirty="0" smtClean="0">
                          <a:latin typeface="Verdana"/>
                          <a:ea typeface="Times New Roman"/>
                          <a:cs typeface="Times New Roman"/>
                        </a:rPr>
                        <a:t> of law is to </a:t>
                      </a:r>
                      <a:r>
                        <a:rPr lang="en-US" sz="1800" dirty="0" smtClean="0">
                          <a:latin typeface="Verdana"/>
                          <a:ea typeface="Times New Roman"/>
                          <a:cs typeface="Times New Roman"/>
                        </a:rPr>
                        <a:t>prevent </a:t>
                      </a:r>
                      <a:r>
                        <a:rPr lang="en-US" sz="1800" dirty="0">
                          <a:latin typeface="Verdana"/>
                          <a:ea typeface="Times New Roman"/>
                          <a:cs typeface="Times New Roman"/>
                        </a:rPr>
                        <a:t>misuse of </a:t>
                      </a:r>
                      <a:r>
                        <a:rPr lang="en-US" sz="1800" dirty="0" smtClean="0">
                          <a:latin typeface="Verdana"/>
                          <a:ea typeface="Times New Roman"/>
                          <a:cs typeface="Times New Roman"/>
                        </a:rPr>
                        <a:t>computers.</a:t>
                      </a:r>
                      <a:endParaRPr lang="en-US" sz="1200" dirty="0">
                        <a:latin typeface="Times New Roman"/>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7"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Ethics </a:t>
            </a:r>
            <a:r>
              <a:rPr lang="en-US" sz="2700" i="0" dirty="0">
                <a:solidFill>
                  <a:schemeClr val="bg1"/>
                </a:solidFill>
                <a:latin typeface="Arial" panose="020B0604020202020204" pitchFamily="34" charset="0"/>
              </a:rPr>
              <a:t>and Ethical Issues in Information System</a:t>
            </a:r>
          </a:p>
        </p:txBody>
      </p:sp>
      <p:graphicFrame>
        <p:nvGraphicFramePr>
          <p:cNvPr id="8" name="Table 7"/>
          <p:cNvGraphicFramePr>
            <a:graphicFrameLocks noGrp="1"/>
          </p:cNvGraphicFramePr>
          <p:nvPr>
            <p:extLst>
              <p:ext uri="{D42A27DB-BD31-4B8C-83A1-F6EECF244321}">
                <p14:modId xmlns:p14="http://schemas.microsoft.com/office/powerpoint/2010/main" val="2291310266"/>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Difference Between Computer Ethics And Law:</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61908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156013"/>
            <a:ext cx="8458200" cy="3644587"/>
          </a:xfrm>
          <a:prstGeom prst="rect">
            <a:avLst/>
          </a:prstGeom>
        </p:spPr>
        <p:txBody>
          <a:bodyPr>
            <a:spAutoFit/>
          </a:bodyPr>
          <a:lstStyle/>
          <a:p>
            <a:pPr marL="0" lvl="1" algn="just" eaLnBrk="1" hangingPunct="1">
              <a:spcBef>
                <a:spcPts val="400"/>
              </a:spcBef>
              <a:spcAft>
                <a:spcPts val="400"/>
              </a:spcAft>
              <a:buClr>
                <a:schemeClr val="folHlink"/>
              </a:buClr>
              <a:buSzPct val="60000"/>
              <a:defRPr/>
            </a:pPr>
            <a:r>
              <a:rPr lang="en-US" sz="2800" dirty="0">
                <a:cs typeface="Arial" panose="020B0604020202020204" pitchFamily="34" charset="0"/>
              </a:rPr>
              <a:t>With the widespread use of Information </a:t>
            </a:r>
            <a:r>
              <a:rPr lang="en-US" sz="2800" dirty="0" smtClean="0">
                <a:cs typeface="Arial" panose="020B0604020202020204" pitchFamily="34" charset="0"/>
              </a:rPr>
              <a:t>and Communication Technology</a:t>
            </a:r>
            <a:r>
              <a:rPr lang="en-US" sz="2800" dirty="0">
                <a:cs typeface="Arial" panose="020B0604020202020204" pitchFamily="34" charset="0"/>
              </a:rPr>
              <a:t>, </a:t>
            </a:r>
            <a:r>
              <a:rPr lang="en-US" sz="2800" dirty="0" smtClean="0">
                <a:cs typeface="Arial" panose="020B0604020202020204" pitchFamily="34" charset="0"/>
              </a:rPr>
              <a:t>the chance of creating new </a:t>
            </a:r>
            <a:r>
              <a:rPr lang="en-US" sz="2800" dirty="0">
                <a:cs typeface="Arial" panose="020B0604020202020204" pitchFamily="34" charset="0"/>
              </a:rPr>
              <a:t>ethical issues and </a:t>
            </a:r>
            <a:r>
              <a:rPr lang="en-US" sz="2800" dirty="0" smtClean="0">
                <a:cs typeface="Arial" panose="020B0604020202020204" pitchFamily="34" charset="0"/>
              </a:rPr>
              <a:t>problems are increasing.</a:t>
            </a:r>
            <a:endParaRPr lang="en-US" sz="2800" dirty="0">
              <a:cs typeface="Arial" panose="020B0604020202020204" pitchFamily="34" charset="0"/>
            </a:endParaRP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A few common ethical issues for IT users are:</a:t>
            </a:r>
          </a:p>
          <a:p>
            <a:pPr marL="1828800" lvl="1" indent="-457200" algn="just">
              <a:lnSpc>
                <a:spcPct val="96000"/>
              </a:lnSpc>
              <a:spcBef>
                <a:spcPts val="400"/>
              </a:spcBef>
              <a:spcAft>
                <a:spcPts val="400"/>
              </a:spcAft>
              <a:buClr>
                <a:srgbClr val="00B050"/>
              </a:buClr>
              <a:buSzPct val="100000"/>
              <a:buFont typeface="+mj-lt"/>
              <a:buAutoNum type="arabicPeriod"/>
              <a:defRPr/>
            </a:pPr>
            <a:r>
              <a:rPr lang="en-US" sz="2400" dirty="0">
                <a:latin typeface="Calibri" pitchFamily="34" charset="0"/>
                <a:cs typeface="Calibri" pitchFamily="34" charset="0"/>
              </a:rPr>
              <a:t>Software piracy</a:t>
            </a:r>
          </a:p>
          <a:p>
            <a:pPr marL="1828800" lvl="1" indent="-457200" algn="just">
              <a:lnSpc>
                <a:spcPct val="96000"/>
              </a:lnSpc>
              <a:spcBef>
                <a:spcPts val="400"/>
              </a:spcBef>
              <a:spcAft>
                <a:spcPts val="400"/>
              </a:spcAft>
              <a:buClr>
                <a:srgbClr val="00B050"/>
              </a:buClr>
              <a:buSzPct val="100000"/>
              <a:buFont typeface="+mj-lt"/>
              <a:buAutoNum type="arabicPeriod"/>
              <a:defRPr/>
            </a:pPr>
            <a:r>
              <a:rPr lang="en-US" sz="2400" dirty="0">
                <a:latin typeface="Calibri" pitchFamily="34" charset="0"/>
                <a:cs typeface="Calibri" pitchFamily="34" charset="0"/>
              </a:rPr>
              <a:t>Inappropriate use of computing resources</a:t>
            </a:r>
          </a:p>
          <a:p>
            <a:pPr marL="1828800" lvl="1" indent="-457200" algn="just">
              <a:lnSpc>
                <a:spcPct val="96000"/>
              </a:lnSpc>
              <a:spcBef>
                <a:spcPts val="400"/>
              </a:spcBef>
              <a:spcAft>
                <a:spcPts val="400"/>
              </a:spcAft>
              <a:buClr>
                <a:srgbClr val="00B050"/>
              </a:buClr>
              <a:buSzPct val="100000"/>
              <a:buFont typeface="+mj-lt"/>
              <a:buAutoNum type="arabicPeriod"/>
              <a:defRPr/>
            </a:pPr>
            <a:r>
              <a:rPr lang="en-US" sz="2400" dirty="0">
                <a:latin typeface="Calibri" pitchFamily="34" charset="0"/>
                <a:cs typeface="Calibri" pitchFamily="34" charset="0"/>
              </a:rPr>
              <a:t>Inappropriate sharing of information</a:t>
            </a:r>
          </a:p>
        </p:txBody>
      </p:sp>
      <p:sp>
        <p:nvSpPr>
          <p:cNvPr id="5"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Ethics </a:t>
            </a:r>
            <a:r>
              <a:rPr lang="en-US" sz="2700" i="0" dirty="0">
                <a:solidFill>
                  <a:schemeClr val="bg1"/>
                </a:solidFill>
                <a:latin typeface="Arial" panose="020B0604020202020204" pitchFamily="34" charset="0"/>
              </a:rPr>
              <a:t>and Ethical Issues in Information System</a:t>
            </a:r>
          </a:p>
        </p:txBody>
      </p:sp>
      <p:graphicFrame>
        <p:nvGraphicFramePr>
          <p:cNvPr id="6" name="Table 5"/>
          <p:cNvGraphicFramePr>
            <a:graphicFrameLocks noGrp="1"/>
          </p:cNvGraphicFramePr>
          <p:nvPr>
            <p:extLst>
              <p:ext uri="{D42A27DB-BD31-4B8C-83A1-F6EECF244321}">
                <p14:modId xmlns:p14="http://schemas.microsoft.com/office/powerpoint/2010/main" val="145353680"/>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algn="just">
                        <a:lnSpc>
                          <a:spcPct val="100000"/>
                        </a:lnSpc>
                        <a:spcBef>
                          <a:spcPts val="0"/>
                        </a:spcBef>
                        <a:spcAft>
                          <a:spcPts val="0"/>
                        </a:spcAft>
                      </a:pPr>
                      <a:r>
                        <a:rPr lang="en-US" sz="2600" b="1" kern="1200" dirty="0" smtClean="0">
                          <a:solidFill>
                            <a:srgbClr val="0033CC"/>
                          </a:solidFill>
                          <a:effectLst/>
                          <a:latin typeface="Arial" pitchFamily="34" charset="0"/>
                          <a:ea typeface="+mn-ea"/>
                          <a:cs typeface="Arial" pitchFamily="34" charset="0"/>
                        </a:rPr>
                        <a:t>Common Ethical Issues For IT Users:</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48</a:t>
            </a:fld>
            <a:endParaRPr lang="en-US" dirty="0"/>
          </a:p>
        </p:txBody>
      </p:sp>
    </p:spTree>
    <p:extLst>
      <p:ext uri="{BB962C8B-B14F-4D97-AF65-F5344CB8AC3E}">
        <p14:creationId xmlns:p14="http://schemas.microsoft.com/office/powerpoint/2010/main" val="3283474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268835"/>
            <a:ext cx="8458200" cy="4217565"/>
          </a:xfrm>
          <a:prstGeom prst="rect">
            <a:avLst/>
          </a:prstGeom>
        </p:spPr>
        <p:txBody>
          <a:bodyPr>
            <a:spAutoFit/>
          </a:bodyPr>
          <a:lstStyle/>
          <a:p>
            <a:pPr marL="0" lvl="1" algn="just" eaLnBrk="1" hangingPunct="1">
              <a:lnSpc>
                <a:spcPct val="90000"/>
              </a:lnSpc>
              <a:spcBef>
                <a:spcPts val="400"/>
              </a:spcBef>
              <a:spcAft>
                <a:spcPts val="400"/>
              </a:spcAft>
              <a:buClr>
                <a:schemeClr val="folHlink"/>
              </a:buClr>
              <a:buSzPct val="60000"/>
              <a:defRPr/>
            </a:pPr>
            <a:r>
              <a:rPr lang="en-US" sz="2800" dirty="0" smtClean="0">
                <a:cs typeface="Arial" panose="020B0604020202020204" pitchFamily="34" charset="0"/>
              </a:rPr>
              <a:t>Many </a:t>
            </a:r>
            <a:r>
              <a:rPr lang="en-US" sz="2800" dirty="0">
                <a:cs typeface="Arial" panose="020B0604020202020204" pitchFamily="34" charset="0"/>
              </a:rPr>
              <a:t>organizations have recognized the need to develop </a:t>
            </a:r>
            <a:r>
              <a:rPr lang="en-US" sz="2800" dirty="0">
                <a:solidFill>
                  <a:srgbClr val="FF0000"/>
                </a:solidFill>
                <a:cs typeface="Arial" panose="020B0604020202020204" pitchFamily="34" charset="0"/>
              </a:rPr>
              <a:t>policies</a:t>
            </a:r>
            <a:r>
              <a:rPr lang="en-US" sz="2800" dirty="0">
                <a:cs typeface="Arial" panose="020B0604020202020204" pitchFamily="34" charset="0"/>
              </a:rPr>
              <a:t> that protect against abuses. </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smtClean="0">
                <a:latin typeface="Calibri" pitchFamily="34" charset="0"/>
                <a:cs typeface="Calibri" pitchFamily="34" charset="0"/>
              </a:rPr>
              <a:t>A company can </a:t>
            </a:r>
            <a:r>
              <a:rPr lang="en-US" sz="2400" dirty="0">
                <a:latin typeface="Calibri" pitchFamily="34" charset="0"/>
                <a:cs typeface="Calibri" pitchFamily="34" charset="0"/>
              </a:rPr>
              <a:t>take several of the following actions when creating an IT usage policy.</a:t>
            </a:r>
          </a:p>
          <a:p>
            <a:pPr marL="1828800" lvl="1" indent="-457200" algn="just">
              <a:lnSpc>
                <a:spcPct val="96000"/>
              </a:lnSpc>
              <a:spcBef>
                <a:spcPts val="400"/>
              </a:spcBef>
              <a:spcAft>
                <a:spcPts val="400"/>
              </a:spcAft>
              <a:buClr>
                <a:srgbClr val="00B050"/>
              </a:buClr>
              <a:buSzPct val="100000"/>
              <a:buFont typeface="+mj-lt"/>
              <a:buAutoNum type="arabicPeriod"/>
              <a:defRPr/>
            </a:pPr>
            <a:r>
              <a:rPr lang="en-US" sz="2400" dirty="0" smtClean="0">
                <a:latin typeface="Calibri" pitchFamily="34" charset="0"/>
                <a:cs typeface="Calibri" pitchFamily="34" charset="0"/>
              </a:rPr>
              <a:t>Establishing </a:t>
            </a:r>
            <a:r>
              <a:rPr lang="en-US" sz="2400" dirty="0">
                <a:latin typeface="Calibri" pitchFamily="34" charset="0"/>
                <a:cs typeface="Calibri" pitchFamily="34" charset="0"/>
              </a:rPr>
              <a:t>guidelines for use of company software</a:t>
            </a:r>
          </a:p>
          <a:p>
            <a:pPr marL="1828800" lvl="1" indent="-457200" algn="just">
              <a:lnSpc>
                <a:spcPct val="96000"/>
              </a:lnSpc>
              <a:spcBef>
                <a:spcPts val="400"/>
              </a:spcBef>
              <a:spcAft>
                <a:spcPts val="400"/>
              </a:spcAft>
              <a:buClr>
                <a:srgbClr val="00B050"/>
              </a:buClr>
              <a:buSzPct val="100000"/>
              <a:buFont typeface="+mj-lt"/>
              <a:buAutoNum type="arabicPeriod"/>
              <a:defRPr/>
            </a:pPr>
            <a:r>
              <a:rPr lang="en-US" sz="2400" dirty="0">
                <a:latin typeface="Calibri" pitchFamily="34" charset="0"/>
                <a:cs typeface="Calibri" pitchFamily="34" charset="0"/>
              </a:rPr>
              <a:t>Defining the appropriate use of IT resources</a:t>
            </a:r>
          </a:p>
          <a:p>
            <a:pPr marL="1828800" lvl="1" indent="-457200" algn="just">
              <a:lnSpc>
                <a:spcPct val="96000"/>
              </a:lnSpc>
              <a:spcBef>
                <a:spcPts val="400"/>
              </a:spcBef>
              <a:spcAft>
                <a:spcPts val="400"/>
              </a:spcAft>
              <a:buClr>
                <a:srgbClr val="00B050"/>
              </a:buClr>
              <a:buSzPct val="100000"/>
              <a:buFont typeface="+mj-lt"/>
              <a:buAutoNum type="arabicPeriod"/>
              <a:defRPr/>
            </a:pPr>
            <a:r>
              <a:rPr lang="en-US" sz="2400" dirty="0">
                <a:latin typeface="Calibri" pitchFamily="34" charset="0"/>
                <a:cs typeface="Calibri" pitchFamily="34" charset="0"/>
              </a:rPr>
              <a:t>Structuring information systems to protect data and information</a:t>
            </a:r>
          </a:p>
          <a:p>
            <a:pPr marL="1828800" lvl="1" indent="-457200" algn="just">
              <a:lnSpc>
                <a:spcPct val="96000"/>
              </a:lnSpc>
              <a:spcBef>
                <a:spcPts val="400"/>
              </a:spcBef>
              <a:spcAft>
                <a:spcPts val="400"/>
              </a:spcAft>
              <a:buClr>
                <a:srgbClr val="00B050"/>
              </a:buClr>
              <a:buSzPct val="100000"/>
              <a:buFont typeface="+mj-lt"/>
              <a:buAutoNum type="arabicPeriod"/>
              <a:defRPr/>
            </a:pPr>
            <a:r>
              <a:rPr lang="en-US" sz="2400" dirty="0">
                <a:latin typeface="Calibri" pitchFamily="34" charset="0"/>
                <a:cs typeface="Calibri" pitchFamily="34" charset="0"/>
              </a:rPr>
              <a:t>Installing and maintaining a corporate </a:t>
            </a:r>
            <a:r>
              <a:rPr lang="en-US" sz="2400" dirty="0" smtClean="0">
                <a:latin typeface="Calibri" pitchFamily="34" charset="0"/>
                <a:cs typeface="Calibri" pitchFamily="34" charset="0"/>
              </a:rPr>
              <a:t>firewall</a:t>
            </a:r>
            <a:endParaRPr lang="en-US" sz="2400" dirty="0">
              <a:latin typeface="Calibri" pitchFamily="34" charset="0"/>
              <a:cs typeface="Calibri" pitchFamily="34" charset="0"/>
            </a:endParaRPr>
          </a:p>
        </p:txBody>
      </p:sp>
      <p:sp>
        <p:nvSpPr>
          <p:cNvPr id="21508"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700" dirty="0" smtClean="0">
                <a:solidFill>
                  <a:schemeClr val="bg1"/>
                </a:solidFill>
              </a:rPr>
              <a:t>Ethics </a:t>
            </a:r>
            <a:r>
              <a:rPr lang="en-US" sz="2700" dirty="0">
                <a:solidFill>
                  <a:schemeClr val="bg1"/>
                </a:solidFill>
              </a:rPr>
              <a:t>and Ethical Issues in Information </a:t>
            </a:r>
            <a:r>
              <a:rPr lang="en-US" sz="2700" dirty="0" smtClean="0">
                <a:solidFill>
                  <a:schemeClr val="bg1"/>
                </a:solidFill>
              </a:rPr>
              <a:t>System</a:t>
            </a:r>
            <a:endParaRPr lang="en-US" sz="27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13507450"/>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en-US" sz="2600" b="1" kern="1200" dirty="0" smtClean="0">
                          <a:solidFill>
                            <a:srgbClr val="0033CC"/>
                          </a:solidFill>
                          <a:effectLst/>
                          <a:latin typeface="Arial" pitchFamily="34" charset="0"/>
                          <a:ea typeface="+mn-ea"/>
                          <a:cs typeface="Arial" pitchFamily="34" charset="0"/>
                        </a:rPr>
                        <a:t>Actions Taken while Creating IT Usage Policy:</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49</a:t>
            </a:fld>
            <a:endParaRPr lang="en-US" dirty="0"/>
          </a:p>
        </p:txBody>
      </p:sp>
    </p:spTree>
    <p:extLst>
      <p:ext uri="{BB962C8B-B14F-4D97-AF65-F5344CB8AC3E}">
        <p14:creationId xmlns:p14="http://schemas.microsoft.com/office/powerpoint/2010/main" val="1869752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086683343"/>
              </p:ext>
            </p:extLst>
          </p:nvPr>
        </p:nvGraphicFramePr>
        <p:xfrm>
          <a:off x="17834" y="594360"/>
          <a:ext cx="3715966" cy="396240"/>
        </p:xfrm>
        <a:graphic>
          <a:graphicData uri="http://schemas.openxmlformats.org/drawingml/2006/table">
            <a:tbl>
              <a:tblPr firstRow="1" firstCol="1" lastRow="1" lastCol="1" bandRow="1" bandCol="1">
                <a:tableStyleId>{5C22544A-7EE6-4342-B048-85BDC9FD1C3A}</a:tableStyleId>
              </a:tblPr>
              <a:tblGrid>
                <a:gridCol w="3715966">
                  <a:extLst>
                    <a:ext uri="{9D8B030D-6E8A-4147-A177-3AD203B41FA5}">
                      <a16:colId xmlns:a16="http://schemas.microsoft.com/office/drawing/2014/main" val="20000"/>
                    </a:ext>
                  </a:extLst>
                </a:gridCol>
              </a:tblGrid>
              <a:tr h="381000">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What is Information?</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a:t>
            </a:fld>
            <a:endParaRPr lang="en-US" dirty="0"/>
          </a:p>
        </p:txBody>
      </p:sp>
      <p:sp>
        <p:nvSpPr>
          <p:cNvPr id="14" name="Rectangle 9"/>
          <p:cNvSpPr txBox="1">
            <a:spLocks noChangeArrowheads="1"/>
          </p:cNvSpPr>
          <p:nvPr/>
        </p:nvSpPr>
        <p:spPr bwMode="auto">
          <a:xfrm>
            <a:off x="43324" y="914400"/>
            <a:ext cx="8795875" cy="2514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spcBef>
                <a:spcPts val="400"/>
              </a:spcBef>
              <a:spcAft>
                <a:spcPts val="400"/>
              </a:spcAft>
              <a:buClr>
                <a:schemeClr val="folHlink"/>
              </a:buClr>
              <a:buSzPct val="60000"/>
              <a:buNone/>
              <a:defRPr/>
            </a:pPr>
            <a:r>
              <a:rPr lang="en-US" dirty="0" smtClean="0">
                <a:latin typeface="Arial" panose="020B0604020202020204" pitchFamily="34" charset="0"/>
                <a:cs typeface="Arial" panose="020B0604020202020204" pitchFamily="34" charset="0"/>
              </a:rPr>
              <a:t>Processed, organized and structured </a:t>
            </a:r>
            <a:r>
              <a:rPr lang="en-US" dirty="0">
                <a:latin typeface="Arial" panose="020B0604020202020204" pitchFamily="34" charset="0"/>
                <a:cs typeface="Arial" panose="020B0604020202020204" pitchFamily="34" charset="0"/>
              </a:rPr>
              <a:t>data is called information which is meaningful to the person who receives it. </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bn-BD" sz="2400" dirty="0">
                <a:latin typeface="Calibri" pitchFamily="34" charset="0"/>
                <a:cs typeface="Calibri" pitchFamily="34" charset="0"/>
              </a:rPr>
              <a:t>For instance, a red traffic light is a form of data. The meaning we attach to this data (i.e. STOP) is the information. </a:t>
            </a:r>
            <a:endParaRPr lang="en-US" sz="2400" dirty="0" smtClean="0">
              <a:latin typeface="Calibri" pitchFamily="34" charset="0"/>
              <a:cs typeface="Calibri" pitchFamily="34" charset="0"/>
            </a:endParaRP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Information is valuable because it can affect behavior, a decision, or an outcome. </a:t>
            </a:r>
          </a:p>
          <a:p>
            <a:pPr marL="0" lvl="1" indent="0" algn="just" eaLnBrk="1" hangingPunct="1">
              <a:spcBef>
                <a:spcPts val="400"/>
              </a:spcBef>
              <a:spcAft>
                <a:spcPts val="400"/>
              </a:spcAft>
              <a:buClr>
                <a:schemeClr val="folHlink"/>
              </a:buClr>
              <a:buSzPct val="60000"/>
              <a:buNone/>
              <a:defRPr/>
            </a:pPr>
            <a:r>
              <a:rPr lang="en-US" dirty="0" smtClean="0">
                <a:ln>
                  <a:solidFill>
                    <a:srgbClr val="00CC00"/>
                  </a:solidFill>
                </a:ln>
                <a:latin typeface="Arial" panose="020B0604020202020204" pitchFamily="34" charset="0"/>
                <a:cs typeface="Arial" panose="020B0604020202020204" pitchFamily="34" charset="0"/>
              </a:rPr>
              <a:t>Characteristics of Perfect of Information: </a:t>
            </a:r>
          </a:p>
          <a:p>
            <a:pPr marL="0" lvl="1" indent="0" algn="just" eaLnBrk="1" hangingPunct="1">
              <a:spcBef>
                <a:spcPts val="0"/>
              </a:spcBef>
              <a:spcAft>
                <a:spcPts val="0"/>
              </a:spcAft>
              <a:buClr>
                <a:schemeClr val="folHlink"/>
              </a:buClr>
              <a:buSzPct val="60000"/>
              <a:buNone/>
              <a:defRPr/>
            </a:pPr>
            <a:r>
              <a:rPr lang="en-US" sz="2400" dirty="0" smtClean="0">
                <a:latin typeface="Arial" panose="020B0604020202020204" pitchFamily="34" charset="0"/>
                <a:cs typeface="Arial" panose="020B0604020202020204" pitchFamily="34" charset="0"/>
              </a:rPr>
              <a:t>That </a:t>
            </a:r>
            <a:r>
              <a:rPr lang="en-US" sz="2400" dirty="0">
                <a:latin typeface="Arial" panose="020B0604020202020204" pitchFamily="34" charset="0"/>
                <a:cs typeface="Arial" panose="020B0604020202020204" pitchFamily="34" charset="0"/>
              </a:rPr>
              <a:t>data is called information which is-</a:t>
            </a:r>
          </a:p>
          <a:p>
            <a:pPr marL="919163" lvl="1" indent="-404813" algn="just">
              <a:lnSpc>
                <a:spcPct val="97000"/>
              </a:lnSpc>
              <a:spcBef>
                <a:spcPts val="0"/>
              </a:spcBef>
              <a:spcAft>
                <a:spcPts val="0"/>
              </a:spcAft>
              <a:buClr>
                <a:srgbClr val="0033CC"/>
              </a:buClr>
              <a:buSzPct val="100000"/>
              <a:buFont typeface="+mj-lt"/>
              <a:buAutoNum type="arabicPeriod"/>
              <a:defRPr/>
            </a:pPr>
            <a:r>
              <a:rPr lang="en-US" sz="2400" b="0" dirty="0">
                <a:ln>
                  <a:solidFill>
                    <a:srgbClr val="FF0000"/>
                  </a:solidFill>
                </a:ln>
                <a:solidFill>
                  <a:srgbClr val="FF0000"/>
                </a:solidFill>
                <a:latin typeface="Calibri" pitchFamily="34" charset="0"/>
                <a:cs typeface="Calibri" pitchFamily="34" charset="0"/>
              </a:rPr>
              <a:t>Accurate</a:t>
            </a:r>
            <a:r>
              <a:rPr lang="en-US" sz="2400" b="0" dirty="0">
                <a:latin typeface="Calibri" pitchFamily="34" charset="0"/>
                <a:cs typeface="Calibri" pitchFamily="34" charset="0"/>
              </a:rPr>
              <a:t>- </a:t>
            </a:r>
            <a:r>
              <a:rPr lang="en-AU" sz="2000" b="0" spc="-80" dirty="0">
                <a:latin typeface="Calibri" pitchFamily="34" charset="0"/>
                <a:cs typeface="Calibri" pitchFamily="34" charset="0"/>
              </a:rPr>
              <a:t>collected from a dependable source and entered without errors.</a:t>
            </a:r>
            <a:r>
              <a:rPr lang="en-US" sz="2000" b="0" spc="-80" dirty="0">
                <a:latin typeface="Calibri" pitchFamily="34" charset="0"/>
                <a:cs typeface="Calibri" pitchFamily="34" charset="0"/>
              </a:rPr>
              <a:t> </a:t>
            </a:r>
          </a:p>
          <a:p>
            <a:pPr marL="919163" lvl="1" indent="-404813" algn="just">
              <a:lnSpc>
                <a:spcPct val="97000"/>
              </a:lnSpc>
              <a:spcBef>
                <a:spcPts val="0"/>
              </a:spcBef>
              <a:spcAft>
                <a:spcPts val="0"/>
              </a:spcAft>
              <a:buClr>
                <a:srgbClr val="0033CC"/>
              </a:buClr>
              <a:buSzPct val="100000"/>
              <a:buFont typeface="+mj-lt"/>
              <a:buAutoNum type="arabicPeriod"/>
              <a:defRPr/>
            </a:pPr>
            <a:r>
              <a:rPr lang="en-US" sz="2400" b="0" dirty="0">
                <a:ln>
                  <a:solidFill>
                    <a:srgbClr val="3366FF"/>
                  </a:solidFill>
                </a:ln>
                <a:solidFill>
                  <a:srgbClr val="0000FF"/>
                </a:solidFill>
                <a:latin typeface="Calibri" pitchFamily="34" charset="0"/>
                <a:cs typeface="Calibri" pitchFamily="34" charset="0"/>
              </a:rPr>
              <a:t>Timely</a:t>
            </a:r>
            <a:r>
              <a:rPr lang="en-US" sz="2400" b="0" dirty="0">
                <a:latin typeface="Calibri" pitchFamily="34" charset="0"/>
                <a:cs typeface="Calibri" pitchFamily="34" charset="0"/>
              </a:rPr>
              <a:t>- </a:t>
            </a:r>
            <a:r>
              <a:rPr lang="en-AU" sz="2000" b="0" spc="-80" dirty="0">
                <a:latin typeface="Calibri" pitchFamily="34" charset="0"/>
                <a:cs typeface="Calibri" pitchFamily="34" charset="0"/>
              </a:rPr>
              <a:t>current and kept up to date.</a:t>
            </a:r>
            <a:endParaRPr lang="en-US" sz="2000" b="0" spc="-80" dirty="0">
              <a:latin typeface="Calibri" pitchFamily="34" charset="0"/>
              <a:cs typeface="Calibri" pitchFamily="34" charset="0"/>
            </a:endParaRPr>
          </a:p>
          <a:p>
            <a:pPr marL="919163" lvl="1" indent="-404813" algn="just">
              <a:lnSpc>
                <a:spcPct val="97000"/>
              </a:lnSpc>
              <a:spcBef>
                <a:spcPts val="0"/>
              </a:spcBef>
              <a:spcAft>
                <a:spcPts val="0"/>
              </a:spcAft>
              <a:buClr>
                <a:srgbClr val="0033CC"/>
              </a:buClr>
              <a:buSzPct val="100000"/>
              <a:buFont typeface="+mj-lt"/>
              <a:buAutoNum type="arabicPeriod"/>
              <a:defRPr/>
            </a:pPr>
            <a:r>
              <a:rPr lang="en-US" sz="2400" b="0" dirty="0">
                <a:ln>
                  <a:solidFill>
                    <a:srgbClr val="FF0000"/>
                  </a:solidFill>
                </a:ln>
                <a:solidFill>
                  <a:srgbClr val="FF0000"/>
                </a:solidFill>
                <a:latin typeface="Calibri" pitchFamily="34" charset="0"/>
                <a:cs typeface="Calibri" pitchFamily="34" charset="0"/>
              </a:rPr>
              <a:t>Useful</a:t>
            </a:r>
            <a:r>
              <a:rPr lang="en-US" sz="2400" b="0" dirty="0">
                <a:latin typeface="Calibri" pitchFamily="34" charset="0"/>
                <a:cs typeface="Calibri" pitchFamily="34" charset="0"/>
              </a:rPr>
              <a:t>- </a:t>
            </a:r>
            <a:r>
              <a:rPr lang="en-AU" sz="2000" b="0" spc="-80" dirty="0">
                <a:latin typeface="Calibri" pitchFamily="34" charset="0"/>
                <a:cs typeface="Calibri" pitchFamily="34" charset="0"/>
              </a:rPr>
              <a:t>useful to the purpose of the information system.</a:t>
            </a:r>
            <a:endParaRPr lang="en-US" sz="2000" b="0" spc="-80" dirty="0">
              <a:latin typeface="Calibri" pitchFamily="34" charset="0"/>
              <a:cs typeface="Calibri" pitchFamily="34" charset="0"/>
            </a:endParaRPr>
          </a:p>
          <a:p>
            <a:pPr marL="919163" lvl="1" indent="-404813" algn="just">
              <a:lnSpc>
                <a:spcPct val="97000"/>
              </a:lnSpc>
              <a:spcBef>
                <a:spcPts val="0"/>
              </a:spcBef>
              <a:spcAft>
                <a:spcPts val="0"/>
              </a:spcAft>
              <a:buClr>
                <a:srgbClr val="0033CC"/>
              </a:buClr>
              <a:buSzPct val="100000"/>
              <a:buFont typeface="+mj-lt"/>
              <a:buAutoNum type="arabicPeriod"/>
              <a:defRPr/>
            </a:pPr>
            <a:r>
              <a:rPr lang="en-US" sz="2400" b="0" dirty="0">
                <a:ln>
                  <a:solidFill>
                    <a:srgbClr val="3366FF"/>
                  </a:solidFill>
                </a:ln>
                <a:solidFill>
                  <a:srgbClr val="0000FF"/>
                </a:solidFill>
                <a:latin typeface="Calibri" pitchFamily="34" charset="0"/>
                <a:cs typeface="Calibri" pitchFamily="34" charset="0"/>
              </a:rPr>
              <a:t>Relevant</a:t>
            </a:r>
            <a:r>
              <a:rPr lang="en-US" sz="2400" b="0" dirty="0">
                <a:solidFill>
                  <a:srgbClr val="0000FF"/>
                </a:solidFill>
                <a:latin typeface="Calibri" pitchFamily="34" charset="0"/>
                <a:cs typeface="Calibri" pitchFamily="34" charset="0"/>
              </a:rPr>
              <a:t>-</a:t>
            </a:r>
            <a:r>
              <a:rPr lang="en-US" sz="2400" b="0" dirty="0">
                <a:latin typeface="Calibri" pitchFamily="34" charset="0"/>
                <a:cs typeface="Calibri" pitchFamily="34" charset="0"/>
              </a:rPr>
              <a:t> </a:t>
            </a:r>
            <a:r>
              <a:rPr lang="en-US" sz="2000" b="0" spc="-80" dirty="0">
                <a:latin typeface="Calibri" pitchFamily="34" charset="0"/>
                <a:cs typeface="Calibri" pitchFamily="34" charset="0"/>
              </a:rPr>
              <a:t>presented within a context that gives it meaning and relevance.</a:t>
            </a:r>
          </a:p>
          <a:p>
            <a:pPr marL="919163" lvl="1" indent="-404813" algn="just">
              <a:lnSpc>
                <a:spcPct val="97000"/>
              </a:lnSpc>
              <a:spcBef>
                <a:spcPts val="0"/>
              </a:spcBef>
              <a:spcAft>
                <a:spcPts val="0"/>
              </a:spcAft>
              <a:buClr>
                <a:srgbClr val="0033CC"/>
              </a:buClr>
              <a:buSzPct val="100000"/>
              <a:buFont typeface="+mj-lt"/>
              <a:buAutoNum type="arabicPeriod"/>
              <a:defRPr/>
            </a:pPr>
            <a:r>
              <a:rPr lang="en-US" sz="2400" b="0" dirty="0">
                <a:ln>
                  <a:solidFill>
                    <a:srgbClr val="FF0000"/>
                  </a:solidFill>
                </a:ln>
                <a:solidFill>
                  <a:srgbClr val="FF0000"/>
                </a:solidFill>
                <a:latin typeface="Calibri" pitchFamily="34" charset="0"/>
                <a:cs typeface="Calibri" pitchFamily="34" charset="0"/>
              </a:rPr>
              <a:t>Secure</a:t>
            </a:r>
            <a:r>
              <a:rPr lang="en-US" sz="2400" b="0" dirty="0">
                <a:latin typeface="Calibri" pitchFamily="34" charset="0"/>
                <a:cs typeface="Calibri" pitchFamily="34" charset="0"/>
              </a:rPr>
              <a:t>- </a:t>
            </a:r>
            <a:r>
              <a:rPr lang="en-AU" sz="2000" b="0" spc="-80" dirty="0">
                <a:latin typeface="Calibri" pitchFamily="34" charset="0"/>
                <a:cs typeface="Calibri" pitchFamily="34" charset="0"/>
              </a:rPr>
              <a:t>protected from deliberate or accidental damage or loss.</a:t>
            </a:r>
            <a:endParaRPr lang="en-US" sz="2000" b="0" spc="-80" dirty="0">
              <a:latin typeface="Calibri" pitchFamily="34" charset="0"/>
              <a:cs typeface="Calibri" pitchFamily="34" charset="0"/>
            </a:endParaRPr>
          </a:p>
        </p:txBody>
      </p:sp>
      <p:sp>
        <p:nvSpPr>
          <p:cNvPr id="7"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Data Vs. Information</a:t>
            </a:r>
            <a:endParaRPr lang="en-US" sz="2700" i="0" dirty="0">
              <a:solidFill>
                <a:schemeClr val="bg1"/>
              </a:solidFill>
              <a:latin typeface="Arial" panose="020B0604020202020204" pitchFamily="34" charset="0"/>
            </a:endParaRPr>
          </a:p>
        </p:txBody>
      </p:sp>
      <p:sp>
        <p:nvSpPr>
          <p:cNvPr id="11" name="Rectangle 10"/>
          <p:cNvSpPr/>
          <p:nvPr/>
        </p:nvSpPr>
        <p:spPr>
          <a:xfrm>
            <a:off x="3544747" y="609600"/>
            <a:ext cx="5142053" cy="358240"/>
          </a:xfrm>
          <a:prstGeom prst="rect">
            <a:avLst/>
          </a:prstGeom>
          <a:solidFill>
            <a:schemeClr val="accent2"/>
          </a:solidFill>
        </p:spPr>
        <p:txBody>
          <a:bodyPr wrap="square">
            <a:spAutoFit/>
          </a:bodyPr>
          <a:lstStyle/>
          <a:p>
            <a:pPr marL="0" lvl="1" algn="just">
              <a:lnSpc>
                <a:spcPct val="96000"/>
              </a:lnSpc>
              <a:spcBef>
                <a:spcPts val="400"/>
              </a:spcBef>
              <a:spcAft>
                <a:spcPts val="400"/>
              </a:spcAft>
              <a:buClr>
                <a:srgbClr val="00B050"/>
              </a:buClr>
              <a:buSzPct val="100000"/>
              <a:defRPr/>
            </a:pPr>
            <a:r>
              <a:rPr lang="en-US" sz="1800" dirty="0">
                <a:cs typeface="Arial" panose="020B0604020202020204" pitchFamily="34" charset="0"/>
              </a:rPr>
              <a:t>Information is sufficient for making </a:t>
            </a:r>
            <a:r>
              <a:rPr lang="en-US" sz="1800" dirty="0" smtClean="0">
                <a:cs typeface="Arial" panose="020B0604020202020204" pitchFamily="34" charset="0"/>
              </a:rPr>
              <a:t>decision.</a:t>
            </a:r>
            <a:endParaRPr lang="en-US" sz="1800" dirty="0">
              <a:cs typeface="Arial" panose="020B0604020202020204" pitchFamily="34" charset="0"/>
            </a:endParaRPr>
          </a:p>
        </p:txBody>
      </p:sp>
    </p:spTree>
    <p:extLst>
      <p:ext uri="{BB962C8B-B14F-4D97-AF65-F5344CB8AC3E}">
        <p14:creationId xmlns:p14="http://schemas.microsoft.com/office/powerpoint/2010/main" val="16008394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700" dirty="0" smtClean="0">
                <a:solidFill>
                  <a:schemeClr val="bg1"/>
                </a:solidFill>
              </a:rPr>
              <a:t>Ethics </a:t>
            </a:r>
            <a:r>
              <a:rPr lang="en-US" sz="2700" dirty="0">
                <a:solidFill>
                  <a:schemeClr val="bg1"/>
                </a:solidFill>
              </a:rPr>
              <a:t>and Ethical Issues in Information System</a:t>
            </a:r>
          </a:p>
        </p:txBody>
      </p:sp>
      <p:sp>
        <p:nvSpPr>
          <p:cNvPr id="24580" name="Rectangle 4"/>
          <p:cNvSpPr>
            <a:spLocks noChangeArrowheads="1"/>
          </p:cNvSpPr>
          <p:nvPr/>
        </p:nvSpPr>
        <p:spPr bwMode="auto">
          <a:xfrm>
            <a:off x="381000" y="1055983"/>
            <a:ext cx="8305800" cy="4125617"/>
          </a:xfrm>
          <a:prstGeom prst="rect">
            <a:avLst/>
          </a:prstGeom>
          <a:noFill/>
          <a:ln w="9525">
            <a:noFill/>
            <a:miter lim="800000"/>
            <a:headEnd/>
            <a:tailEnd/>
          </a:ln>
        </p:spPr>
        <p:txBody>
          <a:bodyPr>
            <a:spAutoFit/>
          </a:bodyPr>
          <a:lstStyle/>
          <a:p>
            <a:pPr marL="0" lvl="1" algn="just" eaLnBrk="1" hangingPunct="1">
              <a:lnSpc>
                <a:spcPct val="90000"/>
              </a:lnSpc>
              <a:spcBef>
                <a:spcPts val="0"/>
              </a:spcBef>
              <a:spcAft>
                <a:spcPts val="0"/>
              </a:spcAft>
              <a:buClr>
                <a:schemeClr val="folHlink"/>
              </a:buClr>
              <a:buSzPct val="60000"/>
              <a:defRPr/>
            </a:pPr>
            <a:r>
              <a:rPr lang="en-US" sz="2800" dirty="0" smtClean="0">
                <a:cs typeface="Arial" panose="020B0604020202020204" pitchFamily="34" charset="0"/>
              </a:rPr>
              <a:t>AUP is </a:t>
            </a:r>
            <a:r>
              <a:rPr lang="en-US" sz="2800" dirty="0">
                <a:cs typeface="Arial" panose="020B0604020202020204" pitchFamily="34" charset="0"/>
              </a:rPr>
              <a:t>a policy </a:t>
            </a:r>
            <a:r>
              <a:rPr lang="en-US" sz="2800" dirty="0" smtClean="0">
                <a:cs typeface="Arial" panose="020B0604020202020204" pitchFamily="34" charset="0"/>
              </a:rPr>
              <a:t>that is set </a:t>
            </a:r>
            <a:r>
              <a:rPr lang="en-US" sz="2800" dirty="0">
                <a:cs typeface="Arial" panose="020B0604020202020204" pitchFamily="34" charset="0"/>
              </a:rPr>
              <a:t>up by the network administrator or other school leaders </a:t>
            </a:r>
            <a:r>
              <a:rPr lang="en-US" sz="2800" dirty="0" smtClean="0">
                <a:cs typeface="Arial" panose="020B0604020202020204" pitchFamily="34" charset="0"/>
              </a:rPr>
              <a:t>to </a:t>
            </a:r>
            <a:r>
              <a:rPr lang="en-US" sz="2800" dirty="0">
                <a:cs typeface="Arial" panose="020B0604020202020204" pitchFamily="34" charset="0"/>
              </a:rPr>
              <a:t>agree with their technology needs and safety concerns.</a:t>
            </a:r>
          </a:p>
          <a:p>
            <a:pPr marL="914400" lvl="1" indent="-342900" algn="just">
              <a:lnSpc>
                <a:spcPct val="96000"/>
              </a:lnSpc>
              <a:spcBef>
                <a:spcPts val="0"/>
              </a:spcBef>
              <a:spcAft>
                <a:spcPts val="0"/>
              </a:spcAft>
              <a:buClr>
                <a:srgbClr val="00B050"/>
              </a:buClr>
              <a:buSzPct val="100000"/>
              <a:buFont typeface="Wingdings" pitchFamily="2" charset="2"/>
              <a:buChar char="Ø"/>
              <a:defRPr/>
            </a:pPr>
            <a:r>
              <a:rPr lang="en-US" sz="2400" dirty="0">
                <a:latin typeface="Calibri" pitchFamily="34" charset="0"/>
                <a:cs typeface="Calibri" pitchFamily="34" charset="0"/>
              </a:rPr>
              <a:t>Although no policy can stop wrongdoers, it can set forth the general rights and responsibilities of all IT </a:t>
            </a:r>
            <a:r>
              <a:rPr lang="en-US" sz="2400" dirty="0" smtClean="0">
                <a:latin typeface="Calibri" pitchFamily="34" charset="0"/>
                <a:cs typeface="Calibri" pitchFamily="34" charset="0"/>
              </a:rPr>
              <a:t>users.</a:t>
            </a:r>
          </a:p>
          <a:p>
            <a:pPr marL="914400" lvl="1" indent="-342900" algn="just">
              <a:lnSpc>
                <a:spcPct val="96000"/>
              </a:lnSpc>
              <a:spcBef>
                <a:spcPts val="0"/>
              </a:spcBef>
              <a:spcAft>
                <a:spcPts val="0"/>
              </a:spcAft>
              <a:buClr>
                <a:srgbClr val="00B050"/>
              </a:buClr>
              <a:buSzPct val="100000"/>
              <a:buFont typeface="Wingdings" pitchFamily="2" charset="2"/>
              <a:buChar char="Ø"/>
              <a:defRPr/>
            </a:pPr>
            <a:r>
              <a:rPr lang="en-US" sz="2400" dirty="0" smtClean="0">
                <a:latin typeface="Calibri" pitchFamily="34" charset="0"/>
                <a:cs typeface="Calibri" pitchFamily="34" charset="0"/>
              </a:rPr>
              <a:t>AUP can establish </a:t>
            </a:r>
            <a:r>
              <a:rPr lang="en-US" sz="2400" dirty="0">
                <a:latin typeface="Calibri" pitchFamily="34" charset="0"/>
                <a:cs typeface="Calibri" pitchFamily="34" charset="0"/>
              </a:rPr>
              <a:t>boundaries of acceptable and unacceptable behavior, and enable management to punish violators. </a:t>
            </a:r>
            <a:r>
              <a:rPr lang="en-US" sz="2400" dirty="0" smtClean="0">
                <a:latin typeface="Calibri" pitchFamily="34" charset="0"/>
                <a:cs typeface="Calibri" pitchFamily="34" charset="0"/>
              </a:rPr>
              <a:t>For </a:t>
            </a:r>
            <a:r>
              <a:rPr lang="en-US" sz="2400" dirty="0">
                <a:latin typeface="Calibri" pitchFamily="34" charset="0"/>
                <a:cs typeface="Calibri" pitchFamily="34" charset="0"/>
              </a:rPr>
              <a:t>example, an educational institute may take several of the following actions as acceptable user policy for their students while using IT facility: </a:t>
            </a:r>
          </a:p>
        </p:txBody>
      </p:sp>
      <p:sp>
        <p:nvSpPr>
          <p:cNvPr id="5" name="Rectangle 4"/>
          <p:cNvSpPr>
            <a:spLocks noChangeArrowheads="1"/>
          </p:cNvSpPr>
          <p:nvPr/>
        </p:nvSpPr>
        <p:spPr bwMode="auto">
          <a:xfrm>
            <a:off x="1371600" y="5205984"/>
            <a:ext cx="6629400" cy="1575816"/>
          </a:xfrm>
          <a:prstGeom prst="rect">
            <a:avLst/>
          </a:prstGeom>
          <a:noFill/>
          <a:ln w="28575">
            <a:solidFill>
              <a:srgbClr val="00CC00"/>
            </a:solidFill>
            <a:miter lim="800000"/>
            <a:headEnd/>
            <a:tailEnd/>
          </a:ln>
        </p:spPr>
        <p:txBody>
          <a:bodyPr wrap="square">
            <a:spAutoFit/>
          </a:bodyPr>
          <a:lstStyle/>
          <a:p>
            <a:pPr lvl="1" indent="-457200" algn="just">
              <a:lnSpc>
                <a:spcPct val="90000"/>
              </a:lnSpc>
              <a:spcBef>
                <a:spcPts val="200"/>
              </a:spcBef>
              <a:spcAft>
                <a:spcPts val="200"/>
              </a:spcAft>
              <a:buFont typeface="Wingdings" pitchFamily="2" charset="2"/>
              <a:buChar char="q"/>
              <a:defRPr/>
            </a:pPr>
            <a:r>
              <a:rPr lang="en-US" sz="2400" b="0" i="0" dirty="0">
                <a:latin typeface="Calibri" pitchFamily="34" charset="0"/>
                <a:cs typeface="Calibri" pitchFamily="34" charset="0"/>
              </a:rPr>
              <a:t>Use computers for teacher-assigned work only.</a:t>
            </a:r>
          </a:p>
          <a:p>
            <a:pPr lvl="1" indent="-457200" algn="just">
              <a:lnSpc>
                <a:spcPct val="90000"/>
              </a:lnSpc>
              <a:spcBef>
                <a:spcPts val="200"/>
              </a:spcBef>
              <a:spcAft>
                <a:spcPts val="200"/>
              </a:spcAft>
              <a:buFont typeface="Wingdings" pitchFamily="2" charset="2"/>
              <a:buChar char="q"/>
              <a:defRPr/>
            </a:pPr>
            <a:r>
              <a:rPr lang="en-US" sz="2400" b="0" i="0" dirty="0">
                <a:latin typeface="Calibri" pitchFamily="34" charset="0"/>
                <a:cs typeface="Calibri" pitchFamily="34" charset="0"/>
              </a:rPr>
              <a:t>Use computer when a teacher is present.</a:t>
            </a:r>
          </a:p>
          <a:p>
            <a:pPr lvl="1" indent="-457200" algn="just">
              <a:lnSpc>
                <a:spcPct val="90000"/>
              </a:lnSpc>
              <a:spcBef>
                <a:spcPts val="200"/>
              </a:spcBef>
              <a:spcAft>
                <a:spcPts val="200"/>
              </a:spcAft>
              <a:buFont typeface="Wingdings" pitchFamily="2" charset="2"/>
              <a:buChar char="q"/>
              <a:defRPr/>
            </a:pPr>
            <a:r>
              <a:rPr lang="en-US" sz="2400" b="0" i="0" dirty="0">
                <a:latin typeface="Calibri" pitchFamily="34" charset="0"/>
                <a:cs typeface="Calibri" pitchFamily="34" charset="0"/>
              </a:rPr>
              <a:t>Use school-installed software only.</a:t>
            </a:r>
          </a:p>
          <a:p>
            <a:pPr lvl="1" indent="-457200" algn="just">
              <a:lnSpc>
                <a:spcPct val="90000"/>
              </a:lnSpc>
              <a:spcBef>
                <a:spcPts val="200"/>
              </a:spcBef>
              <a:spcAft>
                <a:spcPts val="200"/>
              </a:spcAft>
              <a:buFont typeface="Wingdings" pitchFamily="2" charset="2"/>
              <a:buChar char="q"/>
              <a:defRPr/>
            </a:pPr>
            <a:r>
              <a:rPr lang="en-US" sz="2400" b="0" i="0" dirty="0" smtClean="0">
                <a:latin typeface="Calibri" pitchFamily="34" charset="0"/>
                <a:cs typeface="Calibri" pitchFamily="34" charset="0"/>
              </a:rPr>
              <a:t>Respect </a:t>
            </a:r>
            <a:r>
              <a:rPr lang="en-US" sz="2400" b="0" i="0" dirty="0">
                <a:latin typeface="Calibri" pitchFamily="34" charset="0"/>
                <a:cs typeface="Calibri" pitchFamily="34" charset="0"/>
              </a:rPr>
              <a:t>the intellectual property of others</a:t>
            </a:r>
            <a:r>
              <a:rPr lang="en-US" sz="2400" b="0" i="0" dirty="0" smtClean="0">
                <a:latin typeface="Calibri" pitchFamily="34" charset="0"/>
                <a:cs typeface="Calibri" pitchFamily="34" charset="0"/>
              </a:rPr>
              <a:t>.</a:t>
            </a:r>
            <a:endParaRPr lang="en-US" sz="2400" b="0" i="0" dirty="0">
              <a:latin typeface="Calibri" pitchFamily="34" charset="0"/>
              <a:cs typeface="Calibri"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354044048"/>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en-US" sz="2600" b="1" kern="1200" dirty="0" smtClean="0">
                          <a:solidFill>
                            <a:srgbClr val="0033CC"/>
                          </a:solidFill>
                          <a:effectLst/>
                          <a:latin typeface="Arial" pitchFamily="34" charset="0"/>
                          <a:ea typeface="+mn-ea"/>
                          <a:cs typeface="Arial" pitchFamily="34" charset="0"/>
                        </a:rPr>
                        <a:t>What is AUP?</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50</a:t>
            </a:fld>
            <a:endParaRPr lang="en-US" dirty="0"/>
          </a:p>
        </p:txBody>
      </p:sp>
    </p:spTree>
    <p:extLst>
      <p:ext uri="{BB962C8B-B14F-4D97-AF65-F5344CB8AC3E}">
        <p14:creationId xmlns:p14="http://schemas.microsoft.com/office/powerpoint/2010/main" val="249790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388021"/>
            <a:ext cx="8763000" cy="4250779"/>
          </a:xfrm>
          <a:prstGeom prst="rect">
            <a:avLst/>
          </a:prstGeom>
        </p:spPr>
        <p:txBody>
          <a:bodyPr>
            <a:spAutoFit/>
          </a:bodyPr>
          <a:lstStyle/>
          <a:p>
            <a:pPr marL="0" lvl="1" algn="just" eaLnBrk="1" hangingPunct="1">
              <a:lnSpc>
                <a:spcPct val="90000"/>
              </a:lnSpc>
              <a:spcBef>
                <a:spcPts val="400"/>
              </a:spcBef>
              <a:spcAft>
                <a:spcPts val="400"/>
              </a:spcAft>
              <a:buClr>
                <a:schemeClr val="folHlink"/>
              </a:buClr>
              <a:buSzPct val="60000"/>
              <a:defRPr/>
            </a:pPr>
            <a:r>
              <a:rPr lang="en-US" sz="2800" dirty="0">
                <a:cs typeface="Arial" panose="020B0604020202020204" pitchFamily="34" charset="0"/>
              </a:rPr>
              <a:t>Information ethics is the field that investigates the ethical issues arising from the development and application of information technologies. </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The ethical issues involved </a:t>
            </a:r>
            <a:r>
              <a:rPr lang="en-US" sz="2400" dirty="0" smtClean="0">
                <a:latin typeface="Calibri" pitchFamily="34" charset="0"/>
                <a:cs typeface="Calibri" pitchFamily="34" charset="0"/>
              </a:rPr>
              <a:t>with information technology are </a:t>
            </a:r>
            <a:r>
              <a:rPr lang="en-US" sz="2400" dirty="0">
                <a:latin typeface="Calibri" pitchFamily="34" charset="0"/>
                <a:cs typeface="Calibri" pitchFamily="34" charset="0"/>
              </a:rPr>
              <a:t>many and varied, however, it is helpful to focus on just four.  These are:</a:t>
            </a:r>
          </a:p>
          <a:p>
            <a:pPr marL="1827213" lvl="1" indent="-457200" algn="just">
              <a:lnSpc>
                <a:spcPct val="96000"/>
              </a:lnSpc>
              <a:spcBef>
                <a:spcPts val="400"/>
              </a:spcBef>
              <a:spcAft>
                <a:spcPts val="400"/>
              </a:spcAft>
              <a:buClr>
                <a:srgbClr val="00B050"/>
              </a:buClr>
              <a:buSzPct val="100000"/>
              <a:buFont typeface="+mj-lt"/>
              <a:buAutoNum type="arabicPeriod"/>
              <a:defRPr/>
            </a:pPr>
            <a:r>
              <a:rPr lang="en-US" sz="2400" dirty="0">
                <a:latin typeface="Calibri" pitchFamily="34" charset="0"/>
                <a:cs typeface="Calibri" pitchFamily="34" charset="0"/>
              </a:rPr>
              <a:t>Privacy</a:t>
            </a:r>
          </a:p>
          <a:p>
            <a:pPr marL="1827213" lvl="1" indent="-457200" algn="just">
              <a:lnSpc>
                <a:spcPct val="96000"/>
              </a:lnSpc>
              <a:spcBef>
                <a:spcPts val="400"/>
              </a:spcBef>
              <a:spcAft>
                <a:spcPts val="400"/>
              </a:spcAft>
              <a:buClr>
                <a:srgbClr val="00B050"/>
              </a:buClr>
              <a:buSzPct val="100000"/>
              <a:buFont typeface="+mj-lt"/>
              <a:buAutoNum type="arabicPeriod"/>
              <a:defRPr/>
            </a:pPr>
            <a:r>
              <a:rPr lang="en-US" sz="2400" dirty="0">
                <a:latin typeface="Calibri" pitchFamily="34" charset="0"/>
                <a:cs typeface="Calibri" pitchFamily="34" charset="0"/>
              </a:rPr>
              <a:t>Accuracy</a:t>
            </a:r>
          </a:p>
          <a:p>
            <a:pPr marL="1827213" lvl="1" indent="-457200" algn="just">
              <a:lnSpc>
                <a:spcPct val="96000"/>
              </a:lnSpc>
              <a:spcBef>
                <a:spcPts val="400"/>
              </a:spcBef>
              <a:spcAft>
                <a:spcPts val="400"/>
              </a:spcAft>
              <a:buClr>
                <a:srgbClr val="00B050"/>
              </a:buClr>
              <a:buSzPct val="100000"/>
              <a:buFont typeface="+mj-lt"/>
              <a:buAutoNum type="arabicPeriod"/>
              <a:defRPr/>
            </a:pPr>
            <a:r>
              <a:rPr lang="en-US" sz="2400" dirty="0">
                <a:latin typeface="Calibri" pitchFamily="34" charset="0"/>
                <a:cs typeface="Calibri" pitchFamily="34" charset="0"/>
              </a:rPr>
              <a:t>Property</a:t>
            </a:r>
          </a:p>
          <a:p>
            <a:pPr marL="1827213" lvl="1" indent="-457200" algn="just">
              <a:lnSpc>
                <a:spcPct val="96000"/>
              </a:lnSpc>
              <a:spcBef>
                <a:spcPts val="400"/>
              </a:spcBef>
              <a:spcAft>
                <a:spcPts val="400"/>
              </a:spcAft>
              <a:buClr>
                <a:srgbClr val="00B050"/>
              </a:buClr>
              <a:buSzPct val="100000"/>
              <a:buFont typeface="+mj-lt"/>
              <a:buAutoNum type="arabicPeriod"/>
              <a:defRPr/>
            </a:pPr>
            <a:r>
              <a:rPr lang="en-US" sz="2400" dirty="0">
                <a:latin typeface="Calibri" pitchFamily="34" charset="0"/>
                <a:cs typeface="Calibri" pitchFamily="34" charset="0"/>
              </a:rPr>
              <a:t>Accessibility</a:t>
            </a:r>
          </a:p>
        </p:txBody>
      </p:sp>
      <p:sp>
        <p:nvSpPr>
          <p:cNvPr id="27652"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700" dirty="0" smtClean="0">
                <a:solidFill>
                  <a:schemeClr val="bg1"/>
                </a:solidFill>
              </a:rPr>
              <a:t>Ethics </a:t>
            </a:r>
            <a:r>
              <a:rPr lang="en-US" sz="2700" dirty="0">
                <a:solidFill>
                  <a:schemeClr val="bg1"/>
                </a:solidFill>
              </a:rPr>
              <a:t>and Ethical Issues in Information System</a:t>
            </a:r>
          </a:p>
        </p:txBody>
      </p:sp>
      <p:graphicFrame>
        <p:nvGraphicFramePr>
          <p:cNvPr id="5" name="Table 4"/>
          <p:cNvGraphicFramePr>
            <a:graphicFrameLocks noGrp="1"/>
          </p:cNvGraphicFramePr>
          <p:nvPr>
            <p:extLst>
              <p:ext uri="{D42A27DB-BD31-4B8C-83A1-F6EECF244321}">
                <p14:modId xmlns:p14="http://schemas.microsoft.com/office/powerpoint/2010/main" val="962881769"/>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en-US" sz="2600" b="1" kern="1200" dirty="0" smtClean="0">
                          <a:solidFill>
                            <a:srgbClr val="0033CC"/>
                          </a:solidFill>
                          <a:effectLst/>
                          <a:latin typeface="Arial" pitchFamily="34" charset="0"/>
                          <a:ea typeface="+mn-ea"/>
                          <a:cs typeface="Arial" pitchFamily="34" charset="0"/>
                        </a:rPr>
                        <a:t>Four Ethical Issues of the Information Age:</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51</a:t>
            </a:fld>
            <a:endParaRPr lang="en-US" dirty="0"/>
          </a:p>
        </p:txBody>
      </p:sp>
    </p:spTree>
    <p:extLst>
      <p:ext uri="{BB962C8B-B14F-4D97-AF65-F5344CB8AC3E}">
        <p14:creationId xmlns:p14="http://schemas.microsoft.com/office/powerpoint/2010/main" val="3534898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700" dirty="0" smtClean="0">
                <a:solidFill>
                  <a:schemeClr val="bg1"/>
                </a:solidFill>
              </a:rPr>
              <a:t>Ethics </a:t>
            </a:r>
            <a:r>
              <a:rPr lang="en-US" sz="2700" dirty="0">
                <a:solidFill>
                  <a:schemeClr val="bg1"/>
                </a:solidFill>
              </a:rPr>
              <a:t>and Ethical Issues in Information System</a:t>
            </a:r>
          </a:p>
        </p:txBody>
      </p:sp>
      <p:sp>
        <p:nvSpPr>
          <p:cNvPr id="6" name="Content Placeholder 11"/>
          <p:cNvSpPr txBox="1">
            <a:spLocks/>
          </p:cNvSpPr>
          <p:nvPr/>
        </p:nvSpPr>
        <p:spPr>
          <a:xfrm>
            <a:off x="304800" y="1409700"/>
            <a:ext cx="8229600" cy="3162300"/>
          </a:xfrm>
          <a:prstGeom prst="rect">
            <a:avLst/>
          </a:prstGeom>
        </p:spPr>
        <p:txBody>
          <a:bodyPr/>
          <a:lstStyle/>
          <a:p>
            <a:pPr marL="0" lvl="1" algn="just" eaLnBrk="1" hangingPunct="1">
              <a:lnSpc>
                <a:spcPct val="90000"/>
              </a:lnSpc>
              <a:spcBef>
                <a:spcPts val="400"/>
              </a:spcBef>
              <a:spcAft>
                <a:spcPts val="400"/>
              </a:spcAft>
              <a:buClr>
                <a:schemeClr val="folHlink"/>
              </a:buClr>
              <a:buSzPct val="60000"/>
              <a:defRPr/>
            </a:pPr>
            <a:r>
              <a:rPr lang="en-US" sz="2800" dirty="0">
                <a:cs typeface="Arial" panose="020B0604020202020204" pitchFamily="34" charset="0"/>
              </a:rPr>
              <a:t>Key technology trends that raise ethical issues are:</a:t>
            </a:r>
          </a:p>
          <a:p>
            <a:pPr marL="971550" lvl="1" indent="-514350">
              <a:spcBef>
                <a:spcPct val="20000"/>
              </a:spcBef>
              <a:buClr>
                <a:schemeClr val="hlink"/>
              </a:buClr>
              <a:buSzPct val="100000"/>
              <a:buFont typeface="Cambria" pitchFamily="-111" charset="0"/>
              <a:buAutoNum type="arabicPeriod"/>
              <a:defRPr/>
            </a:pPr>
            <a:r>
              <a:rPr lang="en-US" sz="2400" i="0" kern="0" dirty="0">
                <a:latin typeface="Calibri" pitchFamily="34" charset="0"/>
                <a:ea typeface="Verdana" pitchFamily="34" charset="0"/>
                <a:cs typeface="Calibri" pitchFamily="34" charset="0"/>
              </a:rPr>
              <a:t>Doubling of computer power</a:t>
            </a:r>
          </a:p>
          <a:p>
            <a:pPr marL="971550" lvl="1" indent="-514350">
              <a:spcBef>
                <a:spcPct val="20000"/>
              </a:spcBef>
              <a:buClr>
                <a:schemeClr val="hlink"/>
              </a:buClr>
              <a:buSzPct val="100000"/>
              <a:buFont typeface="Cambria" pitchFamily="-111" charset="0"/>
              <a:buAutoNum type="arabicPeriod"/>
              <a:defRPr/>
            </a:pPr>
            <a:r>
              <a:rPr lang="en-US" sz="2400" i="0" kern="0" dirty="0" smtClean="0">
                <a:latin typeface="Calibri" pitchFamily="34" charset="0"/>
                <a:ea typeface="Verdana" pitchFamily="34" charset="0"/>
                <a:cs typeface="Calibri" pitchFamily="34" charset="0"/>
              </a:rPr>
              <a:t>Rapidly </a:t>
            </a:r>
            <a:r>
              <a:rPr lang="en-US" sz="2400" i="0" kern="0" dirty="0">
                <a:latin typeface="Calibri" pitchFamily="34" charset="0"/>
                <a:ea typeface="Verdana" pitchFamily="34" charset="0"/>
                <a:cs typeface="Calibri" pitchFamily="34" charset="0"/>
              </a:rPr>
              <a:t>declining data storage costs</a:t>
            </a:r>
          </a:p>
          <a:p>
            <a:pPr marL="971550" lvl="1" indent="-514350">
              <a:spcBef>
                <a:spcPct val="20000"/>
              </a:spcBef>
              <a:buClr>
                <a:schemeClr val="hlink"/>
              </a:buClr>
              <a:buSzPct val="100000"/>
              <a:buFont typeface="Cambria" pitchFamily="-111" charset="0"/>
              <a:buAutoNum type="arabicPeriod"/>
              <a:defRPr/>
            </a:pPr>
            <a:r>
              <a:rPr lang="en-US" sz="2400" i="0" kern="0" dirty="0" smtClean="0">
                <a:latin typeface="Calibri" pitchFamily="34" charset="0"/>
                <a:ea typeface="Verdana" pitchFamily="34" charset="0"/>
                <a:cs typeface="Calibri" pitchFamily="34" charset="0"/>
              </a:rPr>
              <a:t>Networking </a:t>
            </a:r>
            <a:r>
              <a:rPr lang="en-US" sz="2400" i="0" kern="0" dirty="0">
                <a:latin typeface="Calibri" pitchFamily="34" charset="0"/>
                <a:ea typeface="Verdana" pitchFamily="34" charset="0"/>
                <a:cs typeface="Calibri" pitchFamily="34" charset="0"/>
              </a:rPr>
              <a:t>advances and the Internet</a:t>
            </a:r>
          </a:p>
          <a:p>
            <a:pPr marL="971550" lvl="1" indent="-514350">
              <a:spcBef>
                <a:spcPct val="20000"/>
              </a:spcBef>
              <a:buClr>
                <a:schemeClr val="hlink"/>
              </a:buClr>
              <a:buSzPct val="100000"/>
              <a:buFont typeface="Cambria" pitchFamily="-111" charset="0"/>
              <a:buAutoNum type="arabicPeriod"/>
              <a:defRPr/>
            </a:pPr>
            <a:r>
              <a:rPr lang="en-US" sz="2400" i="0" kern="0" dirty="0" smtClean="0">
                <a:latin typeface="Calibri" pitchFamily="34" charset="0"/>
                <a:ea typeface="Verdana" pitchFamily="34" charset="0"/>
                <a:cs typeface="Calibri" pitchFamily="34" charset="0"/>
              </a:rPr>
              <a:t>Advances </a:t>
            </a:r>
            <a:r>
              <a:rPr lang="en-US" sz="2400" i="0" kern="0" dirty="0">
                <a:latin typeface="Calibri" pitchFamily="34" charset="0"/>
                <a:ea typeface="Verdana" pitchFamily="34" charset="0"/>
                <a:cs typeface="Calibri" pitchFamily="34" charset="0"/>
              </a:rPr>
              <a:t>in data analysis </a:t>
            </a:r>
            <a:r>
              <a:rPr lang="en-US" sz="2400" i="0" kern="0" dirty="0" smtClean="0">
                <a:latin typeface="Calibri" pitchFamily="34" charset="0"/>
                <a:ea typeface="Verdana" pitchFamily="34" charset="0"/>
                <a:cs typeface="Calibri" pitchFamily="34" charset="0"/>
              </a:rPr>
              <a:t>techniques</a:t>
            </a:r>
            <a:endParaRPr lang="en-US" sz="2400" i="0" kern="0" dirty="0">
              <a:latin typeface="Calibri" pitchFamily="34" charset="0"/>
              <a:ea typeface="Verdana"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94054688"/>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en-US" sz="2600" b="1" kern="1200" dirty="0" smtClean="0">
                          <a:solidFill>
                            <a:srgbClr val="0033CC"/>
                          </a:solidFill>
                          <a:effectLst/>
                          <a:latin typeface="Arial" pitchFamily="34" charset="0"/>
                          <a:ea typeface="+mn-ea"/>
                          <a:cs typeface="Arial" pitchFamily="34" charset="0"/>
                        </a:rPr>
                        <a:t>Key Technology that Raise Ethical Issues:</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52</a:t>
            </a:fld>
            <a:endParaRPr lang="en-US" dirty="0"/>
          </a:p>
        </p:txBody>
      </p:sp>
    </p:spTree>
    <p:extLst>
      <p:ext uri="{BB962C8B-B14F-4D97-AF65-F5344CB8AC3E}">
        <p14:creationId xmlns:p14="http://schemas.microsoft.com/office/powerpoint/2010/main" val="2801228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700" dirty="0" smtClean="0">
                <a:solidFill>
                  <a:schemeClr val="bg1"/>
                </a:solidFill>
              </a:rPr>
              <a:t>Ethics </a:t>
            </a:r>
            <a:r>
              <a:rPr lang="en-US" sz="2700" dirty="0">
                <a:solidFill>
                  <a:schemeClr val="bg1"/>
                </a:solidFill>
              </a:rPr>
              <a:t>and Ethical Issues in Information System</a:t>
            </a:r>
          </a:p>
        </p:txBody>
      </p:sp>
      <p:sp>
        <p:nvSpPr>
          <p:cNvPr id="5" name="Rectangle 4"/>
          <p:cNvSpPr/>
          <p:nvPr/>
        </p:nvSpPr>
        <p:spPr>
          <a:xfrm>
            <a:off x="304800" y="1219200"/>
            <a:ext cx="8305800" cy="2879250"/>
          </a:xfrm>
          <a:prstGeom prst="rect">
            <a:avLst/>
          </a:prstGeom>
        </p:spPr>
        <p:txBody>
          <a:bodyPr>
            <a:spAutoFit/>
          </a:bodyPr>
          <a:lstStyle/>
          <a:p>
            <a:pPr marL="0" lvl="1" algn="just" eaLnBrk="1" hangingPunct="1">
              <a:lnSpc>
                <a:spcPct val="90000"/>
              </a:lnSpc>
              <a:spcBef>
                <a:spcPts val="400"/>
              </a:spcBef>
              <a:spcAft>
                <a:spcPts val="400"/>
              </a:spcAft>
              <a:buClr>
                <a:schemeClr val="folHlink"/>
              </a:buClr>
              <a:buSzPct val="60000"/>
              <a:defRPr/>
            </a:pPr>
            <a:r>
              <a:rPr lang="en-US" sz="2800" dirty="0" smtClean="0">
                <a:cs typeface="Arial" panose="020B0604020202020204" pitchFamily="34" charset="0"/>
              </a:rPr>
              <a:t>The </a:t>
            </a:r>
            <a:r>
              <a:rPr lang="en-US" sz="2800" dirty="0">
                <a:cs typeface="Arial" panose="020B0604020202020204" pitchFamily="34" charset="0"/>
              </a:rPr>
              <a:t>word netiquette is a combination of ’net’ (from internet) and ’etiquette’, i.e. being polite online. </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smtClean="0">
                <a:latin typeface="Calibri" pitchFamily="34" charset="0"/>
                <a:cs typeface="Calibri" pitchFamily="34" charset="0"/>
              </a:rPr>
              <a:t>It </a:t>
            </a:r>
            <a:r>
              <a:rPr lang="en-US" sz="2400" dirty="0">
                <a:latin typeface="Calibri" pitchFamily="34" charset="0"/>
                <a:cs typeface="Calibri" pitchFamily="34" charset="0"/>
              </a:rPr>
              <a:t>means respecting other users’ views and displaying common courtesy when posting your views to online discussion groups.</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smtClean="0">
                <a:latin typeface="Calibri" pitchFamily="34" charset="0"/>
                <a:cs typeface="Calibri" pitchFamily="34" charset="0"/>
              </a:rPr>
              <a:t>What </a:t>
            </a:r>
            <a:r>
              <a:rPr lang="en-US" sz="2400" dirty="0">
                <a:latin typeface="Calibri" pitchFamily="34" charset="0"/>
                <a:cs typeface="Calibri" pitchFamily="34" charset="0"/>
              </a:rPr>
              <a:t>exactly is expected will vary from place to place.</a:t>
            </a:r>
          </a:p>
        </p:txBody>
      </p:sp>
      <p:graphicFrame>
        <p:nvGraphicFramePr>
          <p:cNvPr id="6" name="Table 5"/>
          <p:cNvGraphicFramePr>
            <a:graphicFrameLocks noGrp="1"/>
          </p:cNvGraphicFramePr>
          <p:nvPr>
            <p:extLst>
              <p:ext uri="{D42A27DB-BD31-4B8C-83A1-F6EECF244321}">
                <p14:modId xmlns:p14="http://schemas.microsoft.com/office/powerpoint/2010/main" val="108447569"/>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en-US" sz="2600" b="1" kern="1200" dirty="0" smtClean="0">
                          <a:solidFill>
                            <a:srgbClr val="0033CC"/>
                          </a:solidFill>
                          <a:effectLst/>
                          <a:latin typeface="Arial" pitchFamily="34" charset="0"/>
                          <a:ea typeface="+mn-ea"/>
                          <a:cs typeface="Arial" pitchFamily="34" charset="0"/>
                        </a:rPr>
                        <a:t>What</a:t>
                      </a:r>
                      <a:r>
                        <a:rPr lang="en-US" altLang="en-US" sz="2600" b="1" kern="1200" baseline="0" dirty="0" smtClean="0">
                          <a:solidFill>
                            <a:srgbClr val="0033CC"/>
                          </a:solidFill>
                          <a:effectLst/>
                          <a:latin typeface="Arial" pitchFamily="34" charset="0"/>
                          <a:ea typeface="+mn-ea"/>
                          <a:cs typeface="Arial" pitchFamily="34" charset="0"/>
                        </a:rPr>
                        <a:t> is Netiquette?</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53</a:t>
            </a:fld>
            <a:endParaRPr lang="en-US" dirty="0"/>
          </a:p>
        </p:txBody>
      </p:sp>
    </p:spTree>
    <p:extLst>
      <p:ext uri="{BB962C8B-B14F-4D97-AF65-F5344CB8AC3E}">
        <p14:creationId xmlns:p14="http://schemas.microsoft.com/office/powerpoint/2010/main" val="2368146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700" dirty="0" smtClean="0">
                <a:solidFill>
                  <a:schemeClr val="bg1"/>
                </a:solidFill>
              </a:rPr>
              <a:t>Ethics </a:t>
            </a:r>
            <a:r>
              <a:rPr lang="en-US" sz="2700" dirty="0">
                <a:solidFill>
                  <a:schemeClr val="bg1"/>
                </a:solidFill>
              </a:rPr>
              <a:t>and Ethical Issues in Information System</a:t>
            </a:r>
          </a:p>
        </p:txBody>
      </p:sp>
      <p:sp>
        <p:nvSpPr>
          <p:cNvPr id="34820" name="Rectangle 4"/>
          <p:cNvSpPr>
            <a:spLocks noChangeArrowheads="1"/>
          </p:cNvSpPr>
          <p:nvPr/>
        </p:nvSpPr>
        <p:spPr bwMode="auto">
          <a:xfrm>
            <a:off x="152400" y="1219200"/>
            <a:ext cx="8610600"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lvl="1" algn="just" eaLnBrk="1" hangingPunct="1">
              <a:lnSpc>
                <a:spcPct val="90000"/>
              </a:lnSpc>
              <a:spcBef>
                <a:spcPts val="400"/>
              </a:spcBef>
              <a:spcAft>
                <a:spcPts val="400"/>
              </a:spcAft>
              <a:buClr>
                <a:schemeClr val="folHlink"/>
              </a:buClr>
              <a:buSzPct val="60000"/>
              <a:defRPr/>
            </a:pPr>
            <a:r>
              <a:rPr lang="en-US" sz="2800" dirty="0">
                <a:cs typeface="Arial" panose="020B0604020202020204" pitchFamily="34" charset="0"/>
              </a:rPr>
              <a:t>Some netiquette or ethical issues to be followed while surfing the Net that may reduce of committing cyber crime are given  below:</a:t>
            </a:r>
          </a:p>
        </p:txBody>
      </p:sp>
      <p:sp>
        <p:nvSpPr>
          <p:cNvPr id="34821" name="Rectangle 4"/>
          <p:cNvSpPr>
            <a:spLocks noChangeArrowheads="1"/>
          </p:cNvSpPr>
          <p:nvPr/>
        </p:nvSpPr>
        <p:spPr bwMode="auto">
          <a:xfrm>
            <a:off x="533400" y="2514600"/>
            <a:ext cx="8153400" cy="393954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1" indent="-457200" algn="just">
              <a:spcBef>
                <a:spcPts val="300"/>
              </a:spcBef>
              <a:spcAft>
                <a:spcPts val="300"/>
              </a:spcAft>
              <a:buFont typeface="Wingdings" pitchFamily="2" charset="2"/>
              <a:buChar char="Ø"/>
            </a:pPr>
            <a:r>
              <a:rPr lang="en-US" sz="2400" i="0" dirty="0">
                <a:latin typeface="Calibri" pitchFamily="34" charset="0"/>
                <a:cs typeface="Calibri" pitchFamily="34" charset="0"/>
              </a:rPr>
              <a:t>Refrain from personal abuse. You may express robust disagreement with what someone says, but don't call them names or threaten them with personal violence.</a:t>
            </a:r>
          </a:p>
          <a:p>
            <a:pPr lvl="1" indent="-457200" algn="just">
              <a:spcBef>
                <a:spcPts val="300"/>
              </a:spcBef>
              <a:spcAft>
                <a:spcPts val="300"/>
              </a:spcAft>
              <a:buFont typeface="Wingdings" pitchFamily="2" charset="2"/>
              <a:buChar char="Ø"/>
            </a:pPr>
            <a:r>
              <a:rPr lang="en-US" sz="2400" i="0" dirty="0">
                <a:latin typeface="Calibri" pitchFamily="34" charset="0"/>
                <a:cs typeface="Calibri" pitchFamily="34" charset="0"/>
              </a:rPr>
              <a:t>Don't spam. That is, don't repeatedly post the same advertisement for products or services. Most sites have strict and specific rules about who is allowed to post ads and what kind of ads they are.</a:t>
            </a:r>
          </a:p>
          <a:p>
            <a:pPr lvl="1" indent="-457200" algn="just">
              <a:spcBef>
                <a:spcPts val="300"/>
              </a:spcBef>
              <a:spcAft>
                <a:spcPts val="300"/>
              </a:spcAft>
              <a:buFont typeface="Wingdings" pitchFamily="2" charset="2"/>
              <a:buChar char="Ø"/>
            </a:pPr>
            <a:r>
              <a:rPr lang="en-US" sz="2400" i="0" dirty="0">
                <a:latin typeface="Calibri" pitchFamily="34" charset="0"/>
                <a:cs typeface="Calibri" pitchFamily="34" charset="0"/>
              </a:rPr>
              <a:t>Write clearly and succinctly. On a site that has many non-native English speakers, avoid using slang they may not understand</a:t>
            </a:r>
            <a:r>
              <a:rPr lang="en-US" sz="2400" i="0" dirty="0" smtClean="0">
                <a:latin typeface="Calibri" pitchFamily="34" charset="0"/>
                <a:cs typeface="Calibri" pitchFamily="34" charset="0"/>
              </a:rPr>
              <a:t>.</a:t>
            </a:r>
            <a:endParaRPr lang="en-US" sz="2400" i="0" dirty="0">
              <a:latin typeface="Calibri" pitchFamily="34" charset="0"/>
              <a:cs typeface="Calibri"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751062109"/>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en-US" sz="2600" b="1" kern="1200" dirty="0" smtClean="0">
                          <a:solidFill>
                            <a:srgbClr val="0033CC"/>
                          </a:solidFill>
                          <a:effectLst/>
                          <a:latin typeface="Arial" pitchFamily="34" charset="0"/>
                          <a:ea typeface="+mn-ea"/>
                          <a:cs typeface="Arial" pitchFamily="34" charset="0"/>
                        </a:rPr>
                        <a:t>What</a:t>
                      </a:r>
                      <a:r>
                        <a:rPr lang="en-US" altLang="en-US" sz="2600" b="1" kern="1200" baseline="0" dirty="0" smtClean="0">
                          <a:solidFill>
                            <a:srgbClr val="0033CC"/>
                          </a:solidFill>
                          <a:effectLst/>
                          <a:latin typeface="Arial" pitchFamily="34" charset="0"/>
                          <a:ea typeface="+mn-ea"/>
                          <a:cs typeface="Arial" pitchFamily="34" charset="0"/>
                        </a:rPr>
                        <a:t> is Netiquette?</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54</a:t>
            </a:fld>
            <a:endParaRPr lang="en-US" dirty="0"/>
          </a:p>
        </p:txBody>
      </p:sp>
    </p:spTree>
    <p:extLst>
      <p:ext uri="{BB962C8B-B14F-4D97-AF65-F5344CB8AC3E}">
        <p14:creationId xmlns:p14="http://schemas.microsoft.com/office/powerpoint/2010/main" val="910609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700" dirty="0" smtClean="0">
                <a:solidFill>
                  <a:schemeClr val="bg1"/>
                </a:solidFill>
              </a:rPr>
              <a:t>Ethics </a:t>
            </a:r>
            <a:r>
              <a:rPr lang="en-US" sz="2700" dirty="0">
                <a:solidFill>
                  <a:schemeClr val="bg1"/>
                </a:solidFill>
              </a:rPr>
              <a:t>and Ethical Issues in Information System</a:t>
            </a:r>
          </a:p>
        </p:txBody>
      </p:sp>
      <p:sp>
        <p:nvSpPr>
          <p:cNvPr id="35844" name="Rectangle 4"/>
          <p:cNvSpPr>
            <a:spLocks noChangeArrowheads="1"/>
          </p:cNvSpPr>
          <p:nvPr/>
        </p:nvSpPr>
        <p:spPr bwMode="auto">
          <a:xfrm>
            <a:off x="533400" y="1237104"/>
            <a:ext cx="8153400" cy="5239896"/>
          </a:xfrm>
          <a:prstGeom prst="rect">
            <a:avLst/>
          </a:prstGeom>
          <a:noFill/>
          <a:ln w="28575">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1" indent="-457200" algn="just">
              <a:spcBef>
                <a:spcPts val="300"/>
              </a:spcBef>
              <a:spcAft>
                <a:spcPts val="300"/>
              </a:spcAft>
              <a:buFont typeface="Wingdings" pitchFamily="2" charset="2"/>
              <a:buChar char="Ø"/>
            </a:pPr>
            <a:r>
              <a:rPr lang="en-US" sz="2400" dirty="0" smtClean="0">
                <a:latin typeface="Calibri" pitchFamily="34" charset="0"/>
                <a:cs typeface="Calibri" pitchFamily="34" charset="0"/>
              </a:rPr>
              <a:t>Remember </a:t>
            </a:r>
            <a:r>
              <a:rPr lang="en-US" sz="2400" dirty="0">
                <a:latin typeface="Calibri" pitchFamily="34" charset="0"/>
                <a:cs typeface="Calibri" pitchFamily="34" charset="0"/>
              </a:rPr>
              <a:t>that your posts are public. They can be read by your partner, your children, your parents, or your employer.</a:t>
            </a:r>
          </a:p>
          <a:p>
            <a:pPr lvl="1" indent="-457200" algn="just">
              <a:spcBef>
                <a:spcPts val="300"/>
              </a:spcBef>
              <a:spcAft>
                <a:spcPts val="300"/>
              </a:spcAft>
              <a:buFont typeface="Wingdings" pitchFamily="2" charset="2"/>
              <a:buChar char="Ø"/>
            </a:pPr>
            <a:r>
              <a:rPr lang="en-US" sz="2400" dirty="0">
                <a:latin typeface="Calibri" pitchFamily="34" charset="0"/>
                <a:cs typeface="Calibri" pitchFamily="34" charset="0"/>
              </a:rPr>
              <a:t>Stay on-topic, especially when you're new. Don't post about football in a hair-care forum or about hair care in a gardening forum!</a:t>
            </a:r>
          </a:p>
          <a:p>
            <a:pPr lvl="1" indent="-457200" algn="just">
              <a:spcBef>
                <a:spcPts val="600"/>
              </a:spcBef>
              <a:spcAft>
                <a:spcPts val="600"/>
              </a:spcAft>
              <a:buFont typeface="Wingdings" pitchFamily="2" charset="2"/>
              <a:buChar char="Ø"/>
            </a:pPr>
            <a:r>
              <a:rPr lang="en-US" sz="2400" dirty="0" smtClean="0">
                <a:latin typeface="Calibri" pitchFamily="34" charset="0"/>
                <a:cs typeface="Calibri" pitchFamily="34" charset="0"/>
              </a:rPr>
              <a:t>Do </a:t>
            </a:r>
            <a:r>
              <a:rPr lang="en-US" sz="2400" dirty="0">
                <a:latin typeface="Calibri" pitchFamily="34" charset="0"/>
                <a:cs typeface="Calibri" pitchFamily="34" charset="0"/>
              </a:rPr>
              <a:t>not post copyrighted material to which you do not own the rights. Sites vary in how strict they are about this, but as well as facing the possibility of legal action by the rights holder, you may also get the site sued.</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Never reveal personally identifiable information online. Be extremely careful about how you share personal information about yourself online.  </a:t>
            </a:r>
          </a:p>
        </p:txBody>
      </p:sp>
      <p:graphicFrame>
        <p:nvGraphicFramePr>
          <p:cNvPr id="5" name="Table 4"/>
          <p:cNvGraphicFramePr>
            <a:graphicFrameLocks noGrp="1"/>
          </p:cNvGraphicFramePr>
          <p:nvPr>
            <p:extLst>
              <p:ext uri="{D42A27DB-BD31-4B8C-83A1-F6EECF244321}">
                <p14:modId xmlns:p14="http://schemas.microsoft.com/office/powerpoint/2010/main" val="244987682"/>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en-US" sz="2600" b="1" kern="1200" dirty="0" smtClean="0">
                          <a:solidFill>
                            <a:srgbClr val="0033CC"/>
                          </a:solidFill>
                          <a:effectLst/>
                          <a:latin typeface="Arial" pitchFamily="34" charset="0"/>
                          <a:ea typeface="+mn-ea"/>
                          <a:cs typeface="Arial" pitchFamily="34" charset="0"/>
                        </a:rPr>
                        <a:t>What</a:t>
                      </a:r>
                      <a:r>
                        <a:rPr lang="en-US" altLang="en-US" sz="2600" b="1" kern="1200" baseline="0" dirty="0" smtClean="0">
                          <a:solidFill>
                            <a:srgbClr val="0033CC"/>
                          </a:solidFill>
                          <a:effectLst/>
                          <a:latin typeface="Arial" pitchFamily="34" charset="0"/>
                          <a:ea typeface="+mn-ea"/>
                          <a:cs typeface="Arial" pitchFamily="34" charset="0"/>
                        </a:rPr>
                        <a:t> is Netiquette?</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55</a:t>
            </a:fld>
            <a:endParaRPr lang="en-US" dirty="0"/>
          </a:p>
        </p:txBody>
      </p:sp>
    </p:spTree>
    <p:extLst>
      <p:ext uri="{BB962C8B-B14F-4D97-AF65-F5344CB8AC3E}">
        <p14:creationId xmlns:p14="http://schemas.microsoft.com/office/powerpoint/2010/main" val="711904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700" dirty="0" smtClean="0">
                <a:solidFill>
                  <a:schemeClr val="bg1"/>
                </a:solidFill>
              </a:rPr>
              <a:t>Ethics </a:t>
            </a:r>
            <a:r>
              <a:rPr lang="en-US" sz="2700" dirty="0">
                <a:solidFill>
                  <a:schemeClr val="bg1"/>
                </a:solidFill>
              </a:rPr>
              <a:t>and Ethical Issues in Information System</a:t>
            </a:r>
          </a:p>
        </p:txBody>
      </p:sp>
      <p:sp>
        <p:nvSpPr>
          <p:cNvPr id="36868" name="Rectangle 4"/>
          <p:cNvSpPr>
            <a:spLocks noChangeArrowheads="1"/>
          </p:cNvSpPr>
          <p:nvPr/>
        </p:nvSpPr>
        <p:spPr bwMode="auto">
          <a:xfrm>
            <a:off x="533400" y="1066800"/>
            <a:ext cx="8153400" cy="5447645"/>
          </a:xfrm>
          <a:prstGeom prst="rect">
            <a:avLst/>
          </a:prstGeom>
          <a:noFill/>
          <a:ln w="28575">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1" indent="-457200" algn="just">
              <a:spcBef>
                <a:spcPts val="600"/>
              </a:spcBef>
              <a:spcAft>
                <a:spcPts val="600"/>
              </a:spcAft>
              <a:buFont typeface="Wingdings" pitchFamily="2" charset="2"/>
              <a:buChar char="Ø"/>
            </a:pPr>
            <a:r>
              <a:rPr lang="en-US" sz="2400" dirty="0" smtClean="0">
                <a:latin typeface="Calibri" pitchFamily="34" charset="0"/>
                <a:cs typeface="Calibri" pitchFamily="34" charset="0"/>
              </a:rPr>
              <a:t>Never </a:t>
            </a:r>
            <a:r>
              <a:rPr lang="en-US" sz="2400" dirty="0">
                <a:latin typeface="Calibri" pitchFamily="34" charset="0"/>
                <a:cs typeface="Calibri" pitchFamily="34" charset="0"/>
              </a:rPr>
              <a:t>share your password with other people. Use strong password.</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Never arrange meeting with stranger. Be extremely cautious about meeting online introduced person.  If you choose to meet, do so in a public place along with a friend. </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Avoid getting into huge arguments online during chat and discussions with other users.  </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Don’t believe everything you read or see online.</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Be cautious about opening email attachments. Take a test before opening an e-mail.</a:t>
            </a:r>
          </a:p>
          <a:p>
            <a:pPr lvl="1" indent="-457200" algn="just">
              <a:spcBef>
                <a:spcPts val="600"/>
              </a:spcBef>
              <a:spcAft>
                <a:spcPts val="600"/>
              </a:spcAft>
              <a:buFont typeface="Wingdings" pitchFamily="2" charset="2"/>
              <a:buChar char="Ø"/>
            </a:pPr>
            <a:r>
              <a:rPr lang="en-US" sz="2400" dirty="0" smtClean="0">
                <a:latin typeface="Calibri" pitchFamily="34" charset="0"/>
                <a:cs typeface="Calibri" pitchFamily="34" charset="0"/>
              </a:rPr>
              <a:t>Don’t </a:t>
            </a:r>
            <a:r>
              <a:rPr lang="en-US" sz="2400" dirty="0">
                <a:latin typeface="Calibri" pitchFamily="34" charset="0"/>
                <a:cs typeface="Calibri" pitchFamily="34" charset="0"/>
              </a:rPr>
              <a:t>respond to inappropriate messages or e-mails.</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Don’t post inappropriate content</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29855528"/>
              </p:ext>
            </p:extLst>
          </p:nvPr>
        </p:nvGraphicFramePr>
        <p:xfrm>
          <a:off x="17834" y="5334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en-US" sz="2600" b="1" kern="1200" dirty="0" smtClean="0">
                          <a:solidFill>
                            <a:srgbClr val="0033CC"/>
                          </a:solidFill>
                          <a:effectLst/>
                          <a:latin typeface="Arial" pitchFamily="34" charset="0"/>
                          <a:ea typeface="+mn-ea"/>
                          <a:cs typeface="Arial" pitchFamily="34" charset="0"/>
                        </a:rPr>
                        <a:t>What</a:t>
                      </a:r>
                      <a:r>
                        <a:rPr lang="en-US" altLang="en-US" sz="2600" b="1" kern="1200" baseline="0" dirty="0" smtClean="0">
                          <a:solidFill>
                            <a:srgbClr val="0033CC"/>
                          </a:solidFill>
                          <a:effectLst/>
                          <a:latin typeface="Arial" pitchFamily="34" charset="0"/>
                          <a:ea typeface="+mn-ea"/>
                          <a:cs typeface="Arial" pitchFamily="34" charset="0"/>
                        </a:rPr>
                        <a:t> is Netiquette?</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56</a:t>
            </a:fld>
            <a:endParaRPr lang="en-US" dirty="0"/>
          </a:p>
        </p:txBody>
      </p:sp>
    </p:spTree>
    <p:extLst>
      <p:ext uri="{BB962C8B-B14F-4D97-AF65-F5344CB8AC3E}">
        <p14:creationId xmlns:p14="http://schemas.microsoft.com/office/powerpoint/2010/main" val="10283398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700" dirty="0" smtClean="0">
                <a:solidFill>
                  <a:schemeClr val="bg1"/>
                </a:solidFill>
              </a:rPr>
              <a:t>Ethics </a:t>
            </a:r>
            <a:r>
              <a:rPr lang="en-US" sz="2700" dirty="0">
                <a:solidFill>
                  <a:schemeClr val="bg1"/>
                </a:solidFill>
              </a:rPr>
              <a:t>and Ethical Issues in Information System</a:t>
            </a:r>
          </a:p>
        </p:txBody>
      </p:sp>
      <p:sp>
        <p:nvSpPr>
          <p:cNvPr id="37892" name="Rectangle 4"/>
          <p:cNvSpPr>
            <a:spLocks noChangeArrowheads="1"/>
          </p:cNvSpPr>
          <p:nvPr/>
        </p:nvSpPr>
        <p:spPr bwMode="auto">
          <a:xfrm>
            <a:off x="533400" y="1093311"/>
            <a:ext cx="8153400" cy="5406608"/>
          </a:xfrm>
          <a:prstGeom prst="rect">
            <a:avLst/>
          </a:prstGeom>
          <a:noFill/>
          <a:ln w="28575">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1" indent="-457200" algn="just">
              <a:spcBef>
                <a:spcPts val="400"/>
              </a:spcBef>
              <a:spcAft>
                <a:spcPts val="400"/>
              </a:spcAft>
              <a:buFont typeface="Wingdings" pitchFamily="2" charset="2"/>
              <a:buChar char="Ø"/>
            </a:pPr>
            <a:r>
              <a:rPr lang="en-US" sz="2400" dirty="0" smtClean="0">
                <a:latin typeface="Calibri" pitchFamily="34" charset="0"/>
                <a:cs typeface="Calibri" pitchFamily="34" charset="0"/>
              </a:rPr>
              <a:t>Be </a:t>
            </a:r>
            <a:r>
              <a:rPr lang="en-US" sz="2400" dirty="0">
                <a:latin typeface="Calibri" pitchFamily="34" charset="0"/>
                <a:cs typeface="Calibri" pitchFamily="34" charset="0"/>
              </a:rPr>
              <a:t>leery (</a:t>
            </a:r>
            <a:r>
              <a:rPr lang="bn-IN" sz="2400" dirty="0">
                <a:latin typeface="Calibri" pitchFamily="34" charset="0"/>
                <a:cs typeface="Calibri" pitchFamily="34" charset="0"/>
              </a:rPr>
              <a:t>অতিশয় সজাগ</a:t>
            </a:r>
            <a:r>
              <a:rPr lang="en-US" sz="2400" dirty="0">
                <a:latin typeface="Calibri" pitchFamily="34" charset="0"/>
                <a:cs typeface="Calibri" pitchFamily="34" charset="0"/>
              </a:rPr>
              <a:t>) of personal questions from strangers.</a:t>
            </a:r>
          </a:p>
          <a:p>
            <a:pPr lvl="1" indent="-457200" algn="just">
              <a:spcBef>
                <a:spcPts val="400"/>
              </a:spcBef>
              <a:spcAft>
                <a:spcPts val="400"/>
              </a:spcAft>
              <a:buFont typeface="Wingdings" pitchFamily="2" charset="2"/>
              <a:buChar char="Ø"/>
            </a:pPr>
            <a:r>
              <a:rPr lang="en-US" sz="2400" dirty="0">
                <a:latin typeface="Calibri" pitchFamily="34" charset="0"/>
                <a:cs typeface="Calibri" pitchFamily="34" charset="0"/>
              </a:rPr>
              <a:t>Don’t be bullied (</a:t>
            </a:r>
            <a:r>
              <a:rPr lang="bn-IN" sz="2400" dirty="0">
                <a:latin typeface="Calibri" pitchFamily="34" charset="0"/>
                <a:cs typeface="Calibri" pitchFamily="34" charset="0"/>
              </a:rPr>
              <a:t>তর্জন - গর্জন করিয়া শাসান</a:t>
            </a:r>
            <a:r>
              <a:rPr lang="en-US" sz="2400" dirty="0">
                <a:latin typeface="Calibri" pitchFamily="34" charset="0"/>
                <a:cs typeface="Calibri" pitchFamily="34" charset="0"/>
              </a:rPr>
              <a:t>) into fights.</a:t>
            </a:r>
          </a:p>
          <a:p>
            <a:pPr lvl="1" indent="-457200" algn="just">
              <a:spcBef>
                <a:spcPts val="400"/>
              </a:spcBef>
              <a:spcAft>
                <a:spcPts val="400"/>
              </a:spcAft>
              <a:buFont typeface="Wingdings" pitchFamily="2" charset="2"/>
              <a:buChar char="Ø"/>
            </a:pPr>
            <a:r>
              <a:rPr lang="en-US" sz="2400" dirty="0">
                <a:latin typeface="Calibri" pitchFamily="34" charset="0"/>
                <a:cs typeface="Calibri" pitchFamily="34" charset="0"/>
              </a:rPr>
              <a:t>Don’t use adult sites.</a:t>
            </a:r>
          </a:p>
          <a:p>
            <a:pPr lvl="1" indent="-457200" algn="just">
              <a:spcBef>
                <a:spcPts val="400"/>
              </a:spcBef>
              <a:spcAft>
                <a:spcPts val="400"/>
              </a:spcAft>
              <a:buFont typeface="Wingdings" pitchFamily="2" charset="2"/>
              <a:buChar char="Ø"/>
            </a:pPr>
            <a:r>
              <a:rPr lang="en-US" sz="2400" dirty="0">
                <a:latin typeface="Calibri" pitchFamily="34" charset="0"/>
                <a:cs typeface="Calibri" pitchFamily="34" charset="0"/>
              </a:rPr>
              <a:t>Understand what you put online will be there for ever. </a:t>
            </a:r>
          </a:p>
          <a:p>
            <a:pPr lvl="1" indent="-457200" algn="just">
              <a:spcBef>
                <a:spcPts val="400"/>
              </a:spcBef>
              <a:spcAft>
                <a:spcPts val="400"/>
              </a:spcAft>
              <a:buFont typeface="Wingdings" pitchFamily="2" charset="2"/>
              <a:buChar char="Ø"/>
            </a:pPr>
            <a:r>
              <a:rPr lang="fr-FR" sz="2400" dirty="0">
                <a:latin typeface="Calibri" pitchFamily="34" charset="0"/>
                <a:cs typeface="Calibri" pitchFamily="34" charset="0"/>
              </a:rPr>
              <a:t>Do not </a:t>
            </a:r>
            <a:r>
              <a:rPr lang="fr-FR" sz="2400" dirty="0" err="1">
                <a:latin typeface="Calibri" pitchFamily="34" charset="0"/>
                <a:cs typeface="Calibri" pitchFamily="34" charset="0"/>
              </a:rPr>
              <a:t>delete</a:t>
            </a:r>
            <a:r>
              <a:rPr lang="fr-FR" sz="2400" dirty="0">
                <a:latin typeface="Calibri" pitchFamily="34" charset="0"/>
                <a:cs typeface="Calibri" pitchFamily="34" charset="0"/>
              </a:rPr>
              <a:t> </a:t>
            </a:r>
            <a:r>
              <a:rPr lang="fr-FR" sz="2400" dirty="0" err="1">
                <a:latin typeface="Calibri" pitchFamily="34" charset="0"/>
                <a:cs typeface="Calibri" pitchFamily="34" charset="0"/>
              </a:rPr>
              <a:t>harmful</a:t>
            </a:r>
            <a:r>
              <a:rPr lang="fr-FR" sz="2400" dirty="0">
                <a:latin typeface="Calibri" pitchFamily="34" charset="0"/>
                <a:cs typeface="Calibri" pitchFamily="34" charset="0"/>
              </a:rPr>
              <a:t> communications (emails, chats </a:t>
            </a:r>
            <a:r>
              <a:rPr lang="fr-FR" sz="2400" dirty="0" err="1">
                <a:latin typeface="Calibri" pitchFamily="34" charset="0"/>
                <a:cs typeface="Calibri" pitchFamily="34" charset="0"/>
              </a:rPr>
              <a:t>etc</a:t>
            </a:r>
            <a:r>
              <a:rPr lang="fr-FR" sz="2400" dirty="0">
                <a:latin typeface="Calibri" pitchFamily="34" charset="0"/>
                <a:cs typeface="Calibri" pitchFamily="34" charset="0"/>
              </a:rPr>
              <a:t>).  </a:t>
            </a:r>
            <a:r>
              <a:rPr lang="en-US" sz="2400" dirty="0">
                <a:latin typeface="Calibri" pitchFamily="34" charset="0"/>
                <a:cs typeface="Calibri" pitchFamily="34" charset="0"/>
              </a:rPr>
              <a:t>Save all communications for evidence.  Do not edit it in any way. They will provide vital information about system and address of the person behind these. </a:t>
            </a:r>
          </a:p>
          <a:p>
            <a:pPr lvl="1" indent="-457200" algn="just">
              <a:spcBef>
                <a:spcPts val="400"/>
              </a:spcBef>
              <a:spcAft>
                <a:spcPts val="400"/>
              </a:spcAft>
              <a:buFont typeface="Wingdings" pitchFamily="2" charset="2"/>
              <a:buChar char="Ø"/>
            </a:pPr>
            <a:r>
              <a:rPr lang="en-US" sz="2400" dirty="0">
                <a:latin typeface="Calibri" pitchFamily="34" charset="0"/>
                <a:cs typeface="Calibri" pitchFamily="34" charset="0"/>
              </a:rPr>
              <a:t>Be careful with digital evidences as it is not obvious. It is very ‘fragile’ and can be easily modified, alter, delete or can disappear. So, special protection measures are required in order to collect seize or examine such evidence</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21743519"/>
              </p:ext>
            </p:extLst>
          </p:nvPr>
        </p:nvGraphicFramePr>
        <p:xfrm>
          <a:off x="17834" y="61468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en-US" sz="2600" b="1" kern="1200" dirty="0" smtClean="0">
                          <a:solidFill>
                            <a:srgbClr val="0033CC"/>
                          </a:solidFill>
                          <a:effectLst/>
                          <a:latin typeface="Arial" pitchFamily="34" charset="0"/>
                          <a:ea typeface="+mn-ea"/>
                          <a:cs typeface="Arial" pitchFamily="34" charset="0"/>
                        </a:rPr>
                        <a:t>What</a:t>
                      </a:r>
                      <a:r>
                        <a:rPr lang="en-US" altLang="en-US" sz="2600" b="1" kern="1200" baseline="0" dirty="0" smtClean="0">
                          <a:solidFill>
                            <a:srgbClr val="0033CC"/>
                          </a:solidFill>
                          <a:effectLst/>
                          <a:latin typeface="Arial" pitchFamily="34" charset="0"/>
                          <a:ea typeface="+mn-ea"/>
                          <a:cs typeface="Arial" pitchFamily="34" charset="0"/>
                        </a:rPr>
                        <a:t> is Netiquette?</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57</a:t>
            </a:fld>
            <a:endParaRPr lang="en-US" dirty="0"/>
          </a:p>
        </p:txBody>
      </p:sp>
    </p:spTree>
    <p:extLst>
      <p:ext uri="{BB962C8B-B14F-4D97-AF65-F5344CB8AC3E}">
        <p14:creationId xmlns:p14="http://schemas.microsoft.com/office/powerpoint/2010/main" val="3334134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700" dirty="0" smtClean="0">
                <a:solidFill>
                  <a:schemeClr val="bg1"/>
                </a:solidFill>
              </a:rPr>
              <a:t>Ethics </a:t>
            </a:r>
            <a:r>
              <a:rPr lang="en-US" sz="2700" dirty="0">
                <a:solidFill>
                  <a:schemeClr val="bg1"/>
                </a:solidFill>
              </a:rPr>
              <a:t>and Ethical Issues in Information System</a:t>
            </a:r>
          </a:p>
        </p:txBody>
      </p:sp>
      <p:sp>
        <p:nvSpPr>
          <p:cNvPr id="37892" name="Rectangle 4"/>
          <p:cNvSpPr>
            <a:spLocks noChangeArrowheads="1"/>
          </p:cNvSpPr>
          <p:nvPr/>
        </p:nvSpPr>
        <p:spPr bwMode="auto">
          <a:xfrm>
            <a:off x="533400" y="1438394"/>
            <a:ext cx="8153400" cy="4124206"/>
          </a:xfrm>
          <a:prstGeom prst="rect">
            <a:avLst/>
          </a:prstGeom>
          <a:noFill/>
          <a:ln w="28575">
            <a:solidFill>
              <a:srgbClr val="00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1" indent="-457200" algn="just">
              <a:spcBef>
                <a:spcPts val="600"/>
              </a:spcBef>
              <a:spcAft>
                <a:spcPts val="600"/>
              </a:spcAft>
              <a:buFont typeface="Wingdings" pitchFamily="2" charset="2"/>
              <a:buChar char="Ø"/>
            </a:pPr>
            <a:r>
              <a:rPr lang="en-US" sz="2400" dirty="0" smtClean="0">
                <a:latin typeface="Calibri" pitchFamily="34" charset="0"/>
                <a:cs typeface="Calibri" pitchFamily="34" charset="0"/>
              </a:rPr>
              <a:t>Never </a:t>
            </a:r>
            <a:r>
              <a:rPr lang="en-US" sz="2400" dirty="0">
                <a:latin typeface="Calibri" pitchFamily="34" charset="0"/>
                <a:cs typeface="Calibri" pitchFamily="34" charset="0"/>
              </a:rPr>
              <a:t>piracy online.</a:t>
            </a:r>
          </a:p>
          <a:p>
            <a:pPr lvl="1" indent="-457200" algn="just">
              <a:spcBef>
                <a:spcPts val="600"/>
              </a:spcBef>
              <a:spcAft>
                <a:spcPts val="600"/>
              </a:spcAft>
              <a:buFont typeface="Wingdings" pitchFamily="2" charset="2"/>
              <a:buChar char="Ø"/>
            </a:pPr>
            <a:r>
              <a:rPr lang="en-US" sz="2400" dirty="0" smtClean="0">
                <a:latin typeface="Calibri" pitchFamily="34" charset="0"/>
                <a:cs typeface="Calibri" pitchFamily="34" charset="0"/>
              </a:rPr>
              <a:t>Never </a:t>
            </a:r>
            <a:r>
              <a:rPr lang="en-US" sz="2400" dirty="0">
                <a:latin typeface="Calibri" pitchFamily="34" charset="0"/>
                <a:cs typeface="Calibri" pitchFamily="34" charset="0"/>
              </a:rPr>
              <a:t>piracy online.</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Never harm the public websites.</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Never do fraudulent activities over the Net.</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Never give misguided information on the web.</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Never steal information online for reproduction.</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Never create false evidence using IT.</a:t>
            </a:r>
          </a:p>
          <a:p>
            <a:pPr lvl="1" indent="-457200" algn="just">
              <a:spcBef>
                <a:spcPts val="600"/>
              </a:spcBef>
              <a:spcAft>
                <a:spcPts val="600"/>
              </a:spcAft>
              <a:buFont typeface="Wingdings" pitchFamily="2" charset="2"/>
              <a:buChar char="Ø"/>
            </a:pPr>
            <a:r>
              <a:rPr lang="en-US" sz="2400" dirty="0">
                <a:latin typeface="Calibri" pitchFamily="34" charset="0"/>
                <a:cs typeface="Calibri" pitchFamily="34" charset="0"/>
              </a:rPr>
              <a:t>Utilizing the IT in a manner to get benefits only.</a:t>
            </a:r>
          </a:p>
        </p:txBody>
      </p:sp>
      <p:graphicFrame>
        <p:nvGraphicFramePr>
          <p:cNvPr id="5" name="Table 4"/>
          <p:cNvGraphicFramePr>
            <a:graphicFrameLocks noGrp="1"/>
          </p:cNvGraphicFramePr>
          <p:nvPr>
            <p:extLst>
              <p:ext uri="{D42A27DB-BD31-4B8C-83A1-F6EECF244321}">
                <p14:modId xmlns:p14="http://schemas.microsoft.com/office/powerpoint/2010/main" val="3410420118"/>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en-US" sz="2600" b="1" kern="1200" dirty="0" smtClean="0">
                          <a:solidFill>
                            <a:srgbClr val="0033CC"/>
                          </a:solidFill>
                          <a:effectLst/>
                          <a:latin typeface="Arial" pitchFamily="34" charset="0"/>
                          <a:ea typeface="+mn-ea"/>
                          <a:cs typeface="Arial" pitchFamily="34" charset="0"/>
                        </a:rPr>
                        <a:t>What</a:t>
                      </a:r>
                      <a:r>
                        <a:rPr lang="en-US" altLang="en-US" sz="2600" b="1" kern="1200" baseline="0" dirty="0" smtClean="0">
                          <a:solidFill>
                            <a:srgbClr val="0033CC"/>
                          </a:solidFill>
                          <a:effectLst/>
                          <a:latin typeface="Arial" pitchFamily="34" charset="0"/>
                          <a:ea typeface="+mn-ea"/>
                          <a:cs typeface="Arial" pitchFamily="34" charset="0"/>
                        </a:rPr>
                        <a:t> is Netiquette?</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58</a:t>
            </a:fld>
            <a:endParaRPr lang="en-US" dirty="0"/>
          </a:p>
        </p:txBody>
      </p:sp>
    </p:spTree>
    <p:extLst>
      <p:ext uri="{BB962C8B-B14F-4D97-AF65-F5344CB8AC3E}">
        <p14:creationId xmlns:p14="http://schemas.microsoft.com/office/powerpoint/2010/main" val="2351321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0"/>
            <a:ext cx="9144000" cy="630942"/>
          </a:xfrm>
          <a:prstGeom prst="rect">
            <a:avLst/>
          </a:prstGeom>
          <a:solidFill>
            <a:srgbClr val="0033CC"/>
          </a:solid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3500" i="0" smtClean="0">
                <a:solidFill>
                  <a:schemeClr val="bg1"/>
                </a:solidFill>
                <a:latin typeface="Arial" panose="020B0604020202020204" pitchFamily="34" charset="0"/>
              </a:rPr>
              <a:t>Discussion Points</a:t>
            </a:r>
            <a:endParaRPr lang="en-US" sz="3500" i="0" dirty="0">
              <a:solidFill>
                <a:schemeClr val="bg1"/>
              </a:solidFill>
              <a:latin typeface="Arial" panose="020B0604020202020204" pitchFamily="34" charset="0"/>
            </a:endParaRPr>
          </a:p>
        </p:txBody>
      </p:sp>
      <p:sp>
        <p:nvSpPr>
          <p:cNvPr id="8"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59</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67285741"/>
              </p:ext>
            </p:extLst>
          </p:nvPr>
        </p:nvGraphicFramePr>
        <p:xfrm>
          <a:off x="762000" y="1066800"/>
          <a:ext cx="6781800" cy="51917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gridSpan="2">
                  <a:txBody>
                    <a:bodyPr/>
                    <a:lstStyle/>
                    <a:p>
                      <a:r>
                        <a:rPr lang="en-US" dirty="0" smtClean="0">
                          <a:ln>
                            <a:solidFill>
                              <a:srgbClr val="FF0000"/>
                            </a:solidFill>
                          </a:ln>
                          <a:solidFill>
                            <a:schemeClr val="tx1"/>
                          </a:solidFill>
                        </a:rPr>
                        <a:t>About Information</a:t>
                      </a:r>
                      <a:endParaRPr lang="en-US" dirty="0">
                        <a:ln>
                          <a:solidFill>
                            <a:srgbClr val="FF00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n>
                            <a:solidFill>
                              <a:srgbClr val="00CC00"/>
                            </a:solidFill>
                          </a:ln>
                          <a:solidFill>
                            <a:schemeClr val="tx1"/>
                          </a:solidFill>
                        </a:rPr>
                        <a:t>Data Vs. Information</a:t>
                      </a:r>
                      <a:endParaRPr lang="en-US" dirty="0">
                        <a:ln>
                          <a:solidFill>
                            <a:srgbClr val="00CC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n>
                            <a:solidFill>
                              <a:schemeClr val="tx1"/>
                            </a:solidFill>
                          </a:ln>
                          <a:solidFill>
                            <a:schemeClr val="tx1"/>
                          </a:solidFill>
                        </a:rPr>
                        <a:t>Characteristics of Information</a:t>
                      </a:r>
                      <a:endParaRPr lang="en-US" dirty="0">
                        <a:ln>
                          <a:solidFill>
                            <a:schemeClr val="tx1"/>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n>
                            <a:solidFill>
                              <a:srgbClr val="00CC00"/>
                            </a:solidFill>
                          </a:ln>
                          <a:solidFill>
                            <a:schemeClr val="tx1"/>
                          </a:solidFill>
                        </a:rPr>
                        <a:t>Difference Between Data and Information</a:t>
                      </a:r>
                      <a:endParaRPr lang="en-US" dirty="0">
                        <a:ln>
                          <a:solidFill>
                            <a:srgbClr val="00CC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gridSpan="2">
                  <a:txBody>
                    <a:bodyPr/>
                    <a:lstStyle/>
                    <a:p>
                      <a:pPr marL="0" algn="l" defTabSz="914400" rtl="0" eaLnBrk="1" latinLnBrk="0" hangingPunct="1"/>
                      <a:r>
                        <a:rPr lang="en-US" sz="1800" b="1" kern="1200" dirty="0" smtClean="0">
                          <a:ln>
                            <a:solidFill>
                              <a:srgbClr val="0033CC"/>
                            </a:solidFill>
                          </a:ln>
                          <a:solidFill>
                            <a:schemeClr val="tx1"/>
                          </a:solidFill>
                          <a:latin typeface="+mn-lt"/>
                          <a:ea typeface="+mn-ea"/>
                          <a:cs typeface="+mn-cs"/>
                        </a:rPr>
                        <a:t>Information  System Vs. Information Technology</a:t>
                      </a:r>
                      <a:endParaRPr lang="en-US" sz="1800" b="1" kern="1200" dirty="0">
                        <a:ln>
                          <a:solidFill>
                            <a:srgbClr val="0033CC"/>
                          </a:solidFill>
                        </a:ln>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4"/>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n>
                            <a:solidFill>
                              <a:schemeClr val="tx1"/>
                            </a:solidFill>
                          </a:ln>
                          <a:solidFill>
                            <a:schemeClr val="tx1"/>
                          </a:solidFill>
                        </a:rPr>
                        <a:t>Information System &amp; its Function and Components</a:t>
                      </a:r>
                      <a:endParaRPr lang="en-US" dirty="0">
                        <a:ln>
                          <a:solidFill>
                            <a:schemeClr val="tx1"/>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n>
                            <a:solidFill>
                              <a:srgbClr val="00CC00"/>
                            </a:solidFill>
                          </a:ln>
                          <a:solidFill>
                            <a:schemeClr val="tx1"/>
                          </a:solidFill>
                        </a:rPr>
                        <a:t>Information System Vs. Information Technology</a:t>
                      </a:r>
                      <a:endParaRPr lang="en-US" dirty="0">
                        <a:ln>
                          <a:solidFill>
                            <a:srgbClr val="00CC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n>
                            <a:solidFill>
                              <a:schemeClr val="tx1"/>
                            </a:solidFill>
                          </a:ln>
                          <a:solidFill>
                            <a:schemeClr val="tx1"/>
                          </a:solidFill>
                        </a:rPr>
                        <a:t>Information Technology Vs. Communication Technology</a:t>
                      </a:r>
                      <a:endParaRPr lang="en-US" dirty="0">
                        <a:ln>
                          <a:solidFill>
                            <a:schemeClr val="tx1"/>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n>
                            <a:solidFill>
                              <a:srgbClr val="00CC00"/>
                            </a:solidFill>
                          </a:ln>
                          <a:solidFill>
                            <a:schemeClr val="tx1"/>
                          </a:solidFill>
                        </a:rPr>
                        <a:t>ICT Vs. IT</a:t>
                      </a:r>
                      <a:endParaRPr lang="en-US" dirty="0">
                        <a:ln>
                          <a:solidFill>
                            <a:srgbClr val="00CC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0840">
                <a:tc gridSpan="2">
                  <a:txBody>
                    <a:bodyPr/>
                    <a:lstStyle/>
                    <a:p>
                      <a:pPr marL="0" algn="l" defTabSz="914400" rtl="0" eaLnBrk="1" latinLnBrk="0" hangingPunct="1"/>
                      <a:r>
                        <a:rPr lang="en-US" sz="1800" b="1" kern="1200" dirty="0" smtClean="0">
                          <a:ln>
                            <a:solidFill>
                              <a:srgbClr val="00CC00"/>
                            </a:solidFill>
                          </a:ln>
                          <a:solidFill>
                            <a:schemeClr val="tx1"/>
                          </a:solidFill>
                          <a:latin typeface="+mn-lt"/>
                          <a:ea typeface="+mn-ea"/>
                          <a:cs typeface="+mn-cs"/>
                        </a:rPr>
                        <a:t>Impact of ICT on Society</a:t>
                      </a:r>
                      <a:endParaRPr lang="en-US" sz="1800" b="1" kern="1200" dirty="0">
                        <a:ln>
                          <a:solidFill>
                            <a:srgbClr val="00CC00"/>
                          </a:solidFill>
                        </a:ln>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9"/>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n>
                            <a:solidFill>
                              <a:schemeClr val="tx1"/>
                            </a:solidFill>
                          </a:ln>
                          <a:solidFill>
                            <a:schemeClr val="tx1"/>
                          </a:solidFill>
                        </a:rPr>
                        <a:t>Positive Impact</a:t>
                      </a:r>
                      <a:endParaRPr lang="en-US" dirty="0">
                        <a:ln>
                          <a:solidFill>
                            <a:schemeClr val="tx1"/>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ln>
                            <a:solidFill>
                              <a:srgbClr val="FF0000"/>
                            </a:solidFill>
                          </a:ln>
                          <a:solidFill>
                            <a:schemeClr val="tx1"/>
                          </a:solidFill>
                        </a:rPr>
                        <a:t>Negative Impact</a:t>
                      </a:r>
                      <a:endParaRPr lang="en-US" dirty="0">
                        <a:ln>
                          <a:solidFill>
                            <a:srgbClr val="FF0000"/>
                          </a:solidFill>
                        </a:ln>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70840">
                <a:tc gridSpan="2">
                  <a:txBody>
                    <a:bodyPr/>
                    <a:lstStyle/>
                    <a:p>
                      <a:pPr marL="0" algn="l" defTabSz="914400" rtl="0" eaLnBrk="1" latinLnBrk="0" hangingPunct="1"/>
                      <a:r>
                        <a:rPr lang="en-US" sz="1800" b="1" kern="1200" dirty="0" smtClean="0">
                          <a:ln>
                            <a:solidFill>
                              <a:srgbClr val="6666FF"/>
                            </a:solidFill>
                          </a:ln>
                          <a:solidFill>
                            <a:schemeClr val="tx1"/>
                          </a:solidFill>
                          <a:latin typeface="+mn-lt"/>
                          <a:ea typeface="+mn-ea"/>
                          <a:cs typeface="+mn-cs"/>
                        </a:rPr>
                        <a:t>Ethics and Ethical Issues in Information System</a:t>
                      </a:r>
                      <a:endParaRPr lang="en-US" sz="1800" b="1" kern="1200" dirty="0">
                        <a:ln>
                          <a:solidFill>
                            <a:srgbClr val="6666FF"/>
                          </a:solidFill>
                        </a:ln>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12"/>
                  </a:ext>
                </a:extLst>
              </a:tr>
              <a:tr h="370840">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059621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sp>
        <p:nvSpPr>
          <p:cNvPr id="10" name="Rectangle 11"/>
          <p:cNvSpPr>
            <a:spLocks noChangeArrowheads="1"/>
          </p:cNvSpPr>
          <p:nvPr/>
        </p:nvSpPr>
        <p:spPr bwMode="auto">
          <a:xfrm>
            <a:off x="0" y="517477"/>
            <a:ext cx="9144000" cy="492443"/>
          </a:xfrm>
          <a:prstGeom prst="rect">
            <a:avLst/>
          </a:prstGeom>
          <a:noFill/>
          <a:ln>
            <a:noFill/>
          </a:ln>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marL="0" lvl="1" indent="0"/>
            <a:r>
              <a:rPr lang="en-US" sz="2600" i="0" dirty="0">
                <a:solidFill>
                  <a:srgbClr val="0033CC"/>
                </a:solidFill>
                <a:latin typeface="Arial" pitchFamily="34" charset="0"/>
                <a:cs typeface="Arial" pitchFamily="34" charset="0"/>
              </a:rPr>
              <a:t>Difference Between Data &amp; Information:</a:t>
            </a:r>
          </a:p>
        </p:txBody>
      </p:sp>
      <p:sp>
        <p:nvSpPr>
          <p:cNvPr id="2" name="Slide Number Placeholder 1"/>
          <p:cNvSpPr>
            <a:spLocks noGrp="1"/>
          </p:cNvSpPr>
          <p:nvPr>
            <p:ph type="sldNum" sz="quarter" idx="10"/>
          </p:nvPr>
        </p:nvSpPr>
        <p:spPr/>
        <p:txBody>
          <a:bodyPr/>
          <a:lstStyle/>
          <a:p>
            <a:r>
              <a:rPr lang="en-US" dirty="0" smtClean="0">
                <a:solidFill>
                  <a:srgbClr val="0033CC"/>
                </a:solidFill>
              </a:rPr>
              <a:t>Slide</a:t>
            </a:r>
            <a:r>
              <a:rPr lang="en-US" dirty="0" smtClean="0"/>
              <a:t>-</a:t>
            </a:r>
            <a:fld id="{D4F8084B-0CD5-4AFA-9444-A279A3559BC7}" type="slidenum">
              <a:rPr lang="en-US" smtClean="0">
                <a:solidFill>
                  <a:srgbClr val="FF0000"/>
                </a:solidFill>
              </a:rPr>
              <a:pPr/>
              <a:t>6</a:t>
            </a:fld>
            <a:endParaRPr lang="en-US" dirty="0">
              <a:solidFill>
                <a:srgbClr val="FF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24161531"/>
              </p:ext>
            </p:extLst>
          </p:nvPr>
        </p:nvGraphicFramePr>
        <p:xfrm>
          <a:off x="152400" y="1143000"/>
          <a:ext cx="8648338" cy="3931920"/>
        </p:xfrm>
        <a:graphic>
          <a:graphicData uri="http://schemas.openxmlformats.org/drawingml/2006/table">
            <a:tbl>
              <a:tblPr>
                <a:tableStyleId>{ED083AE6-46FA-4A59-8FB0-9F97EB10719F}</a:tableStyleId>
              </a:tblPr>
              <a:tblGrid>
                <a:gridCol w="4109298">
                  <a:extLst>
                    <a:ext uri="{9D8B030D-6E8A-4147-A177-3AD203B41FA5}">
                      <a16:colId xmlns:a16="http://schemas.microsoft.com/office/drawing/2014/main" val="20000"/>
                    </a:ext>
                  </a:extLst>
                </a:gridCol>
                <a:gridCol w="4539040">
                  <a:extLst>
                    <a:ext uri="{9D8B030D-6E8A-4147-A177-3AD203B41FA5}">
                      <a16:colId xmlns:a16="http://schemas.microsoft.com/office/drawing/2014/main" val="20001"/>
                    </a:ext>
                  </a:extLst>
                </a:gridCol>
              </a:tblGrid>
              <a:tr h="176054">
                <a:tc>
                  <a:txBody>
                    <a:bodyPr/>
                    <a:lstStyle/>
                    <a:p>
                      <a:pPr algn="ctr"/>
                      <a:r>
                        <a:rPr lang="en-US" sz="2400" b="1" dirty="0">
                          <a:effectLst/>
                          <a:latin typeface="Arial" panose="020B0604020202020204" pitchFamily="34" charset="0"/>
                          <a:cs typeface="Arial" panose="020B0604020202020204" pitchFamily="34" charset="0"/>
                        </a:rPr>
                        <a:t>Data</a:t>
                      </a:r>
                    </a:p>
                  </a:txBody>
                  <a:tcPr anchor="ctr">
                    <a:solidFill>
                      <a:schemeClr val="accent2">
                        <a:lumMod val="40000"/>
                        <a:lumOff val="60000"/>
                      </a:schemeClr>
                    </a:solidFill>
                  </a:tcPr>
                </a:tc>
                <a:tc>
                  <a:txBody>
                    <a:bodyPr/>
                    <a:lstStyle/>
                    <a:p>
                      <a:pPr algn="ctr"/>
                      <a:r>
                        <a:rPr lang="en-US" sz="2400" b="1" dirty="0">
                          <a:effectLst/>
                          <a:latin typeface="Arial" panose="020B0604020202020204" pitchFamily="34" charset="0"/>
                          <a:cs typeface="Arial" panose="020B0604020202020204" pitchFamily="34" charset="0"/>
                        </a:rPr>
                        <a:t>Information</a:t>
                      </a:r>
                    </a:p>
                  </a:txBody>
                  <a:tcPr anchor="ctr">
                    <a:solidFill>
                      <a:schemeClr val="accent2">
                        <a:lumMod val="40000"/>
                        <a:lumOff val="60000"/>
                      </a:schemeClr>
                    </a:solidFill>
                  </a:tcPr>
                </a:tc>
                <a:extLst>
                  <a:ext uri="{0D108BD9-81ED-4DB2-BD59-A6C34878D82A}">
                    <a16:rowId xmlns:a16="http://schemas.microsoft.com/office/drawing/2014/main" val="10000"/>
                  </a:ext>
                </a:extLst>
              </a:tr>
              <a:tr h="0">
                <a:tc>
                  <a:txBody>
                    <a:bodyPr/>
                    <a:lstStyle/>
                    <a:p>
                      <a:pPr algn="just"/>
                      <a:r>
                        <a:rPr lang="en-US" sz="1800" dirty="0">
                          <a:effectLst/>
                          <a:latin typeface="Arial" panose="020B0604020202020204" pitchFamily="34" charset="0"/>
                          <a:cs typeface="Arial" panose="020B0604020202020204" pitchFamily="34" charset="0"/>
                        </a:rPr>
                        <a:t>Data is </a:t>
                      </a:r>
                      <a:r>
                        <a:rPr lang="en-US" sz="1800" dirty="0" smtClean="0">
                          <a:effectLst/>
                          <a:latin typeface="Arial" panose="020B0604020202020204" pitchFamily="34" charset="0"/>
                          <a:cs typeface="Arial" panose="020B0604020202020204" pitchFamily="34" charset="0"/>
                        </a:rPr>
                        <a:t>unorganized </a:t>
                      </a:r>
                      <a:r>
                        <a:rPr lang="en-US" sz="1800" dirty="0">
                          <a:effectLst/>
                          <a:latin typeface="Arial" panose="020B0604020202020204" pitchFamily="34" charset="0"/>
                          <a:cs typeface="Arial" panose="020B0604020202020204" pitchFamily="34" charset="0"/>
                        </a:rPr>
                        <a:t>and unrefined </a:t>
                      </a:r>
                      <a:r>
                        <a:rPr lang="en-US" sz="1800" dirty="0" smtClean="0">
                          <a:effectLst/>
                          <a:latin typeface="Arial" panose="020B0604020202020204" pitchFamily="34" charset="0"/>
                          <a:cs typeface="Arial" panose="020B0604020202020204" pitchFamily="34" charset="0"/>
                        </a:rPr>
                        <a:t>facts.</a:t>
                      </a:r>
                      <a:endParaRPr lang="en-US" sz="1800" dirty="0">
                        <a:effectLst/>
                        <a:latin typeface="Arial" panose="020B0604020202020204" pitchFamily="34" charset="0"/>
                        <a:cs typeface="Arial" panose="020B0604020202020204" pitchFamily="34" charset="0"/>
                      </a:endParaRPr>
                    </a:p>
                  </a:txBody>
                  <a:tcPr/>
                </a:tc>
                <a:tc>
                  <a:txBody>
                    <a:bodyPr/>
                    <a:lstStyle/>
                    <a:p>
                      <a:pPr algn="just"/>
                      <a:r>
                        <a:rPr lang="en-US" sz="1800" dirty="0">
                          <a:effectLst/>
                          <a:latin typeface="Arial" panose="020B0604020202020204" pitchFamily="34" charset="0"/>
                          <a:cs typeface="Arial" panose="020B0604020202020204" pitchFamily="34" charset="0"/>
                        </a:rPr>
                        <a:t>Information comprises processed, </a:t>
                      </a:r>
                      <a:r>
                        <a:rPr lang="en-US" sz="1800" dirty="0" smtClean="0">
                          <a:effectLst/>
                          <a:latin typeface="Arial" panose="020B0604020202020204" pitchFamily="34" charset="0"/>
                          <a:cs typeface="Arial" panose="020B0604020202020204" pitchFamily="34" charset="0"/>
                        </a:rPr>
                        <a:t>organized </a:t>
                      </a:r>
                      <a:r>
                        <a:rPr lang="en-US" sz="1800" dirty="0">
                          <a:effectLst/>
                          <a:latin typeface="Arial" panose="020B0604020202020204" pitchFamily="34" charset="0"/>
                          <a:cs typeface="Arial" panose="020B0604020202020204" pitchFamily="34" charset="0"/>
                        </a:rPr>
                        <a:t>data presented in a meaningful context</a:t>
                      </a:r>
                    </a:p>
                  </a:txBody>
                  <a:tcPr/>
                </a:tc>
                <a:extLst>
                  <a:ext uri="{0D108BD9-81ED-4DB2-BD59-A6C34878D82A}">
                    <a16:rowId xmlns:a16="http://schemas.microsoft.com/office/drawing/2014/main" val="10001"/>
                  </a:ext>
                </a:extLst>
              </a:tr>
              <a:tr h="0">
                <a:tc>
                  <a:txBody>
                    <a:bodyPr/>
                    <a:lstStyle/>
                    <a:p>
                      <a:pPr algn="just"/>
                      <a:r>
                        <a:rPr lang="en-US" sz="1800" dirty="0">
                          <a:effectLst/>
                          <a:latin typeface="Arial" panose="020B0604020202020204" pitchFamily="34" charset="0"/>
                          <a:cs typeface="Arial" panose="020B0604020202020204" pitchFamily="34" charset="0"/>
                        </a:rPr>
                        <a:t>Data is an individual unit that contains raw materials which do not carry any specific meaning.</a:t>
                      </a:r>
                    </a:p>
                  </a:txBody>
                  <a:tcPr>
                    <a:solidFill>
                      <a:schemeClr val="accent1">
                        <a:lumMod val="40000"/>
                        <a:lumOff val="60000"/>
                      </a:schemeClr>
                    </a:solidFill>
                  </a:tcPr>
                </a:tc>
                <a:tc>
                  <a:txBody>
                    <a:bodyPr/>
                    <a:lstStyle/>
                    <a:p>
                      <a:pPr algn="just"/>
                      <a:r>
                        <a:rPr lang="en-US" sz="1800" dirty="0">
                          <a:effectLst/>
                          <a:latin typeface="Arial" panose="020B0604020202020204" pitchFamily="34" charset="0"/>
                          <a:cs typeface="Arial" panose="020B0604020202020204" pitchFamily="34" charset="0"/>
                        </a:rPr>
                        <a:t>Information is a group of data that collectively carries a logical meaning.</a:t>
                      </a:r>
                    </a:p>
                  </a:txBody>
                  <a:tcPr>
                    <a:solidFill>
                      <a:schemeClr val="accent1">
                        <a:lumMod val="40000"/>
                        <a:lumOff val="60000"/>
                      </a:schemeClr>
                    </a:solidFill>
                  </a:tcPr>
                </a:tc>
                <a:extLst>
                  <a:ext uri="{0D108BD9-81ED-4DB2-BD59-A6C34878D82A}">
                    <a16:rowId xmlns:a16="http://schemas.microsoft.com/office/drawing/2014/main" val="10002"/>
                  </a:ext>
                </a:extLst>
              </a:tr>
              <a:tr h="0">
                <a:tc>
                  <a:txBody>
                    <a:bodyPr/>
                    <a:lstStyle/>
                    <a:p>
                      <a:pPr algn="just"/>
                      <a:r>
                        <a:rPr lang="en-US" sz="1800" dirty="0">
                          <a:effectLst/>
                          <a:latin typeface="Arial" panose="020B0604020202020204" pitchFamily="34" charset="0"/>
                          <a:cs typeface="Arial" panose="020B0604020202020204" pitchFamily="34" charset="0"/>
                        </a:rPr>
                        <a:t>Data doesn’t depend on information.</a:t>
                      </a:r>
                    </a:p>
                  </a:txBody>
                  <a:tcPr/>
                </a:tc>
                <a:tc>
                  <a:txBody>
                    <a:bodyPr/>
                    <a:lstStyle/>
                    <a:p>
                      <a:pPr algn="just"/>
                      <a:r>
                        <a:rPr lang="en-US" sz="1800" dirty="0">
                          <a:effectLst/>
                          <a:latin typeface="Arial" panose="020B0604020202020204" pitchFamily="34" charset="0"/>
                          <a:cs typeface="Arial" panose="020B0604020202020204" pitchFamily="34" charset="0"/>
                        </a:rPr>
                        <a:t>Information depends on data.</a:t>
                      </a:r>
                    </a:p>
                  </a:txBody>
                  <a:tcPr/>
                </a:tc>
                <a:extLst>
                  <a:ext uri="{0D108BD9-81ED-4DB2-BD59-A6C34878D82A}">
                    <a16:rowId xmlns:a16="http://schemas.microsoft.com/office/drawing/2014/main" val="10003"/>
                  </a:ext>
                </a:extLst>
              </a:tr>
              <a:tr h="0">
                <a:tc>
                  <a:txBody>
                    <a:bodyPr/>
                    <a:lstStyle/>
                    <a:p>
                      <a:pPr algn="just"/>
                      <a:r>
                        <a:rPr lang="en-US" sz="1800" dirty="0">
                          <a:effectLst/>
                          <a:latin typeface="Arial" panose="020B0604020202020204" pitchFamily="34" charset="0"/>
                          <a:cs typeface="Arial" panose="020B0604020202020204" pitchFamily="34" charset="0"/>
                        </a:rPr>
                        <a:t>Raw data alone is insufficient for decision </a:t>
                      </a:r>
                      <a:r>
                        <a:rPr lang="en-US" sz="1800" dirty="0" smtClean="0">
                          <a:effectLst/>
                          <a:latin typeface="Arial" panose="020B0604020202020204" pitchFamily="34" charset="0"/>
                          <a:cs typeface="Arial" panose="020B0604020202020204" pitchFamily="34" charset="0"/>
                        </a:rPr>
                        <a:t>making.</a:t>
                      </a:r>
                      <a:endParaRPr lang="en-US" sz="1800" dirty="0">
                        <a:effectLst/>
                        <a:latin typeface="Arial" panose="020B0604020202020204" pitchFamily="34" charset="0"/>
                        <a:cs typeface="Arial" panose="020B0604020202020204" pitchFamily="34" charset="0"/>
                      </a:endParaRPr>
                    </a:p>
                  </a:txBody>
                  <a:tcPr>
                    <a:solidFill>
                      <a:schemeClr val="accent1">
                        <a:lumMod val="40000"/>
                        <a:lumOff val="60000"/>
                      </a:schemeClr>
                    </a:solidFill>
                  </a:tcPr>
                </a:tc>
                <a:tc>
                  <a:txBody>
                    <a:bodyPr/>
                    <a:lstStyle/>
                    <a:p>
                      <a:pPr algn="just"/>
                      <a:r>
                        <a:rPr lang="en-US" sz="1800" dirty="0">
                          <a:effectLst/>
                          <a:latin typeface="Arial" panose="020B0604020202020204" pitchFamily="34" charset="0"/>
                          <a:cs typeface="Arial" panose="020B0604020202020204" pitchFamily="34" charset="0"/>
                        </a:rPr>
                        <a:t>Information is sufficient for decision </a:t>
                      </a:r>
                      <a:r>
                        <a:rPr lang="en-US" sz="1800" dirty="0" smtClean="0">
                          <a:effectLst/>
                          <a:latin typeface="Arial" panose="020B0604020202020204" pitchFamily="34" charset="0"/>
                          <a:cs typeface="Arial" panose="020B0604020202020204" pitchFamily="34" charset="0"/>
                        </a:rPr>
                        <a:t>making.</a:t>
                      </a:r>
                      <a:endParaRPr lang="en-US" sz="1800" dirty="0">
                        <a:effectLst/>
                        <a:latin typeface="Arial" panose="020B0604020202020204" pitchFamily="34" charset="0"/>
                        <a:cs typeface="Arial" panose="020B0604020202020204" pitchFamily="34" charset="0"/>
                      </a:endParaRPr>
                    </a:p>
                  </a:txBody>
                  <a:tcPr>
                    <a:solidFill>
                      <a:schemeClr val="accent1">
                        <a:lumMod val="40000"/>
                        <a:lumOff val="60000"/>
                      </a:schemeClr>
                    </a:solidFill>
                  </a:tcPr>
                </a:tc>
                <a:extLst>
                  <a:ext uri="{0D108BD9-81ED-4DB2-BD59-A6C34878D82A}">
                    <a16:rowId xmlns:a16="http://schemas.microsoft.com/office/drawing/2014/main" val="10004"/>
                  </a:ext>
                </a:extLst>
              </a:tr>
              <a:tr h="0">
                <a:tc>
                  <a:txBody>
                    <a:bodyPr/>
                    <a:lstStyle/>
                    <a:p>
                      <a:pPr algn="just"/>
                      <a:r>
                        <a:rPr lang="en-US" sz="1800" dirty="0">
                          <a:effectLst/>
                          <a:latin typeface="Arial" panose="020B0604020202020204" pitchFamily="34" charset="0"/>
                          <a:cs typeface="Arial" panose="020B0604020202020204" pitchFamily="34" charset="0"/>
                        </a:rPr>
                        <a:t>An example of data is a student’s test </a:t>
                      </a:r>
                      <a:r>
                        <a:rPr lang="en-US" sz="1800" dirty="0" smtClean="0">
                          <a:effectLst/>
                          <a:latin typeface="Arial" panose="020B0604020202020204" pitchFamily="34" charset="0"/>
                          <a:cs typeface="Arial" panose="020B0604020202020204" pitchFamily="34" charset="0"/>
                        </a:rPr>
                        <a:t>score.</a:t>
                      </a:r>
                      <a:endParaRPr lang="en-US" sz="1800" dirty="0">
                        <a:effectLst/>
                        <a:latin typeface="Arial" panose="020B0604020202020204" pitchFamily="34" charset="0"/>
                        <a:cs typeface="Arial" panose="020B0604020202020204" pitchFamily="34" charset="0"/>
                      </a:endParaRPr>
                    </a:p>
                  </a:txBody>
                  <a:tcPr/>
                </a:tc>
                <a:tc>
                  <a:txBody>
                    <a:bodyPr/>
                    <a:lstStyle/>
                    <a:p>
                      <a:pPr algn="just"/>
                      <a:r>
                        <a:rPr lang="en-US" sz="1800" dirty="0">
                          <a:effectLst/>
                          <a:latin typeface="Arial" panose="020B0604020202020204" pitchFamily="34" charset="0"/>
                          <a:cs typeface="Arial" panose="020B0604020202020204" pitchFamily="34" charset="0"/>
                        </a:rPr>
                        <a:t>The average score of a class is the information derived from the given data.</a:t>
                      </a:r>
                    </a:p>
                  </a:txBody>
                  <a:tcPr/>
                </a:tc>
                <a:extLst>
                  <a:ext uri="{0D108BD9-81ED-4DB2-BD59-A6C34878D82A}">
                    <a16:rowId xmlns:a16="http://schemas.microsoft.com/office/drawing/2014/main" val="10005"/>
                  </a:ext>
                </a:extLst>
              </a:tr>
            </a:tbl>
          </a:graphicData>
        </a:graphic>
      </p:graphicFrame>
      <p:sp>
        <p:nvSpPr>
          <p:cNvPr id="6"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Data Vs. Information</a:t>
            </a:r>
            <a:endParaRPr lang="en-US" sz="27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38041447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solidFill>
                  <a:schemeClr val="bg1"/>
                </a:solidFill>
                <a:effectLst>
                  <a:innerShdw blurRad="69850" dist="43180" dir="5400000">
                    <a:srgbClr val="000000">
                      <a:alpha val="65000"/>
                    </a:srgbClr>
                  </a:innerShdw>
                </a:effectLst>
              </a:rPr>
              <a:t>Have a question?</a:t>
            </a:r>
          </a:p>
        </p:txBody>
      </p:sp>
      <p:sp>
        <p:nvSpPr>
          <p:cNvPr id="6"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60</a:t>
            </a:fld>
            <a:endParaRPr lang="en-US" dirty="0"/>
          </a:p>
        </p:txBody>
      </p:sp>
    </p:spTree>
    <p:extLst>
      <p:ext uri="{BB962C8B-B14F-4D97-AF65-F5344CB8AC3E}">
        <p14:creationId xmlns:p14="http://schemas.microsoft.com/office/powerpoint/2010/main" val="177511823"/>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80690227"/>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algn="just">
                        <a:lnSpc>
                          <a:spcPct val="100000"/>
                        </a:lnSpc>
                        <a:spcBef>
                          <a:spcPts val="0"/>
                        </a:spcBef>
                        <a:spcAft>
                          <a:spcPts val="0"/>
                        </a:spcAft>
                      </a:pPr>
                      <a:r>
                        <a:rPr lang="en-US" sz="2600" b="1" kern="1200" dirty="0" smtClean="0">
                          <a:solidFill>
                            <a:srgbClr val="0033CC"/>
                          </a:solidFill>
                          <a:effectLst/>
                          <a:latin typeface="Arial" pitchFamily="34" charset="0"/>
                          <a:ea typeface="+mn-ea"/>
                          <a:cs typeface="Arial" pitchFamily="34" charset="0"/>
                        </a:rPr>
                        <a:t>Structure of Data:</a:t>
                      </a: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7</a:t>
            </a:fld>
            <a:endParaRPr lang="en-US" dirty="0"/>
          </a:p>
        </p:txBody>
      </p:sp>
      <p:sp>
        <p:nvSpPr>
          <p:cNvPr id="14" name="Rectangle 9"/>
          <p:cNvSpPr txBox="1">
            <a:spLocks noChangeArrowheads="1"/>
          </p:cNvSpPr>
          <p:nvPr/>
        </p:nvSpPr>
        <p:spPr bwMode="auto">
          <a:xfrm>
            <a:off x="0" y="1143000"/>
            <a:ext cx="8915400" cy="2514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spcBef>
                <a:spcPts val="400"/>
              </a:spcBef>
              <a:spcAft>
                <a:spcPts val="400"/>
              </a:spcAft>
              <a:buClr>
                <a:schemeClr val="folHlink"/>
              </a:buClr>
              <a:buSzPct val="60000"/>
              <a:buNone/>
              <a:defRPr/>
            </a:pPr>
            <a:r>
              <a:rPr lang="en-US" dirty="0" smtClean="0">
                <a:latin typeface="Arial" panose="020B0604020202020204" pitchFamily="34" charset="0"/>
                <a:cs typeface="Arial" panose="020B0604020202020204" pitchFamily="34" charset="0"/>
              </a:rPr>
              <a:t>In </a:t>
            </a:r>
            <a:r>
              <a:rPr lang="en-US" dirty="0">
                <a:latin typeface="Arial" panose="020B0604020202020204" pitchFamily="34" charset="0"/>
                <a:cs typeface="Arial" panose="020B0604020202020204" pitchFamily="34" charset="0"/>
              </a:rPr>
              <a:t>computer, data can be represented in a variety of structures:</a:t>
            </a:r>
          </a:p>
          <a:p>
            <a:pPr marL="1028700" lvl="1" indent="-457200" algn="just">
              <a:spcBef>
                <a:spcPts val="400"/>
              </a:spcBef>
              <a:spcAft>
                <a:spcPts val="400"/>
              </a:spcAft>
              <a:buClr>
                <a:srgbClr val="00B050"/>
              </a:buClr>
              <a:buSzPct val="100000"/>
              <a:buFont typeface="+mj-lt"/>
              <a:buAutoNum type="arabicPeriod"/>
              <a:defRPr/>
            </a:pPr>
            <a:r>
              <a:rPr lang="en-US" sz="2400" dirty="0">
                <a:ln>
                  <a:solidFill>
                    <a:srgbClr val="00CC00"/>
                  </a:solidFill>
                </a:ln>
                <a:latin typeface="Calibri" pitchFamily="34" charset="0"/>
                <a:cs typeface="Calibri" pitchFamily="34" charset="0"/>
              </a:rPr>
              <a:t>Tabular structure </a:t>
            </a:r>
            <a:r>
              <a:rPr lang="en-US" sz="2400" dirty="0">
                <a:latin typeface="Calibri" pitchFamily="34" charset="0"/>
                <a:cs typeface="Calibri" pitchFamily="34" charset="0"/>
              </a:rPr>
              <a:t>(represented by rows and columns)</a:t>
            </a:r>
          </a:p>
          <a:p>
            <a:pPr marL="1028700" lvl="1" indent="-457200" algn="just">
              <a:spcBef>
                <a:spcPts val="400"/>
              </a:spcBef>
              <a:spcAft>
                <a:spcPts val="400"/>
              </a:spcAft>
              <a:buClr>
                <a:srgbClr val="00B050"/>
              </a:buClr>
              <a:buSzPct val="100000"/>
              <a:buFont typeface="+mj-lt"/>
              <a:buAutoNum type="arabicPeriod"/>
              <a:defRPr/>
            </a:pPr>
            <a:r>
              <a:rPr lang="en-US" sz="2400" dirty="0">
                <a:ln>
                  <a:solidFill>
                    <a:srgbClr val="3366FF"/>
                  </a:solidFill>
                </a:ln>
                <a:latin typeface="Calibri" pitchFamily="34" charset="0"/>
                <a:cs typeface="Calibri" pitchFamily="34" charset="0"/>
              </a:rPr>
              <a:t>Tree structure </a:t>
            </a:r>
            <a:r>
              <a:rPr lang="en-US" sz="2400" dirty="0" smtClean="0">
                <a:latin typeface="Calibri" pitchFamily="34" charset="0"/>
                <a:cs typeface="Calibri" pitchFamily="34" charset="0"/>
              </a:rPr>
              <a:t>(represented by a </a:t>
            </a:r>
            <a:r>
              <a:rPr lang="en-US" sz="2400" dirty="0">
                <a:latin typeface="Calibri" pitchFamily="34" charset="0"/>
                <a:cs typeface="Calibri" pitchFamily="34" charset="0"/>
              </a:rPr>
              <a:t>set of nodes with parent-children relationship) </a:t>
            </a:r>
          </a:p>
          <a:p>
            <a:pPr marL="1028700" lvl="1" indent="-457200" algn="just">
              <a:spcBef>
                <a:spcPts val="400"/>
              </a:spcBef>
              <a:spcAft>
                <a:spcPts val="400"/>
              </a:spcAft>
              <a:buClr>
                <a:srgbClr val="00B050"/>
              </a:buClr>
              <a:buSzPct val="100000"/>
              <a:buFont typeface="+mj-lt"/>
              <a:buAutoNum type="arabicPeriod"/>
              <a:defRPr/>
            </a:pPr>
            <a:r>
              <a:rPr lang="en-US" sz="2400" dirty="0">
                <a:ln>
                  <a:solidFill>
                    <a:srgbClr val="FF0000"/>
                  </a:solidFill>
                </a:ln>
                <a:latin typeface="Calibri" pitchFamily="34" charset="0"/>
                <a:cs typeface="Calibri" pitchFamily="34" charset="0"/>
              </a:rPr>
              <a:t>Graph structure </a:t>
            </a:r>
            <a:r>
              <a:rPr lang="en-US" sz="2400" dirty="0" smtClean="0">
                <a:latin typeface="Calibri" pitchFamily="34" charset="0"/>
                <a:cs typeface="Calibri" pitchFamily="34" charset="0"/>
              </a:rPr>
              <a:t>(</a:t>
            </a:r>
            <a:r>
              <a:rPr lang="en-US" sz="2400" dirty="0">
                <a:latin typeface="Calibri" pitchFamily="34" charset="0"/>
                <a:cs typeface="Calibri" pitchFamily="34" charset="0"/>
              </a:rPr>
              <a:t>represented by </a:t>
            </a:r>
            <a:r>
              <a:rPr lang="en-US" sz="2400" dirty="0" smtClean="0">
                <a:latin typeface="Calibri" pitchFamily="34" charset="0"/>
                <a:cs typeface="Calibri" pitchFamily="34" charset="0"/>
              </a:rPr>
              <a:t>a </a:t>
            </a:r>
            <a:r>
              <a:rPr lang="en-US" sz="2400" dirty="0">
                <a:latin typeface="Calibri" pitchFamily="34" charset="0"/>
                <a:cs typeface="Calibri" pitchFamily="34" charset="0"/>
              </a:rPr>
              <a:t>set of interconnected nodes</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
        <p:nvSpPr>
          <p:cNvPr id="7"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Data Vs. Information</a:t>
            </a:r>
            <a:endParaRPr lang="en-US" sz="27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42621306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206929928"/>
              </p:ext>
            </p:extLst>
          </p:nvPr>
        </p:nvGraphicFramePr>
        <p:xfrm>
          <a:off x="23149" y="6096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algn="just">
                        <a:lnSpc>
                          <a:spcPct val="100000"/>
                        </a:lnSpc>
                        <a:spcBef>
                          <a:spcPts val="0"/>
                        </a:spcBef>
                        <a:spcAft>
                          <a:spcPts val="0"/>
                        </a:spcAft>
                      </a:pPr>
                      <a:r>
                        <a:rPr lang="en-US" sz="2600" b="1" kern="1200" dirty="0" smtClean="0">
                          <a:solidFill>
                            <a:srgbClr val="0033CC"/>
                          </a:solidFill>
                          <a:effectLst/>
                          <a:latin typeface="Arial" pitchFamily="34" charset="0"/>
                          <a:ea typeface="+mn-ea"/>
                          <a:cs typeface="Arial" pitchFamily="34" charset="0"/>
                        </a:rPr>
                        <a:t>Ways of Collecting Data:</a:t>
                      </a:r>
                      <a:endParaRPr lang="en-US" sz="2600" b="1" kern="1200" dirty="0">
                        <a:solidFill>
                          <a:srgbClr val="0033CC"/>
                        </a:solidFill>
                        <a:effectLst/>
                        <a:latin typeface="Arial" pitchFamily="34" charset="0"/>
                        <a:ea typeface="+mn-ea"/>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8</a:t>
            </a:fld>
            <a:endParaRPr lang="en-US" dirty="0"/>
          </a:p>
        </p:txBody>
      </p:sp>
      <p:sp>
        <p:nvSpPr>
          <p:cNvPr id="14" name="Rectangle 9"/>
          <p:cNvSpPr txBox="1">
            <a:spLocks noChangeArrowheads="1"/>
          </p:cNvSpPr>
          <p:nvPr/>
        </p:nvSpPr>
        <p:spPr bwMode="auto">
          <a:xfrm>
            <a:off x="22184" y="1066800"/>
            <a:ext cx="8740815" cy="2514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lnSpc>
                <a:spcPct val="96000"/>
              </a:lnSpc>
              <a:spcBef>
                <a:spcPts val="400"/>
              </a:spcBef>
              <a:spcAft>
                <a:spcPts val="400"/>
              </a:spcAft>
              <a:buClr>
                <a:schemeClr val="folHlink"/>
              </a:buClr>
              <a:buSzPct val="60000"/>
              <a:buNone/>
              <a:defRPr/>
            </a:pPr>
            <a:r>
              <a:rPr lang="en-US" sz="2400" dirty="0" smtClean="0">
                <a:latin typeface="Arial" panose="020B0604020202020204" pitchFamily="34" charset="0"/>
                <a:cs typeface="Arial" panose="020B0604020202020204" pitchFamily="34" charset="0"/>
              </a:rPr>
              <a:t>While collecting data</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following facts must be considered:</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Which data to collect</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How to collect the data</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Who will collect the data</a:t>
            </a: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When to collect the </a:t>
            </a:r>
            <a:r>
              <a:rPr lang="en-US" sz="2400" dirty="0" smtClean="0">
                <a:latin typeface="Calibri" pitchFamily="34" charset="0"/>
                <a:cs typeface="Calibri" pitchFamily="34" charset="0"/>
              </a:rPr>
              <a:t>data</a:t>
            </a:r>
          </a:p>
          <a:p>
            <a:pPr marL="914400" lvl="1" indent="-342900" algn="just">
              <a:lnSpc>
                <a:spcPct val="96000"/>
              </a:lnSpc>
              <a:spcBef>
                <a:spcPts val="400"/>
              </a:spcBef>
              <a:spcAft>
                <a:spcPts val="400"/>
              </a:spcAft>
              <a:buClr>
                <a:srgbClr val="00B050"/>
              </a:buClr>
              <a:buSzPct val="100000"/>
              <a:buFont typeface="Wingdings" pitchFamily="2" charset="2"/>
              <a:buChar char="Ø"/>
              <a:defRPr/>
            </a:pPr>
            <a:endParaRPr lang="en-US" sz="2400" dirty="0">
              <a:latin typeface="Calibri" pitchFamily="34" charset="0"/>
              <a:cs typeface="Calibri" pitchFamily="34" charset="0"/>
            </a:endParaRPr>
          </a:p>
          <a:p>
            <a:pPr marL="0" lvl="1" indent="0" algn="just" eaLnBrk="1" hangingPunct="1">
              <a:lnSpc>
                <a:spcPct val="96000"/>
              </a:lnSpc>
              <a:spcBef>
                <a:spcPts val="400"/>
              </a:spcBef>
              <a:spcAft>
                <a:spcPts val="400"/>
              </a:spcAft>
              <a:buClr>
                <a:schemeClr val="folHlink"/>
              </a:buClr>
              <a:buSzPct val="60000"/>
              <a:buNone/>
              <a:defRPr/>
            </a:pPr>
            <a:r>
              <a:rPr lang="en-US" dirty="0" smtClean="0">
                <a:latin typeface="Arial" panose="020B0604020202020204" pitchFamily="34" charset="0"/>
                <a:cs typeface="Arial" panose="020B0604020202020204" pitchFamily="34" charset="0"/>
              </a:rPr>
              <a:t>Data </a:t>
            </a:r>
            <a:r>
              <a:rPr lang="en-US" dirty="0">
                <a:latin typeface="Arial" panose="020B0604020202020204" pitchFamily="34" charset="0"/>
                <a:cs typeface="Arial" panose="020B0604020202020204" pitchFamily="34" charset="0"/>
              </a:rPr>
              <a:t>can be collected in many ways:</a:t>
            </a:r>
          </a:p>
          <a:p>
            <a:pPr marL="1028700" lvl="1" indent="-457200" algn="just">
              <a:lnSpc>
                <a:spcPct val="96000"/>
              </a:lnSpc>
              <a:spcBef>
                <a:spcPts val="400"/>
              </a:spcBef>
              <a:spcAft>
                <a:spcPts val="400"/>
              </a:spcAft>
              <a:buClr>
                <a:srgbClr val="00B050"/>
              </a:buClr>
              <a:buSzPct val="100000"/>
              <a:buFont typeface="+mj-lt"/>
              <a:buAutoNum type="arabicParenR"/>
              <a:defRPr/>
            </a:pPr>
            <a:r>
              <a:rPr lang="en-US" sz="2400" dirty="0">
                <a:latin typeface="Calibri" pitchFamily="34" charset="0"/>
                <a:cs typeface="Calibri" pitchFamily="34" charset="0"/>
              </a:rPr>
              <a:t>Through direct observation</a:t>
            </a:r>
          </a:p>
          <a:p>
            <a:pPr marL="1028700" lvl="1" indent="-457200" algn="just">
              <a:lnSpc>
                <a:spcPct val="96000"/>
              </a:lnSpc>
              <a:spcBef>
                <a:spcPts val="400"/>
              </a:spcBef>
              <a:spcAft>
                <a:spcPts val="400"/>
              </a:spcAft>
              <a:buClr>
                <a:srgbClr val="00B050"/>
              </a:buClr>
              <a:buSzPct val="100000"/>
              <a:buFont typeface="+mj-lt"/>
              <a:buAutoNum type="arabicParenR"/>
              <a:defRPr/>
            </a:pPr>
            <a:r>
              <a:rPr lang="en-US" sz="2400" dirty="0">
                <a:latin typeface="Calibri" pitchFamily="34" charset="0"/>
                <a:cs typeface="Calibri" pitchFamily="34" charset="0"/>
              </a:rPr>
              <a:t>Through direct communication</a:t>
            </a:r>
          </a:p>
          <a:p>
            <a:pPr marL="1028700" lvl="1" indent="-457200" algn="just">
              <a:lnSpc>
                <a:spcPct val="96000"/>
              </a:lnSpc>
              <a:spcBef>
                <a:spcPts val="400"/>
              </a:spcBef>
              <a:spcAft>
                <a:spcPts val="400"/>
              </a:spcAft>
              <a:buClr>
                <a:srgbClr val="00B050"/>
              </a:buClr>
              <a:buSzPct val="100000"/>
              <a:buFont typeface="+mj-lt"/>
              <a:buAutoNum type="arabicParenR"/>
              <a:defRPr/>
            </a:pPr>
            <a:r>
              <a:rPr lang="en-US" sz="2400" dirty="0" smtClean="0">
                <a:latin typeface="Calibri" pitchFamily="34" charset="0"/>
                <a:cs typeface="Calibri" pitchFamily="34" charset="0"/>
              </a:rPr>
              <a:t>By doing </a:t>
            </a:r>
            <a:r>
              <a:rPr lang="en-US" sz="2400" dirty="0">
                <a:latin typeface="Calibri" pitchFamily="34" charset="0"/>
                <a:cs typeface="Calibri" pitchFamily="34" charset="0"/>
              </a:rPr>
              <a:t>a survey</a:t>
            </a:r>
          </a:p>
          <a:p>
            <a:pPr marL="1028700" lvl="1" indent="-457200" algn="just">
              <a:lnSpc>
                <a:spcPct val="96000"/>
              </a:lnSpc>
              <a:spcBef>
                <a:spcPts val="400"/>
              </a:spcBef>
              <a:spcAft>
                <a:spcPts val="400"/>
              </a:spcAft>
              <a:buClr>
                <a:srgbClr val="00B050"/>
              </a:buClr>
              <a:buSzPct val="100000"/>
              <a:buFont typeface="+mj-lt"/>
              <a:buAutoNum type="arabicParenR"/>
              <a:defRPr/>
            </a:pPr>
            <a:r>
              <a:rPr lang="en-US" sz="2400" dirty="0" smtClean="0">
                <a:latin typeface="Calibri" pitchFamily="34" charset="0"/>
                <a:cs typeface="Calibri" pitchFamily="34" charset="0"/>
              </a:rPr>
              <a:t>Collecting </a:t>
            </a:r>
            <a:r>
              <a:rPr lang="en-US" sz="2400" dirty="0">
                <a:latin typeface="Calibri" pitchFamily="34" charset="0"/>
                <a:cs typeface="Calibri" pitchFamily="34" charset="0"/>
              </a:rPr>
              <a:t>from indirect </a:t>
            </a:r>
            <a:r>
              <a:rPr lang="en-US" sz="2400" dirty="0" smtClean="0">
                <a:latin typeface="Calibri" pitchFamily="34" charset="0"/>
                <a:cs typeface="Calibri" pitchFamily="34" charset="0"/>
              </a:rPr>
              <a:t>source</a:t>
            </a:r>
            <a:endParaRPr lang="en-US" sz="2400" dirty="0">
              <a:latin typeface="Calibri" pitchFamily="34" charset="0"/>
              <a:cs typeface="Calibri" pitchFamily="34" charset="0"/>
            </a:endParaRPr>
          </a:p>
        </p:txBody>
      </p:sp>
      <p:sp>
        <p:nvSpPr>
          <p:cNvPr id="7"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Data Vs. Information</a:t>
            </a:r>
            <a:endParaRPr lang="en-US" sz="27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3011073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2"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latin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583561382"/>
              </p:ext>
            </p:extLst>
          </p:nvPr>
        </p:nvGraphicFramePr>
        <p:xfrm>
          <a:off x="17834" y="685800"/>
          <a:ext cx="8440366" cy="396240"/>
        </p:xfrm>
        <a:graphic>
          <a:graphicData uri="http://schemas.openxmlformats.org/drawingml/2006/table">
            <a:tbl>
              <a:tblPr firstRow="1" firstCol="1" lastRow="1" lastCol="1" bandRow="1" bandCol="1">
                <a:tableStyleId>{5C22544A-7EE6-4342-B048-85BDC9FD1C3A}</a:tableStyleId>
              </a:tblPr>
              <a:tblGrid>
                <a:gridCol w="8440366">
                  <a:extLst>
                    <a:ext uri="{9D8B030D-6E8A-4147-A177-3AD203B41FA5}">
                      <a16:colId xmlns:a16="http://schemas.microsoft.com/office/drawing/2014/main" val="20000"/>
                    </a:ext>
                  </a:extLst>
                </a:gridCol>
              </a:tblGrid>
              <a:tr h="381000">
                <a:tc>
                  <a:txBody>
                    <a:bodyPr/>
                    <a:lstStyle/>
                    <a:p>
                      <a:pPr marL="0" marR="0" algn="just">
                        <a:lnSpc>
                          <a:spcPct val="100000"/>
                        </a:lnSpc>
                        <a:spcBef>
                          <a:spcPts val="0"/>
                        </a:spcBef>
                        <a:spcAft>
                          <a:spcPts val="0"/>
                        </a:spcAft>
                      </a:pPr>
                      <a:r>
                        <a:rPr lang="en-US" sz="2600" dirty="0" smtClean="0">
                          <a:solidFill>
                            <a:srgbClr val="0033CC"/>
                          </a:solidFill>
                          <a:effectLst/>
                          <a:latin typeface="Arial" pitchFamily="34" charset="0"/>
                          <a:cs typeface="Arial" pitchFamily="34" charset="0"/>
                        </a:rPr>
                        <a:t>Types and Forms of Data:</a:t>
                      </a:r>
                      <a:endParaRPr lang="en-US" sz="2600" dirty="0">
                        <a:solidFill>
                          <a:srgbClr val="FF0000"/>
                        </a:solidFill>
                        <a:effectLst/>
                        <a:latin typeface="Arial" pitchFamily="34" charset="0"/>
                        <a:ea typeface="Times New Roman"/>
                        <a:cs typeface="Arial" pitchFamily="34" charset="0"/>
                      </a:endParaRPr>
                    </a:p>
                  </a:txBody>
                  <a:tcPr marL="68580" marR="68580" marT="0" marB="0">
                    <a:lnL w="12700" cmpd="sng">
                      <a:noFill/>
                    </a:lnL>
                    <a:lnR w="12700" cmpd="sng">
                      <a:noFill/>
                    </a:lnR>
                    <a:lnT w="381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3" name="Slide Number Placeholder 5"/>
          <p:cNvSpPr>
            <a:spLocks noGrp="1"/>
          </p:cNvSpPr>
          <p:nvPr>
            <p:ph type="sldNum" sz="quarter" idx="10"/>
          </p:nvPr>
        </p:nvSpPr>
        <p:spPr>
          <a:xfrm>
            <a:off x="0" y="6400800"/>
            <a:ext cx="1905000" cy="457200"/>
          </a:xfrm>
        </p:spPr>
        <p:txBody>
          <a:bodyPr/>
          <a:lstStyle/>
          <a:p>
            <a:r>
              <a:rPr lang="en-US" dirty="0" smtClean="0"/>
              <a:t>Slide-</a:t>
            </a:r>
            <a:fld id="{4B2E48C7-34DF-4E1D-A541-0FDDC7FABAE3}" type="slidenum">
              <a:rPr lang="en-US" smtClean="0"/>
              <a:pPr/>
              <a:t>9</a:t>
            </a:fld>
            <a:endParaRPr lang="en-US" dirty="0"/>
          </a:p>
        </p:txBody>
      </p:sp>
      <p:sp>
        <p:nvSpPr>
          <p:cNvPr id="14" name="Rectangle 9"/>
          <p:cNvSpPr txBox="1">
            <a:spLocks noChangeArrowheads="1"/>
          </p:cNvSpPr>
          <p:nvPr/>
        </p:nvSpPr>
        <p:spPr bwMode="auto">
          <a:xfrm>
            <a:off x="152400" y="1219200"/>
            <a:ext cx="8610600" cy="25146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eaLnBrk="1" hangingPunct="1">
              <a:spcBef>
                <a:spcPts val="400"/>
              </a:spcBef>
              <a:spcAft>
                <a:spcPts val="400"/>
              </a:spcAft>
              <a:buClr>
                <a:schemeClr val="folHlink"/>
              </a:buClr>
              <a:buSzPct val="60000"/>
              <a:buNone/>
              <a:defRPr/>
            </a:pPr>
            <a:r>
              <a:rPr lang="en-US" sz="2600" spc="-50" dirty="0" smtClean="0">
                <a:solidFill>
                  <a:srgbClr val="FF0000"/>
                </a:solidFill>
                <a:latin typeface="Arial" panose="020B0604020202020204" pitchFamily="34" charset="0"/>
                <a:cs typeface="Arial" panose="020B0604020202020204" pitchFamily="34" charset="0"/>
              </a:rPr>
              <a:t>Based on collection method, data </a:t>
            </a:r>
            <a:r>
              <a:rPr lang="en-US" sz="2600" spc="-50" dirty="0">
                <a:solidFill>
                  <a:srgbClr val="FF0000"/>
                </a:solidFill>
                <a:latin typeface="Arial" panose="020B0604020202020204" pitchFamily="34" charset="0"/>
                <a:cs typeface="Arial" panose="020B0604020202020204" pitchFamily="34" charset="0"/>
              </a:rPr>
              <a:t>may be of two types:</a:t>
            </a:r>
          </a:p>
          <a:p>
            <a:pPr marL="914400" lvl="1" indent="-342900" algn="just">
              <a:lnSpc>
                <a:spcPct val="96000"/>
              </a:lnSpc>
              <a:spcBef>
                <a:spcPts val="0"/>
              </a:spcBef>
              <a:spcAft>
                <a:spcPts val="0"/>
              </a:spcAft>
              <a:buClr>
                <a:srgbClr val="00B050"/>
              </a:buClr>
              <a:buSzPct val="100000"/>
              <a:buFont typeface="Wingdings" pitchFamily="2" charset="2"/>
              <a:buChar char="Ø"/>
              <a:defRPr/>
            </a:pPr>
            <a:r>
              <a:rPr lang="en-US" sz="2400" dirty="0">
                <a:latin typeface="Calibri" pitchFamily="34" charset="0"/>
                <a:cs typeface="Calibri" pitchFamily="34" charset="0"/>
              </a:rPr>
              <a:t>1) </a:t>
            </a:r>
            <a:r>
              <a:rPr lang="en-US" sz="2400" dirty="0" smtClean="0">
                <a:latin typeface="Calibri" pitchFamily="34" charset="0"/>
                <a:cs typeface="Calibri" pitchFamily="34" charset="0"/>
              </a:rPr>
              <a:t>Primary Data </a:t>
            </a:r>
          </a:p>
          <a:p>
            <a:pPr marL="1257300" lvl="1" indent="0" algn="just">
              <a:lnSpc>
                <a:spcPct val="96000"/>
              </a:lnSpc>
              <a:spcBef>
                <a:spcPts val="0"/>
              </a:spcBef>
              <a:spcAft>
                <a:spcPts val="0"/>
              </a:spcAft>
              <a:buClr>
                <a:srgbClr val="00B050"/>
              </a:buClr>
              <a:buSzPct val="100000"/>
              <a:buNone/>
              <a:defRPr/>
            </a:pPr>
            <a:r>
              <a:rPr lang="en-US" sz="1800" dirty="0" smtClean="0">
                <a:latin typeface="Calibri" pitchFamily="34" charset="0"/>
                <a:cs typeface="Calibri" pitchFamily="34" charset="0"/>
              </a:rPr>
              <a:t>(which </a:t>
            </a:r>
            <a:r>
              <a:rPr lang="en-US" sz="1800" dirty="0">
                <a:latin typeface="Calibri" pitchFamily="34" charset="0"/>
                <a:cs typeface="Calibri" pitchFamily="34" charset="0"/>
              </a:rPr>
              <a:t>are collected </a:t>
            </a:r>
            <a:r>
              <a:rPr lang="en-US" sz="1800" dirty="0" smtClean="0">
                <a:latin typeface="Calibri" pitchFamily="34" charset="0"/>
                <a:cs typeface="Calibri" pitchFamily="34" charset="0"/>
              </a:rPr>
              <a:t>for </a:t>
            </a:r>
            <a:r>
              <a:rPr lang="en-US" sz="1800" dirty="0">
                <a:latin typeface="Calibri" pitchFamily="34" charset="0"/>
                <a:cs typeface="Calibri" pitchFamily="34" charset="0"/>
              </a:rPr>
              <a:t>the first time and thus happen to be </a:t>
            </a:r>
            <a:r>
              <a:rPr lang="en-US" sz="1800" dirty="0" smtClean="0">
                <a:latin typeface="Calibri" pitchFamily="34" charset="0"/>
                <a:cs typeface="Calibri" pitchFamily="34" charset="0"/>
              </a:rPr>
              <a:t>original)</a:t>
            </a:r>
          </a:p>
          <a:p>
            <a:pPr marL="1257300" lvl="1" indent="0" algn="just">
              <a:lnSpc>
                <a:spcPct val="96000"/>
              </a:lnSpc>
              <a:spcBef>
                <a:spcPts val="0"/>
              </a:spcBef>
              <a:spcAft>
                <a:spcPts val="0"/>
              </a:spcAft>
              <a:buClr>
                <a:srgbClr val="00B050"/>
              </a:buClr>
              <a:buSzPct val="100000"/>
              <a:buNone/>
              <a:defRPr/>
            </a:pPr>
            <a:endParaRPr lang="en-US" sz="700" dirty="0">
              <a:latin typeface="Calibri" pitchFamily="34" charset="0"/>
              <a:cs typeface="Calibri" pitchFamily="34" charset="0"/>
            </a:endParaRPr>
          </a:p>
          <a:p>
            <a:pPr marL="914400" lvl="1" indent="-342900" algn="just">
              <a:lnSpc>
                <a:spcPct val="96000"/>
              </a:lnSpc>
              <a:spcBef>
                <a:spcPts val="400"/>
              </a:spcBef>
              <a:spcAft>
                <a:spcPts val="400"/>
              </a:spcAft>
              <a:buClr>
                <a:srgbClr val="00B050"/>
              </a:buClr>
              <a:buSzPct val="100000"/>
              <a:buFont typeface="Wingdings" pitchFamily="2" charset="2"/>
              <a:buChar char="Ø"/>
              <a:defRPr/>
            </a:pPr>
            <a:r>
              <a:rPr lang="en-US" sz="2400" dirty="0">
                <a:latin typeface="Calibri" pitchFamily="34" charset="0"/>
                <a:cs typeface="Calibri" pitchFamily="34" charset="0"/>
              </a:rPr>
              <a:t>2) </a:t>
            </a:r>
            <a:r>
              <a:rPr lang="en-US" sz="2400" dirty="0" smtClean="0">
                <a:latin typeface="Calibri" pitchFamily="34" charset="0"/>
                <a:cs typeface="Calibri" pitchFamily="34" charset="0"/>
              </a:rPr>
              <a:t>Secondary Data </a:t>
            </a:r>
          </a:p>
          <a:p>
            <a:pPr marL="1257300" lvl="1" indent="0" algn="just">
              <a:lnSpc>
                <a:spcPct val="96000"/>
              </a:lnSpc>
              <a:spcBef>
                <a:spcPts val="0"/>
              </a:spcBef>
              <a:spcAft>
                <a:spcPts val="0"/>
              </a:spcAft>
              <a:buClr>
                <a:srgbClr val="00B050"/>
              </a:buClr>
              <a:buSzPct val="100000"/>
              <a:buNone/>
              <a:defRPr/>
            </a:pPr>
            <a:r>
              <a:rPr lang="en-US" sz="1800" dirty="0">
                <a:latin typeface="Calibri" pitchFamily="34" charset="0"/>
                <a:cs typeface="Calibri" pitchFamily="34" charset="0"/>
              </a:rPr>
              <a:t>(which are collected from indirect sources and thus may not be authentic).</a:t>
            </a:r>
          </a:p>
          <a:p>
            <a:pPr lvl="1" indent="-457200" algn="just">
              <a:spcBef>
                <a:spcPts val="600"/>
              </a:spcBef>
              <a:spcAft>
                <a:spcPts val="600"/>
              </a:spcAft>
              <a:buFont typeface="Wingdings" pitchFamily="2" charset="2"/>
              <a:buChar char="Ø"/>
              <a:defRPr/>
            </a:pPr>
            <a:endParaRPr lang="en-US" sz="1800" b="0" dirty="0" smtClean="0">
              <a:latin typeface="Verdana" pitchFamily="34" charset="0"/>
              <a:ea typeface="Verdana" pitchFamily="34" charset="0"/>
            </a:endParaRPr>
          </a:p>
          <a:p>
            <a:pPr marL="0" lvl="1" indent="0" algn="just" eaLnBrk="1" hangingPunct="1">
              <a:spcBef>
                <a:spcPts val="400"/>
              </a:spcBef>
              <a:spcAft>
                <a:spcPts val="400"/>
              </a:spcAft>
              <a:buClr>
                <a:schemeClr val="folHlink"/>
              </a:buClr>
              <a:buSzPct val="60000"/>
              <a:buNone/>
              <a:defRPr/>
            </a:pPr>
            <a:r>
              <a:rPr lang="en-US" sz="2600" dirty="0">
                <a:solidFill>
                  <a:srgbClr val="FF0000"/>
                </a:solidFill>
                <a:latin typeface="Arial" panose="020B0604020202020204" pitchFamily="34" charset="0"/>
                <a:cs typeface="Arial" panose="020B0604020202020204" pitchFamily="34" charset="0"/>
              </a:rPr>
              <a:t>Based on facts, data may be of two types:</a:t>
            </a:r>
          </a:p>
          <a:p>
            <a:pPr marL="914400" lvl="1" indent="-342900" algn="just">
              <a:lnSpc>
                <a:spcPct val="96000"/>
              </a:lnSpc>
              <a:spcBef>
                <a:spcPts val="0"/>
              </a:spcBef>
              <a:spcAft>
                <a:spcPts val="0"/>
              </a:spcAft>
              <a:buClr>
                <a:srgbClr val="00B050"/>
              </a:buClr>
              <a:buSzPct val="100000"/>
              <a:buFont typeface="Wingdings" pitchFamily="2" charset="2"/>
              <a:buChar char="Ø"/>
              <a:defRPr/>
            </a:pPr>
            <a:r>
              <a:rPr lang="en-US" sz="2400" dirty="0">
                <a:latin typeface="Calibri" pitchFamily="34" charset="0"/>
                <a:cs typeface="Calibri" pitchFamily="34" charset="0"/>
              </a:rPr>
              <a:t>Qualitative: </a:t>
            </a:r>
            <a:endParaRPr lang="en-US" sz="2400" dirty="0" smtClean="0">
              <a:latin typeface="Calibri" pitchFamily="34" charset="0"/>
              <a:cs typeface="Calibri" pitchFamily="34" charset="0"/>
            </a:endParaRPr>
          </a:p>
          <a:p>
            <a:pPr marL="914400" lvl="1" indent="0" algn="just">
              <a:lnSpc>
                <a:spcPct val="96000"/>
              </a:lnSpc>
              <a:spcBef>
                <a:spcPts val="0"/>
              </a:spcBef>
              <a:spcAft>
                <a:spcPts val="0"/>
              </a:spcAft>
              <a:buClr>
                <a:srgbClr val="00B050"/>
              </a:buClr>
              <a:buSzPct val="100000"/>
              <a:buNone/>
              <a:defRPr/>
            </a:pPr>
            <a:r>
              <a:rPr lang="en-US" sz="1800" dirty="0" smtClean="0">
                <a:latin typeface="Calibri" pitchFamily="34" charset="0"/>
                <a:cs typeface="Calibri" pitchFamily="34" charset="0"/>
              </a:rPr>
              <a:t>(This </a:t>
            </a:r>
            <a:r>
              <a:rPr lang="en-US" sz="1800" dirty="0">
                <a:latin typeface="Calibri" pitchFamily="34" charset="0"/>
                <a:cs typeface="Calibri" pitchFamily="34" charset="0"/>
              </a:rPr>
              <a:t>type of  data </a:t>
            </a:r>
            <a:r>
              <a:rPr lang="en-US" sz="1800" dirty="0" smtClean="0">
                <a:latin typeface="Calibri" pitchFamily="34" charset="0"/>
                <a:cs typeface="Calibri" pitchFamily="34" charset="0"/>
              </a:rPr>
              <a:t>describes </a:t>
            </a:r>
            <a:r>
              <a:rPr lang="en-US" sz="1800" dirty="0">
                <a:latin typeface="Calibri" pitchFamily="34" charset="0"/>
                <a:cs typeface="Calibri" pitchFamily="34" charset="0"/>
              </a:rPr>
              <a:t>something</a:t>
            </a:r>
            <a:r>
              <a:rPr lang="en-US" sz="1800" dirty="0" smtClean="0">
                <a:latin typeface="Calibri" pitchFamily="34" charset="0"/>
                <a:cs typeface="Calibri" pitchFamily="34" charset="0"/>
              </a:rPr>
              <a:t>)</a:t>
            </a:r>
          </a:p>
          <a:p>
            <a:pPr marL="914400" lvl="1" indent="0" algn="just">
              <a:lnSpc>
                <a:spcPct val="96000"/>
              </a:lnSpc>
              <a:spcBef>
                <a:spcPts val="0"/>
              </a:spcBef>
              <a:spcAft>
                <a:spcPts val="0"/>
              </a:spcAft>
              <a:buClr>
                <a:srgbClr val="00B050"/>
              </a:buClr>
              <a:buSzPct val="100000"/>
              <a:buNone/>
              <a:defRPr/>
            </a:pPr>
            <a:endParaRPr lang="en-US" sz="700" dirty="0">
              <a:latin typeface="Calibri" pitchFamily="34" charset="0"/>
              <a:cs typeface="Calibri" pitchFamily="34" charset="0"/>
            </a:endParaRPr>
          </a:p>
          <a:p>
            <a:pPr marL="914400" lvl="1" indent="-342900" algn="just">
              <a:lnSpc>
                <a:spcPct val="96000"/>
              </a:lnSpc>
              <a:spcBef>
                <a:spcPts val="0"/>
              </a:spcBef>
              <a:spcAft>
                <a:spcPts val="0"/>
              </a:spcAft>
              <a:buClr>
                <a:srgbClr val="00B050"/>
              </a:buClr>
              <a:buSzPct val="100000"/>
              <a:buFont typeface="Wingdings" pitchFamily="2" charset="2"/>
              <a:buChar char="Ø"/>
              <a:defRPr/>
            </a:pPr>
            <a:r>
              <a:rPr lang="en-US" sz="2400" dirty="0" smtClean="0">
                <a:latin typeface="Calibri" pitchFamily="34" charset="0"/>
                <a:cs typeface="Calibri" pitchFamily="34" charset="0"/>
              </a:rPr>
              <a:t>Quantitative</a:t>
            </a:r>
            <a:r>
              <a:rPr lang="en-US" sz="2400" dirty="0">
                <a:latin typeface="Calibri" pitchFamily="34" charset="0"/>
                <a:cs typeface="Calibri" pitchFamily="34" charset="0"/>
              </a:rPr>
              <a:t>: </a:t>
            </a:r>
            <a:endParaRPr lang="en-US" sz="2400" dirty="0" smtClean="0">
              <a:latin typeface="Calibri" pitchFamily="34" charset="0"/>
              <a:cs typeface="Calibri" pitchFamily="34" charset="0"/>
            </a:endParaRPr>
          </a:p>
          <a:p>
            <a:pPr marL="914400" lvl="1" indent="0" algn="just">
              <a:lnSpc>
                <a:spcPct val="96000"/>
              </a:lnSpc>
              <a:spcBef>
                <a:spcPts val="0"/>
              </a:spcBef>
              <a:spcAft>
                <a:spcPts val="0"/>
              </a:spcAft>
              <a:buClr>
                <a:srgbClr val="00B050"/>
              </a:buClr>
              <a:buSzPct val="100000"/>
              <a:buNone/>
              <a:defRPr/>
            </a:pPr>
            <a:r>
              <a:rPr lang="en-US" sz="1800" dirty="0">
                <a:latin typeface="Calibri" pitchFamily="34" charset="0"/>
                <a:cs typeface="Calibri" pitchFamily="34" charset="0"/>
              </a:rPr>
              <a:t>This type of  data is numerical information (numbers</a:t>
            </a:r>
            <a:r>
              <a:rPr lang="en-US" sz="1800" dirty="0" smtClean="0">
                <a:latin typeface="Calibri" pitchFamily="34" charset="0"/>
                <a:cs typeface="Calibri" pitchFamily="34" charset="0"/>
              </a:rPr>
              <a:t>)</a:t>
            </a:r>
            <a:endParaRPr lang="en-US" sz="1800" dirty="0">
              <a:latin typeface="Calibri" pitchFamily="34" charset="0"/>
              <a:cs typeface="Calibri" pitchFamily="34" charset="0"/>
            </a:endParaRPr>
          </a:p>
          <a:p>
            <a:pPr marL="914400" lvl="1" indent="0" algn="just">
              <a:lnSpc>
                <a:spcPct val="96000"/>
              </a:lnSpc>
              <a:spcBef>
                <a:spcPts val="0"/>
              </a:spcBef>
              <a:spcAft>
                <a:spcPts val="0"/>
              </a:spcAft>
              <a:buClr>
                <a:srgbClr val="00B050"/>
              </a:buClr>
              <a:buSzPct val="100000"/>
              <a:buNone/>
              <a:defRPr/>
            </a:pPr>
            <a:r>
              <a:rPr lang="en-US" sz="1800" dirty="0">
                <a:latin typeface="Calibri" pitchFamily="34" charset="0"/>
                <a:cs typeface="Calibri" pitchFamily="34" charset="0"/>
              </a:rPr>
              <a:t>Quantitative data can also be discrete or </a:t>
            </a:r>
            <a:r>
              <a:rPr lang="en-US" sz="1800" dirty="0" smtClean="0">
                <a:latin typeface="Calibri" pitchFamily="34" charset="0"/>
                <a:cs typeface="Calibri" pitchFamily="34" charset="0"/>
              </a:rPr>
              <a:t>continuous</a:t>
            </a:r>
            <a:endParaRPr lang="en-US" sz="1800" dirty="0">
              <a:latin typeface="Calibri" pitchFamily="34" charset="0"/>
              <a:cs typeface="Calibri" pitchFamily="34" charset="0"/>
            </a:endParaRPr>
          </a:p>
        </p:txBody>
      </p:sp>
      <p:sp>
        <p:nvSpPr>
          <p:cNvPr id="7" name="Rectangle 11"/>
          <p:cNvSpPr>
            <a:spLocks noChangeArrowheads="1"/>
          </p:cNvSpPr>
          <p:nvPr/>
        </p:nvSpPr>
        <p:spPr bwMode="auto">
          <a:xfrm>
            <a:off x="0" y="0"/>
            <a:ext cx="9144000" cy="507831"/>
          </a:xfrm>
          <a:prstGeom prst="rect">
            <a:avLst/>
          </a:prstGeom>
          <a:solidFill>
            <a:srgbClr val="00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i="1">
                <a:solidFill>
                  <a:schemeClr val="tx1"/>
                </a:solidFill>
                <a:latin typeface="Times New Roman" panose="02020603050405020304" pitchFamily="18" charset="0"/>
              </a:defRPr>
            </a:lvl1pPr>
            <a:lvl2pPr marL="742950" indent="-285750">
              <a:defRPr b="1" i="1">
                <a:solidFill>
                  <a:schemeClr val="tx1"/>
                </a:solidFill>
                <a:latin typeface="Times New Roman" panose="02020603050405020304" pitchFamily="18" charset="0"/>
              </a:defRPr>
            </a:lvl2pPr>
            <a:lvl3pPr marL="1143000" indent="-228600">
              <a:defRPr b="1" i="1">
                <a:solidFill>
                  <a:schemeClr val="tx1"/>
                </a:solidFill>
                <a:latin typeface="Times New Roman" panose="02020603050405020304" pitchFamily="18" charset="0"/>
              </a:defRPr>
            </a:lvl3pPr>
            <a:lvl4pPr marL="1600200" indent="-228600">
              <a:defRPr b="1" i="1">
                <a:solidFill>
                  <a:schemeClr val="tx1"/>
                </a:solidFill>
                <a:latin typeface="Times New Roman" panose="02020603050405020304" pitchFamily="18" charset="0"/>
              </a:defRPr>
            </a:lvl4pPr>
            <a:lvl5pPr marL="2057400" indent="-228600">
              <a:defRPr b="1" i="1">
                <a:solidFill>
                  <a:schemeClr val="tx1"/>
                </a:solidFill>
                <a:latin typeface="Times New Roman" panose="02020603050405020304" pitchFamily="18" charset="0"/>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defRPr>
            </a:lvl9pPr>
          </a:lstStyle>
          <a:p>
            <a:pPr algn="ctr"/>
            <a:r>
              <a:rPr lang="en-US" sz="2700" i="0" dirty="0" smtClean="0">
                <a:solidFill>
                  <a:schemeClr val="bg1"/>
                </a:solidFill>
                <a:latin typeface="Arial" panose="020B0604020202020204" pitchFamily="34" charset="0"/>
              </a:rPr>
              <a:t>Data Vs. Information</a:t>
            </a:r>
            <a:endParaRPr lang="en-US" sz="2700" i="0" dirty="0">
              <a:solidFill>
                <a:schemeClr val="bg1"/>
              </a:solidFill>
              <a:latin typeface="Arial" panose="020B0604020202020204" pitchFamily="34" charset="0"/>
            </a:endParaRPr>
          </a:p>
        </p:txBody>
      </p:sp>
    </p:spTree>
    <p:extLst>
      <p:ext uri="{BB962C8B-B14F-4D97-AF65-F5344CB8AC3E}">
        <p14:creationId xmlns:p14="http://schemas.microsoft.com/office/powerpoint/2010/main" val="2693774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4745</TotalTime>
  <Words>6932</Words>
  <Application>Microsoft Office PowerPoint</Application>
  <PresentationFormat>On-screen Show (4:3)</PresentationFormat>
  <Paragraphs>697</Paragraphs>
  <Slides>60</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Arial Black</vt:lpstr>
      <vt:lpstr>Calibri</vt:lpstr>
      <vt:lpstr>Cambria</vt:lpstr>
      <vt:lpstr>Tahoma</vt:lpstr>
      <vt:lpstr>Times New Roman</vt:lpstr>
      <vt:lpstr>Verdana</vt:lpstr>
      <vt:lpstr>Wingdings</vt:lpstr>
      <vt:lpstr>Blends</vt:lpstr>
      <vt:lpstr>PowerPoint Presentation</vt:lpstr>
      <vt:lpstr> 1. Introduction to Computers  - Peter Norton  2. Computer and Information Processing  - William M. Fouri  3. Computers Today  – Suresh K Basandra  4. Fundamentals of Computers  - V. Rajaraman, Prentice-Hall of India  5. Programming in ANSI C  - E Balagurusamy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 Irvine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Magda El Zarki</dc:creator>
  <cp:lastModifiedBy>YOU TECH BD</cp:lastModifiedBy>
  <cp:revision>445</cp:revision>
  <dcterms:created xsi:type="dcterms:W3CDTF">2007-10-02T04:28:17Z</dcterms:created>
  <dcterms:modified xsi:type="dcterms:W3CDTF">2024-09-12T12:18:42Z</dcterms:modified>
</cp:coreProperties>
</file>