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29F3A3-817D-4F19-B277-82DB989DFA5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814-4FD8-4054-8A89-F5A4293979EF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1E58FE7-5C84-40E9-99AE-256639A65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0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814-4FD8-4054-8A89-F5A4293979EF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FE7-5C84-40E9-99AE-256639A65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79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814-4FD8-4054-8A89-F5A4293979EF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FE7-5C84-40E9-99AE-256639A65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2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814-4FD8-4054-8A89-F5A4293979EF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FE7-5C84-40E9-99AE-256639A65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09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FC62814-4FD8-4054-8A89-F5A4293979EF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1E58FE7-5C84-40E9-99AE-256639A65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0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814-4FD8-4054-8A89-F5A4293979EF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FE7-5C84-40E9-99AE-256639A65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5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814-4FD8-4054-8A89-F5A4293979EF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FE7-5C84-40E9-99AE-256639A65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42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814-4FD8-4054-8A89-F5A4293979EF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FE7-5C84-40E9-99AE-256639A65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03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814-4FD8-4054-8A89-F5A4293979EF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FE7-5C84-40E9-99AE-256639A65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0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814-4FD8-4054-8A89-F5A4293979EF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FE7-5C84-40E9-99AE-256639A65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5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814-4FD8-4054-8A89-F5A4293979EF}" type="datetimeFigureOut">
              <a:rPr lang="en-GB" smtClean="0"/>
              <a:t>18/09/2023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FE7-5C84-40E9-99AE-256639A65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FC62814-4FD8-4054-8A89-F5A4293979EF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1E58FE7-5C84-40E9-99AE-256639A65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44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BAD8-6A01-5FC0-C4E0-1CAC49938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400" y="1545336"/>
            <a:ext cx="9966960" cy="3035808"/>
          </a:xfrm>
        </p:spPr>
        <p:txBody>
          <a:bodyPr/>
          <a:lstStyle/>
          <a:p>
            <a:r>
              <a:rPr lang="en-GB" dirty="0"/>
              <a:t>   Linear &amp; Binary  </a:t>
            </a:r>
            <a:br>
              <a:rPr lang="en-GB" dirty="0"/>
            </a:br>
            <a:r>
              <a:rPr lang="en-GB" dirty="0"/>
              <a:t>        Search</a:t>
            </a:r>
          </a:p>
        </p:txBody>
      </p:sp>
    </p:spTree>
    <p:extLst>
      <p:ext uri="{BB962C8B-B14F-4D97-AF65-F5344CB8AC3E}">
        <p14:creationId xmlns:p14="http://schemas.microsoft.com/office/powerpoint/2010/main" val="239074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8E00C-D96E-4F0A-5D0F-F10DBB42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   What is linear &amp;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FB33-F2E2-D9A0-F6F8-16A53F90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933700"/>
            <a:ext cx="10058400" cy="3439668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euclid_circular_a"/>
              </a:rPr>
              <a:t>Linear search is a sequential searching algorithm where we start from one end and check every element of the list until the desired element is found. It is the simplest searching algorithm.</a:t>
            </a:r>
          </a:p>
          <a:p>
            <a:pPr marL="0" indent="0">
              <a:buNone/>
            </a:pPr>
            <a:endParaRPr lang="en-GB" dirty="0">
              <a:latin typeface="euclid_circular_a"/>
            </a:endParaRPr>
          </a:p>
          <a:p>
            <a:pPr algn="l"/>
            <a:r>
              <a:rPr lang="en-GB" b="0" i="0" dirty="0">
                <a:effectLst/>
                <a:latin typeface="euclid_circular_a"/>
              </a:rPr>
              <a:t>Binary Search is a searching algorithm for finding an element's position in a sorted array.</a:t>
            </a:r>
          </a:p>
          <a:p>
            <a:pPr algn="l"/>
            <a:r>
              <a:rPr lang="en-GB" b="0" i="0" dirty="0">
                <a:effectLst/>
                <a:latin typeface="euclid_circular_a"/>
              </a:rPr>
              <a:t>In this approach, the element is always searched in the middle of a portion of an array.</a:t>
            </a:r>
          </a:p>
          <a:p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60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8E00C-D96E-4F0A-5D0F-F10DBB42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     How linear search work?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C1D19-A2C5-B69C-CD26-3B1356EE986C}"/>
              </a:ext>
            </a:extLst>
          </p:cNvPr>
          <p:cNvSpPr txBox="1"/>
          <p:nvPr/>
        </p:nvSpPr>
        <p:spPr>
          <a:xfrm>
            <a:off x="1069848" y="2653175"/>
            <a:ext cx="988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steps are followed to search for an element </a:t>
            </a:r>
            <a:r>
              <a:rPr lang="en-GB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k=1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list below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780A80-0D25-D72C-53E7-AFA9E00DC93D}"/>
              </a:ext>
            </a:extLst>
          </p:cNvPr>
          <p:cNvGrpSpPr/>
          <p:nvPr/>
        </p:nvGrpSpPr>
        <p:grpSpPr>
          <a:xfrm>
            <a:off x="1424920" y="3429000"/>
            <a:ext cx="8985906" cy="813160"/>
            <a:chOff x="1367769" y="3305363"/>
            <a:chExt cx="9049311" cy="84296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45E654-3603-F1C9-7FB9-CE7BEF4D2152}"/>
                </a:ext>
              </a:extLst>
            </p:cNvPr>
            <p:cNvSpPr/>
            <p:nvPr/>
          </p:nvSpPr>
          <p:spPr>
            <a:xfrm>
              <a:off x="1367769" y="3305364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2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D611ABC-E64F-EEAD-D1BC-316A40F8C3EC}"/>
                </a:ext>
              </a:extLst>
            </p:cNvPr>
            <p:cNvSpPr/>
            <p:nvPr/>
          </p:nvSpPr>
          <p:spPr>
            <a:xfrm>
              <a:off x="3250730" y="3305364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4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F293E9A-07F8-CCB4-B98A-AC22FECC8AFD}"/>
                </a:ext>
              </a:extLst>
            </p:cNvPr>
            <p:cNvSpPr/>
            <p:nvPr/>
          </p:nvSpPr>
          <p:spPr>
            <a:xfrm>
              <a:off x="5146345" y="3357753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813034F-2F8A-E535-F8FA-33BA8DF821C1}"/>
                </a:ext>
              </a:extLst>
            </p:cNvPr>
            <p:cNvSpPr/>
            <p:nvPr/>
          </p:nvSpPr>
          <p:spPr>
            <a:xfrm>
              <a:off x="7041961" y="3305364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1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9CF430-212A-0DAD-8C4A-D9B0375E44A8}"/>
                </a:ext>
              </a:extLst>
            </p:cNvPr>
            <p:cNvSpPr/>
            <p:nvPr/>
          </p:nvSpPr>
          <p:spPr>
            <a:xfrm>
              <a:off x="9045480" y="3305363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9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FE6CBC9-55D9-B598-BA8C-A8200D6745FA}"/>
                </a:ext>
              </a:extLst>
            </p:cNvPr>
            <p:cNvSpPr/>
            <p:nvPr/>
          </p:nvSpPr>
          <p:spPr>
            <a:xfrm>
              <a:off x="2857500" y="3600641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C34057D-22A6-2F31-6468-3C99DE9C70E1}"/>
                </a:ext>
              </a:extLst>
            </p:cNvPr>
            <p:cNvSpPr/>
            <p:nvPr/>
          </p:nvSpPr>
          <p:spPr>
            <a:xfrm>
              <a:off x="4785890" y="3652749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A18105D-4541-4FA2-652C-A1C507DD095E}"/>
                </a:ext>
              </a:extLst>
            </p:cNvPr>
            <p:cNvSpPr/>
            <p:nvPr/>
          </p:nvSpPr>
          <p:spPr>
            <a:xfrm>
              <a:off x="6637009" y="3670251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98D2FB0-F974-54CF-3B8F-10C9E210C9D4}"/>
                </a:ext>
              </a:extLst>
            </p:cNvPr>
            <p:cNvSpPr/>
            <p:nvPr/>
          </p:nvSpPr>
          <p:spPr>
            <a:xfrm>
              <a:off x="8624745" y="3652749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72EFA4-ABE6-4D67-1415-BDCD7ECB57A3}"/>
              </a:ext>
            </a:extLst>
          </p:cNvPr>
          <p:cNvSpPr txBox="1"/>
          <p:nvPr/>
        </p:nvSpPr>
        <p:spPr>
          <a:xfrm>
            <a:off x="4315099" y="4723641"/>
            <a:ext cx="2697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to be searched for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D2DA64-436D-3B4C-37D6-8135814FD1F3}"/>
              </a:ext>
            </a:extLst>
          </p:cNvPr>
          <p:cNvSpPr txBox="1"/>
          <p:nvPr/>
        </p:nvSpPr>
        <p:spPr>
          <a:xfrm>
            <a:off x="1276350" y="5708048"/>
            <a:ext cx="796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1.Start from the first element, compare</a:t>
            </a:r>
            <a:r>
              <a:rPr lang="en-GB" sz="24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k </a:t>
            </a: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each element </a:t>
            </a:r>
            <a:r>
              <a:rPr lang="en-GB" sz="24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b="0" i="0" dirty="0">
                <a:effectLst/>
                <a:highlight>
                  <a:srgbClr val="FFFF00"/>
                </a:highlight>
                <a:latin typeface="euclid_circular_a"/>
              </a:rPr>
              <a:t>.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3746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8E00C-D96E-4F0A-5D0F-F10DBB42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     How linear search work?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780A80-0D25-D72C-53E7-AFA9E00DC93D}"/>
              </a:ext>
            </a:extLst>
          </p:cNvPr>
          <p:cNvGrpSpPr/>
          <p:nvPr/>
        </p:nvGrpSpPr>
        <p:grpSpPr>
          <a:xfrm>
            <a:off x="1564857" y="4770554"/>
            <a:ext cx="8569744" cy="659769"/>
            <a:chOff x="1367769" y="3305363"/>
            <a:chExt cx="9049311" cy="81032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45E654-3603-F1C9-7FB9-CE7BEF4D2152}"/>
                </a:ext>
              </a:extLst>
            </p:cNvPr>
            <p:cNvSpPr/>
            <p:nvPr/>
          </p:nvSpPr>
          <p:spPr>
            <a:xfrm>
              <a:off x="1367769" y="3305364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2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D611ABC-E64F-EEAD-D1BC-316A40F8C3EC}"/>
                </a:ext>
              </a:extLst>
            </p:cNvPr>
            <p:cNvSpPr/>
            <p:nvPr/>
          </p:nvSpPr>
          <p:spPr>
            <a:xfrm>
              <a:off x="3263386" y="3325110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4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F293E9A-07F8-CCB4-B98A-AC22FECC8AFD}"/>
                </a:ext>
              </a:extLst>
            </p:cNvPr>
            <p:cNvSpPr/>
            <p:nvPr/>
          </p:nvSpPr>
          <p:spPr>
            <a:xfrm>
              <a:off x="5130424" y="3305363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813034F-2F8A-E535-F8FA-33BA8DF821C1}"/>
                </a:ext>
              </a:extLst>
            </p:cNvPr>
            <p:cNvSpPr/>
            <p:nvPr/>
          </p:nvSpPr>
          <p:spPr>
            <a:xfrm>
              <a:off x="7041961" y="3305364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1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9CF430-212A-0DAD-8C4A-D9B0375E44A8}"/>
                </a:ext>
              </a:extLst>
            </p:cNvPr>
            <p:cNvSpPr/>
            <p:nvPr/>
          </p:nvSpPr>
          <p:spPr>
            <a:xfrm>
              <a:off x="9045480" y="3305363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9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FE6CBC9-55D9-B598-BA8C-A8200D6745FA}"/>
                </a:ext>
              </a:extLst>
            </p:cNvPr>
            <p:cNvSpPr/>
            <p:nvPr/>
          </p:nvSpPr>
          <p:spPr>
            <a:xfrm>
              <a:off x="2857500" y="3600641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C34057D-22A6-2F31-6468-3C99DE9C70E1}"/>
                </a:ext>
              </a:extLst>
            </p:cNvPr>
            <p:cNvSpPr/>
            <p:nvPr/>
          </p:nvSpPr>
          <p:spPr>
            <a:xfrm>
              <a:off x="4785890" y="3652749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A18105D-4541-4FA2-652C-A1C507DD095E}"/>
                </a:ext>
              </a:extLst>
            </p:cNvPr>
            <p:cNvSpPr/>
            <p:nvPr/>
          </p:nvSpPr>
          <p:spPr>
            <a:xfrm>
              <a:off x="6637009" y="3670251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98D2FB0-F974-54CF-3B8F-10C9E210C9D4}"/>
                </a:ext>
              </a:extLst>
            </p:cNvPr>
            <p:cNvSpPr/>
            <p:nvPr/>
          </p:nvSpPr>
          <p:spPr>
            <a:xfrm>
              <a:off x="8624745" y="3652749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562F9A-9278-C00B-D176-B970C06CE126}"/>
              </a:ext>
            </a:extLst>
          </p:cNvPr>
          <p:cNvGrpSpPr/>
          <p:nvPr/>
        </p:nvGrpSpPr>
        <p:grpSpPr>
          <a:xfrm>
            <a:off x="1564856" y="2983420"/>
            <a:ext cx="8409922" cy="625959"/>
            <a:chOff x="1367769" y="3305363"/>
            <a:chExt cx="9049311" cy="81032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E68499D-3353-6DCB-5F51-C646935FD9F1}"/>
                </a:ext>
              </a:extLst>
            </p:cNvPr>
            <p:cNvSpPr/>
            <p:nvPr/>
          </p:nvSpPr>
          <p:spPr>
            <a:xfrm>
              <a:off x="1367769" y="3305364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2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1CC86D6-5D09-108D-7371-D100F68459EA}"/>
                </a:ext>
              </a:extLst>
            </p:cNvPr>
            <p:cNvSpPr/>
            <p:nvPr/>
          </p:nvSpPr>
          <p:spPr>
            <a:xfrm>
              <a:off x="3263386" y="3325110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4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36130B4-F31F-C2A4-CA74-89FC775AF399}"/>
                </a:ext>
              </a:extLst>
            </p:cNvPr>
            <p:cNvSpPr/>
            <p:nvPr/>
          </p:nvSpPr>
          <p:spPr>
            <a:xfrm>
              <a:off x="5130424" y="3305363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305999D-291B-ABBB-8554-4675E4C5AFAC}"/>
                </a:ext>
              </a:extLst>
            </p:cNvPr>
            <p:cNvSpPr/>
            <p:nvPr/>
          </p:nvSpPr>
          <p:spPr>
            <a:xfrm>
              <a:off x="7041961" y="3305364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1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CD5A8C1-248B-AF5F-4A4D-49A4332D5E05}"/>
                </a:ext>
              </a:extLst>
            </p:cNvPr>
            <p:cNvSpPr/>
            <p:nvPr/>
          </p:nvSpPr>
          <p:spPr>
            <a:xfrm>
              <a:off x="9045480" y="3305363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9</a:t>
              </a: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C236C6F3-D0ED-C3D9-7450-2CAB878E51C7}"/>
                </a:ext>
              </a:extLst>
            </p:cNvPr>
            <p:cNvSpPr/>
            <p:nvPr/>
          </p:nvSpPr>
          <p:spPr>
            <a:xfrm>
              <a:off x="2857500" y="3600641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92A67353-94D5-8483-F69E-E2FDA0D9C103}"/>
                </a:ext>
              </a:extLst>
            </p:cNvPr>
            <p:cNvSpPr/>
            <p:nvPr/>
          </p:nvSpPr>
          <p:spPr>
            <a:xfrm>
              <a:off x="4785890" y="3652749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DC983A76-C9D4-BE4F-8BC4-618C92E2BD48}"/>
                </a:ext>
              </a:extLst>
            </p:cNvPr>
            <p:cNvSpPr/>
            <p:nvPr/>
          </p:nvSpPr>
          <p:spPr>
            <a:xfrm>
              <a:off x="6637009" y="3670251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F3196797-65BF-936F-638A-003B32889408}"/>
                </a:ext>
              </a:extLst>
            </p:cNvPr>
            <p:cNvSpPr/>
            <p:nvPr/>
          </p:nvSpPr>
          <p:spPr>
            <a:xfrm>
              <a:off x="8624745" y="3652749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E77FFCE-DBA7-2753-5820-234F276CAE9E}"/>
              </a:ext>
            </a:extLst>
          </p:cNvPr>
          <p:cNvSpPr txBox="1"/>
          <p:nvPr/>
        </p:nvSpPr>
        <p:spPr>
          <a:xfrm>
            <a:off x="4971826" y="2305331"/>
            <a:ext cx="35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50A31F-EA13-9F0B-D6AF-E82FAEFD6C58}"/>
              </a:ext>
            </a:extLst>
          </p:cNvPr>
          <p:cNvSpPr txBox="1"/>
          <p:nvPr/>
        </p:nvSpPr>
        <p:spPr>
          <a:xfrm>
            <a:off x="2469414" y="368739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sp>
        <p:nvSpPr>
          <p:cNvPr id="66" name="Not Equal 65">
            <a:extLst>
              <a:ext uri="{FF2B5EF4-FFF2-40B4-BE49-F238E27FC236}">
                <a16:creationId xmlns:a16="http://schemas.microsoft.com/office/drawing/2014/main" id="{22831016-AE1C-6D03-4B35-FC503F5BE6A6}"/>
              </a:ext>
            </a:extLst>
          </p:cNvPr>
          <p:cNvSpPr/>
          <p:nvPr/>
        </p:nvSpPr>
        <p:spPr>
          <a:xfrm>
            <a:off x="2030162" y="3840469"/>
            <a:ext cx="426415" cy="242657"/>
          </a:xfrm>
          <a:prstGeom prst="mathNotEqual">
            <a:avLst>
              <a:gd name="adj1" fmla="val 23520"/>
              <a:gd name="adj2" fmla="val 6548904"/>
              <a:gd name="adj3" fmla="val 117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550F1E-53A1-EE10-35B7-B456D1CC0261}"/>
              </a:ext>
            </a:extLst>
          </p:cNvPr>
          <p:cNvSpPr txBox="1"/>
          <p:nvPr/>
        </p:nvSpPr>
        <p:spPr>
          <a:xfrm>
            <a:off x="1669752" y="3708185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k</a:t>
            </a:r>
          </a:p>
        </p:txBody>
      </p:sp>
      <p:sp>
        <p:nvSpPr>
          <p:cNvPr id="71" name="Equals 70">
            <a:extLst>
              <a:ext uri="{FF2B5EF4-FFF2-40B4-BE49-F238E27FC236}">
                <a16:creationId xmlns:a16="http://schemas.microsoft.com/office/drawing/2014/main" id="{7AE72144-B85A-CA10-000A-EE3955935019}"/>
              </a:ext>
            </a:extLst>
          </p:cNvPr>
          <p:cNvSpPr/>
          <p:nvPr/>
        </p:nvSpPr>
        <p:spPr>
          <a:xfrm>
            <a:off x="5455305" y="2422044"/>
            <a:ext cx="383439" cy="241848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D11183-C03B-A4C7-0339-1C6C2DD0A410}"/>
              </a:ext>
            </a:extLst>
          </p:cNvPr>
          <p:cNvSpPr txBox="1"/>
          <p:nvPr/>
        </p:nvSpPr>
        <p:spPr>
          <a:xfrm>
            <a:off x="5876300" y="226108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A9E05B-3E4F-021A-AB81-0483932E326B}"/>
              </a:ext>
            </a:extLst>
          </p:cNvPr>
          <p:cNvSpPr txBox="1"/>
          <p:nvPr/>
        </p:nvSpPr>
        <p:spPr>
          <a:xfrm>
            <a:off x="4334500" y="573282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sp>
        <p:nvSpPr>
          <p:cNvPr id="77" name="Not Equal 76">
            <a:extLst>
              <a:ext uri="{FF2B5EF4-FFF2-40B4-BE49-F238E27FC236}">
                <a16:creationId xmlns:a16="http://schemas.microsoft.com/office/drawing/2014/main" id="{B601E8B9-6CCE-D761-6DBA-877B5112FF33}"/>
              </a:ext>
            </a:extLst>
          </p:cNvPr>
          <p:cNvSpPr/>
          <p:nvPr/>
        </p:nvSpPr>
        <p:spPr>
          <a:xfrm>
            <a:off x="3908085" y="5873109"/>
            <a:ext cx="426415" cy="242657"/>
          </a:xfrm>
          <a:prstGeom prst="mathNotEqual">
            <a:avLst>
              <a:gd name="adj1" fmla="val 23520"/>
              <a:gd name="adj2" fmla="val 6548904"/>
              <a:gd name="adj3" fmla="val 117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EA743-974E-C15A-D9BB-60F8CDC85DDE}"/>
              </a:ext>
            </a:extLst>
          </p:cNvPr>
          <p:cNvSpPr txBox="1"/>
          <p:nvPr/>
        </p:nvSpPr>
        <p:spPr>
          <a:xfrm>
            <a:off x="3490983" y="5734917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68612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8E00C-D96E-4F0A-5D0F-F10DBB42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     How linear search work?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780A80-0D25-D72C-53E7-AFA9E00DC93D}"/>
              </a:ext>
            </a:extLst>
          </p:cNvPr>
          <p:cNvGrpSpPr/>
          <p:nvPr/>
        </p:nvGrpSpPr>
        <p:grpSpPr>
          <a:xfrm>
            <a:off x="1612924" y="5052551"/>
            <a:ext cx="8686178" cy="654808"/>
            <a:chOff x="1367769" y="3305363"/>
            <a:chExt cx="9049311" cy="81032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45E654-3603-F1C9-7FB9-CE7BEF4D2152}"/>
                </a:ext>
              </a:extLst>
            </p:cNvPr>
            <p:cNvSpPr/>
            <p:nvPr/>
          </p:nvSpPr>
          <p:spPr>
            <a:xfrm>
              <a:off x="1367769" y="3305364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2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D611ABC-E64F-EEAD-D1BC-316A40F8C3EC}"/>
                </a:ext>
              </a:extLst>
            </p:cNvPr>
            <p:cNvSpPr/>
            <p:nvPr/>
          </p:nvSpPr>
          <p:spPr>
            <a:xfrm>
              <a:off x="3263386" y="3325110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4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F293E9A-07F8-CCB4-B98A-AC22FECC8AFD}"/>
                </a:ext>
              </a:extLst>
            </p:cNvPr>
            <p:cNvSpPr/>
            <p:nvPr/>
          </p:nvSpPr>
          <p:spPr>
            <a:xfrm>
              <a:off x="5130424" y="3305363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813034F-2F8A-E535-F8FA-33BA8DF821C1}"/>
                </a:ext>
              </a:extLst>
            </p:cNvPr>
            <p:cNvSpPr/>
            <p:nvPr/>
          </p:nvSpPr>
          <p:spPr>
            <a:xfrm>
              <a:off x="7041961" y="3305364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1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9CF430-212A-0DAD-8C4A-D9B0375E44A8}"/>
                </a:ext>
              </a:extLst>
            </p:cNvPr>
            <p:cNvSpPr/>
            <p:nvPr/>
          </p:nvSpPr>
          <p:spPr>
            <a:xfrm>
              <a:off x="9045480" y="3305363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9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FE6CBC9-55D9-B598-BA8C-A8200D6745FA}"/>
                </a:ext>
              </a:extLst>
            </p:cNvPr>
            <p:cNvSpPr/>
            <p:nvPr/>
          </p:nvSpPr>
          <p:spPr>
            <a:xfrm>
              <a:off x="2857500" y="3600641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C34057D-22A6-2F31-6468-3C99DE9C70E1}"/>
                </a:ext>
              </a:extLst>
            </p:cNvPr>
            <p:cNvSpPr/>
            <p:nvPr/>
          </p:nvSpPr>
          <p:spPr>
            <a:xfrm>
              <a:off x="4785890" y="3652749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A18105D-4541-4FA2-652C-A1C507DD095E}"/>
                </a:ext>
              </a:extLst>
            </p:cNvPr>
            <p:cNvSpPr/>
            <p:nvPr/>
          </p:nvSpPr>
          <p:spPr>
            <a:xfrm>
              <a:off x="6637009" y="3670251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98D2FB0-F974-54CF-3B8F-10C9E210C9D4}"/>
                </a:ext>
              </a:extLst>
            </p:cNvPr>
            <p:cNvSpPr/>
            <p:nvPr/>
          </p:nvSpPr>
          <p:spPr>
            <a:xfrm>
              <a:off x="8624745" y="3652749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562F9A-9278-C00B-D176-B970C06CE126}"/>
              </a:ext>
            </a:extLst>
          </p:cNvPr>
          <p:cNvGrpSpPr/>
          <p:nvPr/>
        </p:nvGrpSpPr>
        <p:grpSpPr>
          <a:xfrm>
            <a:off x="1605746" y="2947975"/>
            <a:ext cx="8541108" cy="584837"/>
            <a:chOff x="1367769" y="3305363"/>
            <a:chExt cx="9049311" cy="81032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E68499D-3353-6DCB-5F51-C646935FD9F1}"/>
                </a:ext>
              </a:extLst>
            </p:cNvPr>
            <p:cNvSpPr/>
            <p:nvPr/>
          </p:nvSpPr>
          <p:spPr>
            <a:xfrm>
              <a:off x="1367769" y="3305364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2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1CC86D6-5D09-108D-7371-D100F68459EA}"/>
                </a:ext>
              </a:extLst>
            </p:cNvPr>
            <p:cNvSpPr/>
            <p:nvPr/>
          </p:nvSpPr>
          <p:spPr>
            <a:xfrm>
              <a:off x="3263386" y="3325110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4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36130B4-F31F-C2A4-CA74-89FC775AF399}"/>
                </a:ext>
              </a:extLst>
            </p:cNvPr>
            <p:cNvSpPr/>
            <p:nvPr/>
          </p:nvSpPr>
          <p:spPr>
            <a:xfrm>
              <a:off x="5130424" y="3305363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305999D-291B-ABBB-8554-4675E4C5AFAC}"/>
                </a:ext>
              </a:extLst>
            </p:cNvPr>
            <p:cNvSpPr/>
            <p:nvPr/>
          </p:nvSpPr>
          <p:spPr>
            <a:xfrm>
              <a:off x="7041961" y="3305364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1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CD5A8C1-248B-AF5F-4A4D-49A4332D5E05}"/>
                </a:ext>
              </a:extLst>
            </p:cNvPr>
            <p:cNvSpPr/>
            <p:nvPr/>
          </p:nvSpPr>
          <p:spPr>
            <a:xfrm>
              <a:off x="9045480" y="3305363"/>
              <a:ext cx="1371600" cy="79057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9</a:t>
              </a: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C236C6F3-D0ED-C3D9-7450-2CAB878E51C7}"/>
                </a:ext>
              </a:extLst>
            </p:cNvPr>
            <p:cNvSpPr/>
            <p:nvPr/>
          </p:nvSpPr>
          <p:spPr>
            <a:xfrm>
              <a:off x="2857500" y="3600641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92A67353-94D5-8483-F69E-E2FDA0D9C103}"/>
                </a:ext>
              </a:extLst>
            </p:cNvPr>
            <p:cNvSpPr/>
            <p:nvPr/>
          </p:nvSpPr>
          <p:spPr>
            <a:xfrm>
              <a:off x="4785890" y="3652749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DC983A76-C9D4-BE4F-8BC4-618C92E2BD48}"/>
                </a:ext>
              </a:extLst>
            </p:cNvPr>
            <p:cNvSpPr/>
            <p:nvPr/>
          </p:nvSpPr>
          <p:spPr>
            <a:xfrm>
              <a:off x="6637009" y="3670251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F3196797-65BF-936F-638A-003B32889408}"/>
                </a:ext>
              </a:extLst>
            </p:cNvPr>
            <p:cNvSpPr/>
            <p:nvPr/>
          </p:nvSpPr>
          <p:spPr>
            <a:xfrm>
              <a:off x="8624745" y="3652749"/>
              <a:ext cx="209550" cy="1002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E77FFCE-DBA7-2753-5820-234F276CAE9E}"/>
              </a:ext>
            </a:extLst>
          </p:cNvPr>
          <p:cNvSpPr txBox="1"/>
          <p:nvPr/>
        </p:nvSpPr>
        <p:spPr>
          <a:xfrm>
            <a:off x="4971826" y="2305331"/>
            <a:ext cx="35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50A31F-EA13-9F0B-D6AF-E82FAEFD6C58}"/>
              </a:ext>
            </a:extLst>
          </p:cNvPr>
          <p:cNvSpPr txBox="1"/>
          <p:nvPr/>
        </p:nvSpPr>
        <p:spPr>
          <a:xfrm>
            <a:off x="6233377" y="372419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sp>
        <p:nvSpPr>
          <p:cNvPr id="66" name="Not Equal 65">
            <a:extLst>
              <a:ext uri="{FF2B5EF4-FFF2-40B4-BE49-F238E27FC236}">
                <a16:creationId xmlns:a16="http://schemas.microsoft.com/office/drawing/2014/main" id="{22831016-AE1C-6D03-4B35-FC503F5BE6A6}"/>
              </a:ext>
            </a:extLst>
          </p:cNvPr>
          <p:cNvSpPr/>
          <p:nvPr/>
        </p:nvSpPr>
        <p:spPr>
          <a:xfrm>
            <a:off x="5806962" y="3887109"/>
            <a:ext cx="426415" cy="242657"/>
          </a:xfrm>
          <a:prstGeom prst="mathNotEqual">
            <a:avLst>
              <a:gd name="adj1" fmla="val 23520"/>
              <a:gd name="adj2" fmla="val 6548904"/>
              <a:gd name="adj3" fmla="val 117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550F1E-53A1-EE10-35B7-B456D1CC0261}"/>
              </a:ext>
            </a:extLst>
          </p:cNvPr>
          <p:cNvSpPr txBox="1"/>
          <p:nvPr/>
        </p:nvSpPr>
        <p:spPr>
          <a:xfrm>
            <a:off x="5389860" y="3746827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k</a:t>
            </a:r>
          </a:p>
        </p:txBody>
      </p:sp>
      <p:sp>
        <p:nvSpPr>
          <p:cNvPr id="71" name="Equals 70">
            <a:extLst>
              <a:ext uri="{FF2B5EF4-FFF2-40B4-BE49-F238E27FC236}">
                <a16:creationId xmlns:a16="http://schemas.microsoft.com/office/drawing/2014/main" id="{7AE72144-B85A-CA10-000A-EE3955935019}"/>
              </a:ext>
            </a:extLst>
          </p:cNvPr>
          <p:cNvSpPr/>
          <p:nvPr/>
        </p:nvSpPr>
        <p:spPr>
          <a:xfrm>
            <a:off x="5455305" y="2422044"/>
            <a:ext cx="383439" cy="241848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D11183-C03B-A4C7-0339-1C6C2DD0A410}"/>
              </a:ext>
            </a:extLst>
          </p:cNvPr>
          <p:cNvSpPr txBox="1"/>
          <p:nvPr/>
        </p:nvSpPr>
        <p:spPr>
          <a:xfrm>
            <a:off x="5876300" y="226108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A9E05B-3E4F-021A-AB81-0483932E326B}"/>
              </a:ext>
            </a:extLst>
          </p:cNvPr>
          <p:cNvSpPr txBox="1"/>
          <p:nvPr/>
        </p:nvSpPr>
        <p:spPr>
          <a:xfrm>
            <a:off x="7980668" y="599726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EA743-974E-C15A-D9BB-60F8CDC85DDE}"/>
              </a:ext>
            </a:extLst>
          </p:cNvPr>
          <p:cNvSpPr txBox="1"/>
          <p:nvPr/>
        </p:nvSpPr>
        <p:spPr>
          <a:xfrm>
            <a:off x="7112828" y="5979200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k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926DAB28-0D26-A5D1-616D-F65996D581B8}"/>
              </a:ext>
            </a:extLst>
          </p:cNvPr>
          <p:cNvSpPr/>
          <p:nvPr/>
        </p:nvSpPr>
        <p:spPr>
          <a:xfrm>
            <a:off x="7559124" y="6131520"/>
            <a:ext cx="383439" cy="241848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7A475-2499-3A7C-33CE-636B3DA9F3C6}"/>
              </a:ext>
            </a:extLst>
          </p:cNvPr>
          <p:cNvSpPr txBox="1"/>
          <p:nvPr/>
        </p:nvSpPr>
        <p:spPr>
          <a:xfrm>
            <a:off x="1536342" y="4344412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x==k ,return the index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5E4493-B8C2-6F53-377A-D1C32F9C5CF7}"/>
              </a:ext>
            </a:extLst>
          </p:cNvPr>
          <p:cNvSpPr txBox="1"/>
          <p:nvPr/>
        </p:nvSpPr>
        <p:spPr>
          <a:xfrm>
            <a:off x="4760371" y="6043868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Found</a:t>
            </a:r>
          </a:p>
        </p:txBody>
      </p:sp>
    </p:spTree>
    <p:extLst>
      <p:ext uri="{BB962C8B-B14F-4D97-AF65-F5344CB8AC3E}">
        <p14:creationId xmlns:p14="http://schemas.microsoft.com/office/powerpoint/2010/main" val="56943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8E00C-D96E-4F0A-5D0F-F10DBB42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     How binary search work?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4DB05-AD85-C498-247F-78F7626117C2}"/>
              </a:ext>
            </a:extLst>
          </p:cNvPr>
          <p:cNvSpPr txBox="1"/>
          <p:nvPr/>
        </p:nvSpPr>
        <p:spPr>
          <a:xfrm>
            <a:off x="1609412" y="2410649"/>
            <a:ext cx="663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0" i="0" dirty="0">
                <a:effectLst/>
                <a:latin typeface="euclid_circular_a"/>
              </a:rPr>
              <a:t>1.The array in which searching is to be performed is:</a:t>
            </a:r>
            <a:endParaRPr lang="en-GB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FFF6D1-01DE-F778-E368-8D949408AC85}"/>
              </a:ext>
            </a:extLst>
          </p:cNvPr>
          <p:cNvSpPr txBox="1"/>
          <p:nvPr/>
        </p:nvSpPr>
        <p:spPr>
          <a:xfrm>
            <a:off x="3074219" y="3873674"/>
            <a:ext cx="4976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euclid_circular_a"/>
              </a:rPr>
              <a:t>Let x=4 be the element to be searched</a:t>
            </a:r>
            <a:endParaRPr lang="en-GB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033296-DBBF-0061-F6E8-260DEC9BFEEF}"/>
              </a:ext>
            </a:extLst>
          </p:cNvPr>
          <p:cNvSpPr txBox="1"/>
          <p:nvPr/>
        </p:nvSpPr>
        <p:spPr>
          <a:xfrm>
            <a:off x="1371287" y="4374481"/>
            <a:ext cx="10364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0" i="0" dirty="0">
                <a:effectLst/>
                <a:latin typeface="euclid_circular_a"/>
              </a:rPr>
              <a:t>Set two pointers low and high at the lowest and the highest positions respectively</a:t>
            </a:r>
            <a:endParaRPr lang="en-GB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0DCB9A-58A8-F41A-231E-0B512B5643E2}"/>
              </a:ext>
            </a:extLst>
          </p:cNvPr>
          <p:cNvSpPr txBox="1"/>
          <p:nvPr/>
        </p:nvSpPr>
        <p:spPr>
          <a:xfrm>
            <a:off x="2224007" y="6032154"/>
            <a:ext cx="80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Low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EA2765-43EC-56E4-0F85-51CD57BF2EDE}"/>
              </a:ext>
            </a:extLst>
          </p:cNvPr>
          <p:cNvSpPr txBox="1"/>
          <p:nvPr/>
        </p:nvSpPr>
        <p:spPr>
          <a:xfrm>
            <a:off x="8652133" y="5949017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High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7E501AD-4F4D-6B0E-E3C7-7743AE7D616F}"/>
              </a:ext>
            </a:extLst>
          </p:cNvPr>
          <p:cNvSpPr/>
          <p:nvPr/>
        </p:nvSpPr>
        <p:spPr>
          <a:xfrm rot="16200000">
            <a:off x="2512286" y="5794848"/>
            <a:ext cx="228600" cy="169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,.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FE7960D-9357-172E-B261-3265BDB51539}"/>
              </a:ext>
            </a:extLst>
          </p:cNvPr>
          <p:cNvSpPr/>
          <p:nvPr/>
        </p:nvSpPr>
        <p:spPr>
          <a:xfrm rot="16200000">
            <a:off x="8994048" y="5680547"/>
            <a:ext cx="228600" cy="169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,.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8873306-64E9-877C-0F21-1DA076D107CF}"/>
              </a:ext>
            </a:extLst>
          </p:cNvPr>
          <p:cNvGrpSpPr/>
          <p:nvPr/>
        </p:nvGrpSpPr>
        <p:grpSpPr>
          <a:xfrm>
            <a:off x="2450374" y="3135093"/>
            <a:ext cx="7253287" cy="485732"/>
            <a:chOff x="2450374" y="3135093"/>
            <a:chExt cx="7253287" cy="48573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D400645-5231-F6BB-D9A3-460D507C2D15}"/>
                </a:ext>
              </a:extLst>
            </p:cNvPr>
            <p:cNvSpPr/>
            <p:nvPr/>
          </p:nvSpPr>
          <p:spPr>
            <a:xfrm>
              <a:off x="2450374" y="316362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3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3CA6152C-542E-31DE-8C9D-6556440C889F}"/>
                </a:ext>
              </a:extLst>
            </p:cNvPr>
            <p:cNvSpPr/>
            <p:nvPr/>
          </p:nvSpPr>
          <p:spPr>
            <a:xfrm>
              <a:off x="3526699" y="315277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EA55D8B-2BD2-614A-9026-5C32D6964D20}"/>
                </a:ext>
              </a:extLst>
            </p:cNvPr>
            <p:cNvSpPr/>
            <p:nvPr/>
          </p:nvSpPr>
          <p:spPr>
            <a:xfrm>
              <a:off x="4662487" y="3164993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5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FED65CE9-1AA9-EAEA-CBA7-C7013EC7A819}"/>
                </a:ext>
              </a:extLst>
            </p:cNvPr>
            <p:cNvSpPr/>
            <p:nvPr/>
          </p:nvSpPr>
          <p:spPr>
            <a:xfrm>
              <a:off x="5710237" y="3177457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6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600376D3-8548-5CA4-FDC8-3765E9EC4E67}"/>
                </a:ext>
              </a:extLst>
            </p:cNvPr>
            <p:cNvSpPr/>
            <p:nvPr/>
          </p:nvSpPr>
          <p:spPr>
            <a:xfrm>
              <a:off x="6757987" y="315277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7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4598880-F7F3-AFF1-3882-569C4AE3267E}"/>
                </a:ext>
              </a:extLst>
            </p:cNvPr>
            <p:cNvSpPr/>
            <p:nvPr/>
          </p:nvSpPr>
          <p:spPr>
            <a:xfrm>
              <a:off x="7803424" y="315277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8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33DEE7E0-A924-5DF5-B978-1A559AE1C5E2}"/>
                </a:ext>
              </a:extLst>
            </p:cNvPr>
            <p:cNvSpPr/>
            <p:nvPr/>
          </p:nvSpPr>
          <p:spPr>
            <a:xfrm>
              <a:off x="8932136" y="3135093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9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C5A14CE-5402-AC19-965A-9AE9F1B2ABEB}"/>
                </a:ext>
              </a:extLst>
            </p:cNvPr>
            <p:cNvGrpSpPr/>
            <p:nvPr/>
          </p:nvGrpSpPr>
          <p:grpSpPr>
            <a:xfrm>
              <a:off x="3293269" y="3322159"/>
              <a:ext cx="5496061" cy="178600"/>
              <a:chOff x="3293269" y="3322159"/>
              <a:chExt cx="5496061" cy="178600"/>
            </a:xfrm>
          </p:grpSpPr>
          <p:sp>
            <p:nvSpPr>
              <p:cNvPr id="74" name="Arrow: Right 73">
                <a:extLst>
                  <a:ext uri="{FF2B5EF4-FFF2-40B4-BE49-F238E27FC236}">
                    <a16:creationId xmlns:a16="http://schemas.microsoft.com/office/drawing/2014/main" id="{38781614-4C22-9A0D-8AF7-CA5AC51E0F45}"/>
                  </a:ext>
                </a:extLst>
              </p:cNvPr>
              <p:cNvSpPr/>
              <p:nvPr/>
            </p:nvSpPr>
            <p:spPr>
              <a:xfrm>
                <a:off x="3293269" y="3335991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Arrow: Right 74">
                <a:extLst>
                  <a:ext uri="{FF2B5EF4-FFF2-40B4-BE49-F238E27FC236}">
                    <a16:creationId xmlns:a16="http://schemas.microsoft.com/office/drawing/2014/main" id="{859F62E1-AB0E-7773-6E71-CDBD0890677E}"/>
                  </a:ext>
                </a:extLst>
              </p:cNvPr>
              <p:cNvSpPr/>
              <p:nvPr/>
            </p:nvSpPr>
            <p:spPr>
              <a:xfrm>
                <a:off x="5473269" y="3374459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9DA8FF09-4A35-6A41-AA65-8C0CE9A9ED6B}"/>
                  </a:ext>
                </a:extLst>
              </p:cNvPr>
              <p:cNvSpPr/>
              <p:nvPr/>
            </p:nvSpPr>
            <p:spPr>
              <a:xfrm>
                <a:off x="4355306" y="3335991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Arrow: Right 78">
                <a:extLst>
                  <a:ext uri="{FF2B5EF4-FFF2-40B4-BE49-F238E27FC236}">
                    <a16:creationId xmlns:a16="http://schemas.microsoft.com/office/drawing/2014/main" id="{CAACC85F-379E-BC98-08E0-DA8072097AB0}"/>
                  </a:ext>
                </a:extLst>
              </p:cNvPr>
              <p:cNvSpPr/>
              <p:nvPr/>
            </p:nvSpPr>
            <p:spPr>
              <a:xfrm>
                <a:off x="6532016" y="3322159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Arrow: Right 80">
                <a:extLst>
                  <a:ext uri="{FF2B5EF4-FFF2-40B4-BE49-F238E27FC236}">
                    <a16:creationId xmlns:a16="http://schemas.microsoft.com/office/drawing/2014/main" id="{2983B4FF-A49F-7989-44E9-91A9500D4BEA}"/>
                  </a:ext>
                </a:extLst>
              </p:cNvPr>
              <p:cNvSpPr/>
              <p:nvPr/>
            </p:nvSpPr>
            <p:spPr>
              <a:xfrm>
                <a:off x="8598694" y="3335991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Arrow: Right 81">
                <a:extLst>
                  <a:ext uri="{FF2B5EF4-FFF2-40B4-BE49-F238E27FC236}">
                    <a16:creationId xmlns:a16="http://schemas.microsoft.com/office/drawing/2014/main" id="{C4BE299E-E66F-CEF5-DDB9-A44CA817C493}"/>
                  </a:ext>
                </a:extLst>
              </p:cNvPr>
              <p:cNvSpPr/>
              <p:nvPr/>
            </p:nvSpPr>
            <p:spPr>
              <a:xfrm>
                <a:off x="7589043" y="3358205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A48210-D5EE-9993-B5ED-2B22A39AB39D}"/>
              </a:ext>
            </a:extLst>
          </p:cNvPr>
          <p:cNvGrpSpPr/>
          <p:nvPr/>
        </p:nvGrpSpPr>
        <p:grpSpPr>
          <a:xfrm>
            <a:off x="2240824" y="5079884"/>
            <a:ext cx="7253287" cy="485732"/>
            <a:chOff x="2450374" y="3135093"/>
            <a:chExt cx="7253287" cy="485732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A74A69D-6A70-FA3D-428A-2C33AD598E61}"/>
                </a:ext>
              </a:extLst>
            </p:cNvPr>
            <p:cNvSpPr/>
            <p:nvPr/>
          </p:nvSpPr>
          <p:spPr>
            <a:xfrm>
              <a:off x="2450374" y="316362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3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ECE2572C-AD4B-6AE8-6BA4-4685F85CE240}"/>
                </a:ext>
              </a:extLst>
            </p:cNvPr>
            <p:cNvSpPr/>
            <p:nvPr/>
          </p:nvSpPr>
          <p:spPr>
            <a:xfrm>
              <a:off x="3526699" y="315277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4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8A2435B5-A017-F0A6-6CF6-E8D5BEE1C60B}"/>
                </a:ext>
              </a:extLst>
            </p:cNvPr>
            <p:cNvSpPr/>
            <p:nvPr/>
          </p:nvSpPr>
          <p:spPr>
            <a:xfrm>
              <a:off x="4662487" y="3164993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5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9991896-7D9F-98FC-17B9-9B633025A484}"/>
                </a:ext>
              </a:extLst>
            </p:cNvPr>
            <p:cNvSpPr/>
            <p:nvPr/>
          </p:nvSpPr>
          <p:spPr>
            <a:xfrm>
              <a:off x="5710237" y="3177457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6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D4AF2DD3-0DAC-F67F-856D-A0FF27D5B1DC}"/>
                </a:ext>
              </a:extLst>
            </p:cNvPr>
            <p:cNvSpPr/>
            <p:nvPr/>
          </p:nvSpPr>
          <p:spPr>
            <a:xfrm>
              <a:off x="6757987" y="315277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7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D65D92F2-C10E-2706-1801-1893B9658070}"/>
                </a:ext>
              </a:extLst>
            </p:cNvPr>
            <p:cNvSpPr/>
            <p:nvPr/>
          </p:nvSpPr>
          <p:spPr>
            <a:xfrm>
              <a:off x="7803424" y="315277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8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EFA8A051-569F-25A2-981F-B85E04338B25}"/>
                </a:ext>
              </a:extLst>
            </p:cNvPr>
            <p:cNvSpPr/>
            <p:nvPr/>
          </p:nvSpPr>
          <p:spPr>
            <a:xfrm>
              <a:off x="8932136" y="3135093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9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F0AC212-E673-627C-67BE-DB0C3DD688EB}"/>
                </a:ext>
              </a:extLst>
            </p:cNvPr>
            <p:cNvGrpSpPr/>
            <p:nvPr/>
          </p:nvGrpSpPr>
          <p:grpSpPr>
            <a:xfrm>
              <a:off x="3293269" y="3322159"/>
              <a:ext cx="5496061" cy="178600"/>
              <a:chOff x="3293269" y="3322159"/>
              <a:chExt cx="5496061" cy="178600"/>
            </a:xfrm>
          </p:grpSpPr>
          <p:sp>
            <p:nvSpPr>
              <p:cNvPr id="94" name="Arrow: Right 93">
                <a:extLst>
                  <a:ext uri="{FF2B5EF4-FFF2-40B4-BE49-F238E27FC236}">
                    <a16:creationId xmlns:a16="http://schemas.microsoft.com/office/drawing/2014/main" id="{C48462FF-F837-7299-74C1-B6636FDF3C65}"/>
                  </a:ext>
                </a:extLst>
              </p:cNvPr>
              <p:cNvSpPr/>
              <p:nvPr/>
            </p:nvSpPr>
            <p:spPr>
              <a:xfrm>
                <a:off x="3293269" y="3335991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Arrow: Right 94">
                <a:extLst>
                  <a:ext uri="{FF2B5EF4-FFF2-40B4-BE49-F238E27FC236}">
                    <a16:creationId xmlns:a16="http://schemas.microsoft.com/office/drawing/2014/main" id="{C65D3D1B-20FC-CF5D-84BF-19719208C136}"/>
                  </a:ext>
                </a:extLst>
              </p:cNvPr>
              <p:cNvSpPr/>
              <p:nvPr/>
            </p:nvSpPr>
            <p:spPr>
              <a:xfrm>
                <a:off x="5473269" y="3374459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Arrow: Right 95">
                <a:extLst>
                  <a:ext uri="{FF2B5EF4-FFF2-40B4-BE49-F238E27FC236}">
                    <a16:creationId xmlns:a16="http://schemas.microsoft.com/office/drawing/2014/main" id="{6FA65AD5-07E0-CE94-8CE2-56DBB5E122A8}"/>
                  </a:ext>
                </a:extLst>
              </p:cNvPr>
              <p:cNvSpPr/>
              <p:nvPr/>
            </p:nvSpPr>
            <p:spPr>
              <a:xfrm>
                <a:off x="4355306" y="3335991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Arrow: Right 96">
                <a:extLst>
                  <a:ext uri="{FF2B5EF4-FFF2-40B4-BE49-F238E27FC236}">
                    <a16:creationId xmlns:a16="http://schemas.microsoft.com/office/drawing/2014/main" id="{C5F8AD65-FA84-B785-942E-08C3BA70C0C2}"/>
                  </a:ext>
                </a:extLst>
              </p:cNvPr>
              <p:cNvSpPr/>
              <p:nvPr/>
            </p:nvSpPr>
            <p:spPr>
              <a:xfrm>
                <a:off x="6532016" y="3322159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Arrow: Right 97">
                <a:extLst>
                  <a:ext uri="{FF2B5EF4-FFF2-40B4-BE49-F238E27FC236}">
                    <a16:creationId xmlns:a16="http://schemas.microsoft.com/office/drawing/2014/main" id="{E7852795-A8F9-91AD-D5A8-B45E04BF8A9E}"/>
                  </a:ext>
                </a:extLst>
              </p:cNvPr>
              <p:cNvSpPr/>
              <p:nvPr/>
            </p:nvSpPr>
            <p:spPr>
              <a:xfrm>
                <a:off x="8598694" y="3335991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Arrow: Right 98">
                <a:extLst>
                  <a:ext uri="{FF2B5EF4-FFF2-40B4-BE49-F238E27FC236}">
                    <a16:creationId xmlns:a16="http://schemas.microsoft.com/office/drawing/2014/main" id="{948C32F6-65B1-8A4E-8775-5A330F5F2A86}"/>
                  </a:ext>
                </a:extLst>
              </p:cNvPr>
              <p:cNvSpPr/>
              <p:nvPr/>
            </p:nvSpPr>
            <p:spPr>
              <a:xfrm>
                <a:off x="7589043" y="3358205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782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8E00C-D96E-4F0A-5D0F-F10DBB42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     How binary search work?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033296-DBBF-0061-F6E8-260DEC9BFEEF}"/>
              </a:ext>
            </a:extLst>
          </p:cNvPr>
          <p:cNvSpPr txBox="1"/>
          <p:nvPr/>
        </p:nvSpPr>
        <p:spPr>
          <a:xfrm>
            <a:off x="1573137" y="4522920"/>
            <a:ext cx="10259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400" b="0" i="0" dirty="0">
                <a:effectLst/>
                <a:latin typeface="euclid_circular_a"/>
              </a:rPr>
              <a:t>4.If x == mid, then return mid . Else, compare the element to be searched with m.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EA2765-43EC-56E4-0F85-51CD57BF2EDE}"/>
              </a:ext>
            </a:extLst>
          </p:cNvPr>
          <p:cNvSpPr txBox="1"/>
          <p:nvPr/>
        </p:nvSpPr>
        <p:spPr>
          <a:xfrm>
            <a:off x="5691161" y="3946253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mid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FE7960D-9357-172E-B261-3265BDB51539}"/>
              </a:ext>
            </a:extLst>
          </p:cNvPr>
          <p:cNvSpPr/>
          <p:nvPr/>
        </p:nvSpPr>
        <p:spPr>
          <a:xfrm rot="16200000">
            <a:off x="5981699" y="3774075"/>
            <a:ext cx="228600" cy="169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,.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8873306-64E9-877C-0F21-1DA076D107CF}"/>
              </a:ext>
            </a:extLst>
          </p:cNvPr>
          <p:cNvGrpSpPr/>
          <p:nvPr/>
        </p:nvGrpSpPr>
        <p:grpSpPr>
          <a:xfrm>
            <a:off x="2450374" y="3135093"/>
            <a:ext cx="7253287" cy="485732"/>
            <a:chOff x="2450374" y="3135093"/>
            <a:chExt cx="7253287" cy="48573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D400645-5231-F6BB-D9A3-460D507C2D15}"/>
                </a:ext>
              </a:extLst>
            </p:cNvPr>
            <p:cNvSpPr/>
            <p:nvPr/>
          </p:nvSpPr>
          <p:spPr>
            <a:xfrm>
              <a:off x="2450374" y="316362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3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3CA6152C-542E-31DE-8C9D-6556440C889F}"/>
                </a:ext>
              </a:extLst>
            </p:cNvPr>
            <p:cNvSpPr/>
            <p:nvPr/>
          </p:nvSpPr>
          <p:spPr>
            <a:xfrm>
              <a:off x="3526699" y="315277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EA55D8B-2BD2-614A-9026-5C32D6964D20}"/>
                </a:ext>
              </a:extLst>
            </p:cNvPr>
            <p:cNvSpPr/>
            <p:nvPr/>
          </p:nvSpPr>
          <p:spPr>
            <a:xfrm>
              <a:off x="4662487" y="3164993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5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FED65CE9-1AA9-EAEA-CBA7-C7013EC7A819}"/>
                </a:ext>
              </a:extLst>
            </p:cNvPr>
            <p:cNvSpPr/>
            <p:nvPr/>
          </p:nvSpPr>
          <p:spPr>
            <a:xfrm>
              <a:off x="5710237" y="3177457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6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600376D3-8548-5CA4-FDC8-3765E9EC4E67}"/>
                </a:ext>
              </a:extLst>
            </p:cNvPr>
            <p:cNvSpPr/>
            <p:nvPr/>
          </p:nvSpPr>
          <p:spPr>
            <a:xfrm>
              <a:off x="6757987" y="315277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7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4598880-F7F3-AFF1-3882-569C4AE3267E}"/>
                </a:ext>
              </a:extLst>
            </p:cNvPr>
            <p:cNvSpPr/>
            <p:nvPr/>
          </p:nvSpPr>
          <p:spPr>
            <a:xfrm>
              <a:off x="7803424" y="315277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8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33DEE7E0-A924-5DF5-B978-1A559AE1C5E2}"/>
                </a:ext>
              </a:extLst>
            </p:cNvPr>
            <p:cNvSpPr/>
            <p:nvPr/>
          </p:nvSpPr>
          <p:spPr>
            <a:xfrm>
              <a:off x="8932136" y="3135093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9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C5A14CE-5402-AC19-965A-9AE9F1B2ABEB}"/>
                </a:ext>
              </a:extLst>
            </p:cNvPr>
            <p:cNvGrpSpPr/>
            <p:nvPr/>
          </p:nvGrpSpPr>
          <p:grpSpPr>
            <a:xfrm>
              <a:off x="3293269" y="3322159"/>
              <a:ext cx="5496061" cy="178600"/>
              <a:chOff x="3293269" y="3322159"/>
              <a:chExt cx="5496061" cy="178600"/>
            </a:xfrm>
          </p:grpSpPr>
          <p:sp>
            <p:nvSpPr>
              <p:cNvPr id="74" name="Arrow: Right 73">
                <a:extLst>
                  <a:ext uri="{FF2B5EF4-FFF2-40B4-BE49-F238E27FC236}">
                    <a16:creationId xmlns:a16="http://schemas.microsoft.com/office/drawing/2014/main" id="{38781614-4C22-9A0D-8AF7-CA5AC51E0F45}"/>
                  </a:ext>
                </a:extLst>
              </p:cNvPr>
              <p:cNvSpPr/>
              <p:nvPr/>
            </p:nvSpPr>
            <p:spPr>
              <a:xfrm>
                <a:off x="3293269" y="3335991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Arrow: Right 74">
                <a:extLst>
                  <a:ext uri="{FF2B5EF4-FFF2-40B4-BE49-F238E27FC236}">
                    <a16:creationId xmlns:a16="http://schemas.microsoft.com/office/drawing/2014/main" id="{859F62E1-AB0E-7773-6E71-CDBD0890677E}"/>
                  </a:ext>
                </a:extLst>
              </p:cNvPr>
              <p:cNvSpPr/>
              <p:nvPr/>
            </p:nvSpPr>
            <p:spPr>
              <a:xfrm>
                <a:off x="5473269" y="3374459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9DA8FF09-4A35-6A41-AA65-8C0CE9A9ED6B}"/>
                  </a:ext>
                </a:extLst>
              </p:cNvPr>
              <p:cNvSpPr/>
              <p:nvPr/>
            </p:nvSpPr>
            <p:spPr>
              <a:xfrm>
                <a:off x="4355306" y="3335991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Arrow: Right 78">
                <a:extLst>
                  <a:ext uri="{FF2B5EF4-FFF2-40B4-BE49-F238E27FC236}">
                    <a16:creationId xmlns:a16="http://schemas.microsoft.com/office/drawing/2014/main" id="{CAACC85F-379E-BC98-08E0-DA8072097AB0}"/>
                  </a:ext>
                </a:extLst>
              </p:cNvPr>
              <p:cNvSpPr/>
              <p:nvPr/>
            </p:nvSpPr>
            <p:spPr>
              <a:xfrm>
                <a:off x="6532016" y="3322159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Arrow: Right 80">
                <a:extLst>
                  <a:ext uri="{FF2B5EF4-FFF2-40B4-BE49-F238E27FC236}">
                    <a16:creationId xmlns:a16="http://schemas.microsoft.com/office/drawing/2014/main" id="{2983B4FF-A49F-7989-44E9-91A9500D4BEA}"/>
                  </a:ext>
                </a:extLst>
              </p:cNvPr>
              <p:cNvSpPr/>
              <p:nvPr/>
            </p:nvSpPr>
            <p:spPr>
              <a:xfrm>
                <a:off x="8598694" y="3335991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Arrow: Right 81">
                <a:extLst>
                  <a:ext uri="{FF2B5EF4-FFF2-40B4-BE49-F238E27FC236}">
                    <a16:creationId xmlns:a16="http://schemas.microsoft.com/office/drawing/2014/main" id="{C4BE299E-E66F-CEF5-DDB9-A44CA817C493}"/>
                  </a:ext>
                </a:extLst>
              </p:cNvPr>
              <p:cNvSpPr/>
              <p:nvPr/>
            </p:nvSpPr>
            <p:spPr>
              <a:xfrm>
                <a:off x="7589043" y="3358205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6A5F4E3-5DDD-8D5D-998B-260143FB7554}"/>
              </a:ext>
            </a:extLst>
          </p:cNvPr>
          <p:cNvSpPr txBox="1"/>
          <p:nvPr/>
        </p:nvSpPr>
        <p:spPr>
          <a:xfrm>
            <a:off x="1641715" y="2333812"/>
            <a:ext cx="883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3.Find the middle element mid of the array 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[( low + high)/2]=6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57321D-DC0E-53FF-FC0F-4B4181E35A84}"/>
              </a:ext>
            </a:extLst>
          </p:cNvPr>
          <p:cNvSpPr txBox="1"/>
          <p:nvPr/>
        </p:nvSpPr>
        <p:spPr>
          <a:xfrm>
            <a:off x="1560145" y="5082921"/>
            <a:ext cx="10066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b="0" i="0" dirty="0">
                <a:effectLst/>
                <a:latin typeface="euclid_circular_a"/>
              </a:rPr>
              <a:t> </a:t>
            </a: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b="0" i="0" dirty="0">
                <a:effectLst/>
                <a:latin typeface="euclid_circular_a"/>
              </a:rPr>
              <a:t>.</a:t>
            </a:r>
            <a:r>
              <a:rPr lang="en-GB" sz="2400" b="0" i="0" dirty="0">
                <a:effectLst/>
                <a:highlight>
                  <a:srgbClr val="FFFF00"/>
                </a:highlight>
                <a:latin typeface="euclid_circular_a"/>
              </a:rPr>
              <a:t>if X&gt;mid </a:t>
            </a:r>
            <a:r>
              <a:rPr lang="en-GB" sz="2400" b="0" i="0" dirty="0">
                <a:effectLst/>
                <a:latin typeface="euclid_circular_a"/>
              </a:rPr>
              <a:t>,compare</a:t>
            </a:r>
            <a:r>
              <a:rPr lang="en-GB" sz="2400" b="0" i="0" dirty="0">
                <a:effectLst/>
                <a:highlight>
                  <a:srgbClr val="FFFF00"/>
                </a:highlight>
                <a:latin typeface="euclid_circular_a"/>
              </a:rPr>
              <a:t> x</a:t>
            </a:r>
            <a:r>
              <a:rPr lang="en-GB" sz="2400" b="0" i="0" dirty="0">
                <a:effectLst/>
                <a:latin typeface="euclid_circular_a"/>
              </a:rPr>
              <a:t> </a:t>
            </a: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middle element of the elements on the right side </a:t>
            </a:r>
          </a:p>
          <a:p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mid. This is done by setting</a:t>
            </a:r>
            <a:r>
              <a:rPr lang="en-GB" sz="24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low </a:t>
            </a: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4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low=mid+1 </a:t>
            </a:r>
            <a:endParaRPr lang="en-GB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4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8E00C-D96E-4F0A-5D0F-F10DBB42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     How binary search work?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EA2765-43EC-56E4-0F85-51CD57BF2EDE}"/>
              </a:ext>
            </a:extLst>
          </p:cNvPr>
          <p:cNvSpPr txBox="1"/>
          <p:nvPr/>
        </p:nvSpPr>
        <p:spPr>
          <a:xfrm>
            <a:off x="3950439" y="4616691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high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FE7960D-9357-172E-B261-3265BDB51539}"/>
              </a:ext>
            </a:extLst>
          </p:cNvPr>
          <p:cNvSpPr/>
          <p:nvPr/>
        </p:nvSpPr>
        <p:spPr>
          <a:xfrm rot="16200000">
            <a:off x="4168930" y="4422061"/>
            <a:ext cx="228600" cy="169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,.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8873306-64E9-877C-0F21-1DA076D107CF}"/>
              </a:ext>
            </a:extLst>
          </p:cNvPr>
          <p:cNvGrpSpPr/>
          <p:nvPr/>
        </p:nvGrpSpPr>
        <p:grpSpPr>
          <a:xfrm>
            <a:off x="1693070" y="3656123"/>
            <a:ext cx="7253287" cy="494367"/>
            <a:chOff x="2450374" y="3135093"/>
            <a:chExt cx="7253287" cy="49436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D400645-5231-F6BB-D9A3-460D507C2D15}"/>
                </a:ext>
              </a:extLst>
            </p:cNvPr>
            <p:cNvSpPr/>
            <p:nvPr/>
          </p:nvSpPr>
          <p:spPr>
            <a:xfrm>
              <a:off x="2450374" y="316362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3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3CA6152C-542E-31DE-8C9D-6556440C889F}"/>
                </a:ext>
              </a:extLst>
            </p:cNvPr>
            <p:cNvSpPr/>
            <p:nvPr/>
          </p:nvSpPr>
          <p:spPr>
            <a:xfrm>
              <a:off x="3526699" y="315277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EA55D8B-2BD2-614A-9026-5C32D6964D20}"/>
                </a:ext>
              </a:extLst>
            </p:cNvPr>
            <p:cNvSpPr/>
            <p:nvPr/>
          </p:nvSpPr>
          <p:spPr>
            <a:xfrm>
              <a:off x="4662487" y="3164993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5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FED65CE9-1AA9-EAEA-CBA7-C7013EC7A819}"/>
                </a:ext>
              </a:extLst>
            </p:cNvPr>
            <p:cNvSpPr/>
            <p:nvPr/>
          </p:nvSpPr>
          <p:spPr>
            <a:xfrm>
              <a:off x="5710237" y="3177457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6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600376D3-8548-5CA4-FDC8-3765E9EC4E67}"/>
                </a:ext>
              </a:extLst>
            </p:cNvPr>
            <p:cNvSpPr/>
            <p:nvPr/>
          </p:nvSpPr>
          <p:spPr>
            <a:xfrm>
              <a:off x="6759055" y="3186092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7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4598880-F7F3-AFF1-3882-569C4AE3267E}"/>
                </a:ext>
              </a:extLst>
            </p:cNvPr>
            <p:cNvSpPr/>
            <p:nvPr/>
          </p:nvSpPr>
          <p:spPr>
            <a:xfrm>
              <a:off x="7803424" y="315277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8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33DEE7E0-A924-5DF5-B978-1A559AE1C5E2}"/>
                </a:ext>
              </a:extLst>
            </p:cNvPr>
            <p:cNvSpPr/>
            <p:nvPr/>
          </p:nvSpPr>
          <p:spPr>
            <a:xfrm>
              <a:off x="8932136" y="3135093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9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C5A14CE-5402-AC19-965A-9AE9F1B2ABEB}"/>
                </a:ext>
              </a:extLst>
            </p:cNvPr>
            <p:cNvGrpSpPr/>
            <p:nvPr/>
          </p:nvGrpSpPr>
          <p:grpSpPr>
            <a:xfrm>
              <a:off x="3293269" y="3322159"/>
              <a:ext cx="5496061" cy="178600"/>
              <a:chOff x="3293269" y="3322159"/>
              <a:chExt cx="5496061" cy="178600"/>
            </a:xfrm>
          </p:grpSpPr>
          <p:sp>
            <p:nvSpPr>
              <p:cNvPr id="74" name="Arrow: Right 73">
                <a:extLst>
                  <a:ext uri="{FF2B5EF4-FFF2-40B4-BE49-F238E27FC236}">
                    <a16:creationId xmlns:a16="http://schemas.microsoft.com/office/drawing/2014/main" id="{38781614-4C22-9A0D-8AF7-CA5AC51E0F45}"/>
                  </a:ext>
                </a:extLst>
              </p:cNvPr>
              <p:cNvSpPr/>
              <p:nvPr/>
            </p:nvSpPr>
            <p:spPr>
              <a:xfrm>
                <a:off x="3293269" y="3335991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Arrow: Right 74">
                <a:extLst>
                  <a:ext uri="{FF2B5EF4-FFF2-40B4-BE49-F238E27FC236}">
                    <a16:creationId xmlns:a16="http://schemas.microsoft.com/office/drawing/2014/main" id="{859F62E1-AB0E-7773-6E71-CDBD0890677E}"/>
                  </a:ext>
                </a:extLst>
              </p:cNvPr>
              <p:cNvSpPr/>
              <p:nvPr/>
            </p:nvSpPr>
            <p:spPr>
              <a:xfrm>
                <a:off x="5473269" y="3374459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9DA8FF09-4A35-6A41-AA65-8C0CE9A9ED6B}"/>
                  </a:ext>
                </a:extLst>
              </p:cNvPr>
              <p:cNvSpPr/>
              <p:nvPr/>
            </p:nvSpPr>
            <p:spPr>
              <a:xfrm>
                <a:off x="4355306" y="3335991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Arrow: Right 78">
                <a:extLst>
                  <a:ext uri="{FF2B5EF4-FFF2-40B4-BE49-F238E27FC236}">
                    <a16:creationId xmlns:a16="http://schemas.microsoft.com/office/drawing/2014/main" id="{CAACC85F-379E-BC98-08E0-DA8072097AB0}"/>
                  </a:ext>
                </a:extLst>
              </p:cNvPr>
              <p:cNvSpPr/>
              <p:nvPr/>
            </p:nvSpPr>
            <p:spPr>
              <a:xfrm>
                <a:off x="6532016" y="3322159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Arrow: Right 80">
                <a:extLst>
                  <a:ext uri="{FF2B5EF4-FFF2-40B4-BE49-F238E27FC236}">
                    <a16:creationId xmlns:a16="http://schemas.microsoft.com/office/drawing/2014/main" id="{2983B4FF-A49F-7989-44E9-91A9500D4BEA}"/>
                  </a:ext>
                </a:extLst>
              </p:cNvPr>
              <p:cNvSpPr/>
              <p:nvPr/>
            </p:nvSpPr>
            <p:spPr>
              <a:xfrm>
                <a:off x="8598694" y="3335991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Arrow: Right 81">
                <a:extLst>
                  <a:ext uri="{FF2B5EF4-FFF2-40B4-BE49-F238E27FC236}">
                    <a16:creationId xmlns:a16="http://schemas.microsoft.com/office/drawing/2014/main" id="{C4BE299E-E66F-CEF5-DDB9-A44CA817C493}"/>
                  </a:ext>
                </a:extLst>
              </p:cNvPr>
              <p:cNvSpPr/>
              <p:nvPr/>
            </p:nvSpPr>
            <p:spPr>
              <a:xfrm>
                <a:off x="7589043" y="3358205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6A5F4E3-5DDD-8D5D-998B-260143FB7554}"/>
              </a:ext>
            </a:extLst>
          </p:cNvPr>
          <p:cNvSpPr txBox="1"/>
          <p:nvPr/>
        </p:nvSpPr>
        <p:spPr>
          <a:xfrm>
            <a:off x="1482689" y="2026294"/>
            <a:ext cx="8834128" cy="11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GB" sz="2400" b="0" i="0" dirty="0">
                <a:effectLst/>
                <a:latin typeface="euclid_circular_a"/>
              </a:rPr>
              <a:t> Else, compare x with the middle element of the elements on the left side of mid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b="0" i="0" dirty="0">
                <a:effectLst/>
                <a:latin typeface="euclid_circular_a"/>
              </a:rPr>
              <a:t>This is done by setting high to high = mid-1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57321D-DC0E-53FF-FC0F-4B4181E35A84}"/>
              </a:ext>
            </a:extLst>
          </p:cNvPr>
          <p:cNvSpPr txBox="1"/>
          <p:nvPr/>
        </p:nvSpPr>
        <p:spPr>
          <a:xfrm>
            <a:off x="1560145" y="5082921"/>
            <a:ext cx="5575885" cy="725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b="0" i="0" dirty="0">
                <a:effectLst/>
                <a:latin typeface="euclid_circular_a"/>
              </a:rPr>
              <a:t>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b="0" i="0" dirty="0">
                <a:effectLst/>
                <a:latin typeface="euclid_circular_a"/>
              </a:rPr>
              <a:t>.</a:t>
            </a:r>
            <a:r>
              <a:rPr lang="en-GB" sz="2400" b="0" i="0" dirty="0">
                <a:effectLst/>
                <a:latin typeface="euclid_circular_a"/>
              </a:rPr>
              <a:t> Repeat steps 3 to 6 until low meets high.</a:t>
            </a:r>
            <a:endParaRPr lang="en-GB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4711F-90AE-7834-E863-8086025DFFD4}"/>
              </a:ext>
            </a:extLst>
          </p:cNvPr>
          <p:cNvSpPr txBox="1"/>
          <p:nvPr/>
        </p:nvSpPr>
        <p:spPr>
          <a:xfrm>
            <a:off x="1693070" y="4624976"/>
            <a:ext cx="79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low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C1B34A0-25AC-1859-AA61-357335D2CF8A}"/>
              </a:ext>
            </a:extLst>
          </p:cNvPr>
          <p:cNvSpPr/>
          <p:nvPr/>
        </p:nvSpPr>
        <p:spPr>
          <a:xfrm rot="16200000">
            <a:off x="2058570" y="4413588"/>
            <a:ext cx="228600" cy="169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,.</a:t>
            </a:r>
          </a:p>
        </p:txBody>
      </p:sp>
    </p:spTree>
    <p:extLst>
      <p:ext uri="{BB962C8B-B14F-4D97-AF65-F5344CB8AC3E}">
        <p14:creationId xmlns:p14="http://schemas.microsoft.com/office/powerpoint/2010/main" val="405301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8E00C-D96E-4F0A-5D0F-F10DBB42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     How binary search work?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EA2765-43EC-56E4-0F85-51CD57BF2EDE}"/>
              </a:ext>
            </a:extLst>
          </p:cNvPr>
          <p:cNvSpPr txBox="1"/>
          <p:nvPr/>
        </p:nvSpPr>
        <p:spPr>
          <a:xfrm>
            <a:off x="5106762" y="365760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mid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FE7960D-9357-172E-B261-3265BDB51539}"/>
              </a:ext>
            </a:extLst>
          </p:cNvPr>
          <p:cNvSpPr/>
          <p:nvPr/>
        </p:nvSpPr>
        <p:spPr>
          <a:xfrm rot="16200000">
            <a:off x="5369800" y="3458800"/>
            <a:ext cx="228600" cy="169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,.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8873306-64E9-877C-0F21-1DA076D107CF}"/>
              </a:ext>
            </a:extLst>
          </p:cNvPr>
          <p:cNvGrpSpPr/>
          <p:nvPr/>
        </p:nvGrpSpPr>
        <p:grpSpPr>
          <a:xfrm>
            <a:off x="4022013" y="2783696"/>
            <a:ext cx="2983638" cy="455586"/>
            <a:chOff x="2450374" y="3152775"/>
            <a:chExt cx="2983638" cy="45558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D400645-5231-F6BB-D9A3-460D507C2D15}"/>
                </a:ext>
              </a:extLst>
            </p:cNvPr>
            <p:cNvSpPr/>
            <p:nvPr/>
          </p:nvSpPr>
          <p:spPr>
            <a:xfrm>
              <a:off x="2450374" y="316362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3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3CA6152C-542E-31DE-8C9D-6556440C889F}"/>
                </a:ext>
              </a:extLst>
            </p:cNvPr>
            <p:cNvSpPr/>
            <p:nvPr/>
          </p:nvSpPr>
          <p:spPr>
            <a:xfrm>
              <a:off x="3526699" y="315277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EA55D8B-2BD2-614A-9026-5C32D6964D20}"/>
                </a:ext>
              </a:extLst>
            </p:cNvPr>
            <p:cNvSpPr/>
            <p:nvPr/>
          </p:nvSpPr>
          <p:spPr>
            <a:xfrm>
              <a:off x="4662487" y="3164993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5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C5A14CE-5402-AC19-965A-9AE9F1B2ABEB}"/>
                </a:ext>
              </a:extLst>
            </p:cNvPr>
            <p:cNvGrpSpPr/>
            <p:nvPr/>
          </p:nvGrpSpPr>
          <p:grpSpPr>
            <a:xfrm>
              <a:off x="3293269" y="3335991"/>
              <a:ext cx="1252673" cy="126300"/>
              <a:chOff x="3293269" y="3335991"/>
              <a:chExt cx="1252673" cy="126300"/>
            </a:xfrm>
          </p:grpSpPr>
          <p:sp>
            <p:nvSpPr>
              <p:cNvPr id="74" name="Arrow: Right 73">
                <a:extLst>
                  <a:ext uri="{FF2B5EF4-FFF2-40B4-BE49-F238E27FC236}">
                    <a16:creationId xmlns:a16="http://schemas.microsoft.com/office/drawing/2014/main" id="{38781614-4C22-9A0D-8AF7-CA5AC51E0F45}"/>
                  </a:ext>
                </a:extLst>
              </p:cNvPr>
              <p:cNvSpPr/>
              <p:nvPr/>
            </p:nvSpPr>
            <p:spPr>
              <a:xfrm>
                <a:off x="3293269" y="3335991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9DA8FF09-4A35-6A41-AA65-8C0CE9A9ED6B}"/>
                  </a:ext>
                </a:extLst>
              </p:cNvPr>
              <p:cNvSpPr/>
              <p:nvPr/>
            </p:nvSpPr>
            <p:spPr>
              <a:xfrm>
                <a:off x="4355306" y="3335991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E57321D-DC0E-53FF-FC0F-4B4181E35A84}"/>
              </a:ext>
            </a:extLst>
          </p:cNvPr>
          <p:cNvSpPr txBox="1"/>
          <p:nvPr/>
        </p:nvSpPr>
        <p:spPr>
          <a:xfrm>
            <a:off x="1826845" y="3888432"/>
            <a:ext cx="2002408" cy="725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b="0" i="0" dirty="0">
                <a:effectLst/>
                <a:latin typeface="euclid_circular_a"/>
              </a:rPr>
              <a:t> </a:t>
            </a: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b="0" i="0" dirty="0">
                <a:effectLst/>
                <a:latin typeface="euclid_circular_a"/>
              </a:rPr>
              <a:t>.</a:t>
            </a:r>
            <a:r>
              <a:rPr lang="en-GB" sz="24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x=4 </a:t>
            </a:r>
            <a:r>
              <a:rPr lang="en-GB" sz="2400" b="0" i="0" dirty="0">
                <a:effectLst/>
                <a:latin typeface="euclid_circular_a"/>
              </a:rPr>
              <a:t>is found</a:t>
            </a:r>
            <a:endParaRPr lang="en-GB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132A94-E968-6C75-CC7A-0EF56F3A67A3}"/>
              </a:ext>
            </a:extLst>
          </p:cNvPr>
          <p:cNvGrpSpPr/>
          <p:nvPr/>
        </p:nvGrpSpPr>
        <p:grpSpPr>
          <a:xfrm>
            <a:off x="3907781" y="4829978"/>
            <a:ext cx="2983638" cy="455586"/>
            <a:chOff x="2450374" y="3152775"/>
            <a:chExt cx="2983638" cy="4555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0F1E7CA-CD7F-18F2-52BE-6F6E35C55A34}"/>
                </a:ext>
              </a:extLst>
            </p:cNvPr>
            <p:cNvSpPr/>
            <p:nvPr/>
          </p:nvSpPr>
          <p:spPr>
            <a:xfrm>
              <a:off x="2450374" y="316362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3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7B53C62-3EF7-42F7-694E-41FFFD2DD9B2}"/>
                </a:ext>
              </a:extLst>
            </p:cNvPr>
            <p:cNvSpPr/>
            <p:nvPr/>
          </p:nvSpPr>
          <p:spPr>
            <a:xfrm>
              <a:off x="3526699" y="3152775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4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CCEE899-120F-E1D5-75AF-ABE81BEBAD97}"/>
                </a:ext>
              </a:extLst>
            </p:cNvPr>
            <p:cNvSpPr/>
            <p:nvPr/>
          </p:nvSpPr>
          <p:spPr>
            <a:xfrm>
              <a:off x="4662487" y="3164993"/>
              <a:ext cx="771525" cy="44336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5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BD7CDC-5FD6-FF9F-6048-01686FC2AE1B}"/>
                </a:ext>
              </a:extLst>
            </p:cNvPr>
            <p:cNvGrpSpPr/>
            <p:nvPr/>
          </p:nvGrpSpPr>
          <p:grpSpPr>
            <a:xfrm>
              <a:off x="3293269" y="3335991"/>
              <a:ext cx="1252673" cy="126300"/>
              <a:chOff x="3293269" y="3335991"/>
              <a:chExt cx="1252673" cy="126300"/>
            </a:xfrm>
          </p:grpSpPr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D5D62F2B-EDF9-45E0-6668-D2A95CFF339B}"/>
                  </a:ext>
                </a:extLst>
              </p:cNvPr>
              <p:cNvSpPr/>
              <p:nvPr/>
            </p:nvSpPr>
            <p:spPr>
              <a:xfrm>
                <a:off x="3293269" y="3335991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06FAA3F2-FA77-74FD-5759-4772F4BFADC9}"/>
                  </a:ext>
                </a:extLst>
              </p:cNvPr>
              <p:cNvSpPr/>
              <p:nvPr/>
            </p:nvSpPr>
            <p:spPr>
              <a:xfrm>
                <a:off x="4355306" y="3335991"/>
                <a:ext cx="190636" cy="126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10C69CA-1C9F-7A0F-E99E-6EF108FB6160}"/>
              </a:ext>
            </a:extLst>
          </p:cNvPr>
          <p:cNvSpPr txBox="1"/>
          <p:nvPr/>
        </p:nvSpPr>
        <p:spPr>
          <a:xfrm>
            <a:off x="5055544" y="5571758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43D705-292E-8E21-B386-DC035C37BAD6}"/>
              </a:ext>
            </a:extLst>
          </p:cNvPr>
          <p:cNvSpPr txBox="1"/>
          <p:nvPr/>
        </p:nvSpPr>
        <p:spPr>
          <a:xfrm>
            <a:off x="4452616" y="5583869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0" name="Equals 29">
            <a:extLst>
              <a:ext uri="{FF2B5EF4-FFF2-40B4-BE49-F238E27FC236}">
                <a16:creationId xmlns:a16="http://schemas.microsoft.com/office/drawing/2014/main" id="{988F8A11-203C-ED90-06E0-BEC47AEB45B7}"/>
              </a:ext>
            </a:extLst>
          </p:cNvPr>
          <p:cNvSpPr/>
          <p:nvPr/>
        </p:nvSpPr>
        <p:spPr>
          <a:xfrm>
            <a:off x="4793538" y="5744084"/>
            <a:ext cx="233430" cy="183779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14F780-668B-E0E4-6F07-6E2B5EDA8E08}"/>
              </a:ext>
            </a:extLst>
          </p:cNvPr>
          <p:cNvSpPr txBox="1"/>
          <p:nvPr/>
        </p:nvSpPr>
        <p:spPr>
          <a:xfrm>
            <a:off x="4586427" y="606282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327789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106</TotalTime>
  <Words>425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euclid_circular_a</vt:lpstr>
      <vt:lpstr>Rockwell</vt:lpstr>
      <vt:lpstr>Rockwell Condensed</vt:lpstr>
      <vt:lpstr>Rockwell Extra Bold</vt:lpstr>
      <vt:lpstr>Times New Roman</vt:lpstr>
      <vt:lpstr>Wingdings</vt:lpstr>
      <vt:lpstr>Wood Type</vt:lpstr>
      <vt:lpstr>   Linear &amp; Binary           Search</vt:lpstr>
      <vt:lpstr>   What is linear &amp; Binary Search</vt:lpstr>
      <vt:lpstr>     How linear search work?</vt:lpstr>
      <vt:lpstr>     How linear search work?</vt:lpstr>
      <vt:lpstr>     How linear search work?</vt:lpstr>
      <vt:lpstr>     How binary search work?</vt:lpstr>
      <vt:lpstr>     How binary search work?</vt:lpstr>
      <vt:lpstr>     How binary search work?</vt:lpstr>
      <vt:lpstr>     How binary search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&amp; Binary           Search</dc:title>
  <dc:creator>NIBIR HOSSAIN</dc:creator>
  <cp:lastModifiedBy>NIBIR HOSSAIN</cp:lastModifiedBy>
  <cp:revision>3</cp:revision>
  <dcterms:created xsi:type="dcterms:W3CDTF">2023-08-28T14:10:59Z</dcterms:created>
  <dcterms:modified xsi:type="dcterms:W3CDTF">2023-09-18T17:12:57Z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2023-08-28T14:15:58Z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cc89a823-312b-493b-8355-0940dd734894</vt:lpwstr>
  </property>
  <property fmtid="{D5CDD505-2E9C-101B-9397-08002B2CF9AE}" pid="7" name="MSIP_Label_defa4170-0d19-0005-0004-bc88714345d2_ActionId">
    <vt:lpwstr>6e9492a8-5d93-4bd7-8223-5f0c443d776a</vt:lpwstr>
  </property>
  <property fmtid="{D5CDD505-2E9C-101B-9397-08002B2CF9AE}" pid="8" name="MSIP_Label_defa4170-0d19-0005-0004-bc88714345d2_ContentBits">
    <vt:lpwstr>0</vt:lpwstr>
  </property>
</Properties>
</file>