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8" r:id="rId3"/>
    <p:sldId id="274" r:id="rId4"/>
    <p:sldId id="275" r:id="rId5"/>
    <p:sldId id="276" r:id="rId6"/>
    <p:sldId id="277" r:id="rId7"/>
    <p:sldId id="278" r:id="rId8"/>
    <p:sldId id="279" r:id="rId9"/>
    <p:sldId id="280" r:id="rId10"/>
    <p:sldId id="281" r:id="rId11"/>
    <p:sldId id="282" r:id="rId12"/>
    <p:sldId id="283" r:id="rId13"/>
    <p:sldId id="286" r:id="rId14"/>
    <p:sldId id="287" r:id="rId15"/>
    <p:sldId id="284" r:id="rId16"/>
    <p:sldId id="288" r:id="rId17"/>
    <p:sldId id="289" r:id="rId18"/>
    <p:sldId id="290" r:id="rId19"/>
    <p:sldId id="291"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821"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AA2FCAC-B0FC-4561-97A2-3A4896B6BEB0}" type="datetimeFigureOut">
              <a:rPr lang="en-US" smtClean="0"/>
              <a:pPr/>
              <a:t>11/4/2018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26A9D6A-B6B6-4CCE-85BE-43DD322E564C}"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2FCAC-B0FC-4561-97A2-3A4896B6BEB0}" type="datetimeFigureOut">
              <a:rPr lang="en-US" smtClean="0"/>
              <a:pPr/>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2FCAC-B0FC-4561-97A2-3A4896B6BEB0}" type="datetimeFigureOut">
              <a:rPr lang="en-US" smtClean="0"/>
              <a:pPr/>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AA2FCAC-B0FC-4561-97A2-3A4896B6BEB0}" type="datetimeFigureOut">
              <a:rPr lang="en-US" smtClean="0"/>
              <a:pPr/>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11/4/2018</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626A9D6A-B6B6-4CCE-85BE-43DD322E56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AA2FCAC-B0FC-4561-97A2-3A4896B6BEB0}" type="datetimeFigureOut">
              <a:rPr lang="en-US" smtClean="0"/>
              <a:pPr/>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AA2FCAC-B0FC-4561-97A2-3A4896B6BEB0}" type="datetimeFigureOut">
              <a:rPr lang="en-US" smtClean="0"/>
              <a:pPr/>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A2FCAC-B0FC-4561-97A2-3A4896B6BEB0}" type="datetimeFigureOut">
              <a:rPr lang="en-US" smtClean="0"/>
              <a:pPr/>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pPr/>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11/4/2018</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626A9D6A-B6B6-4CCE-85BE-43DD322E564C}"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EAA2FCAC-B0FC-4561-97A2-3A4896B6BEB0}" type="datetimeFigureOut">
              <a:rPr lang="en-US" smtClean="0"/>
              <a:pPr/>
              <a:t>11/4/2018</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26A9D6A-B6B6-4CCE-85BE-43DD322E5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tegory:Universities_and_colleges_in_Toront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s3.4sqi.net/img/categories_v2/education/cafeteria_" TargetMode="External"/><Relationship Id="rId2" Type="http://schemas.openxmlformats.org/officeDocument/2006/relationships/hyperlink" Target="https://api.foursquare.com/v2/venues/search?categoryId=%7b%7d&amp;limit=%7b%7d&amp;radius=%7b%7d&amp;client_id=%7b%7d&amp;client_secret=%7b%7d&amp;ll=%7b%7d,%7b%7d&amp;v=%7b%7d'.format(categoryId,limit,radius,CLIENT_I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dirty="0"/>
              <a:t>Applied Data Science Capstone</a:t>
            </a:r>
          </a:p>
          <a:p>
            <a:r>
              <a:rPr lang="it-IT" dirty="0"/>
              <a:t>IBM Data Science Professional </a:t>
            </a:r>
            <a:r>
              <a:rPr lang="it-IT" dirty="0" smtClean="0"/>
              <a:t>Certificate</a:t>
            </a:r>
          </a:p>
          <a:p>
            <a:endParaRPr lang="it-IT" dirty="0" smtClean="0"/>
          </a:p>
          <a:p>
            <a:r>
              <a:rPr lang="it-IT" sz="3500" b="1" dirty="0" smtClean="0"/>
              <a:t>Prepared by:</a:t>
            </a:r>
            <a:r>
              <a:rPr lang="it-IT" sz="3500" dirty="0" smtClean="0"/>
              <a:t> Mehedi Masud</a:t>
            </a:r>
            <a:endParaRPr lang="it-IT" sz="3500" dirty="0"/>
          </a:p>
        </p:txBody>
      </p:sp>
      <p:sp>
        <p:nvSpPr>
          <p:cNvPr id="2" name="Title 1"/>
          <p:cNvSpPr>
            <a:spLocks noGrp="1"/>
          </p:cNvSpPr>
          <p:nvPr>
            <p:ph type="ctrTitle"/>
          </p:nvPr>
        </p:nvSpPr>
        <p:spPr/>
        <p:txBody>
          <a:bodyPr>
            <a:normAutofit fontScale="90000"/>
          </a:bodyPr>
          <a:lstStyle/>
          <a:p>
            <a:r>
              <a:rPr lang="en-CA" sz="4800" b="1" dirty="0" smtClean="0"/>
              <a:t>Recommend Academic Institute </a:t>
            </a:r>
            <a:r>
              <a:rPr lang="en-CA" sz="4800" b="1" dirty="0" smtClean="0"/>
              <a:t>to open  </a:t>
            </a:r>
            <a:r>
              <a:rPr lang="en-CA" sz="4800" b="1" dirty="0" smtClean="0"/>
              <a:t>a Food/Restaurant  Business </a:t>
            </a:r>
            <a:endParaRPr lang="en-US" sz="4800" dirty="0"/>
          </a:p>
        </p:txBody>
      </p:sp>
    </p:spTree>
    <p:extLst>
      <p:ext uri="{BB962C8B-B14F-4D97-AF65-F5344CB8AC3E}">
        <p14:creationId xmlns:p14="http://schemas.microsoft.com/office/powerpoint/2010/main" xmlns="" val="3256136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58" y="259139"/>
            <a:ext cx="10822983" cy="779247"/>
          </a:xfrm>
        </p:spPr>
        <p:txBody>
          <a:bodyPr/>
          <a:lstStyle/>
          <a:p>
            <a:r>
              <a:rPr lang="en-US" b="1" dirty="0" smtClean="0"/>
              <a:t>Methodology to Explore Institutes</a:t>
            </a:r>
            <a:endParaRPr lang="en-CA" b="1" dirty="0"/>
          </a:p>
        </p:txBody>
      </p:sp>
      <p:sp>
        <p:nvSpPr>
          <p:cNvPr id="3" name="Content Placeholder 2"/>
          <p:cNvSpPr>
            <a:spLocks noGrp="1"/>
          </p:cNvSpPr>
          <p:nvPr>
            <p:ph sz="quarter" idx="1"/>
          </p:nvPr>
        </p:nvSpPr>
        <p:spPr>
          <a:xfrm>
            <a:off x="77496" y="1215325"/>
            <a:ext cx="10373532" cy="2721244"/>
          </a:xfrm>
        </p:spPr>
        <p:txBody>
          <a:bodyPr>
            <a:normAutofit/>
          </a:bodyPr>
          <a:lstStyle/>
          <a:p>
            <a:pPr lvl="2"/>
            <a:r>
              <a:rPr lang="en-CA" dirty="0" smtClean="0"/>
              <a:t>Find top 10 venues of food </a:t>
            </a:r>
            <a:r>
              <a:rPr lang="en-CA" dirty="0" smtClean="0"/>
              <a:t>categories </a:t>
            </a:r>
            <a:r>
              <a:rPr lang="en-CA" dirty="0" smtClean="0"/>
              <a:t>in institutes in Toronto </a:t>
            </a:r>
            <a:r>
              <a:rPr lang="en-CA" dirty="0" smtClean="0"/>
              <a:t>Area. See sample below.</a:t>
            </a:r>
            <a:endParaRPr lang="en-US" dirty="0" smtClean="0"/>
          </a:p>
          <a:p>
            <a:pPr lvl="2"/>
            <a:endParaRPr lang="en-CA" dirty="0" smtClean="0"/>
          </a:p>
          <a:p>
            <a:pPr lvl="2"/>
            <a:endParaRPr lang="en-US" dirty="0" smtClean="0"/>
          </a:p>
          <a:p>
            <a:pPr lvl="2">
              <a:buNone/>
            </a:pPr>
            <a:endParaRPr lang="en-US" dirty="0" smtClean="0"/>
          </a:p>
        </p:txBody>
      </p:sp>
      <p:pic>
        <p:nvPicPr>
          <p:cNvPr id="34819" name="Picture 3"/>
          <p:cNvPicPr>
            <a:picLocks noChangeAspect="1" noChangeArrowheads="1"/>
          </p:cNvPicPr>
          <p:nvPr/>
        </p:nvPicPr>
        <p:blipFill>
          <a:blip r:embed="rId2" cstate="print"/>
          <a:srcRect/>
          <a:stretch>
            <a:fillRect/>
          </a:stretch>
        </p:blipFill>
        <p:spPr bwMode="auto">
          <a:xfrm>
            <a:off x="3208876" y="1962472"/>
            <a:ext cx="2711477" cy="1859299"/>
          </a:xfrm>
          <a:prstGeom prst="rect">
            <a:avLst/>
          </a:prstGeom>
          <a:noFill/>
          <a:ln w="9525">
            <a:noFill/>
            <a:miter lim="800000"/>
            <a:headEnd/>
            <a:tailEnd/>
          </a:ln>
        </p:spPr>
      </p:pic>
      <p:sp>
        <p:nvSpPr>
          <p:cNvPr id="8" name="Content Placeholder 2"/>
          <p:cNvSpPr txBox="1">
            <a:spLocks/>
          </p:cNvSpPr>
          <p:nvPr/>
        </p:nvSpPr>
        <p:spPr>
          <a:xfrm>
            <a:off x="364210" y="4136756"/>
            <a:ext cx="10363200" cy="2721244"/>
          </a:xfrm>
          <a:prstGeom prst="rect">
            <a:avLst/>
          </a:prstGeom>
        </p:spPr>
        <p:txBody>
          <a:bodyPr vert="horz">
            <a:normAutofit/>
          </a:bodyPr>
          <a:lstStyle/>
          <a:p>
            <a:pPr marL="822960" lvl="2" indent="-228600">
              <a:spcBef>
                <a:spcPts val="370"/>
              </a:spcBef>
              <a:buClr>
                <a:schemeClr val="accent1">
                  <a:tint val="60000"/>
                </a:schemeClr>
              </a:buClr>
              <a:buSzPct val="85000"/>
              <a:buFont typeface="Wingdings 2"/>
              <a:buChar char=""/>
            </a:pPr>
            <a:r>
              <a:rPr lang="en-CA" sz="2000" dirty="0" smtClean="0"/>
              <a:t>Visualize the </a:t>
            </a:r>
            <a:r>
              <a:rPr lang="en-CA" sz="2000" dirty="0" smtClean="0"/>
              <a:t>statistics. See slide next.</a:t>
            </a:r>
            <a:endParaRPr kumimoji="0" lang="en-CA" sz="2000" b="0" i="0" u="none" strike="noStrike" kern="1200" cap="none" spc="0" normalizeH="0" baseline="0" noProof="0" dirty="0" smtClean="0">
              <a:ln>
                <a:noFill/>
              </a:ln>
              <a:solidFill>
                <a:schemeClr val="tx1"/>
              </a:solidFill>
              <a:effectLst/>
              <a:uLnTx/>
              <a:uFillTx/>
              <a:latin typeface="+mn-lt"/>
              <a:ea typeface="+mn-ea"/>
              <a:cs typeface="+mn-cs"/>
            </a:endParaRPr>
          </a:p>
          <a:p>
            <a:pPr marL="822960" marR="0" lvl="2" indent="-228600" algn="l" defTabSz="914400" rtl="0" eaLnBrk="1" fontAlgn="auto" latinLnBrk="0" hangingPunct="1">
              <a:lnSpc>
                <a:spcPct val="100000"/>
              </a:lnSpc>
              <a:spcBef>
                <a:spcPts val="370"/>
              </a:spcBef>
              <a:spcAft>
                <a:spcPts val="0"/>
              </a:spcAft>
              <a:buClr>
                <a:schemeClr val="accent1">
                  <a:tint val="60000"/>
                </a:schemeClr>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822960" marR="0" lvl="2" indent="-228600" algn="l" defTabSz="914400" rtl="0" eaLnBrk="1" fontAlgn="auto" latinLnBrk="0" hangingPunct="1">
              <a:lnSpc>
                <a:spcPct val="100000"/>
              </a:lnSpc>
              <a:spcBef>
                <a:spcPts val="370"/>
              </a:spcBef>
              <a:spcAft>
                <a:spcPts val="0"/>
              </a:spcAft>
              <a:buClr>
                <a:schemeClr val="accent1">
                  <a:tint val="60000"/>
                </a:schemeClr>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58" y="259139"/>
            <a:ext cx="10822983" cy="779247"/>
          </a:xfrm>
        </p:spPr>
        <p:txBody>
          <a:bodyPr/>
          <a:lstStyle/>
          <a:p>
            <a:r>
              <a:rPr lang="en-US" b="1" dirty="0" smtClean="0"/>
              <a:t>Methodology to Explore Institutes</a:t>
            </a:r>
            <a:endParaRPr lang="en-CA" b="1" dirty="0"/>
          </a:p>
        </p:txBody>
      </p:sp>
      <p:pic>
        <p:nvPicPr>
          <p:cNvPr id="35842" name="Picture 2"/>
          <p:cNvPicPr>
            <a:picLocks noChangeAspect="1" noChangeArrowheads="1"/>
          </p:cNvPicPr>
          <p:nvPr/>
        </p:nvPicPr>
        <p:blipFill>
          <a:blip r:embed="rId2" cstate="print"/>
          <a:srcRect/>
          <a:stretch>
            <a:fillRect/>
          </a:stretch>
        </p:blipFill>
        <p:spPr bwMode="auto">
          <a:xfrm>
            <a:off x="404086" y="1316791"/>
            <a:ext cx="10475724" cy="51669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58" y="259139"/>
            <a:ext cx="10822983" cy="779247"/>
          </a:xfrm>
        </p:spPr>
        <p:txBody>
          <a:bodyPr/>
          <a:lstStyle/>
          <a:p>
            <a:r>
              <a:rPr lang="en-US" b="1" dirty="0" smtClean="0"/>
              <a:t>Methodology to Explore Institutes</a:t>
            </a:r>
            <a:endParaRPr lang="en-CA" b="1" dirty="0"/>
          </a:p>
        </p:txBody>
      </p:sp>
      <p:sp>
        <p:nvSpPr>
          <p:cNvPr id="3" name="Content Placeholder 2"/>
          <p:cNvSpPr>
            <a:spLocks noGrp="1"/>
          </p:cNvSpPr>
          <p:nvPr>
            <p:ph sz="quarter" idx="1"/>
          </p:nvPr>
        </p:nvSpPr>
        <p:spPr>
          <a:xfrm>
            <a:off x="77496" y="1215325"/>
            <a:ext cx="10373532" cy="2721244"/>
          </a:xfrm>
        </p:spPr>
        <p:txBody>
          <a:bodyPr>
            <a:normAutofit/>
          </a:bodyPr>
          <a:lstStyle/>
          <a:p>
            <a:pPr lvl="2"/>
            <a:r>
              <a:rPr lang="en-CA" dirty="0" smtClean="0"/>
              <a:t>Find number of Coffee shops in each institute</a:t>
            </a:r>
            <a:endParaRPr lang="en-US" dirty="0" smtClean="0"/>
          </a:p>
          <a:p>
            <a:pPr lvl="2">
              <a:buNone/>
            </a:pPr>
            <a:endParaRPr lang="en-US" dirty="0" smtClean="0"/>
          </a:p>
        </p:txBody>
      </p:sp>
      <p:sp>
        <p:nvSpPr>
          <p:cNvPr id="8" name="Content Placeholder 2"/>
          <p:cNvSpPr txBox="1">
            <a:spLocks/>
          </p:cNvSpPr>
          <p:nvPr/>
        </p:nvSpPr>
        <p:spPr>
          <a:xfrm>
            <a:off x="364210" y="4136756"/>
            <a:ext cx="10363200" cy="2721244"/>
          </a:xfrm>
          <a:prstGeom prst="rect">
            <a:avLst/>
          </a:prstGeom>
        </p:spPr>
        <p:txBody>
          <a:bodyPr vert="horz">
            <a:normAutofit/>
          </a:bodyPr>
          <a:lstStyle/>
          <a:p>
            <a:pPr marL="822960" lvl="2" indent="-228600">
              <a:spcBef>
                <a:spcPts val="370"/>
              </a:spcBef>
              <a:buClr>
                <a:schemeClr val="accent1">
                  <a:tint val="60000"/>
                </a:schemeClr>
              </a:buClr>
              <a:buSzPct val="85000"/>
              <a:buFont typeface="Wingdings 2"/>
              <a:buChar char=""/>
            </a:pPr>
            <a:r>
              <a:rPr lang="en-CA" sz="2000" dirty="0" smtClean="0"/>
              <a:t>Find </a:t>
            </a:r>
            <a:r>
              <a:rPr lang="en-CA" sz="2000" dirty="0" smtClean="0"/>
              <a:t>number of different restaurants </a:t>
            </a:r>
            <a:r>
              <a:rPr lang="en-CA" sz="2000" dirty="0" smtClean="0"/>
              <a:t>in each </a:t>
            </a:r>
            <a:r>
              <a:rPr lang="en-CA" sz="2000" dirty="0" smtClean="0"/>
              <a:t>institute and count different restaurants in all institutes.</a:t>
            </a:r>
            <a:endParaRPr kumimoji="0" lang="en-US" sz="2000" i="0" u="none" strike="noStrike" kern="1200" cap="none" spc="0" normalizeH="0" baseline="0" noProof="0" dirty="0" smtClean="0">
              <a:ln>
                <a:noFill/>
              </a:ln>
              <a:solidFill>
                <a:schemeClr val="tx1"/>
              </a:solidFill>
              <a:effectLst/>
              <a:uLnTx/>
              <a:uFillTx/>
              <a:latin typeface="+mn-lt"/>
              <a:ea typeface="+mn-ea"/>
              <a:cs typeface="+mn-cs"/>
            </a:endParaRPr>
          </a:p>
          <a:p>
            <a:pPr marL="822960" marR="0" lvl="2" indent="-228600" algn="l" defTabSz="914400" rtl="0" eaLnBrk="1" fontAlgn="auto" latinLnBrk="0" hangingPunct="1">
              <a:lnSpc>
                <a:spcPct val="100000"/>
              </a:lnSpc>
              <a:spcBef>
                <a:spcPts val="370"/>
              </a:spcBef>
              <a:spcAft>
                <a:spcPts val="0"/>
              </a:spcAft>
              <a:buClr>
                <a:schemeClr val="accent1">
                  <a:tint val="60000"/>
                </a:schemeClr>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6866" name="Picture 2"/>
          <p:cNvPicPr>
            <a:picLocks noChangeAspect="1" noChangeArrowheads="1"/>
          </p:cNvPicPr>
          <p:nvPr/>
        </p:nvPicPr>
        <p:blipFill>
          <a:blip r:embed="rId2" cstate="print"/>
          <a:srcRect/>
          <a:stretch>
            <a:fillRect/>
          </a:stretch>
        </p:blipFill>
        <p:spPr bwMode="auto">
          <a:xfrm>
            <a:off x="4774367" y="1688428"/>
            <a:ext cx="4410075" cy="1838325"/>
          </a:xfrm>
          <a:prstGeom prst="rect">
            <a:avLst/>
          </a:prstGeom>
          <a:noFill/>
          <a:ln w="9525">
            <a:no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1110066" y="4798662"/>
            <a:ext cx="5105400" cy="1600200"/>
          </a:xfrm>
          <a:prstGeom prst="rect">
            <a:avLst/>
          </a:prstGeom>
          <a:noFill/>
          <a:ln w="9525">
            <a:noFill/>
            <a:miter lim="800000"/>
            <a:headEnd/>
            <a:tailEnd/>
          </a:ln>
        </p:spPr>
      </p:pic>
      <p:pic>
        <p:nvPicPr>
          <p:cNvPr id="36868" name="Picture 4"/>
          <p:cNvPicPr>
            <a:picLocks noChangeAspect="1" noChangeArrowheads="1"/>
          </p:cNvPicPr>
          <p:nvPr/>
        </p:nvPicPr>
        <p:blipFill>
          <a:blip r:embed="rId4" cstate="print"/>
          <a:srcRect/>
          <a:stretch>
            <a:fillRect/>
          </a:stretch>
        </p:blipFill>
        <p:spPr bwMode="auto">
          <a:xfrm>
            <a:off x="7110978" y="4549802"/>
            <a:ext cx="2495550"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58" y="259139"/>
            <a:ext cx="10822983" cy="779247"/>
          </a:xfrm>
        </p:spPr>
        <p:txBody>
          <a:bodyPr/>
          <a:lstStyle/>
          <a:p>
            <a:r>
              <a:rPr lang="en-US" dirty="0" smtClean="0"/>
              <a:t>Methodology to Explore Institutes</a:t>
            </a:r>
            <a:endParaRPr lang="en-CA" dirty="0"/>
          </a:p>
        </p:txBody>
      </p:sp>
      <p:sp>
        <p:nvSpPr>
          <p:cNvPr id="3" name="Content Placeholder 2"/>
          <p:cNvSpPr>
            <a:spLocks noGrp="1"/>
          </p:cNvSpPr>
          <p:nvPr>
            <p:ph sz="quarter" idx="1"/>
          </p:nvPr>
        </p:nvSpPr>
        <p:spPr>
          <a:xfrm>
            <a:off x="77496" y="1215325"/>
            <a:ext cx="10373532" cy="2721244"/>
          </a:xfrm>
        </p:spPr>
        <p:txBody>
          <a:bodyPr>
            <a:normAutofit/>
          </a:bodyPr>
          <a:lstStyle/>
          <a:p>
            <a:pPr lvl="2"/>
            <a:r>
              <a:rPr lang="en-CA" dirty="0" smtClean="0"/>
              <a:t>Analyze </a:t>
            </a:r>
            <a:r>
              <a:rPr lang="en-CA" dirty="0" smtClean="0"/>
              <a:t>venues in each </a:t>
            </a:r>
            <a:r>
              <a:rPr lang="en-CA" dirty="0" smtClean="0"/>
              <a:t>institute </a:t>
            </a:r>
            <a:r>
              <a:rPr lang="en-CA" dirty="0" smtClean="0"/>
              <a:t>(the top 10 venues for each Institute</a:t>
            </a:r>
            <a:r>
              <a:rPr lang="en-CA" dirty="0" smtClean="0"/>
              <a:t>). Samples shown below.</a:t>
            </a:r>
            <a:endParaRPr lang="en-US" dirty="0" smtClean="0"/>
          </a:p>
          <a:p>
            <a:pPr lvl="2">
              <a:buNone/>
            </a:pPr>
            <a:endParaRPr lang="en-US" dirty="0" smtClean="0"/>
          </a:p>
        </p:txBody>
      </p:sp>
      <p:pic>
        <p:nvPicPr>
          <p:cNvPr id="37890" name="Picture 2"/>
          <p:cNvPicPr>
            <a:picLocks noChangeAspect="1" noChangeArrowheads="1"/>
          </p:cNvPicPr>
          <p:nvPr/>
        </p:nvPicPr>
        <p:blipFill>
          <a:blip r:embed="rId2" cstate="print"/>
          <a:srcRect/>
          <a:stretch>
            <a:fillRect/>
          </a:stretch>
        </p:blipFill>
        <p:spPr bwMode="auto">
          <a:xfrm>
            <a:off x="2082424" y="1884980"/>
            <a:ext cx="7123570" cy="39212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58" y="259139"/>
            <a:ext cx="10822983" cy="779247"/>
          </a:xfrm>
        </p:spPr>
        <p:txBody>
          <a:bodyPr/>
          <a:lstStyle/>
          <a:p>
            <a:r>
              <a:rPr lang="en-US" dirty="0" smtClean="0"/>
              <a:t>Methodology to Explore Institutes</a:t>
            </a:r>
            <a:endParaRPr lang="en-CA" dirty="0"/>
          </a:p>
        </p:txBody>
      </p:sp>
      <p:sp>
        <p:nvSpPr>
          <p:cNvPr id="3" name="Content Placeholder 2"/>
          <p:cNvSpPr>
            <a:spLocks noGrp="1"/>
          </p:cNvSpPr>
          <p:nvPr>
            <p:ph sz="quarter" idx="1"/>
          </p:nvPr>
        </p:nvSpPr>
        <p:spPr>
          <a:xfrm>
            <a:off x="77496" y="1215325"/>
            <a:ext cx="10373532" cy="2721244"/>
          </a:xfrm>
        </p:spPr>
        <p:txBody>
          <a:bodyPr>
            <a:normAutofit/>
          </a:bodyPr>
          <a:lstStyle/>
          <a:p>
            <a:pPr lvl="2"/>
            <a:r>
              <a:rPr lang="en-CA" dirty="0" smtClean="0"/>
              <a:t>Cluster </a:t>
            </a:r>
            <a:r>
              <a:rPr lang="en-CA" dirty="0" smtClean="0"/>
              <a:t>Institutes based on venues. We used K-Means clustering algorithm and considered 5 clusters and find the best clusters. Sample shown below.</a:t>
            </a:r>
            <a:endParaRPr lang="en-US" dirty="0" smtClean="0"/>
          </a:p>
        </p:txBody>
      </p:sp>
      <p:pic>
        <p:nvPicPr>
          <p:cNvPr id="38916" name="Picture 4"/>
          <p:cNvPicPr>
            <a:picLocks noChangeAspect="1" noChangeArrowheads="1"/>
          </p:cNvPicPr>
          <p:nvPr/>
        </p:nvPicPr>
        <p:blipFill>
          <a:blip r:embed="rId2" cstate="print"/>
          <a:srcRect/>
          <a:stretch>
            <a:fillRect/>
          </a:stretch>
        </p:blipFill>
        <p:spPr bwMode="auto">
          <a:xfrm>
            <a:off x="2767093" y="2404902"/>
            <a:ext cx="5106046" cy="29422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938" y="1379349"/>
            <a:ext cx="11210441" cy="650929"/>
          </a:xfrm>
        </p:spPr>
        <p:txBody>
          <a:bodyPr>
            <a:normAutofit fontScale="90000"/>
          </a:bodyPr>
          <a:lstStyle/>
          <a:p>
            <a:r>
              <a:rPr lang="en-CA" b="1" dirty="0" smtClean="0"/>
              <a:t>Results</a:t>
            </a:r>
            <a:r>
              <a:rPr lang="en-CA" b="1" dirty="0" smtClean="0"/>
              <a:t/>
            </a:r>
            <a:br>
              <a:rPr lang="en-CA" b="1" dirty="0" smtClean="0"/>
            </a:br>
            <a:r>
              <a:rPr lang="en-CA" b="1" dirty="0" smtClean="0"/>
              <a:t/>
            </a:r>
            <a:br>
              <a:rPr lang="en-CA" b="1" dirty="0" smtClean="0"/>
            </a:br>
            <a:r>
              <a:rPr lang="en-CA" b="1" dirty="0" smtClean="0"/>
              <a:t> </a:t>
            </a:r>
            <a:r>
              <a:rPr lang="en-CA" sz="2700" b="1" dirty="0" smtClean="0"/>
              <a:t>Exploratory analysis results</a:t>
            </a:r>
            <a:endParaRPr lang="en-CA" dirty="0"/>
          </a:p>
        </p:txBody>
      </p:sp>
      <p:sp>
        <p:nvSpPr>
          <p:cNvPr id="3" name="Content Placeholder 2"/>
          <p:cNvSpPr>
            <a:spLocks noGrp="1"/>
          </p:cNvSpPr>
          <p:nvPr>
            <p:ph sz="quarter" idx="1"/>
          </p:nvPr>
        </p:nvSpPr>
        <p:spPr>
          <a:xfrm>
            <a:off x="1121044" y="2138767"/>
            <a:ext cx="11070956" cy="3633061"/>
          </a:xfrm>
        </p:spPr>
        <p:txBody>
          <a:bodyPr/>
          <a:lstStyle/>
          <a:p>
            <a:r>
              <a:rPr lang="en-CA" dirty="0" smtClean="0"/>
              <a:t>Coffee </a:t>
            </a:r>
            <a:r>
              <a:rPr lang="en-CA" dirty="0" smtClean="0"/>
              <a:t>Shop is more popular in academic institute</a:t>
            </a:r>
          </a:p>
          <a:p>
            <a:r>
              <a:rPr lang="en-CA" dirty="0" smtClean="0"/>
              <a:t>Restaurant is second most popular</a:t>
            </a:r>
          </a:p>
          <a:p>
            <a:r>
              <a:rPr lang="en-CA" dirty="0" smtClean="0"/>
              <a:t>"The Michener Institute" is good choice to open </a:t>
            </a:r>
            <a:r>
              <a:rPr lang="en-CA" dirty="0" smtClean="0"/>
              <a:t>Coffee </a:t>
            </a:r>
            <a:r>
              <a:rPr lang="en-CA" dirty="0" smtClean="0"/>
              <a:t>Shop</a:t>
            </a:r>
          </a:p>
          <a:p>
            <a:r>
              <a:rPr lang="en-CA" dirty="0" smtClean="0"/>
              <a:t>For restaurant category "</a:t>
            </a:r>
            <a:r>
              <a:rPr lang="en-CA" dirty="0" smtClean="0"/>
              <a:t>general</a:t>
            </a:r>
            <a:r>
              <a:rPr lang="en-CA" dirty="0" smtClean="0"/>
              <a:t>" and "First food restaurant" is more popular</a:t>
            </a:r>
          </a:p>
          <a:p>
            <a:r>
              <a:rPr lang="en-CA" dirty="0" smtClean="0"/>
              <a:t>"Seneca College" and "Humber College" is good to open a restaurant</a:t>
            </a:r>
          </a:p>
          <a:p>
            <a:endParaRPr lang="en-CA"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938" y="1379349"/>
            <a:ext cx="11210441" cy="650929"/>
          </a:xfrm>
        </p:spPr>
        <p:txBody>
          <a:bodyPr>
            <a:normAutofit fontScale="90000"/>
          </a:bodyPr>
          <a:lstStyle/>
          <a:p>
            <a:r>
              <a:rPr lang="en-CA" b="1" dirty="0" smtClean="0"/>
              <a:t>Results</a:t>
            </a:r>
            <a:r>
              <a:rPr lang="en-CA" b="1" dirty="0" smtClean="0"/>
              <a:t/>
            </a:r>
            <a:br>
              <a:rPr lang="en-CA" b="1" dirty="0" smtClean="0"/>
            </a:br>
            <a:r>
              <a:rPr lang="en-CA" b="1" dirty="0" smtClean="0"/>
              <a:t/>
            </a:r>
            <a:br>
              <a:rPr lang="en-CA" b="1" dirty="0" smtClean="0"/>
            </a:br>
            <a:r>
              <a:rPr lang="en-CA" b="1" dirty="0" smtClean="0"/>
              <a:t> </a:t>
            </a:r>
            <a:r>
              <a:rPr lang="en-CA" sz="2700" b="1" dirty="0" smtClean="0"/>
              <a:t>Clustering  </a:t>
            </a:r>
            <a:r>
              <a:rPr lang="en-CA" sz="2700" b="1" dirty="0" smtClean="0"/>
              <a:t>analysis results</a:t>
            </a:r>
            <a:endParaRPr lang="en-CA" dirty="0"/>
          </a:p>
        </p:txBody>
      </p:sp>
      <p:sp>
        <p:nvSpPr>
          <p:cNvPr id="3" name="Content Placeholder 2"/>
          <p:cNvSpPr>
            <a:spLocks noGrp="1"/>
          </p:cNvSpPr>
          <p:nvPr>
            <p:ph sz="quarter" idx="1"/>
          </p:nvPr>
        </p:nvSpPr>
        <p:spPr>
          <a:xfrm>
            <a:off x="1121044" y="2138767"/>
            <a:ext cx="11070956" cy="588935"/>
          </a:xfrm>
        </p:spPr>
        <p:txBody>
          <a:bodyPr/>
          <a:lstStyle/>
          <a:p>
            <a:r>
              <a:rPr lang="en-CA" dirty="0" smtClean="0"/>
              <a:t>Best </a:t>
            </a:r>
            <a:r>
              <a:rPr lang="en-CA" dirty="0" smtClean="0"/>
              <a:t>cluster </a:t>
            </a:r>
            <a:r>
              <a:rPr lang="en-CA" dirty="0" smtClean="0"/>
              <a:t>is C3 which consist of following institutes.</a:t>
            </a:r>
          </a:p>
          <a:p>
            <a:endParaRPr lang="en-CA" dirty="0"/>
          </a:p>
        </p:txBody>
      </p:sp>
      <p:pic>
        <p:nvPicPr>
          <p:cNvPr id="39938" name="Picture 2"/>
          <p:cNvPicPr>
            <a:picLocks noChangeAspect="1" noChangeArrowheads="1"/>
          </p:cNvPicPr>
          <p:nvPr/>
        </p:nvPicPr>
        <p:blipFill>
          <a:blip r:embed="rId2" cstate="print"/>
          <a:srcRect/>
          <a:stretch>
            <a:fillRect/>
          </a:stretch>
        </p:blipFill>
        <p:spPr bwMode="auto">
          <a:xfrm>
            <a:off x="3132836" y="2621474"/>
            <a:ext cx="3283461" cy="1418638"/>
          </a:xfrm>
          <a:prstGeom prst="rect">
            <a:avLst/>
          </a:prstGeom>
          <a:noFill/>
          <a:ln w="9525">
            <a:noFill/>
            <a:miter lim="800000"/>
            <a:headEnd/>
            <a:tailEnd/>
          </a:ln>
        </p:spPr>
      </p:pic>
      <p:sp>
        <p:nvSpPr>
          <p:cNvPr id="5" name="Content Placeholder 2"/>
          <p:cNvSpPr txBox="1">
            <a:spLocks/>
          </p:cNvSpPr>
          <p:nvPr/>
        </p:nvSpPr>
        <p:spPr>
          <a:xfrm>
            <a:off x="1121044" y="4166462"/>
            <a:ext cx="11070956" cy="588935"/>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CA" sz="2600" b="0" i="0" u="none" strike="noStrike" kern="1200" cap="none" spc="0" normalizeH="0" baseline="0" noProof="0" dirty="0" smtClean="0">
                <a:ln>
                  <a:noFill/>
                </a:ln>
                <a:solidFill>
                  <a:schemeClr val="tx1"/>
                </a:solidFill>
                <a:effectLst/>
                <a:uLnTx/>
                <a:uFillTx/>
                <a:latin typeface="+mn-lt"/>
                <a:ea typeface="+mn-ea"/>
                <a:cs typeface="+mn-cs"/>
              </a:rPr>
              <a:t>Second </a:t>
            </a:r>
            <a:r>
              <a:rPr lang="en-CA" sz="2600" dirty="0" smtClean="0"/>
              <a:t>b</a:t>
            </a:r>
            <a:r>
              <a:rPr kumimoji="0" lang="en-CA" sz="2600" b="0" i="0" u="none" strike="noStrike" kern="1200" cap="none" spc="0" normalizeH="0" baseline="0" noProof="0" dirty="0" err="1" smtClean="0">
                <a:ln>
                  <a:noFill/>
                </a:ln>
                <a:solidFill>
                  <a:schemeClr val="tx1"/>
                </a:solidFill>
                <a:effectLst/>
                <a:uLnTx/>
                <a:uFillTx/>
                <a:latin typeface="+mn-lt"/>
                <a:ea typeface="+mn-ea"/>
                <a:cs typeface="+mn-cs"/>
              </a:rPr>
              <a:t>est</a:t>
            </a:r>
            <a:r>
              <a:rPr kumimoji="0" lang="en-CA" sz="2600" b="0" i="0" u="none" strike="noStrike" kern="1200" cap="none" spc="0" normalizeH="0" baseline="0" noProof="0" dirty="0" smtClean="0">
                <a:ln>
                  <a:noFill/>
                </a:ln>
                <a:solidFill>
                  <a:schemeClr val="tx1"/>
                </a:solidFill>
                <a:effectLst/>
                <a:uLnTx/>
                <a:uFillTx/>
                <a:latin typeface="+mn-lt"/>
                <a:ea typeface="+mn-ea"/>
                <a:cs typeface="+mn-cs"/>
              </a:rPr>
              <a:t> cluster is C1 which consist of following institutes.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CA"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39939" name="Picture 3"/>
          <p:cNvPicPr>
            <a:picLocks noChangeAspect="1" noChangeArrowheads="1"/>
          </p:cNvPicPr>
          <p:nvPr/>
        </p:nvPicPr>
        <p:blipFill>
          <a:blip r:embed="rId3" cstate="print"/>
          <a:srcRect/>
          <a:stretch>
            <a:fillRect/>
          </a:stretch>
        </p:blipFill>
        <p:spPr bwMode="auto">
          <a:xfrm>
            <a:off x="3195638" y="4866468"/>
            <a:ext cx="2941691" cy="18826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937" y="1115879"/>
            <a:ext cx="11210441" cy="3146156"/>
          </a:xfrm>
        </p:spPr>
        <p:txBody>
          <a:bodyPr>
            <a:normAutofit/>
          </a:bodyPr>
          <a:lstStyle/>
          <a:p>
            <a:r>
              <a:rPr lang="en-CA" b="1" dirty="0" smtClean="0"/>
              <a:t/>
            </a:r>
            <a:br>
              <a:rPr lang="en-CA" b="1" dirty="0" smtClean="0"/>
            </a:br>
            <a:r>
              <a:rPr lang="en-CA" b="1" dirty="0" smtClean="0"/>
              <a:t/>
            </a:r>
            <a:br>
              <a:rPr lang="en-CA" b="1" dirty="0" smtClean="0"/>
            </a:br>
            <a:endParaRPr lang="en-CA" dirty="0"/>
          </a:p>
        </p:txBody>
      </p:sp>
      <p:sp>
        <p:nvSpPr>
          <p:cNvPr id="9" name="Title 1"/>
          <p:cNvSpPr txBox="1">
            <a:spLocks/>
          </p:cNvSpPr>
          <p:nvPr/>
        </p:nvSpPr>
        <p:spPr>
          <a:xfrm>
            <a:off x="387458" y="212644"/>
            <a:ext cx="10822983" cy="77924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Discussions</a:t>
            </a:r>
            <a:endParaRPr kumimoji="0" lang="en-CA"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10" name="TextBox 9"/>
          <p:cNvSpPr txBox="1"/>
          <p:nvPr/>
        </p:nvSpPr>
        <p:spPr>
          <a:xfrm>
            <a:off x="199264" y="1036724"/>
            <a:ext cx="11312379" cy="6247864"/>
          </a:xfrm>
          <a:prstGeom prst="rect">
            <a:avLst/>
          </a:prstGeom>
          <a:noFill/>
        </p:spPr>
        <p:txBody>
          <a:bodyPr wrap="square" rtlCol="0">
            <a:spAutoFit/>
          </a:bodyPr>
          <a:lstStyle/>
          <a:p>
            <a:r>
              <a:rPr lang="en-CA" sz="3200" dirty="0" smtClean="0"/>
              <a:t>The objective of this project is to recommend someone who is interested to open a food corner/restaurant/coffee shop nearby a college or university in the Toronto city</a:t>
            </a:r>
            <a:r>
              <a:rPr lang="en-CA" sz="3200" dirty="0" smtClean="0"/>
              <a:t>. To do the job we performed several exploratory analysis and applied K-Mean clustering algorithm. Following points are observed.</a:t>
            </a:r>
          </a:p>
          <a:p>
            <a:endParaRPr lang="en-US" sz="3200" dirty="0" smtClean="0"/>
          </a:p>
          <a:p>
            <a:pPr>
              <a:buFont typeface="Arial" pitchFamily="34" charset="0"/>
              <a:buChar char="•"/>
            </a:pPr>
            <a:r>
              <a:rPr lang="en-US" sz="3200" dirty="0" smtClean="0">
                <a:solidFill>
                  <a:srgbClr val="0070C0"/>
                </a:solidFill>
              </a:rPr>
              <a:t> </a:t>
            </a:r>
            <a:r>
              <a:rPr lang="en-US" sz="2400" dirty="0" smtClean="0">
                <a:solidFill>
                  <a:srgbClr val="0070C0"/>
                </a:solidFill>
              </a:rPr>
              <a:t>Students like more Coffee shop and Cafe in an academic institute. </a:t>
            </a:r>
            <a:r>
              <a:rPr lang="en-CA" sz="2400" dirty="0" smtClean="0">
                <a:solidFill>
                  <a:srgbClr val="0070C0"/>
                </a:solidFill>
              </a:rPr>
              <a:t>The “Michener Institute”  has most “Coffee shop”</a:t>
            </a:r>
            <a:endParaRPr lang="en-US" sz="2400" dirty="0" smtClean="0">
              <a:solidFill>
                <a:srgbClr val="0070C0"/>
              </a:solidFill>
            </a:endParaRPr>
          </a:p>
          <a:p>
            <a:pPr>
              <a:buFont typeface="Arial" pitchFamily="34" charset="0"/>
              <a:buChar char="•"/>
            </a:pPr>
            <a:r>
              <a:rPr lang="en-US" sz="2400" dirty="0" smtClean="0">
                <a:solidFill>
                  <a:srgbClr val="0070C0"/>
                </a:solidFill>
              </a:rPr>
              <a:t> Among restaurants “First-</a:t>
            </a:r>
            <a:r>
              <a:rPr lang="en-CA" sz="2400" dirty="0" smtClean="0">
                <a:solidFill>
                  <a:srgbClr val="0070C0"/>
                </a:solidFill>
              </a:rPr>
              <a:t>food” restaurant is very popular.</a:t>
            </a:r>
          </a:p>
          <a:p>
            <a:pPr>
              <a:buFont typeface="Arial" pitchFamily="34" charset="0"/>
              <a:buChar char="•"/>
            </a:pPr>
            <a:r>
              <a:rPr lang="en-US" sz="2400" dirty="0" smtClean="0">
                <a:solidFill>
                  <a:srgbClr val="0070C0"/>
                </a:solidFill>
              </a:rPr>
              <a:t> Among types if restaurant “</a:t>
            </a:r>
            <a:r>
              <a:rPr lang="en-CA" sz="2400" dirty="0" smtClean="0">
                <a:solidFill>
                  <a:srgbClr val="0070C0"/>
                </a:solidFill>
              </a:rPr>
              <a:t>Chinese” and “American” Restaurants are very popular</a:t>
            </a:r>
          </a:p>
          <a:p>
            <a:pPr>
              <a:buFont typeface="Arial" pitchFamily="34" charset="0"/>
              <a:buChar char="•"/>
            </a:pPr>
            <a:r>
              <a:rPr lang="en-CA" sz="2400" dirty="0" smtClean="0">
                <a:solidFill>
                  <a:srgbClr val="0070C0"/>
                </a:solidFill>
              </a:rPr>
              <a:t> “ Vietnamese </a:t>
            </a:r>
            <a:r>
              <a:rPr lang="en-CA" sz="2400" dirty="0" smtClean="0">
                <a:solidFill>
                  <a:srgbClr val="0070C0"/>
                </a:solidFill>
              </a:rPr>
              <a:t>Restaurant </a:t>
            </a:r>
            <a:r>
              <a:rPr lang="en-CA" sz="2400" dirty="0" smtClean="0">
                <a:solidFill>
                  <a:srgbClr val="0070C0"/>
                </a:solidFill>
              </a:rPr>
              <a:t>“ is popular in Seneca </a:t>
            </a:r>
            <a:r>
              <a:rPr lang="en-CA" sz="2400" dirty="0" smtClean="0">
                <a:solidFill>
                  <a:srgbClr val="0070C0"/>
                </a:solidFill>
              </a:rPr>
              <a:t>College</a:t>
            </a:r>
            <a:r>
              <a:rPr lang="en-CA" sz="2400" dirty="0" smtClean="0">
                <a:solidFill>
                  <a:srgbClr val="0070C0"/>
                </a:solidFill>
              </a:rPr>
              <a:t> </a:t>
            </a:r>
          </a:p>
          <a:p>
            <a:pPr>
              <a:buFont typeface="Arial" pitchFamily="34" charset="0"/>
              <a:buChar char="•"/>
            </a:pPr>
            <a:r>
              <a:rPr lang="en-US" sz="2400" dirty="0" smtClean="0">
                <a:solidFill>
                  <a:srgbClr val="0070C0"/>
                </a:solidFill>
              </a:rPr>
              <a:t> </a:t>
            </a:r>
            <a:r>
              <a:rPr lang="en-US" sz="2400" dirty="0" smtClean="0">
                <a:solidFill>
                  <a:srgbClr val="0070C0"/>
                </a:solidFill>
              </a:rPr>
              <a:t>Among cluster, cluster with institutes “</a:t>
            </a:r>
            <a:r>
              <a:rPr lang="en-US" sz="2400" dirty="0" err="1" smtClean="0">
                <a:solidFill>
                  <a:srgbClr val="0070C0"/>
                </a:solidFill>
              </a:rPr>
              <a:t>Keele</a:t>
            </a:r>
            <a:r>
              <a:rPr lang="en-US" sz="2400" dirty="0" smtClean="0">
                <a:solidFill>
                  <a:srgbClr val="0070C0"/>
                </a:solidFill>
              </a:rPr>
              <a:t> Campus”, “Toronto University” and “York University” is the best cluster.</a:t>
            </a:r>
          </a:p>
          <a:p>
            <a:pPr>
              <a:buFont typeface="Arial" pitchFamily="34" charset="0"/>
              <a:buChar char="•"/>
            </a:pPr>
            <a:endParaRPr lang="en-US" sz="3200" dirty="0" smtClean="0"/>
          </a:p>
          <a:p>
            <a:pPr>
              <a:buFont typeface="Arial" pitchFamily="34" charset="0"/>
              <a:buChar char="•"/>
            </a:pPr>
            <a:endParaRPr lang="en-CA"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937" y="1115879"/>
            <a:ext cx="11210441" cy="3146156"/>
          </a:xfrm>
        </p:spPr>
        <p:txBody>
          <a:bodyPr>
            <a:normAutofit/>
          </a:bodyPr>
          <a:lstStyle/>
          <a:p>
            <a:r>
              <a:rPr lang="en-CA" b="1" dirty="0" smtClean="0"/>
              <a:t/>
            </a:r>
            <a:br>
              <a:rPr lang="en-CA" b="1" dirty="0" smtClean="0"/>
            </a:br>
            <a:r>
              <a:rPr lang="en-CA" b="1" dirty="0" smtClean="0"/>
              <a:t/>
            </a:r>
            <a:br>
              <a:rPr lang="en-CA" b="1" dirty="0" smtClean="0"/>
            </a:br>
            <a:endParaRPr lang="en-CA" dirty="0"/>
          </a:p>
        </p:txBody>
      </p:sp>
      <p:sp>
        <p:nvSpPr>
          <p:cNvPr id="9" name="Title 1"/>
          <p:cNvSpPr txBox="1">
            <a:spLocks/>
          </p:cNvSpPr>
          <p:nvPr/>
        </p:nvSpPr>
        <p:spPr>
          <a:xfrm>
            <a:off x="387458" y="212644"/>
            <a:ext cx="10822983" cy="779247"/>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Recommendation</a:t>
            </a:r>
            <a:endParaRPr kumimoji="0" lang="en-CA"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10" name="TextBox 9"/>
          <p:cNvSpPr txBox="1"/>
          <p:nvPr/>
        </p:nvSpPr>
        <p:spPr>
          <a:xfrm>
            <a:off x="199264" y="1036724"/>
            <a:ext cx="11312379" cy="5509200"/>
          </a:xfrm>
          <a:prstGeom prst="rect">
            <a:avLst/>
          </a:prstGeom>
          <a:noFill/>
        </p:spPr>
        <p:txBody>
          <a:bodyPr wrap="square" rtlCol="0">
            <a:spAutoFit/>
          </a:bodyPr>
          <a:lstStyle/>
          <a:p>
            <a:pPr>
              <a:buFont typeface="Arial" pitchFamily="34" charset="0"/>
              <a:buChar char="•"/>
            </a:pPr>
            <a:r>
              <a:rPr lang="en-US" sz="2400" dirty="0" smtClean="0"/>
              <a:t> Opening a “Coffee shop” is a good choice in an academic institute</a:t>
            </a:r>
            <a:r>
              <a:rPr lang="en-US" sz="2400" dirty="0" smtClean="0"/>
              <a:t>.</a:t>
            </a:r>
          </a:p>
          <a:p>
            <a:pPr>
              <a:buFont typeface="Arial" pitchFamily="34" charset="0"/>
              <a:buChar char="•"/>
            </a:pPr>
            <a:endParaRPr lang="en-US" sz="2400" dirty="0" smtClean="0"/>
          </a:p>
          <a:p>
            <a:pPr>
              <a:buFont typeface="Arial" pitchFamily="34" charset="0"/>
              <a:buChar char="•"/>
            </a:pPr>
            <a:r>
              <a:rPr lang="en-CA" sz="2400" dirty="0" smtClean="0"/>
              <a:t>  The “Michener Institute”  is recommended to open  a “Coffee shop”</a:t>
            </a: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t>  </a:t>
            </a:r>
            <a:r>
              <a:rPr lang="en-US" sz="2400" dirty="0" smtClean="0"/>
              <a:t>Second recommendation is to open a “general” restaurant or “</a:t>
            </a:r>
            <a:r>
              <a:rPr lang="en-CA" sz="2400" dirty="0" smtClean="0"/>
              <a:t>Fast Food” restaurant. </a:t>
            </a:r>
          </a:p>
          <a:p>
            <a:pPr>
              <a:buFont typeface="Arial" pitchFamily="34" charset="0"/>
              <a:buChar char="•"/>
            </a:pPr>
            <a:endParaRPr lang="en-US" sz="2400" dirty="0" smtClean="0"/>
          </a:p>
          <a:p>
            <a:pPr>
              <a:buFont typeface="Arial" pitchFamily="34" charset="0"/>
              <a:buChar char="•"/>
            </a:pPr>
            <a:r>
              <a:rPr lang="en-US" sz="2400" dirty="0" smtClean="0"/>
              <a:t> </a:t>
            </a:r>
            <a:r>
              <a:rPr lang="en-CA" sz="2400" dirty="0" smtClean="0"/>
              <a:t>"Seneca College" and "Humber College" are good places to open a general or first food restaurant </a:t>
            </a:r>
            <a:endParaRPr lang="en-US" sz="2400" dirty="0" smtClean="0"/>
          </a:p>
          <a:p>
            <a:pPr>
              <a:buFont typeface="Arial" pitchFamily="34" charset="0"/>
              <a:buChar char="•"/>
            </a:pPr>
            <a:endParaRPr lang="en-CA" sz="2400" dirty="0" smtClean="0"/>
          </a:p>
          <a:p>
            <a:pPr>
              <a:buFont typeface="Arial" pitchFamily="34" charset="0"/>
              <a:buChar char="•"/>
            </a:pPr>
            <a:r>
              <a:rPr lang="en-CA" sz="2400" dirty="0" smtClean="0"/>
              <a:t> </a:t>
            </a:r>
            <a:r>
              <a:rPr lang="en-CA" sz="2400" dirty="0" smtClean="0"/>
              <a:t>If someone wants to open a  “ Vietnamese Restaurant “ recommendation is “Seneca College” </a:t>
            </a:r>
          </a:p>
          <a:p>
            <a:pPr>
              <a:buFont typeface="Arial" pitchFamily="34" charset="0"/>
              <a:buChar char="•"/>
            </a:pPr>
            <a:endParaRPr lang="en-US" sz="2400" dirty="0" smtClean="0"/>
          </a:p>
          <a:p>
            <a:pPr>
              <a:buFont typeface="Arial" pitchFamily="34" charset="0"/>
              <a:buChar char="•"/>
            </a:pPr>
            <a:r>
              <a:rPr lang="en-US" sz="2400" dirty="0" smtClean="0"/>
              <a:t> </a:t>
            </a:r>
            <a:r>
              <a:rPr lang="en-US" sz="2400" dirty="0" smtClean="0"/>
              <a:t>In general one is recommended to consider the cluster with institutes “</a:t>
            </a:r>
            <a:r>
              <a:rPr lang="en-US" sz="2400" dirty="0" err="1" smtClean="0"/>
              <a:t>Keele</a:t>
            </a:r>
            <a:r>
              <a:rPr lang="en-US" sz="2400" dirty="0" smtClean="0"/>
              <a:t> Campus”, “Toronto University” and “York University” is the best cluster.</a:t>
            </a:r>
          </a:p>
          <a:p>
            <a:pPr>
              <a:buFont typeface="Arial" pitchFamily="34" charset="0"/>
              <a:buChar char="•"/>
            </a:pPr>
            <a:endParaRPr lang="en-US" sz="2800" dirty="0" smtClean="0"/>
          </a:p>
          <a:p>
            <a:pPr>
              <a:buFont typeface="Arial" pitchFamily="34" charset="0"/>
              <a:buChar char="•"/>
            </a:pPr>
            <a:endParaRPr lang="en-CA"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780" y="259140"/>
            <a:ext cx="10363200" cy="639762"/>
          </a:xfrm>
        </p:spPr>
        <p:txBody>
          <a:bodyPr>
            <a:normAutofit fontScale="90000"/>
          </a:bodyPr>
          <a:lstStyle/>
          <a:p>
            <a:r>
              <a:rPr lang="en-US" dirty="0" smtClean="0"/>
              <a:t>Conclusion</a:t>
            </a:r>
            <a:endParaRPr lang="en-CA" dirty="0"/>
          </a:p>
        </p:txBody>
      </p:sp>
      <p:sp>
        <p:nvSpPr>
          <p:cNvPr id="3" name="Content Placeholder 2"/>
          <p:cNvSpPr>
            <a:spLocks noGrp="1"/>
          </p:cNvSpPr>
          <p:nvPr>
            <p:ph sz="quarter" idx="1"/>
          </p:nvPr>
        </p:nvSpPr>
        <p:spPr>
          <a:xfrm>
            <a:off x="490780" y="1215326"/>
            <a:ext cx="10363200" cy="4572000"/>
          </a:xfrm>
        </p:spPr>
        <p:txBody>
          <a:bodyPr/>
          <a:lstStyle/>
          <a:p>
            <a:pPr>
              <a:buNone/>
            </a:pPr>
            <a:r>
              <a:rPr lang="en-CA" dirty="0" smtClean="0"/>
              <a:t>In this project we identified academic institutes </a:t>
            </a:r>
            <a:r>
              <a:rPr lang="en-CA" dirty="0" smtClean="0"/>
              <a:t> </a:t>
            </a:r>
            <a:r>
              <a:rPr lang="en-CA" dirty="0" smtClean="0"/>
              <a:t>in the Toronto city and explore venues </a:t>
            </a:r>
            <a:r>
              <a:rPr lang="en-CA" dirty="0" smtClean="0"/>
              <a:t> </a:t>
            </a:r>
            <a:r>
              <a:rPr lang="en-CA" dirty="0" smtClean="0"/>
              <a:t>considering venues with food category. The </a:t>
            </a:r>
            <a:r>
              <a:rPr lang="en-CA" dirty="0" smtClean="0"/>
              <a:t>objective </a:t>
            </a:r>
            <a:r>
              <a:rPr lang="en-CA" dirty="0" smtClean="0"/>
              <a:t>project </a:t>
            </a:r>
            <a:r>
              <a:rPr lang="en-CA" dirty="0" smtClean="0"/>
              <a:t>is to recommend someone who is interested to open a food corner/restaurant/coffee shop nearby a college or university in the Toronto city. Mainly, the outcome of this project is to recommend popular type of restaurants among the students nearby by each academic areas. Based on the results one can decide the type of restaurant he should open and in which institute.</a:t>
            </a:r>
            <a:endParaRPr lang="en-C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88936" y="1069383"/>
            <a:ext cx="10972800" cy="5346915"/>
          </a:xfrm>
        </p:spPr>
        <p:txBody>
          <a:bodyPr>
            <a:normAutofit fontScale="92500" lnSpcReduction="20000"/>
          </a:bodyPr>
          <a:lstStyle/>
          <a:p>
            <a:r>
              <a:rPr lang="en-CA" b="1" dirty="0" smtClean="0"/>
              <a:t>Background: </a:t>
            </a:r>
            <a:r>
              <a:rPr lang="en-CA" dirty="0" smtClean="0"/>
              <a:t>One </a:t>
            </a:r>
            <a:r>
              <a:rPr lang="en-CA" dirty="0" smtClean="0"/>
              <a:t>of my friends came to Canada as a new immigrant who had experience in food/restaurant business in his home country. He was wondering what to do in Canada. He asked me about the possibility to start a food corner/restaurant/coffee shop near an academic institute particularly </a:t>
            </a:r>
            <a:r>
              <a:rPr lang="en-CA" dirty="0" smtClean="0"/>
              <a:t>in the Toronto city.  </a:t>
            </a:r>
            <a:r>
              <a:rPr lang="en-CA" dirty="0" smtClean="0"/>
              <a:t>My </a:t>
            </a:r>
            <a:r>
              <a:rPr lang="en-CA" dirty="0" smtClean="0"/>
              <a:t>friend </a:t>
            </a:r>
            <a:r>
              <a:rPr lang="en-CA" dirty="0" smtClean="0"/>
              <a:t>requested me to help him to suggest a suitable location or institute and type of restaurant/coffee shop he should start with. So he requested me to perform feasibility study by visiting all the academic institutes in Toronto. I told him I can recommend you proper place and suitable shops using my Data Science knowledge instead of visiting all the locations physically.     </a:t>
            </a:r>
            <a:endParaRPr lang="en-CA" dirty="0" smtClean="0"/>
          </a:p>
          <a:p>
            <a:pPr>
              <a:buNone/>
            </a:pPr>
            <a:endParaRPr lang="en-CA" dirty="0" smtClean="0"/>
          </a:p>
          <a:p>
            <a:r>
              <a:rPr lang="en-CA" b="1" dirty="0" smtClean="0"/>
              <a:t>Objective and Target Audience:</a:t>
            </a:r>
            <a:r>
              <a:rPr lang="en-CA" dirty="0" smtClean="0"/>
              <a:t> Opening </a:t>
            </a:r>
            <a:r>
              <a:rPr lang="en-CA" dirty="0" smtClean="0"/>
              <a:t>a </a:t>
            </a:r>
            <a:r>
              <a:rPr lang="en-CA" dirty="0" smtClean="0"/>
              <a:t>food/restaurant business is </a:t>
            </a:r>
            <a:r>
              <a:rPr lang="en-CA" dirty="0" smtClean="0"/>
              <a:t>all about location, location, location. However, not every </a:t>
            </a:r>
            <a:r>
              <a:rPr lang="en-CA" dirty="0" smtClean="0"/>
              <a:t>business </a:t>
            </a:r>
            <a:r>
              <a:rPr lang="en-CA" dirty="0" smtClean="0"/>
              <a:t>is suitable for every location, and vice versa. It comes down to a combination of </a:t>
            </a:r>
            <a:r>
              <a:rPr lang="en-CA" dirty="0" smtClean="0"/>
              <a:t>concept </a:t>
            </a:r>
            <a:r>
              <a:rPr lang="en-CA" dirty="0" smtClean="0"/>
              <a:t>and ideal customer. So the objective of this project is to recommend someone who is interested to open a </a:t>
            </a:r>
            <a:r>
              <a:rPr lang="en-CA" dirty="0" smtClean="0"/>
              <a:t>food/restaurant business nearby </a:t>
            </a:r>
            <a:r>
              <a:rPr lang="en-CA" dirty="0" smtClean="0"/>
              <a:t>a college or university in the Toronto city.  </a:t>
            </a:r>
            <a:r>
              <a:rPr lang="en-CA" i="1" dirty="0" smtClean="0"/>
              <a:t>Mainly</a:t>
            </a:r>
            <a:r>
              <a:rPr lang="en-CA" i="1" dirty="0" smtClean="0"/>
              <a:t>, the outcome of this project is to recommend popular type of restaurants among the students nearby by each academic areas. Based on the results one can decide the type of restaurant he should open and in which </a:t>
            </a:r>
            <a:r>
              <a:rPr lang="en-CA" i="1" dirty="0" smtClean="0"/>
              <a:t>institute.</a:t>
            </a:r>
            <a:endParaRPr lang="en-US" i="1" dirty="0"/>
          </a:p>
        </p:txBody>
      </p:sp>
      <p:sp>
        <p:nvSpPr>
          <p:cNvPr id="4" name="Title 3"/>
          <p:cNvSpPr>
            <a:spLocks noGrp="1"/>
          </p:cNvSpPr>
          <p:nvPr>
            <p:ph type="title"/>
          </p:nvPr>
        </p:nvSpPr>
        <p:spPr>
          <a:xfrm>
            <a:off x="769749" y="212645"/>
            <a:ext cx="10363200" cy="639762"/>
          </a:xfrm>
        </p:spPr>
        <p:txBody>
          <a:bodyPr>
            <a:normAutofit fontScale="90000"/>
          </a:bodyPr>
          <a:lstStyle/>
          <a:p>
            <a:r>
              <a:rPr lang="en-CA" b="1" dirty="0" smtClean="0"/>
              <a:t>Problem Description</a:t>
            </a:r>
            <a:endParaRPr lang="en-CA" b="1" dirty="0"/>
          </a:p>
        </p:txBody>
      </p:sp>
    </p:spTree>
    <p:extLst>
      <p:ext uri="{BB962C8B-B14F-4D97-AF65-F5344CB8AC3E}">
        <p14:creationId xmlns:p14="http://schemas.microsoft.com/office/powerpoint/2010/main" xmlns="" val="1652142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76759" y="2393197"/>
            <a:ext cx="10363200" cy="1186912"/>
          </a:xfrm>
        </p:spPr>
        <p:txBody>
          <a:bodyPr>
            <a:noAutofit/>
          </a:bodyPr>
          <a:lstStyle/>
          <a:p>
            <a:pPr algn="ctr">
              <a:buNone/>
            </a:pPr>
            <a:r>
              <a:rPr lang="en-US" sz="13800" dirty="0" smtClean="0"/>
              <a:t>Thank you</a:t>
            </a:r>
            <a:endParaRPr lang="en-US" sz="13800" dirty="0"/>
          </a:p>
        </p:txBody>
      </p:sp>
    </p:spTree>
    <p:extLst>
      <p:ext uri="{BB962C8B-B14F-4D97-AF65-F5344CB8AC3E}">
        <p14:creationId xmlns:p14="http://schemas.microsoft.com/office/powerpoint/2010/main" xmlns="" val="1605891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278" y="274638"/>
            <a:ext cx="10363200" cy="887735"/>
          </a:xfrm>
        </p:spPr>
        <p:txBody>
          <a:bodyPr/>
          <a:lstStyle/>
          <a:p>
            <a:r>
              <a:rPr lang="en-CA" b="1" dirty="0" smtClean="0"/>
              <a:t>Description of Data</a:t>
            </a:r>
            <a:endParaRPr lang="en-CA" b="1" dirty="0"/>
          </a:p>
        </p:txBody>
      </p:sp>
      <p:sp>
        <p:nvSpPr>
          <p:cNvPr id="3" name="Content Placeholder 2"/>
          <p:cNvSpPr>
            <a:spLocks noGrp="1"/>
          </p:cNvSpPr>
          <p:nvPr>
            <p:ph sz="quarter" idx="1"/>
          </p:nvPr>
        </p:nvSpPr>
        <p:spPr>
          <a:xfrm>
            <a:off x="526942" y="1447800"/>
            <a:ext cx="11055458" cy="4572000"/>
          </a:xfrm>
        </p:spPr>
        <p:txBody>
          <a:bodyPr/>
          <a:lstStyle/>
          <a:p>
            <a:pPr>
              <a:buNone/>
            </a:pPr>
            <a:r>
              <a:rPr lang="en-CA" dirty="0" smtClean="0"/>
              <a:t>1- First we need </a:t>
            </a:r>
            <a:r>
              <a:rPr lang="en-CA" dirty="0" smtClean="0"/>
              <a:t>to identify </a:t>
            </a:r>
            <a:r>
              <a:rPr lang="en-CA" dirty="0" smtClean="0"/>
              <a:t>college and universities in the Toronto city. We collect all the college and university names from following link</a:t>
            </a:r>
          </a:p>
          <a:p>
            <a:pPr>
              <a:buNone/>
            </a:pPr>
            <a:r>
              <a:rPr lang="en-CA" dirty="0" smtClean="0"/>
              <a:t>    </a:t>
            </a:r>
            <a:r>
              <a:rPr lang="en-CA" dirty="0" smtClean="0">
                <a:hlinkClick r:id="rId2"/>
              </a:rPr>
              <a:t>https</a:t>
            </a:r>
            <a:r>
              <a:rPr lang="en-CA" dirty="0" smtClean="0">
                <a:hlinkClick r:id="rId2"/>
              </a:rPr>
              <a:t>://</a:t>
            </a:r>
            <a:r>
              <a:rPr lang="en-CA" dirty="0" smtClean="0">
                <a:hlinkClick r:id="rId2"/>
              </a:rPr>
              <a:t>en.wikipedia.org/wiki/Category:Universities_and_colleges_in_Toronto</a:t>
            </a:r>
            <a:endParaRPr lang="en-CA" dirty="0" smtClean="0"/>
          </a:p>
          <a:p>
            <a:pPr>
              <a:buNone/>
            </a:pPr>
            <a:endParaRPr lang="en-US" dirty="0" smtClean="0"/>
          </a:p>
          <a:p>
            <a:pPr>
              <a:buNone/>
            </a:pPr>
            <a:r>
              <a:rPr lang="en-CA" dirty="0" smtClean="0"/>
              <a:t>2. We </a:t>
            </a:r>
            <a:r>
              <a:rPr lang="en-CA" dirty="0" smtClean="0"/>
              <a:t>filtered out some non interested institutes. After filtering </a:t>
            </a:r>
            <a:r>
              <a:rPr lang="en-CA" dirty="0" smtClean="0"/>
              <a:t>we identified 21 </a:t>
            </a:r>
            <a:r>
              <a:rPr lang="en-CA" dirty="0" smtClean="0"/>
              <a:t>institutes </a:t>
            </a:r>
            <a:r>
              <a:rPr lang="en-CA" dirty="0" smtClean="0"/>
              <a:t>that need to be explored. Following slide shows the names of the institutes.</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74913" y="743923"/>
          <a:ext cx="6509289" cy="5749859"/>
        </p:xfrm>
        <a:graphic>
          <a:graphicData uri="http://schemas.openxmlformats.org/drawingml/2006/table">
            <a:tbl>
              <a:tblPr/>
              <a:tblGrid>
                <a:gridCol w="640416"/>
                <a:gridCol w="5868873"/>
              </a:tblGrid>
              <a:tr h="312938">
                <a:tc>
                  <a:txBody>
                    <a:bodyPr/>
                    <a:lstStyle/>
                    <a:p>
                      <a:pPr>
                        <a:lnSpc>
                          <a:spcPct val="115000"/>
                        </a:lnSpc>
                      </a:pPr>
                      <a:endParaRPr lang="en-CA" sz="1100" dirty="0">
                        <a:latin typeface="Calibri"/>
                        <a:ea typeface="Times New Roman"/>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InstituteName</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0</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Centennial College</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1</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Business College</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2</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Canadian Forces College</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3</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dirty="0">
                          <a:solidFill>
                            <a:srgbClr val="000000"/>
                          </a:solidFill>
                          <a:latin typeface="&amp;quot"/>
                          <a:ea typeface="Times New Roman"/>
                          <a:cs typeface="Times New Roman"/>
                        </a:rPr>
                        <a:t>Canadian Memorial Chiropractic College</a:t>
                      </a:r>
                      <a:endParaRPr lang="en-CA" sz="1100" dirty="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4</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Ewart College</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5</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George Brown College</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6</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Glendon College</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7</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The Glenn Gould School</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8</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Humber College</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9</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Islamic Institute of Toronto</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10</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Keele Campus (York University)</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11</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College and Seminary</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12</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The Michener Institute</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13</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OCAD University</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14</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Oxford College</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15</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Ryerson University</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16</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Seneca College</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17</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University of Toronto</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18</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Tyndale University College and Seminary</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19</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a:solidFill>
                            <a:srgbClr val="000000"/>
                          </a:solidFill>
                          <a:latin typeface="&amp;quot"/>
                          <a:ea typeface="Times New Roman"/>
                          <a:cs typeface="Times New Roman"/>
                        </a:rPr>
                        <a:t>University of Guelph-Humber</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901">
                <a:tc>
                  <a:txBody>
                    <a:bodyPr/>
                    <a:lstStyle/>
                    <a:p>
                      <a:pPr marL="213360" marR="213360">
                        <a:lnSpc>
                          <a:spcPct val="115000"/>
                        </a:lnSpc>
                        <a:spcAft>
                          <a:spcPts val="0"/>
                        </a:spcAft>
                      </a:pPr>
                      <a:r>
                        <a:rPr lang="en-CA" sz="850" b="1">
                          <a:solidFill>
                            <a:srgbClr val="000000"/>
                          </a:solidFill>
                          <a:latin typeface="&amp;quot"/>
                          <a:ea typeface="Times New Roman"/>
                          <a:cs typeface="Times New Roman"/>
                        </a:rPr>
                        <a:t>20</a:t>
                      </a:r>
                      <a:endParaRPr lang="en-CA" sz="110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3360" marR="213360">
                        <a:lnSpc>
                          <a:spcPct val="115000"/>
                        </a:lnSpc>
                        <a:spcAft>
                          <a:spcPts val="0"/>
                        </a:spcAft>
                      </a:pPr>
                      <a:r>
                        <a:rPr lang="en-CA" sz="850" dirty="0">
                          <a:solidFill>
                            <a:srgbClr val="000000"/>
                          </a:solidFill>
                          <a:latin typeface="&amp;quot"/>
                          <a:ea typeface="Times New Roman"/>
                          <a:cs typeface="Times New Roman"/>
                        </a:rPr>
                        <a:t>York University</a:t>
                      </a:r>
                      <a:endParaRPr lang="en-CA" sz="1100" dirty="0">
                        <a:latin typeface="Calibri"/>
                        <a:ea typeface="Calibri"/>
                        <a:cs typeface="Arial"/>
                      </a:endParaRPr>
                    </a:p>
                  </a:txBody>
                  <a:tcPr marL="30480" marR="30480" marT="30480" marB="304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itle 1"/>
          <p:cNvSpPr>
            <a:spLocks noGrp="1"/>
          </p:cNvSpPr>
          <p:nvPr>
            <p:ph type="title"/>
          </p:nvPr>
        </p:nvSpPr>
        <p:spPr>
          <a:xfrm>
            <a:off x="506278" y="0"/>
            <a:ext cx="10363200" cy="728420"/>
          </a:xfrm>
        </p:spPr>
        <p:txBody>
          <a:bodyPr>
            <a:normAutofit fontScale="90000"/>
          </a:bodyPr>
          <a:lstStyle/>
          <a:p>
            <a:r>
              <a:rPr lang="en-CA" b="1" dirty="0" smtClean="0"/>
              <a:t>List </a:t>
            </a:r>
            <a:r>
              <a:rPr lang="en-CA" b="1" dirty="0" smtClean="0"/>
              <a:t>of </a:t>
            </a:r>
            <a:r>
              <a:rPr lang="en-CA" b="1" dirty="0" smtClean="0"/>
              <a:t>Institutes</a:t>
            </a:r>
            <a:endParaRPr lang="en-CA"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278" y="274638"/>
            <a:ext cx="10363200" cy="887735"/>
          </a:xfrm>
        </p:spPr>
        <p:txBody>
          <a:bodyPr/>
          <a:lstStyle/>
          <a:p>
            <a:r>
              <a:rPr lang="en-CA" b="1" dirty="0" smtClean="0"/>
              <a:t>Description of Data</a:t>
            </a:r>
            <a:endParaRPr lang="en-CA" b="1" dirty="0"/>
          </a:p>
        </p:txBody>
      </p:sp>
      <p:sp>
        <p:nvSpPr>
          <p:cNvPr id="6" name="Content Placeholder 5"/>
          <p:cNvSpPr>
            <a:spLocks noGrp="1"/>
          </p:cNvSpPr>
          <p:nvPr>
            <p:ph sz="quarter" idx="1"/>
          </p:nvPr>
        </p:nvSpPr>
        <p:spPr>
          <a:xfrm>
            <a:off x="537274" y="1277318"/>
            <a:ext cx="10363200" cy="4572000"/>
          </a:xfrm>
        </p:spPr>
        <p:txBody>
          <a:bodyPr/>
          <a:lstStyle/>
          <a:p>
            <a:pPr>
              <a:buNone/>
            </a:pPr>
            <a:r>
              <a:rPr lang="en-CA" dirty="0" smtClean="0"/>
              <a:t>3. </a:t>
            </a:r>
            <a:r>
              <a:rPr lang="en-CA" dirty="0" smtClean="0"/>
              <a:t>Then, we need geo-</a:t>
            </a:r>
            <a:r>
              <a:rPr lang="en-CA" dirty="0" err="1" smtClean="0"/>
              <a:t>locational</a:t>
            </a:r>
            <a:r>
              <a:rPr lang="en-CA" dirty="0" smtClean="0"/>
              <a:t> information (latitude and longitude) for each institute in the Toronto city. The samples are shown below that are obtained using "</a:t>
            </a:r>
            <a:r>
              <a:rPr lang="en-CA" b="1" dirty="0" err="1" smtClean="0"/>
              <a:t>geolocator</a:t>
            </a:r>
            <a:r>
              <a:rPr lang="en-CA" dirty="0" smtClean="0"/>
              <a:t>“ package.</a:t>
            </a:r>
            <a:endParaRPr lang="en-CA" dirty="0" smtClean="0"/>
          </a:p>
          <a:p>
            <a:endParaRPr lang="en-CA" dirty="0"/>
          </a:p>
        </p:txBody>
      </p:sp>
      <p:pic>
        <p:nvPicPr>
          <p:cNvPr id="7" name="Picture 2"/>
          <p:cNvPicPr>
            <a:picLocks noChangeAspect="1" noChangeArrowheads="1"/>
          </p:cNvPicPr>
          <p:nvPr/>
        </p:nvPicPr>
        <p:blipFill>
          <a:blip r:embed="rId2" cstate="print"/>
          <a:srcRect/>
          <a:stretch>
            <a:fillRect/>
          </a:stretch>
        </p:blipFill>
        <p:spPr bwMode="auto">
          <a:xfrm>
            <a:off x="2985942" y="2787822"/>
            <a:ext cx="5511018" cy="2249127"/>
          </a:xfrm>
          <a:prstGeom prst="rect">
            <a:avLst/>
          </a:prstGeom>
          <a:noFill/>
          <a:ln w="9525">
            <a:noFill/>
            <a:miter lim="800000"/>
            <a:headEnd/>
            <a:tailEnd/>
          </a:ln>
          <a:effectLst>
            <a:outerShdw blurRad="50800" dist="50800" dir="5400000" algn="ctr" rotWithShape="0">
              <a:srgbClr val="000000">
                <a:alpha val="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278" y="274638"/>
            <a:ext cx="10363200" cy="887735"/>
          </a:xfrm>
        </p:spPr>
        <p:txBody>
          <a:bodyPr/>
          <a:lstStyle/>
          <a:p>
            <a:r>
              <a:rPr lang="en-CA" b="1" dirty="0" smtClean="0"/>
              <a:t>Description of Data</a:t>
            </a:r>
            <a:endParaRPr lang="en-CA" b="1" dirty="0"/>
          </a:p>
        </p:txBody>
      </p:sp>
      <p:sp>
        <p:nvSpPr>
          <p:cNvPr id="6" name="Content Placeholder 5"/>
          <p:cNvSpPr>
            <a:spLocks noGrp="1"/>
          </p:cNvSpPr>
          <p:nvPr>
            <p:ph sz="quarter" idx="1"/>
          </p:nvPr>
        </p:nvSpPr>
        <p:spPr>
          <a:xfrm>
            <a:off x="537274" y="1277318"/>
            <a:ext cx="10363200" cy="1636363"/>
          </a:xfrm>
        </p:spPr>
        <p:txBody>
          <a:bodyPr/>
          <a:lstStyle/>
          <a:p>
            <a:pPr>
              <a:buNone/>
            </a:pPr>
            <a:r>
              <a:rPr lang="en-CA" dirty="0" smtClean="0"/>
              <a:t>4. </a:t>
            </a:r>
            <a:r>
              <a:rPr lang="en-CA" dirty="0" smtClean="0"/>
              <a:t>We </a:t>
            </a:r>
            <a:r>
              <a:rPr lang="en-CA" dirty="0" smtClean="0"/>
              <a:t>identified </a:t>
            </a:r>
            <a:r>
              <a:rPr lang="en-CA" dirty="0" smtClean="0"/>
              <a:t>different venues nearby of each institute, and extract </a:t>
            </a:r>
            <a:r>
              <a:rPr lang="en-CA" dirty="0" smtClean="0"/>
              <a:t>venues’ </a:t>
            </a:r>
            <a:r>
              <a:rPr lang="en-CA" dirty="0" smtClean="0"/>
              <a:t>data searching by venue category with </a:t>
            </a:r>
            <a:endParaRPr lang="en-CA" dirty="0" smtClean="0"/>
          </a:p>
          <a:p>
            <a:pPr>
              <a:buNone/>
            </a:pPr>
            <a:r>
              <a:rPr lang="en-CA" b="1" i="1" dirty="0" smtClean="0"/>
              <a:t>	</a:t>
            </a:r>
            <a:r>
              <a:rPr lang="en-CA" b="1" i="1" dirty="0" smtClean="0"/>
              <a:t>	</a:t>
            </a:r>
            <a:r>
              <a:rPr lang="en-CA" b="1" i="1" dirty="0" err="1" smtClean="0"/>
              <a:t>categoryId</a:t>
            </a:r>
            <a:r>
              <a:rPr lang="en-CA" b="1" i="1" dirty="0" smtClean="0"/>
              <a:t>='4d4b7105d754a06374d81259' //Food </a:t>
            </a:r>
            <a:r>
              <a:rPr lang="en-CA" b="1" i="1" dirty="0" smtClean="0"/>
              <a:t>category </a:t>
            </a:r>
            <a:r>
              <a:rPr lang="en-CA" b="1" i="1" dirty="0" smtClean="0"/>
              <a:t>ID.</a:t>
            </a:r>
            <a:endParaRPr lang="en-CA" b="1" i="1" dirty="0"/>
          </a:p>
        </p:txBody>
      </p:sp>
      <p:sp>
        <p:nvSpPr>
          <p:cNvPr id="5" name="Rectangle 4"/>
          <p:cNvSpPr/>
          <p:nvPr/>
        </p:nvSpPr>
        <p:spPr>
          <a:xfrm>
            <a:off x="805912" y="2923797"/>
            <a:ext cx="10445857" cy="1292662"/>
          </a:xfrm>
          <a:prstGeom prst="rect">
            <a:avLst/>
          </a:prstGeom>
        </p:spPr>
        <p:txBody>
          <a:bodyPr wrap="square">
            <a:spAutoFit/>
          </a:bodyPr>
          <a:lstStyle/>
          <a:p>
            <a:r>
              <a:rPr lang="en-CA" sz="2400" dirty="0" smtClean="0"/>
              <a:t>In order to retrieve food </a:t>
            </a:r>
            <a:r>
              <a:rPr lang="en-CA" sz="2400" dirty="0" smtClean="0"/>
              <a:t>categories </a:t>
            </a:r>
            <a:r>
              <a:rPr lang="en-CA" sz="2400" dirty="0" smtClean="0"/>
              <a:t>venues </a:t>
            </a:r>
            <a:r>
              <a:rPr lang="en-CA" sz="2400" dirty="0" smtClean="0"/>
              <a:t>information, </a:t>
            </a:r>
            <a:r>
              <a:rPr lang="en-CA" sz="2400" dirty="0" smtClean="0"/>
              <a:t>we </a:t>
            </a:r>
            <a:r>
              <a:rPr lang="en-CA" sz="2400" dirty="0" smtClean="0"/>
              <a:t>used </a:t>
            </a:r>
            <a:r>
              <a:rPr lang="en-CA" sz="2400" dirty="0" smtClean="0"/>
              <a:t>"</a:t>
            </a:r>
            <a:r>
              <a:rPr lang="en-CA" sz="2400" dirty="0" smtClean="0"/>
              <a:t>Foursquare“ API.</a:t>
            </a:r>
          </a:p>
          <a:p>
            <a:endParaRPr lang="en-CA" b="1" dirty="0" smtClean="0"/>
          </a:p>
          <a:p>
            <a:r>
              <a:rPr lang="en-CA" dirty="0" err="1" smtClean="0"/>
              <a:t>url</a:t>
            </a:r>
            <a:r>
              <a:rPr lang="en-CA" dirty="0" smtClean="0"/>
              <a:t>='</a:t>
            </a:r>
            <a:r>
              <a:rPr lang="en-CA" u="sng" dirty="0" smtClean="0">
                <a:hlinkClick r:id="rId2"/>
              </a:rPr>
              <a:t>https://api.foursquare.com/v2/venues/search?categoryId={}&amp;limit={}&amp;radius={}&amp;client_id={}&amp;client_secret={}&amp;ll={},{}&amp;v={}'.format(categoryId,limit,radius,CLIENT_ID</a:t>
            </a:r>
            <a:r>
              <a:rPr lang="en-CA" dirty="0" smtClean="0"/>
              <a:t>, CLIENT_SECRET, latitude, longitude, VERSION) </a:t>
            </a:r>
            <a:endParaRPr lang="en-CA" dirty="0"/>
          </a:p>
        </p:txBody>
      </p:sp>
      <p:sp>
        <p:nvSpPr>
          <p:cNvPr id="8" name="Rectangle 7"/>
          <p:cNvSpPr/>
          <p:nvPr/>
        </p:nvSpPr>
        <p:spPr>
          <a:xfrm>
            <a:off x="387457" y="4425692"/>
            <a:ext cx="11267268" cy="2308324"/>
          </a:xfrm>
          <a:prstGeom prst="rect">
            <a:avLst/>
          </a:prstGeom>
        </p:spPr>
        <p:txBody>
          <a:bodyPr wrap="square">
            <a:spAutoFit/>
          </a:bodyPr>
          <a:lstStyle/>
          <a:p>
            <a:r>
              <a:rPr lang="en-CA" b="1" dirty="0" smtClean="0"/>
              <a:t>One result is shown below</a:t>
            </a:r>
            <a:r>
              <a:rPr lang="en-CA" b="1" dirty="0" smtClean="0"/>
              <a:t>:</a:t>
            </a:r>
            <a:endParaRPr lang="en-CA" b="1" dirty="0" smtClean="0"/>
          </a:p>
          <a:p>
            <a:r>
              <a:rPr lang="en-CA" dirty="0" smtClean="0"/>
              <a:t>{</a:t>
            </a:r>
            <a:r>
              <a:rPr lang="en-CA" dirty="0" err="1" smtClean="0"/>
              <a:t>u'name</a:t>
            </a:r>
            <a:r>
              <a:rPr lang="en-CA" dirty="0" smtClean="0"/>
              <a:t>': </a:t>
            </a:r>
            <a:r>
              <a:rPr lang="en-CA" dirty="0" err="1" smtClean="0"/>
              <a:t>u"Sid's</a:t>
            </a:r>
            <a:r>
              <a:rPr lang="en-CA" dirty="0" smtClean="0"/>
              <a:t> Southside Cafe", </a:t>
            </a:r>
            <a:r>
              <a:rPr lang="en-CA" dirty="0" err="1" smtClean="0"/>
              <a:t>u'categories</a:t>
            </a:r>
            <a:r>
              <a:rPr lang="en-CA" dirty="0" smtClean="0"/>
              <a:t>': [{</a:t>
            </a:r>
            <a:r>
              <a:rPr lang="en-CA" dirty="0" err="1" smtClean="0"/>
              <a:t>u'pluralName</a:t>
            </a:r>
            <a:r>
              <a:rPr lang="en-CA" dirty="0" smtClean="0"/>
              <a:t>': </a:t>
            </a:r>
            <a:r>
              <a:rPr lang="en-CA" dirty="0" err="1" smtClean="0"/>
              <a:t>u'College</a:t>
            </a:r>
            <a:r>
              <a:rPr lang="en-CA" dirty="0" smtClean="0"/>
              <a:t> Cafeterias', </a:t>
            </a:r>
            <a:r>
              <a:rPr lang="en-CA" dirty="0" err="1" smtClean="0"/>
              <a:t>u'primary</a:t>
            </a:r>
            <a:r>
              <a:rPr lang="en-CA" dirty="0" smtClean="0"/>
              <a:t>': True, </a:t>
            </a:r>
            <a:r>
              <a:rPr lang="en-CA" dirty="0" err="1" smtClean="0"/>
              <a:t>u'name</a:t>
            </a:r>
            <a:r>
              <a:rPr lang="en-CA" dirty="0" smtClean="0"/>
              <a:t>': </a:t>
            </a:r>
            <a:r>
              <a:rPr lang="en-CA" dirty="0" err="1" smtClean="0"/>
              <a:t>u'College</a:t>
            </a:r>
            <a:r>
              <a:rPr lang="en-CA" dirty="0" smtClean="0"/>
              <a:t> Cafeteria', </a:t>
            </a:r>
            <a:r>
              <a:rPr lang="en-CA" dirty="0" err="1" smtClean="0"/>
              <a:t>u'shortName</a:t>
            </a:r>
            <a:r>
              <a:rPr lang="en-CA" dirty="0" smtClean="0"/>
              <a:t>': </a:t>
            </a:r>
            <a:r>
              <a:rPr lang="en-CA" dirty="0" err="1" smtClean="0"/>
              <a:t>u'Cafeteria</a:t>
            </a:r>
            <a:r>
              <a:rPr lang="en-CA" dirty="0" smtClean="0"/>
              <a:t>', </a:t>
            </a:r>
            <a:r>
              <a:rPr lang="en-CA" dirty="0" err="1" smtClean="0"/>
              <a:t>u'id</a:t>
            </a:r>
            <a:r>
              <a:rPr lang="en-CA" dirty="0" smtClean="0"/>
              <a:t>': u'4bf58dd8d48988d1a1941735', </a:t>
            </a:r>
            <a:r>
              <a:rPr lang="en-CA" dirty="0" err="1" smtClean="0"/>
              <a:t>u'icon</a:t>
            </a:r>
            <a:r>
              <a:rPr lang="en-CA" dirty="0" smtClean="0"/>
              <a:t>': {</a:t>
            </a:r>
            <a:r>
              <a:rPr lang="en-CA" dirty="0" err="1" smtClean="0"/>
              <a:t>u'prefix</a:t>
            </a:r>
            <a:r>
              <a:rPr lang="en-CA" dirty="0" smtClean="0"/>
              <a:t>': </a:t>
            </a:r>
            <a:r>
              <a:rPr lang="en-CA" dirty="0" err="1" smtClean="0"/>
              <a:t>u'</a:t>
            </a:r>
            <a:r>
              <a:rPr lang="en-CA" u="sng" dirty="0" err="1" smtClean="0">
                <a:hlinkClick r:id="rId3"/>
              </a:rPr>
              <a:t>https</a:t>
            </a:r>
            <a:r>
              <a:rPr lang="en-CA" u="sng" dirty="0" smtClean="0">
                <a:hlinkClick r:id="rId3"/>
              </a:rPr>
              <a:t>://ss3.4sqi.net/</a:t>
            </a:r>
            <a:r>
              <a:rPr lang="en-CA" u="sng" dirty="0" err="1" smtClean="0">
                <a:hlinkClick r:id="rId3"/>
              </a:rPr>
              <a:t>img</a:t>
            </a:r>
            <a:r>
              <a:rPr lang="en-CA" u="sng" dirty="0" smtClean="0">
                <a:hlinkClick r:id="rId3"/>
              </a:rPr>
              <a:t>/categories_v2/education/cafeteria_</a:t>
            </a:r>
            <a:r>
              <a:rPr lang="en-CA" dirty="0" smtClean="0"/>
              <a:t>', </a:t>
            </a:r>
            <a:r>
              <a:rPr lang="en-CA" dirty="0" err="1" smtClean="0"/>
              <a:t>u'suffix</a:t>
            </a:r>
            <a:r>
              <a:rPr lang="en-CA" dirty="0" smtClean="0"/>
              <a:t>': </a:t>
            </a:r>
            <a:r>
              <a:rPr lang="en-CA" dirty="0" err="1" smtClean="0"/>
              <a:t>u'.png</a:t>
            </a:r>
            <a:r>
              <a:rPr lang="en-CA" dirty="0" smtClean="0"/>
              <a:t>'}}], </a:t>
            </a:r>
            <a:r>
              <a:rPr lang="en-CA" dirty="0" err="1" smtClean="0"/>
              <a:t>u'hasPerk</a:t>
            </a:r>
            <a:r>
              <a:rPr lang="en-CA" dirty="0" smtClean="0"/>
              <a:t>': False, </a:t>
            </a:r>
            <a:r>
              <a:rPr lang="en-CA" dirty="0" err="1" smtClean="0"/>
              <a:t>u'location</a:t>
            </a:r>
            <a:r>
              <a:rPr lang="en-CA" dirty="0" smtClean="0"/>
              <a:t>': {</a:t>
            </a:r>
            <a:r>
              <a:rPr lang="en-CA" dirty="0" err="1" smtClean="0"/>
              <a:t>u'distance</a:t>
            </a:r>
            <a:r>
              <a:rPr lang="en-CA" dirty="0" smtClean="0"/>
              <a:t>': 160, </a:t>
            </a:r>
            <a:r>
              <a:rPr lang="en-CA" dirty="0" err="1" smtClean="0"/>
              <a:t>u'labeledLatLngs</a:t>
            </a:r>
            <a:r>
              <a:rPr lang="en-CA" dirty="0" smtClean="0"/>
              <a:t>': [{</a:t>
            </a:r>
            <a:r>
              <a:rPr lang="en-CA" dirty="0" err="1" smtClean="0"/>
              <a:t>u'lat</a:t>
            </a:r>
            <a:r>
              <a:rPr lang="en-CA" dirty="0" smtClean="0"/>
              <a:t>': 43.66201648509592, </a:t>
            </a:r>
            <a:r>
              <a:rPr lang="en-CA" dirty="0" err="1" smtClean="0"/>
              <a:t>u'lng</a:t>
            </a:r>
            <a:r>
              <a:rPr lang="en-CA" dirty="0" smtClean="0"/>
              <a:t>': -79.39850649514088, </a:t>
            </a:r>
            <a:r>
              <a:rPr lang="en-CA" dirty="0" err="1" smtClean="0"/>
              <a:t>u'label</a:t>
            </a:r>
            <a:r>
              <a:rPr lang="en-CA" dirty="0" smtClean="0"/>
              <a:t>': </a:t>
            </a:r>
            <a:r>
              <a:rPr lang="en-CA" dirty="0" err="1" smtClean="0"/>
              <a:t>u'display</a:t>
            </a:r>
            <a:r>
              <a:rPr lang="en-CA" dirty="0" smtClean="0"/>
              <a:t>'}], </a:t>
            </a:r>
            <a:r>
              <a:rPr lang="en-CA" dirty="0" err="1" smtClean="0"/>
              <a:t>u'city</a:t>
            </a:r>
            <a:r>
              <a:rPr lang="en-CA" dirty="0" smtClean="0"/>
              <a:t>': </a:t>
            </a:r>
            <a:r>
              <a:rPr lang="en-CA" dirty="0" err="1" smtClean="0"/>
              <a:t>u'Toronto</a:t>
            </a:r>
            <a:r>
              <a:rPr lang="en-CA" dirty="0" smtClean="0"/>
              <a:t>', </a:t>
            </a:r>
            <a:r>
              <a:rPr lang="en-CA" dirty="0" err="1" smtClean="0"/>
              <a:t>u'cc</a:t>
            </a:r>
            <a:r>
              <a:rPr lang="en-CA" dirty="0" smtClean="0"/>
              <a:t>': </a:t>
            </a:r>
            <a:r>
              <a:rPr lang="en-CA" dirty="0" err="1" smtClean="0"/>
              <a:t>u'CA</a:t>
            </a:r>
            <a:r>
              <a:rPr lang="en-CA" dirty="0" smtClean="0"/>
              <a:t>', </a:t>
            </a:r>
            <a:r>
              <a:rPr lang="en-CA" dirty="0" err="1" smtClean="0"/>
              <a:t>u'country</a:t>
            </a:r>
            <a:r>
              <a:rPr lang="en-CA" dirty="0" smtClean="0"/>
              <a:t>': </a:t>
            </a:r>
            <a:r>
              <a:rPr lang="en-CA" dirty="0" err="1" smtClean="0"/>
              <a:t>u'Canada</a:t>
            </a:r>
            <a:r>
              <a:rPr lang="en-CA" dirty="0" smtClean="0"/>
              <a:t>', </a:t>
            </a:r>
            <a:r>
              <a:rPr lang="en-CA" dirty="0" err="1" smtClean="0"/>
              <a:t>u'state</a:t>
            </a:r>
            <a:r>
              <a:rPr lang="en-CA" dirty="0" smtClean="0"/>
              <a:t>': </a:t>
            </a:r>
            <a:r>
              <a:rPr lang="en-CA" dirty="0" err="1" smtClean="0"/>
              <a:t>u'ON</a:t>
            </a:r>
            <a:r>
              <a:rPr lang="en-CA" dirty="0" smtClean="0"/>
              <a:t>', </a:t>
            </a:r>
            <a:r>
              <a:rPr lang="en-CA" dirty="0" err="1" smtClean="0"/>
              <a:t>u'formattedAddress</a:t>
            </a:r>
            <a:r>
              <a:rPr lang="en-CA" dirty="0" smtClean="0"/>
              <a:t>': [u'100 St. George St (University of Toronto)', </a:t>
            </a:r>
            <a:r>
              <a:rPr lang="en-CA" dirty="0" err="1" smtClean="0"/>
              <a:t>u'Toronto</a:t>
            </a:r>
            <a:r>
              <a:rPr lang="en-CA" dirty="0" smtClean="0"/>
              <a:t> ON', </a:t>
            </a:r>
            <a:r>
              <a:rPr lang="en-CA" dirty="0" err="1" smtClean="0"/>
              <a:t>u'Canada</a:t>
            </a:r>
            <a:r>
              <a:rPr lang="en-CA" dirty="0" smtClean="0"/>
              <a:t>'], </a:t>
            </a:r>
            <a:r>
              <a:rPr lang="en-CA" dirty="0" err="1" smtClean="0"/>
              <a:t>u'crossStreet</a:t>
            </a:r>
            <a:r>
              <a:rPr lang="en-CA" dirty="0" smtClean="0"/>
              <a:t>': </a:t>
            </a:r>
            <a:r>
              <a:rPr lang="en-CA" dirty="0" err="1" smtClean="0"/>
              <a:t>u'University</a:t>
            </a:r>
            <a:r>
              <a:rPr lang="en-CA" dirty="0" smtClean="0"/>
              <a:t> of Toronto', </a:t>
            </a:r>
            <a:r>
              <a:rPr lang="en-CA" dirty="0" err="1" smtClean="0"/>
              <a:t>u'address</a:t>
            </a:r>
            <a:r>
              <a:rPr lang="en-CA" dirty="0" smtClean="0"/>
              <a:t>': u'100 St. George St', </a:t>
            </a:r>
            <a:r>
              <a:rPr lang="en-CA" dirty="0" err="1" smtClean="0"/>
              <a:t>u'lat</a:t>
            </a:r>
            <a:r>
              <a:rPr lang="en-CA" dirty="0" smtClean="0"/>
              <a:t>': 43.66201648509592, </a:t>
            </a:r>
            <a:r>
              <a:rPr lang="en-CA" dirty="0" err="1" smtClean="0"/>
              <a:t>u'lng</a:t>
            </a:r>
            <a:r>
              <a:rPr lang="en-CA" dirty="0" smtClean="0"/>
              <a:t>': -79.39850649514088}, </a:t>
            </a:r>
            <a:r>
              <a:rPr lang="en-CA" dirty="0" err="1" smtClean="0"/>
              <a:t>u'id</a:t>
            </a:r>
            <a:r>
              <a:rPr lang="en-CA" dirty="0" smtClean="0"/>
              <a:t>': u'4ba247e6f964a5206ee937e3', </a:t>
            </a:r>
            <a:r>
              <a:rPr lang="en-CA" dirty="0" err="1" smtClean="0"/>
              <a:t>u'referralId</a:t>
            </a:r>
            <a:r>
              <a:rPr lang="en-CA" dirty="0" smtClean="0"/>
              <a:t>': u'v-1540363652'}</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66" y="274638"/>
            <a:ext cx="11272434" cy="732752"/>
          </a:xfrm>
        </p:spPr>
        <p:txBody>
          <a:bodyPr>
            <a:normAutofit fontScale="90000"/>
          </a:bodyPr>
          <a:lstStyle/>
          <a:p>
            <a:r>
              <a:rPr lang="en-CA" b="1" dirty="0" smtClean="0"/>
              <a:t>Description of Data</a:t>
            </a:r>
            <a:endParaRPr lang="en-CA" b="1" dirty="0"/>
          </a:p>
        </p:txBody>
      </p:sp>
      <p:sp>
        <p:nvSpPr>
          <p:cNvPr id="3" name="Content Placeholder 2"/>
          <p:cNvSpPr>
            <a:spLocks noGrp="1"/>
          </p:cNvSpPr>
          <p:nvPr>
            <p:ph sz="quarter" idx="1"/>
          </p:nvPr>
        </p:nvSpPr>
        <p:spPr>
          <a:xfrm>
            <a:off x="495946" y="1354812"/>
            <a:ext cx="10275376" cy="954437"/>
          </a:xfrm>
        </p:spPr>
        <p:txBody>
          <a:bodyPr/>
          <a:lstStyle/>
          <a:p>
            <a:pPr>
              <a:buNone/>
            </a:pPr>
            <a:r>
              <a:rPr lang="en-CA" dirty="0" smtClean="0"/>
              <a:t>5</a:t>
            </a:r>
            <a:r>
              <a:rPr lang="en-CA" dirty="0" smtClean="0"/>
              <a:t>. </a:t>
            </a:r>
            <a:r>
              <a:rPr lang="en-CA" dirty="0" smtClean="0"/>
              <a:t>From the results we extract venue </a:t>
            </a:r>
            <a:r>
              <a:rPr lang="en-CA" dirty="0" smtClean="0"/>
              <a:t>names, </a:t>
            </a:r>
            <a:r>
              <a:rPr lang="en-CA" dirty="0" smtClean="0"/>
              <a:t>venue category and </a:t>
            </a:r>
            <a:r>
              <a:rPr lang="en-CA" dirty="0" smtClean="0"/>
              <a:t>locations </a:t>
            </a:r>
            <a:r>
              <a:rPr lang="en-CA" dirty="0" smtClean="0"/>
              <a:t>for each institute. The partial result near University of Toronto is shown below:</a:t>
            </a:r>
            <a:endParaRPr lang="en-CA" dirty="0"/>
          </a:p>
        </p:txBody>
      </p:sp>
      <p:pic>
        <p:nvPicPr>
          <p:cNvPr id="32770" name="Picture 2"/>
          <p:cNvPicPr>
            <a:picLocks noChangeAspect="1" noChangeArrowheads="1"/>
          </p:cNvPicPr>
          <p:nvPr/>
        </p:nvPicPr>
        <p:blipFill>
          <a:blip r:embed="rId2" cstate="print"/>
          <a:srcRect/>
          <a:stretch>
            <a:fillRect/>
          </a:stretch>
        </p:blipFill>
        <p:spPr bwMode="auto">
          <a:xfrm>
            <a:off x="1785776" y="2672893"/>
            <a:ext cx="8008206" cy="2410551"/>
          </a:xfrm>
          <a:prstGeom prst="rect">
            <a:avLst/>
          </a:prstGeom>
          <a:noFill/>
          <a:ln w="9525">
            <a:noFill/>
            <a:miter lim="800000"/>
            <a:headEnd/>
            <a:tailEnd/>
          </a:ln>
        </p:spPr>
      </p:pic>
      <p:sp>
        <p:nvSpPr>
          <p:cNvPr id="5" name="Rectangle 4"/>
          <p:cNvSpPr/>
          <p:nvPr/>
        </p:nvSpPr>
        <p:spPr>
          <a:xfrm>
            <a:off x="661265" y="5277568"/>
            <a:ext cx="10544014" cy="1292662"/>
          </a:xfrm>
          <a:prstGeom prst="rect">
            <a:avLst/>
          </a:prstGeom>
        </p:spPr>
        <p:txBody>
          <a:bodyPr wrap="square">
            <a:spAutoFit/>
          </a:bodyPr>
          <a:lstStyle/>
          <a:p>
            <a:r>
              <a:rPr lang="en-CA" sz="2600" dirty="0" smtClean="0"/>
              <a:t>6. </a:t>
            </a:r>
            <a:r>
              <a:rPr lang="en-CA" sz="2600" dirty="0" smtClean="0"/>
              <a:t>After getting all relevant data we explore venues for each institute and perform some statistical analysis and machine learning (Clustering) to recommend proper venue </a:t>
            </a:r>
            <a:r>
              <a:rPr lang="en-CA" sz="2600" dirty="0" smtClean="0"/>
              <a:t>category </a:t>
            </a:r>
            <a:r>
              <a:rPr lang="en-CA" sz="2600" dirty="0" smtClean="0"/>
              <a:t>and place.</a:t>
            </a:r>
            <a:endParaRPr lang="en-CA" sz="2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929" y="259139"/>
            <a:ext cx="10822983" cy="779247"/>
          </a:xfrm>
        </p:spPr>
        <p:txBody>
          <a:bodyPr/>
          <a:lstStyle/>
          <a:p>
            <a:r>
              <a:rPr lang="en-US" b="1" dirty="0" smtClean="0"/>
              <a:t>Methodology to Explore Institutes</a:t>
            </a:r>
            <a:endParaRPr lang="en-CA" b="1" dirty="0"/>
          </a:p>
        </p:txBody>
      </p:sp>
      <p:sp>
        <p:nvSpPr>
          <p:cNvPr id="3" name="Content Placeholder 2"/>
          <p:cNvSpPr>
            <a:spLocks noGrp="1"/>
          </p:cNvSpPr>
          <p:nvPr>
            <p:ph sz="quarter" idx="1"/>
          </p:nvPr>
        </p:nvSpPr>
        <p:spPr>
          <a:xfrm>
            <a:off x="599268" y="1385807"/>
            <a:ext cx="10363200" cy="4379562"/>
          </a:xfrm>
        </p:spPr>
        <p:txBody>
          <a:bodyPr>
            <a:normAutofit/>
          </a:bodyPr>
          <a:lstStyle/>
          <a:p>
            <a:r>
              <a:rPr lang="en-US" dirty="0" smtClean="0"/>
              <a:t>First part is to </a:t>
            </a:r>
            <a:r>
              <a:rPr lang="en-US" b="1" dirty="0" smtClean="0"/>
              <a:t>identify</a:t>
            </a:r>
            <a:r>
              <a:rPr lang="en-US" dirty="0" smtClean="0"/>
              <a:t>, </a:t>
            </a:r>
            <a:r>
              <a:rPr lang="en-US" b="1" dirty="0" smtClean="0"/>
              <a:t>gather</a:t>
            </a:r>
            <a:r>
              <a:rPr lang="en-US" dirty="0" smtClean="0"/>
              <a:t> and </a:t>
            </a:r>
            <a:r>
              <a:rPr lang="en-US" b="1" dirty="0" smtClean="0"/>
              <a:t>process</a:t>
            </a:r>
            <a:r>
              <a:rPr lang="en-US" dirty="0" smtClean="0"/>
              <a:t> required data to explore institutes</a:t>
            </a:r>
            <a:r>
              <a:rPr lang="en-CA" dirty="0" smtClean="0"/>
              <a:t>. The steps were discussed before, here we summarize:</a:t>
            </a:r>
          </a:p>
          <a:p>
            <a:pPr lvl="2"/>
            <a:r>
              <a:rPr lang="en-CA" dirty="0" smtClean="0"/>
              <a:t>Identify names of academic institutes in the Toronto City. We only consider colleges and universities</a:t>
            </a:r>
          </a:p>
          <a:p>
            <a:pPr lvl="2"/>
            <a:endParaRPr lang="en-CA" dirty="0" smtClean="0"/>
          </a:p>
          <a:p>
            <a:pPr lvl="2"/>
            <a:r>
              <a:rPr lang="en-US" dirty="0" smtClean="0"/>
              <a:t>Identify location information (latitude and longitude) for each institute. We used “</a:t>
            </a:r>
            <a:r>
              <a:rPr lang="en-CA" b="1" dirty="0" err="1" smtClean="0"/>
              <a:t>geolocator</a:t>
            </a:r>
            <a:r>
              <a:rPr lang="en-CA" dirty="0" smtClean="0"/>
              <a:t>“ </a:t>
            </a:r>
            <a:r>
              <a:rPr lang="en-CA" dirty="0" smtClean="0"/>
              <a:t>package for this purpose</a:t>
            </a:r>
          </a:p>
          <a:p>
            <a:pPr lvl="2"/>
            <a:endParaRPr lang="en-CA" dirty="0" smtClean="0"/>
          </a:p>
          <a:p>
            <a:pPr lvl="2"/>
            <a:r>
              <a:rPr lang="en-CA" dirty="0" smtClean="0"/>
              <a:t>Indentify </a:t>
            </a:r>
            <a:r>
              <a:rPr lang="en-CA" dirty="0" smtClean="0"/>
              <a:t>different venues nearby of each institute, and extract venues data searching by venue category </a:t>
            </a:r>
            <a:r>
              <a:rPr lang="en-CA" dirty="0" smtClean="0"/>
              <a:t>with “Food Category ID”, our choice of interest. In </a:t>
            </a:r>
            <a:r>
              <a:rPr lang="en-CA" dirty="0" smtClean="0"/>
              <a:t>order to retrieve food categories venues information, we used "Foursquare“ API</a:t>
            </a:r>
            <a:r>
              <a:rPr lang="en-CA" dirty="0" smtClean="0"/>
              <a:t>.</a:t>
            </a:r>
          </a:p>
          <a:p>
            <a:pPr lvl="2"/>
            <a:endParaRPr lang="en-CA" dirty="0" smtClean="0"/>
          </a:p>
          <a:p>
            <a:pPr lvl="2"/>
            <a:r>
              <a:rPr lang="en-CA" dirty="0" smtClean="0"/>
              <a:t>Extract </a:t>
            </a:r>
            <a:r>
              <a:rPr lang="en-CA" dirty="0" smtClean="0"/>
              <a:t>venue names, venue category and locations for each </a:t>
            </a:r>
            <a:r>
              <a:rPr lang="en-CA" dirty="0" smtClean="0"/>
              <a:t>institute from the API results</a:t>
            </a:r>
          </a:p>
          <a:p>
            <a:pPr lvl="2"/>
            <a:endParaRPr lang="en-CA" sz="2600" dirty="0" smtClean="0"/>
          </a:p>
          <a:p>
            <a:pPr lvl="2"/>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929" y="259139"/>
            <a:ext cx="10822983" cy="779247"/>
          </a:xfrm>
        </p:spPr>
        <p:txBody>
          <a:bodyPr/>
          <a:lstStyle/>
          <a:p>
            <a:r>
              <a:rPr lang="en-US" b="1" dirty="0" smtClean="0"/>
              <a:t>Methodology to Explore Institutes</a:t>
            </a:r>
            <a:endParaRPr lang="en-CA" b="1" dirty="0"/>
          </a:p>
        </p:txBody>
      </p:sp>
      <p:sp>
        <p:nvSpPr>
          <p:cNvPr id="3" name="Content Placeholder 2"/>
          <p:cNvSpPr>
            <a:spLocks noGrp="1"/>
          </p:cNvSpPr>
          <p:nvPr>
            <p:ph sz="quarter" idx="1"/>
          </p:nvPr>
        </p:nvSpPr>
        <p:spPr>
          <a:xfrm>
            <a:off x="599268" y="1385807"/>
            <a:ext cx="10363200" cy="4054098"/>
          </a:xfrm>
        </p:spPr>
        <p:txBody>
          <a:bodyPr>
            <a:normAutofit/>
          </a:bodyPr>
          <a:lstStyle/>
          <a:p>
            <a:r>
              <a:rPr lang="en-US" dirty="0" smtClean="0"/>
              <a:t>Second part is to do </a:t>
            </a:r>
            <a:r>
              <a:rPr lang="en-CA" dirty="0" smtClean="0"/>
              <a:t>exploratory </a:t>
            </a:r>
            <a:r>
              <a:rPr lang="en-CA" dirty="0" smtClean="0"/>
              <a:t>data </a:t>
            </a:r>
            <a:r>
              <a:rPr lang="en-CA" dirty="0" smtClean="0"/>
              <a:t>analysis. For this purpose we performed following analysis:</a:t>
            </a:r>
          </a:p>
          <a:p>
            <a:pPr lvl="2"/>
            <a:r>
              <a:rPr lang="en-CA" dirty="0" smtClean="0"/>
              <a:t>Number of different venues of </a:t>
            </a:r>
            <a:r>
              <a:rPr lang="en-CA" dirty="0" smtClean="0"/>
              <a:t>food </a:t>
            </a:r>
            <a:r>
              <a:rPr lang="en-CA" dirty="0" smtClean="0"/>
              <a:t>categories for </a:t>
            </a:r>
            <a:r>
              <a:rPr lang="en-CA" dirty="0" smtClean="0"/>
              <a:t>each </a:t>
            </a:r>
            <a:r>
              <a:rPr lang="en-CA" dirty="0" smtClean="0"/>
              <a:t>institute. A sample is shown below</a:t>
            </a:r>
          </a:p>
          <a:p>
            <a:pPr lvl="2"/>
            <a:endParaRPr lang="en-US" dirty="0" smtClean="0"/>
          </a:p>
          <a:p>
            <a:pPr lvl="2"/>
            <a:endParaRPr lang="en-CA" dirty="0" smtClean="0"/>
          </a:p>
          <a:p>
            <a:pPr lvl="2"/>
            <a:endParaRPr lang="en-US" dirty="0" smtClean="0"/>
          </a:p>
          <a:p>
            <a:pPr lvl="2">
              <a:buNone/>
            </a:pPr>
            <a:endParaRPr lang="en-US" dirty="0" smtClean="0"/>
          </a:p>
          <a:p>
            <a:pPr lvl="2"/>
            <a:r>
              <a:rPr lang="en-CA" dirty="0" smtClean="0"/>
              <a:t>Identify </a:t>
            </a:r>
            <a:r>
              <a:rPr lang="en-CA" dirty="0" smtClean="0"/>
              <a:t>Top 20 venues of food </a:t>
            </a:r>
            <a:r>
              <a:rPr lang="en-CA" dirty="0" smtClean="0"/>
              <a:t>categories </a:t>
            </a:r>
            <a:r>
              <a:rPr lang="en-CA" dirty="0" smtClean="0"/>
              <a:t>among all </a:t>
            </a:r>
            <a:r>
              <a:rPr lang="en-CA" dirty="0" smtClean="0"/>
              <a:t>institutes. See sample below.</a:t>
            </a:r>
            <a:endParaRPr lang="en-US" dirty="0" smtClean="0"/>
          </a:p>
        </p:txBody>
      </p:sp>
      <p:pic>
        <p:nvPicPr>
          <p:cNvPr id="33794" name="Picture 2"/>
          <p:cNvPicPr>
            <a:picLocks noChangeAspect="1" noChangeArrowheads="1"/>
          </p:cNvPicPr>
          <p:nvPr/>
        </p:nvPicPr>
        <p:blipFill>
          <a:blip r:embed="rId2" cstate="print"/>
          <a:srcRect/>
          <a:stretch>
            <a:fillRect/>
          </a:stretch>
        </p:blipFill>
        <p:spPr bwMode="auto">
          <a:xfrm>
            <a:off x="2466814" y="2739406"/>
            <a:ext cx="5181600" cy="1038225"/>
          </a:xfrm>
          <a:prstGeom prst="rect">
            <a:avLst/>
          </a:prstGeom>
          <a:noFill/>
          <a:ln w="9525">
            <a:noFill/>
            <a:miter lim="800000"/>
            <a:headEnd/>
            <a:tailEnd/>
          </a:ln>
        </p:spPr>
      </p:pic>
      <p:pic>
        <p:nvPicPr>
          <p:cNvPr id="33795" name="Picture 3"/>
          <p:cNvPicPr>
            <a:picLocks noChangeAspect="1" noChangeArrowheads="1"/>
          </p:cNvPicPr>
          <p:nvPr/>
        </p:nvPicPr>
        <p:blipFill>
          <a:blip r:embed="rId3" cstate="print"/>
          <a:srcRect/>
          <a:stretch>
            <a:fillRect/>
          </a:stretch>
        </p:blipFill>
        <p:spPr bwMode="auto">
          <a:xfrm>
            <a:off x="2468589" y="4491361"/>
            <a:ext cx="4248150" cy="202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416</TotalTime>
  <Words>1435</Words>
  <Application>Microsoft Office PowerPoint</Application>
  <PresentationFormat>Custom</PresentationFormat>
  <Paragraphs>134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Recommend Academic Institute to open  a Food/Restaurant  Business </vt:lpstr>
      <vt:lpstr>Problem Description</vt:lpstr>
      <vt:lpstr>Description of Data</vt:lpstr>
      <vt:lpstr>List of Institutes</vt:lpstr>
      <vt:lpstr>Description of Data</vt:lpstr>
      <vt:lpstr>Description of Data</vt:lpstr>
      <vt:lpstr>Description of Data</vt:lpstr>
      <vt:lpstr>Methodology to Explore Institutes</vt:lpstr>
      <vt:lpstr>Methodology to Explore Institutes</vt:lpstr>
      <vt:lpstr>Methodology to Explore Institutes</vt:lpstr>
      <vt:lpstr>Methodology to Explore Institutes</vt:lpstr>
      <vt:lpstr>Methodology to Explore Institutes</vt:lpstr>
      <vt:lpstr>Methodology to Explore Institutes</vt:lpstr>
      <vt:lpstr>Methodology to Explore Institutes</vt:lpstr>
      <vt:lpstr>Results   Exploratory analysis results</vt:lpstr>
      <vt:lpstr>Results   Clustering  analysis results</vt:lpstr>
      <vt:lpstr>  </vt:lpstr>
      <vt:lpstr>  </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Owner</cp:lastModifiedBy>
  <cp:revision>36</cp:revision>
  <dcterms:created xsi:type="dcterms:W3CDTF">2018-09-09T09:14:01Z</dcterms:created>
  <dcterms:modified xsi:type="dcterms:W3CDTF">2018-11-04T08:26:48Z</dcterms:modified>
</cp:coreProperties>
</file>