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18"/>
    <p:sldId id="257" r:id="rId19"/>
    <p:sldId id="258" r:id="rId20"/>
    <p:sldId id="259" r:id="rId21"/>
    <p:sldId id="260" r:id="rId22"/>
    <p:sldId id="261" r:id="rId23"/>
    <p:sldId id="262" r:id="rId24"/>
    <p:sldId id="263"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lear Sans" charset="1" panose="020B0503030202020304"/>
      <p:regular r:id="rId10"/>
    </p:embeddedFont>
    <p:embeddedFont>
      <p:font typeface="Clear Sans Bold" charset="1" panose="020B0803030202020304"/>
      <p:regular r:id="rId11"/>
    </p:embeddedFont>
    <p:embeddedFont>
      <p:font typeface="Clear Sans Italics" charset="1" panose="020B0503030202090304"/>
      <p:regular r:id="rId12"/>
    </p:embeddedFont>
    <p:embeddedFont>
      <p:font typeface="Clear Sans Bold Italics" charset="1" panose="020B0803030202090304"/>
      <p:regular r:id="rId13"/>
    </p:embeddedFont>
    <p:embeddedFont>
      <p:font typeface="Clear Sans Thin" charset="1" panose="020B0203030202020304"/>
      <p:regular r:id="rId14"/>
    </p:embeddedFont>
    <p:embeddedFont>
      <p:font typeface="Clear Sans Light" charset="1" panose="020B0303030202020304"/>
      <p:regular r:id="rId15"/>
    </p:embeddedFont>
    <p:embeddedFont>
      <p:font typeface="Clear Sans Medium" charset="1" panose="020B0603030202020304"/>
      <p:regular r:id="rId16"/>
    </p:embeddedFont>
    <p:embeddedFont>
      <p:font typeface="Clear Sans Medium Italics" charset="1" panose="020B06030302020903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29" Target="notesSlides/notesSlide2.xml" Type="http://schemas.openxmlformats.org/officeDocument/2006/relationships/notesSlide"/><Relationship Id="rId3" Target="viewProps.xml" Type="http://schemas.openxmlformats.org/officeDocument/2006/relationships/viewProps"/><Relationship Id="rId30" Target="notesSlides/notesSlide3.xml" Type="http://schemas.openxmlformats.org/officeDocument/2006/relationships/notesSlide"/><Relationship Id="rId31" Target="notesSlides/notesSlide4.xml" Type="http://schemas.openxmlformats.org/officeDocument/2006/relationships/notesSlide"/><Relationship Id="rId32" Target="notesSlides/notesSlide5.xml" Type="http://schemas.openxmlformats.org/officeDocument/2006/relationships/notesSlide"/><Relationship Id="rId33" Target="notesSlides/notesSlide6.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Alan Turing (1950):</a:t>
            </a:r>
          </a:p>
          <a:p>
            <a:r>
              <a:rPr lang="en-US"/>
              <a:t>Alan Turing introduces the concept of a "learning machine" in his seminal paper, "Computing Machinery and Intelligence."</a:t>
            </a:r>
          </a:p>
          <a:p>
            <a:r>
              <a:rPr lang="en-US"/>
              <a:t>Proposes the imitation game, later known as the Turing Test, to assess a machine's ability to exhibit intelligent behavior.</a:t>
            </a:r>
          </a:p>
          <a:p>
            <a:r>
              <a:rPr lang="en-US"/>
              <a:t/>
            </a:r>
          </a:p>
          <a:p>
            <a:r>
              <a:rPr lang="en-US"/>
              <a:t>2. Arthur Samuel (1959):</a:t>
            </a:r>
          </a:p>
          <a:p>
            <a:r>
              <a:rPr lang="en-US"/>
              <a:t>Arthur Samuel coins the term "machine learning" and defines it as the ability of a computer to learn from experience without being explicitly programmed.</a:t>
            </a:r>
          </a:p>
          <a:p>
            <a:r>
              <a:rPr lang="en-US"/>
              <a:t>Samuel's work focuses on creating a checkers-playing program that improves its performance through self-play.</a:t>
            </a:r>
          </a:p>
          <a:p>
            <a:r>
              <a:rPr lang="en-US"/>
              <a:t/>
            </a:r>
          </a:p>
          <a:p>
            <a:r>
              <a:rPr lang="en-US"/>
              <a:t>3. Neural Network Resurgence (1980s):</a:t>
            </a:r>
          </a:p>
          <a:p>
            <a:r>
              <a:rPr lang="en-US"/>
              <a:t>Neural networks experience a revival with the introduction of backpropagation, a learning algorithm for training artificial neural networks.</a:t>
            </a:r>
          </a:p>
          <a:p>
            <a:r>
              <a:rPr lang="en-US"/>
              <a:t>First neural network models demonstrate capabilities in pattern recognition tasks.</a:t>
            </a:r>
          </a:p>
          <a:p>
            <a:r>
              <a:rPr lang="en-US"/>
              <a:t/>
            </a:r>
          </a:p>
          <a:p>
            <a:r>
              <a:rPr lang="en-US"/>
              <a:t>4. IBM's Deep Blue (1997):</a:t>
            </a:r>
          </a:p>
          <a:p>
            <a:r>
              <a:rPr lang="en-US"/>
              <a:t>IBM's Deep Blue, a chess-playing computer, defeats World Chess Champion Garry Kasparov in a landmark match.</a:t>
            </a:r>
          </a:p>
          <a:p>
            <a:r>
              <a:rPr lang="en-US"/>
              <a:t>Marks a significant milestone in AI and showcases the power of machine learning in strategic decision-making.</a:t>
            </a:r>
          </a:p>
          <a:p>
            <a:r>
              <a:rPr lang="en-US"/>
              <a:t/>
            </a:r>
          </a:p>
          <a:p>
            <a:r>
              <a:rPr lang="en-US"/>
              <a:t>5. Google's Deep Neural Network (2012):</a:t>
            </a:r>
          </a:p>
          <a:p>
            <a:r>
              <a:rPr lang="en-US"/>
              <a:t>Google's research team, led by Geoffrey Hinton, develops a deep neural network that excels in image recognition tasks.</a:t>
            </a:r>
          </a:p>
          <a:p>
            <a:r>
              <a:rPr lang="en-US"/>
              <a:t>The model, known as AlexNet, wins the ImageNet Large Scale Visual Recognition Challenge, significantly advancing computer vision.</a:t>
            </a:r>
          </a:p>
          <a:p>
            <a:r>
              <a:rPr lang="en-US"/>
              <a:t/>
            </a:r>
          </a:p>
          <a:p>
            <a:r>
              <a:rPr lang="en-US"/>
              <a:t>6. Euren Goostman (2014):</a:t>
            </a:r>
          </a:p>
          <a:p>
            <a:r>
              <a:rPr lang="en-US"/>
              <a:t>Euren Goostman, a chatbot, becomes the first artificial intelligence to pass the Turing Test according to some criteria.</a:t>
            </a:r>
          </a:p>
          <a:p>
            <a:r>
              <a:rPr lang="en-US"/>
              <a:t>Demonstrates advancements in natural language processing and conversational AI.</a:t>
            </a:r>
          </a:p>
          <a:p>
            <a:r>
              <a:rPr lang="en-US"/>
              <a:t/>
            </a:r>
          </a:p>
          <a:p>
            <a:r>
              <a:rPr lang="en-US"/>
              <a:t>7. Current Landscape (2023):</a:t>
            </a:r>
          </a:p>
          <a:p>
            <a:r>
              <a:rPr lang="en-US"/>
              <a:t>Machine learning is a pervasive force in technology, influencing industries such as healthcare, finance, and autonomous systems.</a:t>
            </a:r>
          </a:p>
          <a:p>
            <a:r>
              <a:rPr lang="en-US"/>
              <a:t>Ongoing research in reinforcement learning, generative models, and explainable AI is shaping the future of machine learning applications.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Alan Turing (1950):</a:t>
            </a:r>
          </a:p>
          <a:p>
            <a:r>
              <a:rPr lang="en-US"/>
              <a:t>Alan Turing introduces the concept of a "learning machine" in his seminal paper, "Computing Machinery and Intelligence."</a:t>
            </a:r>
          </a:p>
          <a:p>
            <a:r>
              <a:rPr lang="en-US"/>
              <a:t>Proposes the imitation game, later known as the Turing Test, to assess a machine's ability to exhibit intelligent behavior.</a:t>
            </a:r>
          </a:p>
          <a:p>
            <a:r>
              <a:rPr lang="en-US"/>
              <a:t/>
            </a:r>
          </a:p>
          <a:p>
            <a:r>
              <a:rPr lang="en-US"/>
              <a:t>2. Arthur Samuel (1959):</a:t>
            </a:r>
          </a:p>
          <a:p>
            <a:r>
              <a:rPr lang="en-US"/>
              <a:t>Arthur Samuel coins the term "machine learning" and defines it as the ability of a computer to learn from experience without being explicitly programmed.</a:t>
            </a:r>
          </a:p>
          <a:p>
            <a:r>
              <a:rPr lang="en-US"/>
              <a:t>Samuel's work focuses on creating a checkers-playing program that improves its performance through self-play.</a:t>
            </a:r>
          </a:p>
          <a:p>
            <a:r>
              <a:rPr lang="en-US"/>
              <a:t/>
            </a:r>
          </a:p>
          <a:p>
            <a:r>
              <a:rPr lang="en-US"/>
              <a:t>3. Neural Network Resurgence (1980s):</a:t>
            </a:r>
          </a:p>
          <a:p>
            <a:r>
              <a:rPr lang="en-US"/>
              <a:t>Neural networks experience a revival with the introduction of backpropagation, a learning algorithm for training artificial neural networks.</a:t>
            </a:r>
          </a:p>
          <a:p>
            <a:r>
              <a:rPr lang="en-US"/>
              <a:t>First neural network models demonstrate capabilities in pattern recognition tasks.</a:t>
            </a:r>
          </a:p>
          <a:p>
            <a:r>
              <a:rPr lang="en-US"/>
              <a:t/>
            </a:r>
          </a:p>
          <a:p>
            <a:r>
              <a:rPr lang="en-US"/>
              <a:t>4. IBM's Deep Blue (1997):</a:t>
            </a:r>
          </a:p>
          <a:p>
            <a:r>
              <a:rPr lang="en-US"/>
              <a:t>IBM's Deep Blue, a chess-playing computer, defeats World Chess Champion Garry Kasparov in a landmark match.</a:t>
            </a:r>
          </a:p>
          <a:p>
            <a:r>
              <a:rPr lang="en-US"/>
              <a:t>Marks a significant milestone in AI and showcases the power of machine learning in strategic decision-making.</a:t>
            </a:r>
          </a:p>
          <a:p>
            <a:r>
              <a:rPr lang="en-US"/>
              <a:t/>
            </a:r>
          </a:p>
          <a:p>
            <a:r>
              <a:rPr lang="en-US"/>
              <a:t>5. Google's Deep Neural Network (2012):</a:t>
            </a:r>
          </a:p>
          <a:p>
            <a:r>
              <a:rPr lang="en-US"/>
              <a:t>Google's research team, led by Geoffrey Hinton, develops a deep neural network that excels in image recognition tasks.</a:t>
            </a:r>
          </a:p>
          <a:p>
            <a:r>
              <a:rPr lang="en-US"/>
              <a:t>The model, known as AlexNet, wins the ImageNet Large Scale Visual Recognition Challenge, significantly advancing computer vision.</a:t>
            </a:r>
          </a:p>
          <a:p>
            <a:r>
              <a:rPr lang="en-US"/>
              <a:t/>
            </a:r>
          </a:p>
          <a:p>
            <a:r>
              <a:rPr lang="en-US"/>
              <a:t>6. Euren Goostman (2014):</a:t>
            </a:r>
          </a:p>
          <a:p>
            <a:r>
              <a:rPr lang="en-US"/>
              <a:t>Euren Goostman, a chatbot, becomes the first artificial intelligence to pass the Turing Test according to some criteria.</a:t>
            </a:r>
          </a:p>
          <a:p>
            <a:r>
              <a:rPr lang="en-US"/>
              <a:t>Demonstrates advancements in natural language processing and conversational AI.</a:t>
            </a:r>
          </a:p>
          <a:p>
            <a:r>
              <a:rPr lang="en-US"/>
              <a:t/>
            </a:r>
          </a:p>
          <a:p>
            <a:r>
              <a:rPr lang="en-US"/>
              <a:t>7. Current Landscape (2023):</a:t>
            </a:r>
          </a:p>
          <a:p>
            <a:r>
              <a:rPr lang="en-US"/>
              <a:t>Machine learning is a pervasive force in technology, influencing industries such as healthcare, finance, and autonomous systems.</a:t>
            </a:r>
          </a:p>
          <a:p>
            <a:r>
              <a:rPr lang="en-US"/>
              <a:t>Ongoing research in reinforcement learning, generative models, and explainable AI is shaping the future of machine learning applications.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Alan Turing (1950):</a:t>
            </a:r>
          </a:p>
          <a:p>
            <a:r>
              <a:rPr lang="en-US"/>
              <a:t>Alan Turing introduces the concept of a "learning machine" in his seminal paper, "Computing Machinery and Intelligence."</a:t>
            </a:r>
          </a:p>
          <a:p>
            <a:r>
              <a:rPr lang="en-US"/>
              <a:t>Proposes the imitation game, later known as the Turing Test, to assess a machine's ability to exhibit intelligent behavior.</a:t>
            </a:r>
          </a:p>
          <a:p>
            <a:r>
              <a:rPr lang="en-US"/>
              <a:t/>
            </a:r>
          </a:p>
          <a:p>
            <a:r>
              <a:rPr lang="en-US"/>
              <a:t>2. Arthur Samuel (1959):</a:t>
            </a:r>
          </a:p>
          <a:p>
            <a:r>
              <a:rPr lang="en-US"/>
              <a:t>Arthur Samuel coins the term "machine learning" and defines it as the ability of a computer to learn from experience without being explicitly programmed.</a:t>
            </a:r>
          </a:p>
          <a:p>
            <a:r>
              <a:rPr lang="en-US"/>
              <a:t>Samuel's work focuses on creating a checkers-playing program that improves its performance through self-play.</a:t>
            </a:r>
          </a:p>
          <a:p>
            <a:r>
              <a:rPr lang="en-US"/>
              <a:t/>
            </a:r>
          </a:p>
          <a:p>
            <a:r>
              <a:rPr lang="en-US"/>
              <a:t>3. Neural Network Resurgence (1980s):</a:t>
            </a:r>
          </a:p>
          <a:p>
            <a:r>
              <a:rPr lang="en-US"/>
              <a:t>Neural networks experience a revival with the introduction of backpropagation, a learning algorithm for training artificial neural networks.</a:t>
            </a:r>
          </a:p>
          <a:p>
            <a:r>
              <a:rPr lang="en-US"/>
              <a:t>First neural network models demonstrate capabilities in pattern recognition tasks.</a:t>
            </a:r>
          </a:p>
          <a:p>
            <a:r>
              <a:rPr lang="en-US"/>
              <a:t/>
            </a:r>
          </a:p>
          <a:p>
            <a:r>
              <a:rPr lang="en-US"/>
              <a:t>4. IBM's Deep Blue (1997):</a:t>
            </a:r>
          </a:p>
          <a:p>
            <a:r>
              <a:rPr lang="en-US"/>
              <a:t>IBM's Deep Blue, a chess-playing computer, defeats World Chess Champion Garry Kasparov in a landmark match.</a:t>
            </a:r>
          </a:p>
          <a:p>
            <a:r>
              <a:rPr lang="en-US"/>
              <a:t>Marks a significant milestone in AI and showcases the power of machine learning in strategic decision-making.</a:t>
            </a:r>
          </a:p>
          <a:p>
            <a:r>
              <a:rPr lang="en-US"/>
              <a:t/>
            </a:r>
          </a:p>
          <a:p>
            <a:r>
              <a:rPr lang="en-US"/>
              <a:t>5. Google's Deep Neural Network (2012):</a:t>
            </a:r>
          </a:p>
          <a:p>
            <a:r>
              <a:rPr lang="en-US"/>
              <a:t>Google's research team, led by Geoffrey Hinton, develops a deep neural network that excels in image recognition tasks.</a:t>
            </a:r>
          </a:p>
          <a:p>
            <a:r>
              <a:rPr lang="en-US"/>
              <a:t>The model, known as AlexNet, wins the ImageNet Large Scale Visual Recognition Challenge, significantly advancing computer vision.</a:t>
            </a:r>
          </a:p>
          <a:p>
            <a:r>
              <a:rPr lang="en-US"/>
              <a:t/>
            </a:r>
          </a:p>
          <a:p>
            <a:r>
              <a:rPr lang="en-US"/>
              <a:t>6. Euren Goostman (2014):</a:t>
            </a:r>
          </a:p>
          <a:p>
            <a:r>
              <a:rPr lang="en-US"/>
              <a:t>Euren Goostman, a chatbot, becomes the first artificial intelligence to pass the Turing Test according to some criteria.</a:t>
            </a:r>
          </a:p>
          <a:p>
            <a:r>
              <a:rPr lang="en-US"/>
              <a:t>Demonstrates advancements in natural language processing and conversational AI.</a:t>
            </a:r>
          </a:p>
          <a:p>
            <a:r>
              <a:rPr lang="en-US"/>
              <a:t/>
            </a:r>
          </a:p>
          <a:p>
            <a:r>
              <a:rPr lang="en-US"/>
              <a:t>7. Current Landscape (2023):</a:t>
            </a:r>
          </a:p>
          <a:p>
            <a:r>
              <a:rPr lang="en-US"/>
              <a:t>Machine learning is a pervasive force in technology, influencing industries such as healthcare, finance, and autonomous systems.</a:t>
            </a:r>
          </a:p>
          <a:p>
            <a:r>
              <a:rPr lang="en-US"/>
              <a:t>Ongoing research in reinforcement learning, generative models, and explainable AI is shaping the future of machine learning applications.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Alan Turing (1950):</a:t>
            </a:r>
          </a:p>
          <a:p>
            <a:r>
              <a:rPr lang="en-US"/>
              <a:t>Alan Turing introduces the concept of a "learning machine" in his seminal paper, "Computing Machinery and Intelligence."</a:t>
            </a:r>
          </a:p>
          <a:p>
            <a:r>
              <a:rPr lang="en-US"/>
              <a:t>Proposes the imitation game, later known as the Turing Test, to assess a machine's ability to exhibit intelligent behavior.</a:t>
            </a:r>
          </a:p>
          <a:p>
            <a:r>
              <a:rPr lang="en-US"/>
              <a:t/>
            </a:r>
          </a:p>
          <a:p>
            <a:r>
              <a:rPr lang="en-US"/>
              <a:t>2. Arthur Samuel (1959):</a:t>
            </a:r>
          </a:p>
          <a:p>
            <a:r>
              <a:rPr lang="en-US"/>
              <a:t>Arthur Samuel coins the term "machine learning" and defines it as the ability of a computer to learn from experience without being explicitly programmed.</a:t>
            </a:r>
          </a:p>
          <a:p>
            <a:r>
              <a:rPr lang="en-US"/>
              <a:t>Samuel's work focuses on creating a checkers-playing program that improves its performance through self-play.</a:t>
            </a:r>
          </a:p>
          <a:p>
            <a:r>
              <a:rPr lang="en-US"/>
              <a:t/>
            </a:r>
          </a:p>
          <a:p>
            <a:r>
              <a:rPr lang="en-US"/>
              <a:t>3. Neural Network Resurgence (1980s):</a:t>
            </a:r>
          </a:p>
          <a:p>
            <a:r>
              <a:rPr lang="en-US"/>
              <a:t>Neural networks experience a revival with the introduction of backpropagation, a learning algorithm for training artificial neural networks.</a:t>
            </a:r>
          </a:p>
          <a:p>
            <a:r>
              <a:rPr lang="en-US"/>
              <a:t>First neural network models demonstrate capabilities in pattern recognition tasks.</a:t>
            </a:r>
          </a:p>
          <a:p>
            <a:r>
              <a:rPr lang="en-US"/>
              <a:t/>
            </a:r>
          </a:p>
          <a:p>
            <a:r>
              <a:rPr lang="en-US"/>
              <a:t>4. IBM's Deep Blue (1997):</a:t>
            </a:r>
          </a:p>
          <a:p>
            <a:r>
              <a:rPr lang="en-US"/>
              <a:t>IBM's Deep Blue, a chess-playing computer, defeats World Chess Champion Garry Kasparov in a landmark match.</a:t>
            </a:r>
          </a:p>
          <a:p>
            <a:r>
              <a:rPr lang="en-US"/>
              <a:t>Marks a significant milestone in AI and showcases the power of machine learning in strategic decision-making.</a:t>
            </a:r>
          </a:p>
          <a:p>
            <a:r>
              <a:rPr lang="en-US"/>
              <a:t/>
            </a:r>
          </a:p>
          <a:p>
            <a:r>
              <a:rPr lang="en-US"/>
              <a:t>5. Google's Deep Neural Network (2012):</a:t>
            </a:r>
          </a:p>
          <a:p>
            <a:r>
              <a:rPr lang="en-US"/>
              <a:t>Google's research team, led by Geoffrey Hinton, develops a deep neural network that excels in image recognition tasks.</a:t>
            </a:r>
          </a:p>
          <a:p>
            <a:r>
              <a:rPr lang="en-US"/>
              <a:t>The model, known as AlexNet, wins the ImageNet Large Scale Visual Recognition Challenge, significantly advancing computer vision.</a:t>
            </a:r>
          </a:p>
          <a:p>
            <a:r>
              <a:rPr lang="en-US"/>
              <a:t/>
            </a:r>
          </a:p>
          <a:p>
            <a:r>
              <a:rPr lang="en-US"/>
              <a:t>6. Euren Goostman (2014):</a:t>
            </a:r>
          </a:p>
          <a:p>
            <a:r>
              <a:rPr lang="en-US"/>
              <a:t>Euren Goostman, a chatbot, becomes the first artificial intelligence to pass the Turing Test according to some criteria.</a:t>
            </a:r>
          </a:p>
          <a:p>
            <a:r>
              <a:rPr lang="en-US"/>
              <a:t>Demonstrates advancements in natural language processing and conversational AI.</a:t>
            </a:r>
          </a:p>
          <a:p>
            <a:r>
              <a:rPr lang="en-US"/>
              <a:t/>
            </a:r>
          </a:p>
          <a:p>
            <a:r>
              <a:rPr lang="en-US"/>
              <a:t>7. Current Landscape (2023):</a:t>
            </a:r>
          </a:p>
          <a:p>
            <a:r>
              <a:rPr lang="en-US"/>
              <a:t>Machine learning is a pervasive force in technology, influencing industries such as healthcare, finance, and autonomous systems.</a:t>
            </a:r>
          </a:p>
          <a:p>
            <a:r>
              <a:rPr lang="en-US"/>
              <a:t>Ongoing research in reinforcement learning, generative models, and explainable AI is shaping the future of machine learning applications.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Alan Turing (1950):</a:t>
            </a:r>
          </a:p>
          <a:p>
            <a:r>
              <a:rPr lang="en-US"/>
              <a:t>Alan Turing introduces the concept of a "learning machine" in his seminal paper, "Computing Machinery and Intelligence."</a:t>
            </a:r>
          </a:p>
          <a:p>
            <a:r>
              <a:rPr lang="en-US"/>
              <a:t>Proposes the imitation game, later known as the Turing Test, to assess a machine's ability to exhibit intelligent behavior.</a:t>
            </a:r>
          </a:p>
          <a:p>
            <a:r>
              <a:rPr lang="en-US"/>
              <a:t/>
            </a:r>
          </a:p>
          <a:p>
            <a:r>
              <a:rPr lang="en-US"/>
              <a:t>2. Arthur Samuel (1959):</a:t>
            </a:r>
          </a:p>
          <a:p>
            <a:r>
              <a:rPr lang="en-US"/>
              <a:t>Arthur Samuel coins the term "machine learning" and defines it as the ability of a computer to learn from experience without being explicitly programmed.</a:t>
            </a:r>
          </a:p>
          <a:p>
            <a:r>
              <a:rPr lang="en-US"/>
              <a:t>Samuel's work focuses on creating a checkers-playing program that improves its performance through self-play.</a:t>
            </a:r>
          </a:p>
          <a:p>
            <a:r>
              <a:rPr lang="en-US"/>
              <a:t/>
            </a:r>
          </a:p>
          <a:p>
            <a:r>
              <a:rPr lang="en-US"/>
              <a:t>3. Neural Network Resurgence (1980s):</a:t>
            </a:r>
          </a:p>
          <a:p>
            <a:r>
              <a:rPr lang="en-US"/>
              <a:t>Neural networks experience a revival with the introduction of backpropagation, a learning algorithm for training artificial neural networks.</a:t>
            </a:r>
          </a:p>
          <a:p>
            <a:r>
              <a:rPr lang="en-US"/>
              <a:t>First neural network models demonstrate capabilities in pattern recognition tasks.</a:t>
            </a:r>
          </a:p>
          <a:p>
            <a:r>
              <a:rPr lang="en-US"/>
              <a:t/>
            </a:r>
          </a:p>
          <a:p>
            <a:r>
              <a:rPr lang="en-US"/>
              <a:t>4. IBM's Deep Blue (1997):</a:t>
            </a:r>
          </a:p>
          <a:p>
            <a:r>
              <a:rPr lang="en-US"/>
              <a:t>IBM's Deep Blue, a chess-playing computer, defeats World Chess Champion Garry Kasparov in a landmark match.</a:t>
            </a:r>
          </a:p>
          <a:p>
            <a:r>
              <a:rPr lang="en-US"/>
              <a:t>Marks a significant milestone in AI and showcases the power of machine learning in strategic decision-making.</a:t>
            </a:r>
          </a:p>
          <a:p>
            <a:r>
              <a:rPr lang="en-US"/>
              <a:t/>
            </a:r>
          </a:p>
          <a:p>
            <a:r>
              <a:rPr lang="en-US"/>
              <a:t>5. Google's Deep Neural Network (2012):</a:t>
            </a:r>
          </a:p>
          <a:p>
            <a:r>
              <a:rPr lang="en-US"/>
              <a:t>Google's research team, led by Geoffrey Hinton, develops a deep neural network that excels in image recognition tasks.</a:t>
            </a:r>
          </a:p>
          <a:p>
            <a:r>
              <a:rPr lang="en-US"/>
              <a:t>The model, known as AlexNet, wins the ImageNet Large Scale Visual Recognition Challenge, significantly advancing computer vision.</a:t>
            </a:r>
          </a:p>
          <a:p>
            <a:r>
              <a:rPr lang="en-US"/>
              <a:t/>
            </a:r>
          </a:p>
          <a:p>
            <a:r>
              <a:rPr lang="en-US"/>
              <a:t>6. Euren Goostman (2014):</a:t>
            </a:r>
          </a:p>
          <a:p>
            <a:r>
              <a:rPr lang="en-US"/>
              <a:t>Euren Goostman, a chatbot, becomes the first artificial intelligence to pass the Turing Test according to some criteria.</a:t>
            </a:r>
          </a:p>
          <a:p>
            <a:r>
              <a:rPr lang="en-US"/>
              <a:t>Demonstrates advancements in natural language processing and conversational AI.</a:t>
            </a:r>
          </a:p>
          <a:p>
            <a:r>
              <a:rPr lang="en-US"/>
              <a:t/>
            </a:r>
          </a:p>
          <a:p>
            <a:r>
              <a:rPr lang="en-US"/>
              <a:t>7. Current Landscape (2023):</a:t>
            </a:r>
          </a:p>
          <a:p>
            <a:r>
              <a:rPr lang="en-US"/>
              <a:t>Machine learning is a pervasive force in technology, influencing industries such as healthcare, finance, and autonomous systems.</a:t>
            </a:r>
          </a:p>
          <a:p>
            <a:r>
              <a:rPr lang="en-US"/>
              <a:t>Ongoing research in reinforcement learning, generative models, and explainable AI is shaping the future of machine learning applications.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Alan Turing (1950):</a:t>
            </a:r>
          </a:p>
          <a:p>
            <a:r>
              <a:rPr lang="en-US"/>
              <a:t>Alan Turing introduces the concept of a "learning machine" in his seminal paper, "Computing Machinery and Intelligence."</a:t>
            </a:r>
          </a:p>
          <a:p>
            <a:r>
              <a:rPr lang="en-US"/>
              <a:t>Proposes the imitation game, later known as the Turing Test, to assess a machine's ability to exhibit intelligent behavior.</a:t>
            </a:r>
          </a:p>
          <a:p>
            <a:r>
              <a:rPr lang="en-US"/>
              <a:t/>
            </a:r>
          </a:p>
          <a:p>
            <a:r>
              <a:rPr lang="en-US"/>
              <a:t>2. Arthur Samuel (1959):</a:t>
            </a:r>
          </a:p>
          <a:p>
            <a:r>
              <a:rPr lang="en-US"/>
              <a:t>Arthur Samuel coins the term "machine learning" and defines it as the ability of a computer to learn from experience without being explicitly programmed.</a:t>
            </a:r>
          </a:p>
          <a:p>
            <a:r>
              <a:rPr lang="en-US"/>
              <a:t>Samuel's work focuses on creating a checkers-playing program that improves its performance through self-play.</a:t>
            </a:r>
          </a:p>
          <a:p>
            <a:r>
              <a:rPr lang="en-US"/>
              <a:t/>
            </a:r>
          </a:p>
          <a:p>
            <a:r>
              <a:rPr lang="en-US"/>
              <a:t>3. Neural Network Resurgence (1980s):</a:t>
            </a:r>
          </a:p>
          <a:p>
            <a:r>
              <a:rPr lang="en-US"/>
              <a:t>Neural networks experience a revival with the introduction of backpropagation, a learning algorithm for training artificial neural networks.</a:t>
            </a:r>
          </a:p>
          <a:p>
            <a:r>
              <a:rPr lang="en-US"/>
              <a:t>First neural network models demonstrate capabilities in pattern recognition tasks.</a:t>
            </a:r>
          </a:p>
          <a:p>
            <a:r>
              <a:rPr lang="en-US"/>
              <a:t/>
            </a:r>
          </a:p>
          <a:p>
            <a:r>
              <a:rPr lang="en-US"/>
              <a:t>4. IBM's Deep Blue (1997):</a:t>
            </a:r>
          </a:p>
          <a:p>
            <a:r>
              <a:rPr lang="en-US"/>
              <a:t>IBM's Deep Blue, a chess-playing computer, defeats World Chess Champion Garry Kasparov in a landmark match.</a:t>
            </a:r>
          </a:p>
          <a:p>
            <a:r>
              <a:rPr lang="en-US"/>
              <a:t>Marks a significant milestone in AI and showcases the power of machine learning in strategic decision-making.</a:t>
            </a:r>
          </a:p>
          <a:p>
            <a:r>
              <a:rPr lang="en-US"/>
              <a:t/>
            </a:r>
          </a:p>
          <a:p>
            <a:r>
              <a:rPr lang="en-US"/>
              <a:t>5. Google's Deep Neural Network (2012):</a:t>
            </a:r>
          </a:p>
          <a:p>
            <a:r>
              <a:rPr lang="en-US"/>
              <a:t>Google's research team, led by Geoffrey Hinton, develops a deep neural network that excels in image recognition tasks.</a:t>
            </a:r>
          </a:p>
          <a:p>
            <a:r>
              <a:rPr lang="en-US"/>
              <a:t>The model, known as AlexNet, wins the ImageNet Large Scale Visual Recognition Challenge, significantly advancing computer vision.</a:t>
            </a:r>
          </a:p>
          <a:p>
            <a:r>
              <a:rPr lang="en-US"/>
              <a:t/>
            </a:r>
          </a:p>
          <a:p>
            <a:r>
              <a:rPr lang="en-US"/>
              <a:t>6. Euren Goostman (2014):</a:t>
            </a:r>
          </a:p>
          <a:p>
            <a:r>
              <a:rPr lang="en-US"/>
              <a:t>Euren Goostman, a chatbot, becomes the first artificial intelligence to pass the Turing Test according to some criteria.</a:t>
            </a:r>
          </a:p>
          <a:p>
            <a:r>
              <a:rPr lang="en-US"/>
              <a:t>Demonstrates advancements in natural language processing and conversational AI.</a:t>
            </a:r>
          </a:p>
          <a:p>
            <a:r>
              <a:rPr lang="en-US"/>
              <a:t/>
            </a:r>
          </a:p>
          <a:p>
            <a:r>
              <a:rPr lang="en-US"/>
              <a:t>7. Current Landscape (2023):</a:t>
            </a:r>
          </a:p>
          <a:p>
            <a:r>
              <a:rPr lang="en-US"/>
              <a:t>Machine learning is a pervasive force in technology, influencing industries such as healthcare, finance, and autonomous systems.</a:t>
            </a:r>
          </a:p>
          <a:p>
            <a:r>
              <a:rPr lang="en-US"/>
              <a:t>Ongoing research in reinforcement learning, generative models, and explainable AI is shaping the future of machine learning applications.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9FB"/>
        </a:solidFill>
      </p:bgPr>
    </p:bg>
    <p:spTree>
      <p:nvGrpSpPr>
        <p:cNvPr id="1" name=""/>
        <p:cNvGrpSpPr/>
        <p:nvPr/>
      </p:nvGrpSpPr>
      <p:grpSpPr>
        <a:xfrm>
          <a:off x="0" y="0"/>
          <a:ext cx="0" cy="0"/>
          <a:chOff x="0" y="0"/>
          <a:chExt cx="0" cy="0"/>
        </a:xfrm>
      </p:grpSpPr>
      <p:sp>
        <p:nvSpPr>
          <p:cNvPr name="TextBox 2" id="2"/>
          <p:cNvSpPr txBox="true"/>
          <p:nvPr/>
        </p:nvSpPr>
        <p:spPr>
          <a:xfrm rot="0">
            <a:off x="4563110" y="3103449"/>
            <a:ext cx="8702686" cy="4648153"/>
          </a:xfrm>
          <a:prstGeom prst="rect">
            <a:avLst/>
          </a:prstGeom>
        </p:spPr>
        <p:txBody>
          <a:bodyPr anchor="t" rtlCol="false" tIns="0" lIns="0" bIns="0" rIns="0">
            <a:spAutoFit/>
          </a:bodyPr>
          <a:lstStyle/>
          <a:p>
            <a:pPr>
              <a:lnSpc>
                <a:spcPts val="7347"/>
              </a:lnSpc>
            </a:pPr>
            <a:r>
              <a:rPr lang="en-US" sz="6997">
                <a:solidFill>
                  <a:srgbClr val="090909"/>
                </a:solidFill>
                <a:latin typeface="Clear Sans Bold"/>
              </a:rPr>
              <a:t>Google Colab, Jupyter Notebook, &amp; Kaggle</a:t>
            </a:r>
          </a:p>
          <a:p>
            <a:pPr>
              <a:lnSpc>
                <a:spcPts val="7347"/>
              </a:lnSpc>
            </a:pPr>
          </a:p>
          <a:p>
            <a:pPr>
              <a:lnSpc>
                <a:spcPts val="7347"/>
              </a:lnSpc>
            </a:pPr>
            <a:r>
              <a:rPr lang="en-US" sz="6997">
                <a:solidFill>
                  <a:srgbClr val="090909"/>
                </a:solidFill>
                <a:latin typeface="Clear Sans Bold"/>
              </a:rPr>
              <a:t>Module 1</a:t>
            </a:r>
          </a:p>
        </p:txBody>
      </p:sp>
      <p:sp>
        <p:nvSpPr>
          <p:cNvPr name="Freeform 3" id="3"/>
          <p:cNvSpPr/>
          <p:nvPr/>
        </p:nvSpPr>
        <p:spPr>
          <a:xfrm flipH="false" flipV="false" rot="0">
            <a:off x="6623969" y="1028700"/>
            <a:ext cx="2290483" cy="1253519"/>
          </a:xfrm>
          <a:custGeom>
            <a:avLst/>
            <a:gdLst/>
            <a:ahLst/>
            <a:cxnLst/>
            <a:rect r="r" b="b" t="t" l="l"/>
            <a:pathLst>
              <a:path h="1253519" w="2290483">
                <a:moveTo>
                  <a:pt x="0" y="0"/>
                </a:moveTo>
                <a:lnTo>
                  <a:pt x="2290484" y="0"/>
                </a:lnTo>
                <a:lnTo>
                  <a:pt x="2290484" y="1253519"/>
                </a:lnTo>
                <a:lnTo>
                  <a:pt x="0" y="1253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10800000">
            <a:off x="11021879" y="45034"/>
            <a:ext cx="7266121" cy="4087193"/>
            <a:chOff x="0" y="0"/>
            <a:chExt cx="11206661" cy="6303747"/>
          </a:xfrm>
        </p:grpSpPr>
        <p:sp>
          <p:nvSpPr>
            <p:cNvPr name="Freeform 5" id="5"/>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6" id="6"/>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7" id="7"/>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8" id="8"/>
          <p:cNvSpPr/>
          <p:nvPr/>
        </p:nvSpPr>
        <p:spPr>
          <a:xfrm>
            <a:off x="84968" y="2768141"/>
            <a:ext cx="1983285" cy="1145050"/>
          </a:xfrm>
          <a:prstGeom prst="line">
            <a:avLst/>
          </a:prstGeom>
          <a:ln cap="flat" w="19050">
            <a:solidFill>
              <a:srgbClr val="5840BA"/>
            </a:solidFill>
            <a:prstDash val="solid"/>
            <a:headEnd type="none" len="sm" w="sm"/>
            <a:tailEnd type="none" len="sm" w="sm"/>
          </a:ln>
        </p:spPr>
      </p:sp>
      <p:sp>
        <p:nvSpPr>
          <p:cNvPr name="AutoShape 9" id="9"/>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10" id="10"/>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6"/>
            <a:stretch>
              <a:fillRect l="0" t="0" r="0" b="0"/>
            </a:stretch>
          </a:blipFill>
        </p:spPr>
      </p:sp>
      <p:sp>
        <p:nvSpPr>
          <p:cNvPr name="TextBox 11" id="11"/>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23969" y="1028700"/>
            <a:ext cx="2290483" cy="1253519"/>
          </a:xfrm>
          <a:custGeom>
            <a:avLst/>
            <a:gdLst/>
            <a:ahLst/>
            <a:cxnLst/>
            <a:rect r="r" b="b" t="t" l="l"/>
            <a:pathLst>
              <a:path h="1253519" w="2290483">
                <a:moveTo>
                  <a:pt x="0" y="0"/>
                </a:moveTo>
                <a:lnTo>
                  <a:pt x="2290484" y="0"/>
                </a:lnTo>
                <a:lnTo>
                  <a:pt x="2290484" y="1253519"/>
                </a:lnTo>
                <a:lnTo>
                  <a:pt x="0" y="1253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23969" y="1028700"/>
            <a:ext cx="2290483" cy="1253519"/>
          </a:xfrm>
          <a:custGeom>
            <a:avLst/>
            <a:gdLst/>
            <a:ahLst/>
            <a:cxnLst/>
            <a:rect r="r" b="b" t="t" l="l"/>
            <a:pathLst>
              <a:path h="1253519" w="2290483">
                <a:moveTo>
                  <a:pt x="0" y="0"/>
                </a:moveTo>
                <a:lnTo>
                  <a:pt x="2290484" y="0"/>
                </a:lnTo>
                <a:lnTo>
                  <a:pt x="2290484" y="1253519"/>
                </a:lnTo>
                <a:lnTo>
                  <a:pt x="0" y="1253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623969" y="1028700"/>
            <a:ext cx="2290483" cy="1253519"/>
          </a:xfrm>
          <a:custGeom>
            <a:avLst/>
            <a:gdLst/>
            <a:ahLst/>
            <a:cxnLst/>
            <a:rect r="r" b="b" t="t" l="l"/>
            <a:pathLst>
              <a:path h="1253519" w="2290483">
                <a:moveTo>
                  <a:pt x="0" y="0"/>
                </a:moveTo>
                <a:lnTo>
                  <a:pt x="2290484" y="0"/>
                </a:lnTo>
                <a:lnTo>
                  <a:pt x="2290484" y="1253519"/>
                </a:lnTo>
                <a:lnTo>
                  <a:pt x="0" y="1253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10800000">
            <a:off x="11021879" y="45034"/>
            <a:ext cx="7266121" cy="4087193"/>
            <a:chOff x="0" y="0"/>
            <a:chExt cx="11206661" cy="6303747"/>
          </a:xfrm>
        </p:grpSpPr>
        <p:sp>
          <p:nvSpPr>
            <p:cNvPr name="Freeform 6" id="6"/>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7" id="7"/>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9" id="9"/>
          <p:cNvSpPr/>
          <p:nvPr/>
        </p:nvSpPr>
        <p:spPr>
          <a:xfrm>
            <a:off x="84968" y="2768141"/>
            <a:ext cx="599186" cy="379670"/>
          </a:xfrm>
          <a:prstGeom prst="line">
            <a:avLst/>
          </a:prstGeom>
          <a:ln cap="flat" w="19050">
            <a:solidFill>
              <a:srgbClr val="5840BA"/>
            </a:solidFill>
            <a:prstDash val="solid"/>
            <a:headEnd type="none" len="sm" w="sm"/>
            <a:tailEnd type="none" len="sm" w="sm"/>
          </a:ln>
        </p:spPr>
      </p:sp>
      <p:sp>
        <p:nvSpPr>
          <p:cNvPr name="AutoShape 10" id="10"/>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11" id="11"/>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6"/>
            <a:stretch>
              <a:fillRect l="0" t="0" r="0" b="0"/>
            </a:stretch>
          </a:blipFill>
        </p:spPr>
      </p:sp>
      <p:sp>
        <p:nvSpPr>
          <p:cNvPr name="Freeform 12" id="12"/>
          <p:cNvSpPr/>
          <p:nvPr/>
        </p:nvSpPr>
        <p:spPr>
          <a:xfrm flipH="false" flipV="false" rot="0">
            <a:off x="14862335" y="4883690"/>
            <a:ext cx="3092194" cy="3584368"/>
          </a:xfrm>
          <a:custGeom>
            <a:avLst/>
            <a:gdLst/>
            <a:ahLst/>
            <a:cxnLst/>
            <a:rect r="r" b="b" t="t" l="l"/>
            <a:pathLst>
              <a:path h="3584368" w="3092194">
                <a:moveTo>
                  <a:pt x="0" y="0"/>
                </a:moveTo>
                <a:lnTo>
                  <a:pt x="3092193" y="0"/>
                </a:lnTo>
                <a:lnTo>
                  <a:pt x="3092193" y="3584368"/>
                </a:lnTo>
                <a:lnTo>
                  <a:pt x="0" y="3584368"/>
                </a:lnTo>
                <a:lnTo>
                  <a:pt x="0" y="0"/>
                </a:lnTo>
                <a:close/>
              </a:path>
            </a:pathLst>
          </a:custGeom>
          <a:blipFill>
            <a:blip r:embed="rId7"/>
            <a:stretch>
              <a:fillRect l="0" t="0" r="0" b="0"/>
            </a:stretch>
          </a:blipFill>
        </p:spPr>
      </p:sp>
      <p:sp>
        <p:nvSpPr>
          <p:cNvPr name="Freeform 13" id="13"/>
          <p:cNvSpPr/>
          <p:nvPr/>
        </p:nvSpPr>
        <p:spPr>
          <a:xfrm flipH="false" flipV="false" rot="0">
            <a:off x="9144000" y="2088630"/>
            <a:ext cx="4942860" cy="1916899"/>
          </a:xfrm>
          <a:custGeom>
            <a:avLst/>
            <a:gdLst/>
            <a:ahLst/>
            <a:cxnLst/>
            <a:rect r="r" b="b" t="t" l="l"/>
            <a:pathLst>
              <a:path h="1916899" w="4942860">
                <a:moveTo>
                  <a:pt x="0" y="0"/>
                </a:moveTo>
                <a:lnTo>
                  <a:pt x="4942860" y="0"/>
                </a:lnTo>
                <a:lnTo>
                  <a:pt x="4942860" y="1916899"/>
                </a:lnTo>
                <a:lnTo>
                  <a:pt x="0" y="1916899"/>
                </a:lnTo>
                <a:lnTo>
                  <a:pt x="0" y="0"/>
                </a:lnTo>
                <a:close/>
              </a:path>
            </a:pathLst>
          </a:custGeom>
          <a:blipFill>
            <a:blip r:embed="rId8"/>
            <a:stretch>
              <a:fillRect l="0" t="0" r="0" b="0"/>
            </a:stretch>
          </a:blipFill>
        </p:spPr>
      </p:sp>
      <p:sp>
        <p:nvSpPr>
          <p:cNvPr name="Freeform 14" id="14"/>
          <p:cNvSpPr/>
          <p:nvPr/>
        </p:nvSpPr>
        <p:spPr>
          <a:xfrm flipH="false" flipV="false" rot="0">
            <a:off x="8710125" y="5143500"/>
            <a:ext cx="5376735" cy="2297616"/>
          </a:xfrm>
          <a:custGeom>
            <a:avLst/>
            <a:gdLst/>
            <a:ahLst/>
            <a:cxnLst/>
            <a:rect r="r" b="b" t="t" l="l"/>
            <a:pathLst>
              <a:path h="2297616" w="5376735">
                <a:moveTo>
                  <a:pt x="0" y="0"/>
                </a:moveTo>
                <a:lnTo>
                  <a:pt x="5376735" y="0"/>
                </a:lnTo>
                <a:lnTo>
                  <a:pt x="5376735" y="2297616"/>
                </a:lnTo>
                <a:lnTo>
                  <a:pt x="0" y="2297616"/>
                </a:lnTo>
                <a:lnTo>
                  <a:pt x="0" y="0"/>
                </a:lnTo>
                <a:close/>
              </a:path>
            </a:pathLst>
          </a:custGeom>
          <a:blipFill>
            <a:blip r:embed="rId9"/>
            <a:stretch>
              <a:fillRect l="0" t="0" r="0" b="0"/>
            </a:stretch>
          </a:blipFill>
        </p:spPr>
      </p:sp>
      <p:sp>
        <p:nvSpPr>
          <p:cNvPr name="TextBox 15" id="15"/>
          <p:cNvSpPr txBox="true"/>
          <p:nvPr/>
        </p:nvSpPr>
        <p:spPr>
          <a:xfrm rot="0">
            <a:off x="684154" y="4062679"/>
            <a:ext cx="8249577" cy="3481437"/>
          </a:xfrm>
          <a:prstGeom prst="rect">
            <a:avLst/>
          </a:prstGeom>
        </p:spPr>
        <p:txBody>
          <a:bodyPr anchor="t" rtlCol="false" tIns="0" lIns="0" bIns="0" rIns="0">
            <a:spAutoFit/>
          </a:bodyPr>
          <a:lstStyle/>
          <a:p>
            <a:pPr>
              <a:lnSpc>
                <a:spcPts val="3940"/>
              </a:lnSpc>
            </a:pPr>
            <a:r>
              <a:rPr lang="en-US" sz="3752">
                <a:solidFill>
                  <a:srgbClr val="090909"/>
                </a:solidFill>
                <a:latin typeface="Clear Sans"/>
              </a:rPr>
              <a:t>Google Colab, Jupyter Notebook, and Kaggle are all platforms/tools commonly used in the field of data science, machine learning, and scientific computing. Each serves specific purposes and has unique features.</a:t>
            </a:r>
          </a:p>
        </p:txBody>
      </p:sp>
      <p:sp>
        <p:nvSpPr>
          <p:cNvPr name="TextBox 16" id="16"/>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TextBox 17" id="17"/>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9F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1800000">
            <a:off x="16685234" y="3992804"/>
            <a:ext cx="2646654" cy="0"/>
          </a:xfrm>
          <a:prstGeom prst="line">
            <a:avLst/>
          </a:prstGeom>
          <a:ln cap="flat" w="19050">
            <a:solidFill>
              <a:srgbClr val="E9E9E9"/>
            </a:solidFill>
            <a:prstDash val="solid"/>
            <a:headEnd type="none" len="sm" w="sm"/>
            <a:tailEnd type="none" len="sm" w="sm"/>
          </a:ln>
        </p:spPr>
      </p:sp>
      <p:sp>
        <p:nvSpPr>
          <p:cNvPr name="TextBox 4" id="4"/>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623969" y="1028700"/>
            <a:ext cx="2290483" cy="1253519"/>
          </a:xfrm>
          <a:custGeom>
            <a:avLst/>
            <a:gdLst/>
            <a:ahLst/>
            <a:cxnLst/>
            <a:rect r="r" b="b" t="t" l="l"/>
            <a:pathLst>
              <a:path h="1253519" w="2290483">
                <a:moveTo>
                  <a:pt x="0" y="0"/>
                </a:moveTo>
                <a:lnTo>
                  <a:pt x="2290484" y="0"/>
                </a:lnTo>
                <a:lnTo>
                  <a:pt x="2290484" y="1253519"/>
                </a:lnTo>
                <a:lnTo>
                  <a:pt x="0" y="12535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10800000">
            <a:off x="11021879" y="45034"/>
            <a:ext cx="7266121" cy="4087193"/>
            <a:chOff x="0" y="0"/>
            <a:chExt cx="11206661" cy="6303747"/>
          </a:xfrm>
        </p:grpSpPr>
        <p:sp>
          <p:nvSpPr>
            <p:cNvPr name="Freeform 8" id="8"/>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9" id="9"/>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0" id="10"/>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11" id="11"/>
          <p:cNvSpPr/>
          <p:nvPr/>
        </p:nvSpPr>
        <p:spPr>
          <a:xfrm>
            <a:off x="11326340" y="9605996"/>
            <a:ext cx="1314464" cy="672756"/>
          </a:xfrm>
          <a:prstGeom prst="line">
            <a:avLst/>
          </a:prstGeom>
          <a:ln cap="flat" w="19050">
            <a:solidFill>
              <a:srgbClr val="FC5E3B"/>
            </a:solidFill>
            <a:prstDash val="solid"/>
            <a:headEnd type="none" len="sm" w="sm"/>
            <a:tailEnd type="none" len="sm" w="sm"/>
          </a:ln>
        </p:spPr>
      </p:sp>
      <p:sp>
        <p:nvSpPr>
          <p:cNvPr name="Freeform 12" id="12"/>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sp>
        <p:nvSpPr>
          <p:cNvPr name="TextBox 13" id="13"/>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TextBox 14" id="14"/>
          <p:cNvSpPr txBox="true"/>
          <p:nvPr/>
        </p:nvSpPr>
        <p:spPr>
          <a:xfrm rot="0">
            <a:off x="1028700" y="1733270"/>
            <a:ext cx="14637793" cy="6753784"/>
          </a:xfrm>
          <a:prstGeom prst="rect">
            <a:avLst/>
          </a:prstGeom>
        </p:spPr>
        <p:txBody>
          <a:bodyPr anchor="t" rtlCol="false" tIns="0" lIns="0" bIns="0" rIns="0">
            <a:spAutoFit/>
          </a:bodyPr>
          <a:lstStyle/>
          <a:p>
            <a:pPr>
              <a:lnSpc>
                <a:spcPts val="4519"/>
              </a:lnSpc>
              <a:spcBef>
                <a:spcPct val="0"/>
              </a:spcBef>
            </a:pPr>
          </a:p>
          <a:p>
            <a:pPr>
              <a:lnSpc>
                <a:spcPts val="4519"/>
              </a:lnSpc>
              <a:spcBef>
                <a:spcPct val="0"/>
              </a:spcBef>
            </a:pPr>
          </a:p>
          <a:p>
            <a:pPr>
              <a:lnSpc>
                <a:spcPts val="4519"/>
              </a:lnSpc>
              <a:spcBef>
                <a:spcPct val="0"/>
              </a:spcBef>
            </a:pPr>
            <a:r>
              <a:rPr lang="en-US" sz="3227">
                <a:solidFill>
                  <a:srgbClr val="090909"/>
                </a:solidFill>
                <a:latin typeface="Clear Sans Bold"/>
              </a:rPr>
              <a:t>Jupyter Notebook </a:t>
            </a:r>
            <a:r>
              <a:rPr lang="en-US" sz="3227">
                <a:solidFill>
                  <a:srgbClr val="090909"/>
                </a:solidFill>
                <a:latin typeface="Clear Sans"/>
              </a:rPr>
              <a:t>is an open-source, interactive web application that allows you to create and share documents that contain live code, equations, visualizations, and narrative text. It supports various programming languages, but it is widely used with Python.</a:t>
            </a:r>
          </a:p>
          <a:p>
            <a:pPr>
              <a:lnSpc>
                <a:spcPts val="3819"/>
              </a:lnSpc>
              <a:spcBef>
                <a:spcPct val="0"/>
              </a:spcBef>
            </a:pPr>
          </a:p>
          <a:p>
            <a:pPr>
              <a:lnSpc>
                <a:spcPts val="3819"/>
              </a:lnSpc>
              <a:spcBef>
                <a:spcPct val="0"/>
              </a:spcBef>
            </a:pPr>
            <a:r>
              <a:rPr lang="en-US" sz="2727">
                <a:solidFill>
                  <a:srgbClr val="090909"/>
                </a:solidFill>
                <a:latin typeface="Clear Sans Bold"/>
              </a:rPr>
              <a:t>Features:</a:t>
            </a:r>
          </a:p>
          <a:p>
            <a:pPr>
              <a:lnSpc>
                <a:spcPts val="3819"/>
              </a:lnSpc>
              <a:spcBef>
                <a:spcPct val="0"/>
              </a:spcBef>
            </a:pPr>
          </a:p>
          <a:p>
            <a:pPr marL="588971" indent="-294486" lvl="1">
              <a:lnSpc>
                <a:spcPts val="3819"/>
              </a:lnSpc>
              <a:buFont typeface="Arial"/>
              <a:buChar char="•"/>
            </a:pPr>
            <a:r>
              <a:rPr lang="en-US" sz="2727">
                <a:solidFill>
                  <a:srgbClr val="090909"/>
                </a:solidFill>
                <a:latin typeface="Clear Sans"/>
              </a:rPr>
              <a:t>Interactive and exploratory data analysis with inline code execution.</a:t>
            </a:r>
          </a:p>
          <a:p>
            <a:pPr marL="588971" indent="-294486" lvl="1">
              <a:lnSpc>
                <a:spcPts val="3819"/>
              </a:lnSpc>
              <a:buFont typeface="Arial"/>
              <a:buChar char="•"/>
            </a:pPr>
            <a:r>
              <a:rPr lang="en-US" sz="2727">
                <a:solidFill>
                  <a:srgbClr val="090909"/>
                </a:solidFill>
                <a:latin typeface="Clear Sans"/>
              </a:rPr>
              <a:t>Supports multiple programming languages (Python, R, Julia, etc.).</a:t>
            </a:r>
          </a:p>
          <a:p>
            <a:pPr marL="588971" indent="-294486" lvl="1">
              <a:lnSpc>
                <a:spcPts val="3819"/>
              </a:lnSpc>
              <a:buFont typeface="Arial"/>
              <a:buChar char="•"/>
            </a:pPr>
            <a:r>
              <a:rPr lang="en-US" sz="2727">
                <a:solidFill>
                  <a:srgbClr val="090909"/>
                </a:solidFill>
                <a:latin typeface="Clear Sans"/>
              </a:rPr>
              <a:t>Rich support for visualizations using Matplotlib, Seaborn, and other libraries.</a:t>
            </a:r>
          </a:p>
          <a:p>
            <a:pPr marL="588971" indent="-294486" lvl="1">
              <a:lnSpc>
                <a:spcPts val="3819"/>
              </a:lnSpc>
              <a:buFont typeface="Arial"/>
              <a:buChar char="•"/>
            </a:pPr>
            <a:r>
              <a:rPr lang="en-US" sz="2727">
                <a:solidFill>
                  <a:srgbClr val="090909"/>
                </a:solidFill>
                <a:latin typeface="Clear Sans"/>
              </a:rPr>
              <a:t>Extensive ecosystem with extensions and integrations.</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9F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1800000">
            <a:off x="16685234" y="3992804"/>
            <a:ext cx="2646654" cy="0"/>
          </a:xfrm>
          <a:prstGeom prst="line">
            <a:avLst/>
          </a:prstGeom>
          <a:ln cap="flat" w="19050">
            <a:solidFill>
              <a:srgbClr val="E9E9E9"/>
            </a:solidFill>
            <a:prstDash val="solid"/>
            <a:headEnd type="none" len="sm" w="sm"/>
            <a:tailEnd type="none" len="sm" w="sm"/>
          </a:ln>
        </p:spPr>
      </p:sp>
      <p:sp>
        <p:nvSpPr>
          <p:cNvPr name="TextBox 4" id="4"/>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623969" y="1028700"/>
            <a:ext cx="2290483" cy="1253519"/>
          </a:xfrm>
          <a:custGeom>
            <a:avLst/>
            <a:gdLst/>
            <a:ahLst/>
            <a:cxnLst/>
            <a:rect r="r" b="b" t="t" l="l"/>
            <a:pathLst>
              <a:path h="1253519" w="2290483">
                <a:moveTo>
                  <a:pt x="0" y="0"/>
                </a:moveTo>
                <a:lnTo>
                  <a:pt x="2290484" y="0"/>
                </a:lnTo>
                <a:lnTo>
                  <a:pt x="2290484" y="1253519"/>
                </a:lnTo>
                <a:lnTo>
                  <a:pt x="0" y="12535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10800000">
            <a:off x="11021879" y="45034"/>
            <a:ext cx="7266121" cy="4087193"/>
            <a:chOff x="0" y="0"/>
            <a:chExt cx="11206661" cy="6303747"/>
          </a:xfrm>
        </p:grpSpPr>
        <p:sp>
          <p:nvSpPr>
            <p:cNvPr name="Freeform 8" id="8"/>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9" id="9"/>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0" id="10"/>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11" id="11"/>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12" id="12"/>
          <p:cNvSpPr/>
          <p:nvPr/>
        </p:nvSpPr>
        <p:spPr>
          <a:xfrm flipH="false" flipV="false" rot="0">
            <a:off x="195430" y="-15615"/>
            <a:ext cx="2088630" cy="2088630"/>
          </a:xfrm>
          <a:custGeom>
            <a:avLst/>
            <a:gdLst/>
            <a:ahLst/>
            <a:cxnLst/>
            <a:rect r="r" b="b" t="t" l="l"/>
            <a:pathLst>
              <a:path h="2088630" w="2088630">
                <a:moveTo>
                  <a:pt x="0" y="0"/>
                </a:moveTo>
                <a:lnTo>
                  <a:pt x="2088630" y="0"/>
                </a:lnTo>
                <a:lnTo>
                  <a:pt x="2088630" y="2088630"/>
                </a:lnTo>
                <a:lnTo>
                  <a:pt x="0" y="2088630"/>
                </a:lnTo>
                <a:lnTo>
                  <a:pt x="0" y="0"/>
                </a:lnTo>
                <a:close/>
              </a:path>
            </a:pathLst>
          </a:custGeom>
          <a:blipFill>
            <a:blip r:embed="rId7"/>
            <a:stretch>
              <a:fillRect l="0" t="0" r="0" b="0"/>
            </a:stretch>
          </a:blipFill>
        </p:spPr>
      </p:sp>
      <p:sp>
        <p:nvSpPr>
          <p:cNvPr name="TextBox 13" id="13"/>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TextBox 14" id="14"/>
          <p:cNvSpPr txBox="true"/>
          <p:nvPr/>
        </p:nvSpPr>
        <p:spPr>
          <a:xfrm rot="0">
            <a:off x="1239745" y="2215544"/>
            <a:ext cx="15349415" cy="7267250"/>
          </a:xfrm>
          <a:prstGeom prst="rect">
            <a:avLst/>
          </a:prstGeom>
        </p:spPr>
        <p:txBody>
          <a:bodyPr anchor="t" rtlCol="false" tIns="0" lIns="0" bIns="0" rIns="0">
            <a:spAutoFit/>
          </a:bodyPr>
          <a:lstStyle/>
          <a:p>
            <a:pPr>
              <a:lnSpc>
                <a:spcPts val="5246"/>
              </a:lnSpc>
              <a:spcBef>
                <a:spcPct val="0"/>
              </a:spcBef>
            </a:pPr>
            <a:r>
              <a:rPr lang="en-US" sz="3747">
                <a:solidFill>
                  <a:srgbClr val="090909"/>
                </a:solidFill>
                <a:latin typeface="Clear Sans Bold"/>
              </a:rPr>
              <a:t>Google Colab:</a:t>
            </a:r>
          </a:p>
          <a:p>
            <a:pPr>
              <a:lnSpc>
                <a:spcPts val="4044"/>
              </a:lnSpc>
              <a:spcBef>
                <a:spcPct val="0"/>
              </a:spcBef>
            </a:pPr>
          </a:p>
          <a:p>
            <a:pPr>
              <a:lnSpc>
                <a:spcPts val="4044"/>
              </a:lnSpc>
              <a:spcBef>
                <a:spcPct val="0"/>
              </a:spcBef>
            </a:pPr>
            <a:r>
              <a:rPr lang="en-US" sz="2888">
                <a:solidFill>
                  <a:srgbClr val="090909"/>
                </a:solidFill>
                <a:latin typeface="Clear Sans"/>
              </a:rPr>
              <a:t>A free, cloud-based platform provided by Google that allows users to write and execute Python code in a collaborative environment. It is built on top of Jupyter Notebooks and provides free access to GPU resources, making it suitable for machine learning tasks.</a:t>
            </a:r>
          </a:p>
          <a:p>
            <a:pPr>
              <a:lnSpc>
                <a:spcPts val="4044"/>
              </a:lnSpc>
              <a:spcBef>
                <a:spcPct val="0"/>
              </a:spcBef>
            </a:pPr>
          </a:p>
          <a:p>
            <a:pPr>
              <a:lnSpc>
                <a:spcPts val="4044"/>
              </a:lnSpc>
              <a:spcBef>
                <a:spcPct val="0"/>
              </a:spcBef>
            </a:pPr>
            <a:r>
              <a:rPr lang="en-US" sz="2888">
                <a:solidFill>
                  <a:srgbClr val="090909"/>
                </a:solidFill>
                <a:latin typeface="Clear Sans Bold"/>
              </a:rPr>
              <a:t>Features:</a:t>
            </a:r>
          </a:p>
          <a:p>
            <a:pPr>
              <a:lnSpc>
                <a:spcPts val="4044"/>
              </a:lnSpc>
              <a:spcBef>
                <a:spcPct val="0"/>
              </a:spcBef>
            </a:pPr>
          </a:p>
          <a:p>
            <a:pPr marL="623658" indent="-311829" lvl="1">
              <a:lnSpc>
                <a:spcPts val="4044"/>
              </a:lnSpc>
              <a:buFont typeface="Arial"/>
              <a:buChar char="•"/>
            </a:pPr>
            <a:r>
              <a:rPr lang="en-US" sz="2888">
                <a:solidFill>
                  <a:srgbClr val="090909"/>
                </a:solidFill>
                <a:latin typeface="Clear Sans"/>
              </a:rPr>
              <a:t>Integration with Google Drive for easy storage and sharing of notebooks.</a:t>
            </a:r>
          </a:p>
          <a:p>
            <a:pPr marL="623658" indent="-311829" lvl="1">
              <a:lnSpc>
                <a:spcPts val="4044"/>
              </a:lnSpc>
              <a:buFont typeface="Arial"/>
              <a:buChar char="•"/>
            </a:pPr>
            <a:r>
              <a:rPr lang="en-US" sz="2888">
                <a:solidFill>
                  <a:srgbClr val="090909"/>
                </a:solidFill>
                <a:latin typeface="Clear Sans"/>
              </a:rPr>
              <a:t>Pre-installed libraries and access to GPU and TPU resources.</a:t>
            </a:r>
          </a:p>
          <a:p>
            <a:pPr marL="623658" indent="-311829" lvl="1">
              <a:lnSpc>
                <a:spcPts val="4044"/>
              </a:lnSpc>
              <a:buFont typeface="Arial"/>
              <a:buChar char="•"/>
            </a:pPr>
            <a:r>
              <a:rPr lang="en-US" sz="2888">
                <a:solidFill>
                  <a:srgbClr val="090909"/>
                </a:solidFill>
                <a:latin typeface="Clear Sans"/>
              </a:rPr>
              <a:t>Collaboration features, allowing multiple users to work on the same notebook simultaneously.</a:t>
            </a:r>
          </a:p>
          <a:p>
            <a:pPr>
              <a:lnSpc>
                <a:spcPts val="4044"/>
              </a:lnSpc>
              <a:spcBef>
                <a:spcPct val="0"/>
              </a:spcBef>
            </a:pPr>
          </a:p>
          <a:p>
            <a:pPr>
              <a:lnSpc>
                <a:spcPts val="4044"/>
              </a:lnSpc>
              <a:spcBef>
                <a:spcPct val="0"/>
              </a:spcBef>
            </a:pPr>
            <a:r>
              <a:rPr lang="en-US" sz="2888">
                <a:solidFill>
                  <a:srgbClr val="090909"/>
                </a:solidFill>
                <a:latin typeface="Clear Sans"/>
              </a:rPr>
              <a:t>No setup required, as it runs entirely in the browser.</a:t>
            </a: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9F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1800000">
            <a:off x="16685234" y="3992804"/>
            <a:ext cx="2646654" cy="0"/>
          </a:xfrm>
          <a:prstGeom prst="line">
            <a:avLst/>
          </a:prstGeom>
          <a:ln cap="flat" w="19050">
            <a:solidFill>
              <a:srgbClr val="E9E9E9"/>
            </a:solidFill>
            <a:prstDash val="solid"/>
            <a:headEnd type="none" len="sm" w="sm"/>
            <a:tailEnd type="none" len="sm" w="sm"/>
          </a:ln>
        </p:spPr>
      </p:sp>
      <p:sp>
        <p:nvSpPr>
          <p:cNvPr name="TextBox 4" id="4"/>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623969" y="1028700"/>
            <a:ext cx="2290483" cy="1253519"/>
          </a:xfrm>
          <a:custGeom>
            <a:avLst/>
            <a:gdLst/>
            <a:ahLst/>
            <a:cxnLst/>
            <a:rect r="r" b="b" t="t" l="l"/>
            <a:pathLst>
              <a:path h="1253519" w="2290483">
                <a:moveTo>
                  <a:pt x="0" y="0"/>
                </a:moveTo>
                <a:lnTo>
                  <a:pt x="2290484" y="0"/>
                </a:lnTo>
                <a:lnTo>
                  <a:pt x="2290484" y="1253519"/>
                </a:lnTo>
                <a:lnTo>
                  <a:pt x="0" y="12535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10800000">
            <a:off x="11021879" y="45034"/>
            <a:ext cx="7266121" cy="4087193"/>
            <a:chOff x="0" y="0"/>
            <a:chExt cx="11206661" cy="6303747"/>
          </a:xfrm>
        </p:grpSpPr>
        <p:sp>
          <p:nvSpPr>
            <p:cNvPr name="Freeform 8" id="8"/>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9" id="9"/>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0" id="10"/>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11" id="11"/>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12" id="12"/>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sp>
        <p:nvSpPr>
          <p:cNvPr name="TextBox 13" id="13"/>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TextBox 14" id="14"/>
          <p:cNvSpPr txBox="true"/>
          <p:nvPr/>
        </p:nvSpPr>
        <p:spPr>
          <a:xfrm rot="0">
            <a:off x="2406883" y="2439705"/>
            <a:ext cx="11908481" cy="7166291"/>
          </a:xfrm>
          <a:prstGeom prst="rect">
            <a:avLst/>
          </a:prstGeom>
        </p:spPr>
        <p:txBody>
          <a:bodyPr anchor="t" rtlCol="false" tIns="0" lIns="0" bIns="0" rIns="0">
            <a:spAutoFit/>
          </a:bodyPr>
          <a:lstStyle/>
          <a:p>
            <a:pPr>
              <a:lnSpc>
                <a:spcPts val="4065"/>
              </a:lnSpc>
              <a:spcBef>
                <a:spcPct val="0"/>
              </a:spcBef>
            </a:pPr>
            <a:r>
              <a:rPr lang="en-US" sz="2903">
                <a:solidFill>
                  <a:srgbClr val="090909"/>
                </a:solidFill>
                <a:latin typeface="Clear Sans Bold"/>
              </a:rPr>
              <a:t>Kaggle </a:t>
            </a:r>
            <a:r>
              <a:rPr lang="en-US" sz="2903">
                <a:solidFill>
                  <a:srgbClr val="090909"/>
                </a:solidFill>
                <a:latin typeface="Clear Sans"/>
              </a:rPr>
              <a:t>is a platform for data science competitions, collaboration, and learning. </a:t>
            </a:r>
          </a:p>
          <a:p>
            <a:pPr>
              <a:lnSpc>
                <a:spcPts val="4533"/>
              </a:lnSpc>
              <a:spcBef>
                <a:spcPct val="0"/>
              </a:spcBef>
            </a:pPr>
          </a:p>
          <a:p>
            <a:pPr>
              <a:lnSpc>
                <a:spcPts val="3597"/>
              </a:lnSpc>
              <a:spcBef>
                <a:spcPct val="0"/>
              </a:spcBef>
            </a:pPr>
            <a:r>
              <a:rPr lang="en-US" sz="2569">
                <a:solidFill>
                  <a:srgbClr val="090909"/>
                </a:solidFill>
                <a:latin typeface="Clear Sans Bold"/>
              </a:rPr>
              <a:t>Features:</a:t>
            </a:r>
          </a:p>
          <a:p>
            <a:pPr>
              <a:lnSpc>
                <a:spcPts val="3597"/>
              </a:lnSpc>
              <a:spcBef>
                <a:spcPct val="0"/>
              </a:spcBef>
            </a:pPr>
          </a:p>
          <a:p>
            <a:pPr marL="572785" indent="-286393" lvl="1">
              <a:lnSpc>
                <a:spcPts val="3714"/>
              </a:lnSpc>
              <a:buFont typeface="Arial"/>
              <a:buChar char="•"/>
            </a:pPr>
            <a:r>
              <a:rPr lang="en-US" sz="2653">
                <a:solidFill>
                  <a:srgbClr val="090909"/>
                </a:solidFill>
                <a:latin typeface="Clear Sans"/>
              </a:rPr>
              <a:t>Da</a:t>
            </a:r>
            <a:r>
              <a:rPr lang="en-US" sz="2653">
                <a:solidFill>
                  <a:srgbClr val="090909"/>
                </a:solidFill>
                <a:latin typeface="Clear Sans"/>
              </a:rPr>
              <a:t>tasets: A vast collection of datasets available for exploration and analysis.</a:t>
            </a:r>
          </a:p>
          <a:p>
            <a:pPr>
              <a:lnSpc>
                <a:spcPts val="3714"/>
              </a:lnSpc>
            </a:pPr>
          </a:p>
          <a:p>
            <a:pPr marL="572785" indent="-286393" lvl="1">
              <a:lnSpc>
                <a:spcPts val="3714"/>
              </a:lnSpc>
              <a:buFont typeface="Arial"/>
              <a:buChar char="•"/>
            </a:pPr>
            <a:r>
              <a:rPr lang="en-US" sz="2653">
                <a:solidFill>
                  <a:srgbClr val="090909"/>
                </a:solidFill>
                <a:latin typeface="Clear Sans"/>
              </a:rPr>
              <a:t>Kernels: A cloud-based computational environment where you can write and execute code in Python or R, and share your analysis with others.</a:t>
            </a:r>
          </a:p>
          <a:p>
            <a:pPr>
              <a:lnSpc>
                <a:spcPts val="3714"/>
              </a:lnSpc>
            </a:pPr>
          </a:p>
          <a:p>
            <a:pPr marL="572785" indent="-286393" lvl="1">
              <a:lnSpc>
                <a:spcPts val="3714"/>
              </a:lnSpc>
              <a:buFont typeface="Arial"/>
              <a:buChar char="•"/>
            </a:pPr>
            <a:r>
              <a:rPr lang="en-US" sz="2653">
                <a:solidFill>
                  <a:srgbClr val="090909"/>
                </a:solidFill>
                <a:latin typeface="Clear Sans"/>
              </a:rPr>
              <a:t>Competitions: Hosts machine learning competitions with real-world datasets and problems.</a:t>
            </a:r>
          </a:p>
          <a:p>
            <a:pPr>
              <a:lnSpc>
                <a:spcPts val="3714"/>
              </a:lnSpc>
              <a:spcBef>
                <a:spcPct val="0"/>
              </a:spcBef>
            </a:pPr>
          </a:p>
          <a:p>
            <a:pPr>
              <a:lnSpc>
                <a:spcPts val="3575"/>
              </a:lnSpc>
              <a:spcBef>
                <a:spcPct val="0"/>
              </a:spcBef>
            </a:pP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9F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1800000">
            <a:off x="16685234" y="3992804"/>
            <a:ext cx="2646654" cy="0"/>
          </a:xfrm>
          <a:prstGeom prst="line">
            <a:avLst/>
          </a:prstGeom>
          <a:ln cap="flat" w="19050">
            <a:solidFill>
              <a:srgbClr val="E9E9E9"/>
            </a:solidFill>
            <a:prstDash val="solid"/>
            <a:headEnd type="none" len="sm" w="sm"/>
            <a:tailEnd type="none" len="sm" w="sm"/>
          </a:ln>
        </p:spPr>
      </p:sp>
      <p:sp>
        <p:nvSpPr>
          <p:cNvPr name="TextBox 4" id="4"/>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623969" y="1028700"/>
            <a:ext cx="2290483" cy="1253519"/>
          </a:xfrm>
          <a:custGeom>
            <a:avLst/>
            <a:gdLst/>
            <a:ahLst/>
            <a:cxnLst/>
            <a:rect r="r" b="b" t="t" l="l"/>
            <a:pathLst>
              <a:path h="1253519" w="2290483">
                <a:moveTo>
                  <a:pt x="0" y="0"/>
                </a:moveTo>
                <a:lnTo>
                  <a:pt x="2290484" y="0"/>
                </a:lnTo>
                <a:lnTo>
                  <a:pt x="2290484" y="1253519"/>
                </a:lnTo>
                <a:lnTo>
                  <a:pt x="0" y="12535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10800000">
            <a:off x="11021879" y="45034"/>
            <a:ext cx="7266121" cy="4087193"/>
            <a:chOff x="0" y="0"/>
            <a:chExt cx="11206661" cy="6303747"/>
          </a:xfrm>
        </p:grpSpPr>
        <p:sp>
          <p:nvSpPr>
            <p:cNvPr name="Freeform 8" id="8"/>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9" id="9"/>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0" id="10"/>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11" id="11"/>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12" id="12"/>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sp>
        <p:nvSpPr>
          <p:cNvPr name="TextBox 13" id="13"/>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TextBox 14" id="14"/>
          <p:cNvSpPr txBox="true"/>
          <p:nvPr/>
        </p:nvSpPr>
        <p:spPr>
          <a:xfrm rot="0">
            <a:off x="2425909" y="2514940"/>
            <a:ext cx="12977088" cy="6980480"/>
          </a:xfrm>
          <a:prstGeom prst="rect">
            <a:avLst/>
          </a:prstGeom>
        </p:spPr>
        <p:txBody>
          <a:bodyPr anchor="t" rtlCol="false" tIns="0" lIns="0" bIns="0" rIns="0">
            <a:spAutoFit/>
          </a:bodyPr>
          <a:lstStyle/>
          <a:p>
            <a:pPr>
              <a:lnSpc>
                <a:spcPts val="5359"/>
              </a:lnSpc>
              <a:spcBef>
                <a:spcPct val="0"/>
              </a:spcBef>
            </a:pPr>
            <a:r>
              <a:rPr lang="en-US" sz="3827">
                <a:solidFill>
                  <a:srgbClr val="090909"/>
                </a:solidFill>
                <a:latin typeface="Clear Sans Bold"/>
              </a:rPr>
              <a:t>Choosing the Right Platform:</a:t>
            </a:r>
          </a:p>
          <a:p>
            <a:pPr>
              <a:lnSpc>
                <a:spcPts val="4239"/>
              </a:lnSpc>
              <a:spcBef>
                <a:spcPct val="0"/>
              </a:spcBef>
            </a:pPr>
          </a:p>
          <a:p>
            <a:pPr>
              <a:lnSpc>
                <a:spcPts val="4659"/>
              </a:lnSpc>
              <a:spcBef>
                <a:spcPct val="0"/>
              </a:spcBef>
            </a:pPr>
            <a:r>
              <a:rPr lang="en-US" sz="3327">
                <a:solidFill>
                  <a:srgbClr val="090909"/>
                </a:solidFill>
                <a:latin typeface="Clear Sans"/>
              </a:rPr>
              <a:t>Google Colab: Ideal for collaborative and lightweight tasks. Offers free GPU access.</a:t>
            </a:r>
          </a:p>
          <a:p>
            <a:pPr>
              <a:lnSpc>
                <a:spcPts val="4659"/>
              </a:lnSpc>
              <a:spcBef>
                <a:spcPct val="0"/>
              </a:spcBef>
            </a:pPr>
          </a:p>
          <a:p>
            <a:pPr>
              <a:lnSpc>
                <a:spcPts val="4659"/>
              </a:lnSpc>
              <a:spcBef>
                <a:spcPct val="0"/>
              </a:spcBef>
            </a:pPr>
            <a:r>
              <a:rPr lang="en-US" sz="3327">
                <a:solidFill>
                  <a:srgbClr val="090909"/>
                </a:solidFill>
                <a:latin typeface="Clear Sans"/>
              </a:rPr>
              <a:t>Jupyter Notebook: Widely used for local development and interactive data analysis.</a:t>
            </a:r>
          </a:p>
          <a:p>
            <a:pPr>
              <a:lnSpc>
                <a:spcPts val="4659"/>
              </a:lnSpc>
              <a:spcBef>
                <a:spcPct val="0"/>
              </a:spcBef>
            </a:pPr>
          </a:p>
          <a:p>
            <a:pPr>
              <a:lnSpc>
                <a:spcPts val="4659"/>
              </a:lnSpc>
              <a:spcBef>
                <a:spcPct val="0"/>
              </a:spcBef>
            </a:pPr>
            <a:r>
              <a:rPr lang="en-US" sz="3327">
                <a:solidFill>
                  <a:srgbClr val="090909"/>
                </a:solidFill>
                <a:latin typeface="Clear Sans"/>
              </a:rPr>
              <a:t>Kaggle: Great for participating in data science competitions, accessing datasets, and collaborative analysis.</a:t>
            </a:r>
          </a:p>
          <a:p>
            <a:pPr>
              <a:lnSpc>
                <a:spcPts val="4239"/>
              </a:lnSpc>
              <a:spcBef>
                <a:spcPct val="0"/>
              </a:spcBef>
            </a:pPr>
          </a:p>
          <a:p>
            <a:pPr>
              <a:lnSpc>
                <a:spcPts val="4239"/>
              </a:lnSpc>
              <a:spcBef>
                <a:spcPct val="0"/>
              </a:spcBef>
            </a:pP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9F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1800000">
            <a:off x="16685234" y="3992804"/>
            <a:ext cx="2646654" cy="0"/>
          </a:xfrm>
          <a:prstGeom prst="line">
            <a:avLst/>
          </a:prstGeom>
          <a:ln cap="flat" w="19050">
            <a:solidFill>
              <a:srgbClr val="E9E9E9"/>
            </a:solidFill>
            <a:prstDash val="solid"/>
            <a:headEnd type="none" len="sm" w="sm"/>
            <a:tailEnd type="none" len="sm" w="sm"/>
          </a:ln>
        </p:spPr>
      </p:sp>
      <p:sp>
        <p:nvSpPr>
          <p:cNvPr name="TextBox 4" id="4"/>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805269" y="401941"/>
            <a:ext cx="2290483" cy="1253519"/>
          </a:xfrm>
          <a:custGeom>
            <a:avLst/>
            <a:gdLst/>
            <a:ahLst/>
            <a:cxnLst/>
            <a:rect r="r" b="b" t="t" l="l"/>
            <a:pathLst>
              <a:path h="1253519" w="2290483">
                <a:moveTo>
                  <a:pt x="0" y="0"/>
                </a:moveTo>
                <a:lnTo>
                  <a:pt x="2290483" y="0"/>
                </a:lnTo>
                <a:lnTo>
                  <a:pt x="2290483" y="1253518"/>
                </a:lnTo>
                <a:lnTo>
                  <a:pt x="0" y="1253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10800000">
            <a:off x="11021879" y="45034"/>
            <a:ext cx="7266121" cy="4087193"/>
            <a:chOff x="0" y="0"/>
            <a:chExt cx="11206661" cy="6303747"/>
          </a:xfrm>
        </p:grpSpPr>
        <p:sp>
          <p:nvSpPr>
            <p:cNvPr name="Freeform 8" id="8"/>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9" id="9"/>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0" id="10"/>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11" id="11"/>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12" id="12"/>
          <p:cNvSpPr/>
          <p:nvPr/>
        </p:nvSpPr>
        <p:spPr>
          <a:xfrm flipH="false" flipV="false" rot="0">
            <a:off x="-15615" y="-15615"/>
            <a:ext cx="1671075" cy="1671075"/>
          </a:xfrm>
          <a:custGeom>
            <a:avLst/>
            <a:gdLst/>
            <a:ahLst/>
            <a:cxnLst/>
            <a:rect r="r" b="b" t="t" l="l"/>
            <a:pathLst>
              <a:path h="1671075" w="1671075">
                <a:moveTo>
                  <a:pt x="0" y="0"/>
                </a:moveTo>
                <a:lnTo>
                  <a:pt x="1671074" y="0"/>
                </a:lnTo>
                <a:lnTo>
                  <a:pt x="1671074" y="1671074"/>
                </a:lnTo>
                <a:lnTo>
                  <a:pt x="0" y="1671074"/>
                </a:lnTo>
                <a:lnTo>
                  <a:pt x="0" y="0"/>
                </a:lnTo>
                <a:close/>
              </a:path>
            </a:pathLst>
          </a:custGeom>
          <a:blipFill>
            <a:blip r:embed="rId7"/>
            <a:stretch>
              <a:fillRect l="0" t="0" r="0" b="0"/>
            </a:stretch>
          </a:blipFill>
        </p:spPr>
      </p:sp>
      <p:sp>
        <p:nvSpPr>
          <p:cNvPr name="TextBox 13" id="13"/>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TextBox 14" id="14"/>
          <p:cNvSpPr txBox="true"/>
          <p:nvPr/>
        </p:nvSpPr>
        <p:spPr>
          <a:xfrm rot="0">
            <a:off x="1974574" y="1416512"/>
            <a:ext cx="12977088" cy="9126145"/>
          </a:xfrm>
          <a:prstGeom prst="rect">
            <a:avLst/>
          </a:prstGeom>
        </p:spPr>
        <p:txBody>
          <a:bodyPr anchor="t" rtlCol="false" tIns="0" lIns="0" bIns="0" rIns="0">
            <a:spAutoFit/>
          </a:bodyPr>
          <a:lstStyle/>
          <a:p>
            <a:pPr>
              <a:lnSpc>
                <a:spcPts val="5079"/>
              </a:lnSpc>
              <a:spcBef>
                <a:spcPct val="0"/>
              </a:spcBef>
            </a:pPr>
            <a:r>
              <a:rPr lang="en-US" sz="3627">
                <a:solidFill>
                  <a:srgbClr val="090909"/>
                </a:solidFill>
                <a:latin typeface="Clear Sans Bold"/>
              </a:rPr>
              <a:t>Use </a:t>
            </a:r>
            <a:r>
              <a:rPr lang="en-US" sz="3627">
                <a:solidFill>
                  <a:srgbClr val="090909"/>
                </a:solidFill>
                <a:latin typeface="Clear Sans Bold"/>
              </a:rPr>
              <a:t>Cases of Notebooks:</a:t>
            </a:r>
          </a:p>
          <a:p>
            <a:pPr>
              <a:lnSpc>
                <a:spcPts val="5359"/>
              </a:lnSpc>
              <a:spcBef>
                <a:spcPct val="0"/>
              </a:spcBef>
            </a:pPr>
          </a:p>
          <a:p>
            <a:pPr marL="632150" indent="-316075" lvl="1">
              <a:lnSpc>
                <a:spcPts val="4099"/>
              </a:lnSpc>
              <a:spcBef>
                <a:spcPct val="0"/>
              </a:spcBef>
              <a:buFont typeface="Arial"/>
              <a:buChar char="•"/>
            </a:pPr>
            <a:r>
              <a:rPr lang="en-US" sz="2927">
                <a:solidFill>
                  <a:srgbClr val="000000"/>
                </a:solidFill>
                <a:latin typeface="Clear Sans"/>
              </a:rPr>
              <a:t>Data Exploration: Noteb</a:t>
            </a:r>
            <a:r>
              <a:rPr lang="en-US" sz="2927">
                <a:solidFill>
                  <a:srgbClr val="000000"/>
                </a:solidFill>
                <a:latin typeface="Clear Sans"/>
              </a:rPr>
              <a:t>ooks are excellent for interactively exploring datasets, visualizing trends, and understanding data distributions.</a:t>
            </a:r>
          </a:p>
          <a:p>
            <a:pPr>
              <a:lnSpc>
                <a:spcPts val="4099"/>
              </a:lnSpc>
              <a:spcBef>
                <a:spcPct val="0"/>
              </a:spcBef>
            </a:pPr>
          </a:p>
          <a:p>
            <a:pPr marL="632150" indent="-316075" lvl="1">
              <a:lnSpc>
                <a:spcPts val="4099"/>
              </a:lnSpc>
              <a:spcBef>
                <a:spcPct val="0"/>
              </a:spcBef>
              <a:buFont typeface="Arial"/>
              <a:buChar char="•"/>
            </a:pPr>
            <a:r>
              <a:rPr lang="en-US" sz="2927">
                <a:solidFill>
                  <a:srgbClr val="000000"/>
                </a:solidFill>
                <a:latin typeface="Clear Sans"/>
              </a:rPr>
              <a:t>Data Analysis: Analysts and data scientists use notebooks to perform exploratory data analysis (EDA), statistical analysis, and hypothesis testing.</a:t>
            </a:r>
          </a:p>
          <a:p>
            <a:pPr>
              <a:lnSpc>
                <a:spcPts val="4099"/>
              </a:lnSpc>
              <a:spcBef>
                <a:spcPct val="0"/>
              </a:spcBef>
            </a:pPr>
          </a:p>
          <a:p>
            <a:pPr marL="632150" indent="-316075" lvl="1">
              <a:lnSpc>
                <a:spcPts val="4099"/>
              </a:lnSpc>
              <a:spcBef>
                <a:spcPct val="0"/>
              </a:spcBef>
              <a:buFont typeface="Arial"/>
              <a:buChar char="•"/>
            </a:pPr>
            <a:r>
              <a:rPr lang="en-US" sz="2927">
                <a:solidFill>
                  <a:srgbClr val="000000"/>
                </a:solidFill>
                <a:latin typeface="Clear Sans"/>
              </a:rPr>
              <a:t>Machine Learning: Notebooks are widely used for developing and testing machine learning models, documenting experiments, and sharing results.</a:t>
            </a:r>
          </a:p>
          <a:p>
            <a:pPr>
              <a:lnSpc>
                <a:spcPts val="4099"/>
              </a:lnSpc>
              <a:spcBef>
                <a:spcPct val="0"/>
              </a:spcBef>
            </a:pPr>
          </a:p>
          <a:p>
            <a:pPr marL="632150" indent="-316075" lvl="1">
              <a:lnSpc>
                <a:spcPts val="4099"/>
              </a:lnSpc>
              <a:spcBef>
                <a:spcPct val="0"/>
              </a:spcBef>
              <a:buFont typeface="Arial"/>
              <a:buChar char="•"/>
            </a:pPr>
            <a:r>
              <a:rPr lang="en-US" sz="2927">
                <a:solidFill>
                  <a:srgbClr val="000000"/>
                </a:solidFill>
                <a:latin typeface="Clear Sans"/>
              </a:rPr>
              <a:t>Education: Notebooks are used as educational tools to teach programming, data science, and machine learning.</a:t>
            </a:r>
          </a:p>
          <a:p>
            <a:pPr>
              <a:lnSpc>
                <a:spcPts val="4659"/>
              </a:lnSpc>
              <a:spcBef>
                <a:spcPct val="0"/>
              </a:spcBef>
            </a:pPr>
          </a:p>
          <a:p>
            <a:pPr>
              <a:lnSpc>
                <a:spcPts val="4239"/>
              </a:lnSpc>
              <a:spcBef>
                <a:spcPct val="0"/>
              </a:spcBef>
            </a:pPr>
          </a:p>
          <a:p>
            <a:pPr>
              <a:lnSpc>
                <a:spcPts val="4239"/>
              </a:lnSpc>
              <a:spcBef>
                <a:spcPct val="0"/>
              </a:spcBef>
            </a:pP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9F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1800000">
            <a:off x="16685234" y="3992804"/>
            <a:ext cx="2646654" cy="0"/>
          </a:xfrm>
          <a:prstGeom prst="line">
            <a:avLst/>
          </a:prstGeom>
          <a:ln cap="flat" w="19050">
            <a:solidFill>
              <a:srgbClr val="E9E9E9"/>
            </a:solidFill>
            <a:prstDash val="solid"/>
            <a:headEnd type="none" len="sm" w="sm"/>
            <a:tailEnd type="none" len="sm" w="sm"/>
          </a:ln>
        </p:spPr>
      </p:sp>
      <p:sp>
        <p:nvSpPr>
          <p:cNvPr name="TextBox 4" id="4"/>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805269" y="401941"/>
            <a:ext cx="2290483" cy="1253519"/>
          </a:xfrm>
          <a:custGeom>
            <a:avLst/>
            <a:gdLst/>
            <a:ahLst/>
            <a:cxnLst/>
            <a:rect r="r" b="b" t="t" l="l"/>
            <a:pathLst>
              <a:path h="1253519" w="2290483">
                <a:moveTo>
                  <a:pt x="0" y="0"/>
                </a:moveTo>
                <a:lnTo>
                  <a:pt x="2290483" y="0"/>
                </a:lnTo>
                <a:lnTo>
                  <a:pt x="2290483" y="1253518"/>
                </a:lnTo>
                <a:lnTo>
                  <a:pt x="0" y="1253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10800000">
            <a:off x="11021879" y="45034"/>
            <a:ext cx="7266121" cy="4087193"/>
            <a:chOff x="0" y="0"/>
            <a:chExt cx="11206661" cy="6303747"/>
          </a:xfrm>
        </p:grpSpPr>
        <p:sp>
          <p:nvSpPr>
            <p:cNvPr name="Freeform 8" id="8"/>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9" id="9"/>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0" id="10"/>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11" id="11"/>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12" id="12"/>
          <p:cNvSpPr/>
          <p:nvPr/>
        </p:nvSpPr>
        <p:spPr>
          <a:xfrm flipH="false" flipV="false" rot="0">
            <a:off x="-15615" y="-15615"/>
            <a:ext cx="1671075" cy="1671075"/>
          </a:xfrm>
          <a:custGeom>
            <a:avLst/>
            <a:gdLst/>
            <a:ahLst/>
            <a:cxnLst/>
            <a:rect r="r" b="b" t="t" l="l"/>
            <a:pathLst>
              <a:path h="1671075" w="1671075">
                <a:moveTo>
                  <a:pt x="0" y="0"/>
                </a:moveTo>
                <a:lnTo>
                  <a:pt x="1671074" y="0"/>
                </a:lnTo>
                <a:lnTo>
                  <a:pt x="1671074" y="1671074"/>
                </a:lnTo>
                <a:lnTo>
                  <a:pt x="0" y="1671074"/>
                </a:lnTo>
                <a:lnTo>
                  <a:pt x="0" y="0"/>
                </a:lnTo>
                <a:close/>
              </a:path>
            </a:pathLst>
          </a:custGeom>
          <a:blipFill>
            <a:blip r:embed="rId7"/>
            <a:stretch>
              <a:fillRect l="0" t="0" r="0" b="0"/>
            </a:stretch>
          </a:blipFill>
        </p:spPr>
      </p:sp>
      <p:sp>
        <p:nvSpPr>
          <p:cNvPr name="TextBox 13" id="13"/>
          <p:cNvSpPr txBox="true"/>
          <p:nvPr/>
        </p:nvSpPr>
        <p:spPr>
          <a:xfrm rot="0">
            <a:off x="16122135" y="9558371"/>
            <a:ext cx="1992745" cy="432161"/>
          </a:xfrm>
          <a:prstGeom prst="rect">
            <a:avLst/>
          </a:prstGeom>
        </p:spPr>
        <p:txBody>
          <a:bodyPr anchor="t" rtlCol="false" tIns="0" lIns="0" bIns="0" rIns="0">
            <a:spAutoFit/>
          </a:bodyPr>
          <a:lstStyle/>
          <a:p>
            <a:pPr>
              <a:lnSpc>
                <a:spcPts val="3539"/>
              </a:lnSpc>
            </a:pPr>
            <a:r>
              <a:rPr lang="en-US" sz="2527">
                <a:solidFill>
                  <a:srgbClr val="5D5D5D"/>
                </a:solidFill>
                <a:latin typeface="Clear Sans"/>
              </a:rPr>
              <a:t>by Todd Nash</a:t>
            </a:r>
          </a:p>
        </p:txBody>
      </p:sp>
      <p:sp>
        <p:nvSpPr>
          <p:cNvPr name="TextBox 14" id="14"/>
          <p:cNvSpPr txBox="true"/>
          <p:nvPr/>
        </p:nvSpPr>
        <p:spPr>
          <a:xfrm rot="0">
            <a:off x="2269899" y="2909010"/>
            <a:ext cx="12977088" cy="7377990"/>
          </a:xfrm>
          <a:prstGeom prst="rect">
            <a:avLst/>
          </a:prstGeom>
        </p:spPr>
        <p:txBody>
          <a:bodyPr anchor="t" rtlCol="false" tIns="0" lIns="0" bIns="0" rIns="0">
            <a:spAutoFit/>
          </a:bodyPr>
          <a:lstStyle/>
          <a:p>
            <a:pPr>
              <a:lnSpc>
                <a:spcPts val="5639"/>
              </a:lnSpc>
              <a:spcBef>
                <a:spcPct val="0"/>
              </a:spcBef>
            </a:pPr>
            <a:r>
              <a:rPr lang="en-US" sz="4027">
                <a:solidFill>
                  <a:srgbClr val="090909"/>
                </a:solidFill>
                <a:latin typeface="Clear Sans Bold"/>
              </a:rPr>
              <a:t>Note</a:t>
            </a:r>
            <a:r>
              <a:rPr lang="en-US" sz="4027">
                <a:solidFill>
                  <a:srgbClr val="090909"/>
                </a:solidFill>
                <a:latin typeface="Clear Sans Bold"/>
              </a:rPr>
              <a:t>:</a:t>
            </a:r>
          </a:p>
          <a:p>
            <a:pPr>
              <a:lnSpc>
                <a:spcPts val="5079"/>
              </a:lnSpc>
              <a:spcBef>
                <a:spcPct val="0"/>
              </a:spcBef>
            </a:pPr>
          </a:p>
          <a:p>
            <a:pPr>
              <a:lnSpc>
                <a:spcPts val="5079"/>
              </a:lnSpc>
              <a:spcBef>
                <a:spcPct val="0"/>
              </a:spcBef>
            </a:pPr>
            <a:r>
              <a:rPr lang="en-US" sz="3627">
                <a:solidFill>
                  <a:srgbClr val="000000"/>
                </a:solidFill>
                <a:latin typeface="Clear Sans"/>
              </a:rPr>
              <a:t>GitHub has native support for rendering Jupyter Notebooks, which means you can view them right on their website.  Developers will always want to use git for version control.</a:t>
            </a:r>
          </a:p>
          <a:p>
            <a:pPr>
              <a:lnSpc>
                <a:spcPts val="5079"/>
              </a:lnSpc>
              <a:spcBef>
                <a:spcPct val="0"/>
              </a:spcBef>
            </a:pPr>
          </a:p>
          <a:p>
            <a:pPr>
              <a:lnSpc>
                <a:spcPts val="5079"/>
              </a:lnSpc>
              <a:spcBef>
                <a:spcPct val="0"/>
              </a:spcBef>
            </a:pPr>
          </a:p>
          <a:p>
            <a:pPr>
              <a:lnSpc>
                <a:spcPts val="5359"/>
              </a:lnSpc>
              <a:spcBef>
                <a:spcPct val="0"/>
              </a:spcBef>
            </a:pPr>
          </a:p>
          <a:p>
            <a:pPr>
              <a:lnSpc>
                <a:spcPts val="4099"/>
              </a:lnSpc>
              <a:spcBef>
                <a:spcPct val="0"/>
              </a:spcBef>
            </a:pPr>
          </a:p>
          <a:p>
            <a:pPr>
              <a:lnSpc>
                <a:spcPts val="4659"/>
              </a:lnSpc>
              <a:spcBef>
                <a:spcPct val="0"/>
              </a:spcBef>
            </a:pPr>
          </a:p>
          <a:p>
            <a:pPr>
              <a:lnSpc>
                <a:spcPts val="4239"/>
              </a:lnSpc>
              <a:spcBef>
                <a:spcPct val="0"/>
              </a:spcBef>
            </a:pPr>
          </a:p>
          <a:p>
            <a:pPr>
              <a:lnSpc>
                <a:spcPts val="4239"/>
              </a:lnSpc>
              <a:spcBef>
                <a:spcPct val="0"/>
              </a:spcBef>
            </a:pP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DAF9d_V96W4</dc:identifier>
  <dcterms:modified xsi:type="dcterms:W3CDTF">2011-08-01T06:04:30Z</dcterms:modified>
  <cp:revision>1</cp:revision>
  <dc:title>Google Colab, Jupyter Notebook, &amp; Kaggle </dc:title>
</cp:coreProperties>
</file>