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2"/>
    <p:restoredTop sz="94660"/>
  </p:normalViewPr>
  <p:slideViewPr>
    <p:cSldViewPr snapToGrid="0">
      <p:cViewPr varScale="1">
        <p:scale>
          <a:sx n="91" d="100"/>
          <a:sy n="91" d="100"/>
        </p:scale>
        <p:origin x="19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ADB1B-F4E1-2D5A-1914-1EE18A214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D97A10-623D-3B07-4D4A-B5F2AFEB50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66784-9493-FB72-B7C8-BFDC2F3B0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6992F-3065-78C4-DFD4-5D23D3E2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FC516-D315-54C9-7789-5D240C9A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19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4E62-06FF-FEBA-651E-84BF0A5C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819099-A350-6EE0-7B41-CACDE4BFCC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351C1-34D8-8E06-2BD3-87258FE8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08A24-CD29-8DDA-A8F6-E1CECD9C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CF527-9398-2FE0-25BC-A8842A1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11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B7058-64D4-0742-764D-715C034AE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D78CD8-E714-9DB9-4F4E-4076402D8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5B591-9C55-D655-66C0-D55F7769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7B82E-7727-403E-43FC-AFD74150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94DF8-F5DD-3942-F96A-879C9ADFE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8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341A-B91F-7C00-9479-DF343675B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70C50-1D55-D33C-DAFD-56EBCCBF4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8F325-7A85-4DF9-0C4C-D46842F19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B5D3D-023A-8C32-37BC-9329B4E46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5FDC-665F-9461-420D-E3A6649E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6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47383-D32E-270D-1DB7-12540021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D42AC-1424-0CC6-C741-71C90E714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CA308-9A73-509D-907D-A0813E7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A3429B-13EA-E94D-7A88-4212886F3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0F1E3-7F7F-8181-FEE8-E8DC5E1E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1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8AD8F-3EE1-9134-B9A3-25BEEC895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C9FE-8C58-2B7A-C375-3C9560F087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07ACD1-14C7-71BA-D828-ED6C8436B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6A24-7D41-52F4-644E-1409DCC7D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829E9-8CB7-3788-9182-85B1D787D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025EE-4335-FF45-3BBC-850FE5E8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A88F9-AE61-6D30-92B3-DA04333AD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3221-EDBF-2F73-3ABA-A3E609F54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41597-6EBE-A6F6-5E88-B6D8AC072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5F9B25-D2A2-6044-A91D-008FCB76A6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9F040-89D9-AE27-0303-A46E38178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E8909-D1AA-F34E-68D6-F5EFB8C0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DE541-20B5-5224-8E00-E155126E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15D123-E539-7838-8895-B7354D52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A6E93-1248-B685-89D8-9E710560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F44636-64DB-1321-B7EC-DE897494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D0FF6-DCF0-79C8-F042-B793428D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078DD9-3B1A-E162-FF84-34267F855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40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E4A00A-6701-3E52-AB10-A2E938A8D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80AEA-1FA0-109C-0587-699045698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406EE-4A74-17DE-9692-0178FEA9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4712B-03E3-F243-D405-144A71BF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FD24-3986-1675-76D5-4D6007FD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5A44B-7D6D-308C-EE50-F1D7CE2A48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0D17F-31F8-71F8-208E-86FA211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41953-7A07-A676-542D-D9DF923D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C93B6-729B-2237-1E72-7BCA074C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5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073C2-F2B2-8403-3D1E-D5A28A2E5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CECF6-40BB-7C28-7371-6812CD7E5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4D0D-D7AC-94EA-6056-274321355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18C01-9901-0C19-A97F-F9CE61230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D775F-A4A7-611F-5A03-F2B3AEB7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A4D83-83B9-61BB-2D8A-542AA860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1C4B01-BB5B-4C32-5105-EB2A3C29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46133-8AAD-CBBB-62F0-D68EAF50C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C0FD6-96F4-76C8-4FE8-E143BFAEEC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DCA338-AE3C-014A-A93D-A2AFA8AFE5BB}" type="datetimeFigureOut">
              <a:rPr lang="en-US" smtClean="0"/>
              <a:t>7/25/25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6A321-48FD-80F5-C563-453825926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F295B-5AC6-97CB-8A33-B158FE5C7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A1FA27-000C-C44C-8D4A-0499037DC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189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3E99684C-B7B0-008D-C336-B7C81B557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467" y="544435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2E15B-B165-726E-1B85-37A51D69FE54}"/>
              </a:ext>
            </a:extLst>
          </p:cNvPr>
          <p:cNvSpPr txBox="1"/>
          <p:nvPr/>
        </p:nvSpPr>
        <p:spPr>
          <a:xfrm>
            <a:off x="3819291" y="4053013"/>
            <a:ext cx="45996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dirty="0"/>
              <a:t>Smart Educational Recommendations</a:t>
            </a:r>
            <a:endParaRPr lang="en-GB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D3262-15F3-362B-14B7-BB8041B79FF8}"/>
              </a:ext>
            </a:extLst>
          </p:cNvPr>
          <p:cNvSpPr txBox="1"/>
          <p:nvPr/>
        </p:nvSpPr>
        <p:spPr>
          <a:xfrm rot="20690088">
            <a:off x="1547446" y="1480837"/>
            <a:ext cx="3409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choose the right A-level subjects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69344-1D10-00BC-62E3-7C4E3C9471D3}"/>
              </a:ext>
            </a:extLst>
          </p:cNvPr>
          <p:cNvSpPr txBox="1"/>
          <p:nvPr/>
        </p:nvSpPr>
        <p:spPr>
          <a:xfrm rot="896811">
            <a:off x="7891975" y="1736591"/>
            <a:ext cx="3357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personalised recommendations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17F553-0964-4C15-8C5F-6A7ABC22FA9F}"/>
              </a:ext>
            </a:extLst>
          </p:cNvPr>
          <p:cNvSpPr txBox="1"/>
          <p:nvPr/>
        </p:nvSpPr>
        <p:spPr>
          <a:xfrm rot="1817714">
            <a:off x="1807016" y="5036167"/>
            <a:ext cx="2411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real-world insights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6C27C-3151-BA48-57BC-09CB6E0DC5C8}"/>
              </a:ext>
            </a:extLst>
          </p:cNvPr>
          <p:cNvSpPr txBox="1"/>
          <p:nvPr/>
        </p:nvSpPr>
        <p:spPr>
          <a:xfrm rot="20844553">
            <a:off x="8264466" y="4812892"/>
            <a:ext cx="37279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students and professionals</a:t>
            </a:r>
          </a:p>
        </p:txBody>
      </p:sp>
    </p:spTree>
    <p:extLst>
      <p:ext uri="{BB962C8B-B14F-4D97-AF65-F5344CB8AC3E}">
        <p14:creationId xmlns:p14="http://schemas.microsoft.com/office/powerpoint/2010/main" val="785178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563B-B0C8-6940-7983-DE1F9F0DB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82275-BAE8-5D70-3A20-2068D724F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Problem:</a:t>
            </a:r>
            <a:r>
              <a:rPr lang="en-GB" dirty="0"/>
              <a:t> Students struggle to choose the right A-level subjects, often without reliable guidance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Target Users: </a:t>
            </a:r>
            <a:r>
              <a:rPr lang="en-GB" dirty="0"/>
              <a:t>Secondary school students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Objectives/Success criteria</a:t>
            </a:r>
            <a:r>
              <a:rPr lang="en-GB" dirty="0"/>
              <a:t>:</a:t>
            </a:r>
          </a:p>
          <a:p>
            <a:r>
              <a:rPr lang="en-GB" dirty="0"/>
              <a:t>Identify gaps in existing guidance tools.</a:t>
            </a:r>
          </a:p>
          <a:p>
            <a:r>
              <a:rPr lang="en-GB" dirty="0"/>
              <a:t>Analyse links between subjects, university courses, and careers.</a:t>
            </a:r>
          </a:p>
          <a:p>
            <a:r>
              <a:rPr lang="en-GB" dirty="0"/>
              <a:t>Design clear, user-friendly UI/UX with personalised recommendations.</a:t>
            </a:r>
          </a:p>
          <a:p>
            <a:r>
              <a:rPr lang="en-GB" dirty="0"/>
              <a:t>Build and test a working prototype.</a:t>
            </a:r>
          </a:p>
          <a:p>
            <a:r>
              <a:rPr lang="en-GB" dirty="0"/>
              <a:t>Refine based on feedback and evaluate usability and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03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021E-B694-4F29-310B-1A1C3B953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659" y="351057"/>
            <a:ext cx="10515600" cy="1325563"/>
          </a:xfrm>
        </p:spPr>
        <p:txBody>
          <a:bodyPr/>
          <a:lstStyle/>
          <a:p>
            <a:r>
              <a:rPr lang="en-GB" dirty="0"/>
              <a:t> State of the Art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FBB1A-1AFB-36A1-E641-C3EF01897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b="1" dirty="0"/>
              <a:t>Related platforms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i="1" dirty="0"/>
              <a:t>UCAS, Prospects, The Student Room, reddit forums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Gap:</a:t>
            </a:r>
          </a:p>
          <a:p>
            <a:pPr marL="0" indent="0">
              <a:buNone/>
            </a:pPr>
            <a:r>
              <a:rPr lang="en-GB" dirty="0"/>
              <a:t>These provide static information and lack interactive, personalised recommendations and peer-driven insights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Adding value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Combining subject recommendations, real stories, and career/</a:t>
            </a:r>
            <a:r>
              <a:rPr lang="en-GB" dirty="0" err="1"/>
              <a:t>uni</a:t>
            </a:r>
            <a:r>
              <a:rPr lang="en-GB" dirty="0"/>
              <a:t> mapping</a:t>
            </a:r>
          </a:p>
        </p:txBody>
      </p:sp>
    </p:spTree>
    <p:extLst>
      <p:ext uri="{BB962C8B-B14F-4D97-AF65-F5344CB8AC3E}">
        <p14:creationId xmlns:p14="http://schemas.microsoft.com/office/powerpoint/2010/main" val="254754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87F8D-FFFA-FE59-58A1-7E37AD772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393261"/>
            <a:ext cx="10515600" cy="1325563"/>
          </a:xfrm>
        </p:spPr>
        <p:txBody>
          <a:bodyPr/>
          <a:lstStyle/>
          <a:p>
            <a:r>
              <a:rPr lang="en-US" dirty="0"/>
              <a:t>Methodology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319-F699-EDC5-C073-093A20CD7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252" y="2113401"/>
            <a:ext cx="67442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Agile over Waterfall- Scrum feedback, DSDM (</a:t>
            </a:r>
            <a:r>
              <a:rPr lang="en-US" dirty="0" err="1"/>
              <a:t>fefoevdep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Research - </a:t>
            </a:r>
            <a:r>
              <a:rPr lang="en-GB" dirty="0"/>
              <a:t>gathered requirements from students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Forms response chart. Question title: Which age group do you belong to?. Number of responses: 48 responses.">
            <a:extLst>
              <a:ext uri="{FF2B5EF4-FFF2-40B4-BE49-F238E27FC236}">
                <a16:creationId xmlns:a16="http://schemas.microsoft.com/office/drawing/2014/main" id="{0F149A31-370F-5006-7CBD-106F3BEC06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466" y="4464197"/>
            <a:ext cx="5022463" cy="2111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Forms response chart. Question title: If student, what course are you studying?. Number of responses: 43 responses.">
            <a:extLst>
              <a:ext uri="{FF2B5EF4-FFF2-40B4-BE49-F238E27FC236}">
                <a16:creationId xmlns:a16="http://schemas.microsoft.com/office/drawing/2014/main" id="{AC6A6389-C1E6-8011-E1B6-521A0E36D5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002" y="697155"/>
            <a:ext cx="4449746" cy="21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screenshot of a text&#10;&#10;AI-generated content may be incorrect.">
            <a:extLst>
              <a:ext uri="{FF2B5EF4-FFF2-40B4-BE49-F238E27FC236}">
                <a16:creationId xmlns:a16="http://schemas.microsoft.com/office/drawing/2014/main" id="{F6EDC212-4C55-B074-C424-C2C2800FE7A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20" y="3963656"/>
            <a:ext cx="3872428" cy="219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19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B3D55-E6E8-D491-6850-5804FAF0A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55" y="379193"/>
            <a:ext cx="10515600" cy="1325563"/>
          </a:xfrm>
        </p:spPr>
        <p:txBody>
          <a:bodyPr/>
          <a:lstStyle/>
          <a:p>
            <a:r>
              <a:rPr lang="en-US" dirty="0"/>
              <a:t>Design &amp;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E5A4D-035F-1CDD-6317-7751E848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531" y="1910032"/>
            <a:ext cx="6406662" cy="4351338"/>
          </a:xfrm>
        </p:spPr>
        <p:txBody>
          <a:bodyPr/>
          <a:lstStyle/>
          <a:p>
            <a:r>
              <a:rPr lang="en-GB" dirty="0"/>
              <a:t>Low, mid, high-fidelity wireframes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SwiftUI and Xcode to build the app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b="1" dirty="0"/>
              <a:t>Challenges- </a:t>
            </a:r>
            <a:r>
              <a:rPr lang="en-GB" dirty="0"/>
              <a:t>recommendation logic with limited data was challenging- I overcame it by building a rule-based mapping (e.g., linking interests to subjects).”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E2D728-699A-1104-440C-B0B6F38B4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9940" y="827379"/>
            <a:ext cx="1391005" cy="4556124"/>
          </a:xfrm>
          <a:prstGeom prst="rect">
            <a:avLst/>
          </a:prstGeom>
        </p:spPr>
      </p:pic>
      <p:pic>
        <p:nvPicPr>
          <p:cNvPr id="5" name="Picture 4" descr="Screens screenshot of a screenshot of a mobile application&#10;&#10;AI-generated content may be incorrect.">
            <a:extLst>
              <a:ext uri="{FF2B5EF4-FFF2-40B4-BE49-F238E27FC236}">
                <a16:creationId xmlns:a16="http://schemas.microsoft.com/office/drawing/2014/main" id="{9A6F6E7B-D59A-CAE3-F818-A59E08DB2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90" y="827379"/>
            <a:ext cx="2794635" cy="455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743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F1FD3-AE15-57B6-27EB-39DAC0830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041"/>
            <a:ext cx="10515600" cy="1325563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569A6-62C4-5948-2ACB-7F6C686026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413" b="20301"/>
          <a:stretch>
            <a:fillRect/>
          </a:stretch>
        </p:blipFill>
        <p:spPr>
          <a:xfrm>
            <a:off x="7816949" y="0"/>
            <a:ext cx="51628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E33221-8BD1-7166-7EAD-50633E206C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94"/>
          <a:stretch>
            <a:fillRect/>
          </a:stretch>
        </p:blipFill>
        <p:spPr>
          <a:xfrm>
            <a:off x="433460" y="1312565"/>
            <a:ext cx="7883184" cy="541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34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58C06B2-377D-4E7D-94E3-62FF9A467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50" y="2011679"/>
            <a:ext cx="11141160" cy="382641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Usability Testing: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Students tested the app for ease of navigation, clarity of UI elements, and overall experience.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System Testing: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Verified that key features (profile data storage, Smart Subject Sets) worked as intended across the flow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Feedback:</a:t>
            </a:r>
            <a:r>
              <a:rPr lang="en-GB" dirty="0"/>
              <a:t> </a:t>
            </a:r>
          </a:p>
          <a:p>
            <a:pPr marL="0" indent="0">
              <a:buNone/>
            </a:pPr>
            <a:r>
              <a:rPr lang="en-GB" dirty="0"/>
              <a:t>Positive response for UI simplicity and structure, but users wanted more subject examples and stories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25475B0-471B-72D3-FD47-3E65E869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50" y="491735"/>
            <a:ext cx="10515600" cy="1325563"/>
          </a:xfrm>
        </p:spPr>
        <p:txBody>
          <a:bodyPr/>
          <a:lstStyle/>
          <a:p>
            <a:r>
              <a:rPr lang="en-US" dirty="0"/>
              <a:t>Testing and Validation</a:t>
            </a:r>
          </a:p>
        </p:txBody>
      </p:sp>
    </p:spTree>
    <p:extLst>
      <p:ext uri="{BB962C8B-B14F-4D97-AF65-F5344CB8AC3E}">
        <p14:creationId xmlns:p14="http://schemas.microsoft.com/office/powerpoint/2010/main" val="30380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3B2BF-2A90-52DE-B56C-87CB8EBA8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3CCF0-AB88-634B-26C1-9E67D4303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b="1" dirty="0"/>
              <a:t>What to improve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More data integration and a stronger algorithm for recommendations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Skills learned</a:t>
            </a:r>
            <a:r>
              <a:rPr lang="en-GB" dirty="0"/>
              <a:t>: </a:t>
            </a:r>
          </a:p>
          <a:p>
            <a:pPr marL="0" indent="0">
              <a:buNone/>
            </a:pPr>
            <a:r>
              <a:rPr lang="en-GB" dirty="0"/>
              <a:t>SwiftUI, user-driven design, and how to iterate quickly based on testing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Potential: </a:t>
            </a:r>
          </a:p>
          <a:p>
            <a:pPr marL="0" indent="0">
              <a:buNone/>
            </a:pPr>
            <a:r>
              <a:rPr lang="en-GB" dirty="0"/>
              <a:t>Scale with more data and partnerships with education platforms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18681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7F9E-8C2E-67DA-F23A-81DB5F2E6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56A6A5-F229-6510-0163-8D7514DD9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784" y="1549500"/>
            <a:ext cx="7010921" cy="3758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D5C6A5-F431-06CF-203A-06AA060784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425" y="4062340"/>
            <a:ext cx="4826392" cy="2587735"/>
          </a:xfrm>
          <a:prstGeom prst="rect">
            <a:avLst/>
          </a:prstGeom>
        </p:spPr>
      </p:pic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44D50A4C-E5F5-3CC1-0F66-AC235ACCE4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605" y="151376"/>
            <a:ext cx="1671611" cy="3632834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121ADECA-D2A8-580D-2193-E4FDC21CD9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2211" y="207925"/>
            <a:ext cx="1729664" cy="375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907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308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Aims &amp; Objectives</vt:lpstr>
      <vt:lpstr> State of the Art </vt:lpstr>
      <vt:lpstr>Methodology &amp; Analysis</vt:lpstr>
      <vt:lpstr>Design &amp; Implementation</vt:lpstr>
      <vt:lpstr>Demonstration</vt:lpstr>
      <vt:lpstr>Testing and Validation</vt:lpstr>
      <vt:lpstr>Reflection</vt:lpstr>
      <vt:lpstr>What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Mehek Rai</dc:creator>
  <cp:lastModifiedBy>Mehek Rai</cp:lastModifiedBy>
  <cp:revision>1</cp:revision>
  <dcterms:created xsi:type="dcterms:W3CDTF">2025-07-25T10:15:39Z</dcterms:created>
  <dcterms:modified xsi:type="dcterms:W3CDTF">2025-07-25T13:30:03Z</dcterms:modified>
</cp:coreProperties>
</file>