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94" r:id="rId3"/>
    <p:sldId id="257" r:id="rId4"/>
    <p:sldId id="259" r:id="rId5"/>
    <p:sldId id="295" r:id="rId6"/>
    <p:sldId id="296" r:id="rId7"/>
    <p:sldId id="292" r:id="rId8"/>
    <p:sldId id="293" r:id="rId9"/>
    <p:sldId id="297" r:id="rId10"/>
    <p:sldId id="298" r:id="rId11"/>
    <p:sldId id="300" r:id="rId12"/>
    <p:sldId id="299" r:id="rId13"/>
    <p:sldId id="301" r:id="rId14"/>
    <p:sldId id="302" r:id="rId15"/>
    <p:sldId id="303" r:id="rId16"/>
    <p:sldId id="304" r:id="rId17"/>
    <p:sldId id="305" r:id="rId18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Light" panose="00000400000000000000" pitchFamily="2" charset="0"/>
      <p:regular r:id="rId24"/>
      <p:bold r:id="rId25"/>
      <p:italic r:id="rId26"/>
      <p:boldItalic r:id="rId27"/>
    </p:embeddedFont>
    <p:embeddedFont>
      <p:font typeface="Poppins Medium" panose="00000600000000000000" pitchFamily="2" charset="0"/>
      <p:regular r:id="rId28"/>
      <p:bold r:id="rId29"/>
      <p:italic r:id="rId30"/>
      <p:boldItalic r:id="rId31"/>
    </p:embeddedFont>
    <p:embeddedFont>
      <p:font typeface="Poppins SemiBold" panose="000007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C68BC-6FE4-4196-92F5-4539D0E1E47E}" v="82" dt="2024-12-15T02:11:06.118"/>
  </p1510:revLst>
</p1510:revInfo>
</file>

<file path=ppt/tableStyles.xml><?xml version="1.0" encoding="utf-8"?>
<a:tblStyleLst xmlns:a="http://schemas.openxmlformats.org/drawingml/2006/main" def="{52D4A417-CC1E-41C4-9A71-4E3B145865A0}">
  <a:tblStyle styleId="{52D4A417-CC1E-41C4-9A71-4E3B145865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3" autoAdjust="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Rogannagari" userId="d5e2d3e1c04f5cc1" providerId="LiveId" clId="{44DC68BC-6FE4-4196-92F5-4539D0E1E47E}"/>
    <pc:docChg chg="undo custSel modSld">
      <pc:chgData name="Ashish Rogannagari" userId="d5e2d3e1c04f5cc1" providerId="LiveId" clId="{44DC68BC-6FE4-4196-92F5-4539D0E1E47E}" dt="2024-12-15T02:11:06.118" v="189"/>
      <pc:docMkLst>
        <pc:docMk/>
      </pc:docMkLst>
      <pc:sldChg chg="addSp modSp mod">
        <pc:chgData name="Ashish Rogannagari" userId="d5e2d3e1c04f5cc1" providerId="LiveId" clId="{44DC68BC-6FE4-4196-92F5-4539D0E1E47E}" dt="2024-12-15T01:35:02.302" v="112" actId="1076"/>
        <pc:sldMkLst>
          <pc:docMk/>
          <pc:sldMk cId="0" sldId="257"/>
        </pc:sldMkLst>
        <pc:spChg chg="add">
          <ac:chgData name="Ashish Rogannagari" userId="d5e2d3e1c04f5cc1" providerId="LiveId" clId="{44DC68BC-6FE4-4196-92F5-4539D0E1E47E}" dt="2024-12-15T01:29:17.764" v="0"/>
          <ac:spMkLst>
            <pc:docMk/>
            <pc:sldMk cId="0" sldId="257"/>
            <ac:spMk id="2" creationId="{C48225E7-8D15-3B8A-8122-00982B8E56EF}"/>
          </ac:spMkLst>
        </pc:spChg>
        <pc:spChg chg="add">
          <ac:chgData name="Ashish Rogannagari" userId="d5e2d3e1c04f5cc1" providerId="LiveId" clId="{44DC68BC-6FE4-4196-92F5-4539D0E1E47E}" dt="2024-12-15T01:29:24.431" v="2"/>
          <ac:spMkLst>
            <pc:docMk/>
            <pc:sldMk cId="0" sldId="257"/>
            <ac:spMk id="3" creationId="{90E5BA00-8A85-D8FC-BC1D-AC6511A1F217}"/>
          </ac:spMkLst>
        </pc:spChg>
        <pc:spChg chg="mod">
          <ac:chgData name="Ashish Rogannagari" userId="d5e2d3e1c04f5cc1" providerId="LiveId" clId="{44DC68BC-6FE4-4196-92F5-4539D0E1E47E}" dt="2024-12-15T01:34:27.152" v="108" actId="255"/>
          <ac:spMkLst>
            <pc:docMk/>
            <pc:sldMk cId="0" sldId="257"/>
            <ac:spMk id="877" creationId="{00000000-0000-0000-0000-000000000000}"/>
          </ac:spMkLst>
        </pc:spChg>
        <pc:picChg chg="add mod">
          <ac:chgData name="Ashish Rogannagari" userId="d5e2d3e1c04f5cc1" providerId="LiveId" clId="{44DC68BC-6FE4-4196-92F5-4539D0E1E47E}" dt="2024-12-15T01:35:02.302" v="112" actId="1076"/>
          <ac:picMkLst>
            <pc:docMk/>
            <pc:sldMk cId="0" sldId="257"/>
            <ac:picMk id="4" creationId="{39977A67-A5A2-E592-8C4B-C3ACE668C92A}"/>
          </ac:picMkLst>
        </pc:picChg>
        <pc:picChg chg="ord">
          <ac:chgData name="Ashish Rogannagari" userId="d5e2d3e1c04f5cc1" providerId="LiveId" clId="{44DC68BC-6FE4-4196-92F5-4539D0E1E47E}" dt="2024-12-15T01:34:36.561" v="109" actId="166"/>
          <ac:picMkLst>
            <pc:docMk/>
            <pc:sldMk cId="0" sldId="257"/>
            <ac:picMk id="5" creationId="{0A75D09B-B609-8F64-0E19-C91703ADFD7B}"/>
          </ac:picMkLst>
        </pc:picChg>
      </pc:sldChg>
      <pc:sldChg chg="modAnim">
        <pc:chgData name="Ashish Rogannagari" userId="d5e2d3e1c04f5cc1" providerId="LiveId" clId="{44DC68BC-6FE4-4196-92F5-4539D0E1E47E}" dt="2024-12-15T02:06:45.661" v="140"/>
        <pc:sldMkLst>
          <pc:docMk/>
          <pc:sldMk cId="0" sldId="259"/>
        </pc:sldMkLst>
      </pc:sldChg>
      <pc:sldChg chg="modSp mod modAnim">
        <pc:chgData name="Ashish Rogannagari" userId="d5e2d3e1c04f5cc1" providerId="LiveId" clId="{44DC68BC-6FE4-4196-92F5-4539D0E1E47E}" dt="2024-12-15T02:07:07.061" v="144"/>
        <pc:sldMkLst>
          <pc:docMk/>
          <pc:sldMk cId="1957516567" sldId="293"/>
        </pc:sldMkLst>
        <pc:spChg chg="mod">
          <ac:chgData name="Ashish Rogannagari" userId="d5e2d3e1c04f5cc1" providerId="LiveId" clId="{44DC68BC-6FE4-4196-92F5-4539D0E1E47E}" dt="2024-12-15T02:06:59.885" v="142" actId="1076"/>
          <ac:spMkLst>
            <pc:docMk/>
            <pc:sldMk cId="1957516567" sldId="293"/>
            <ac:spMk id="4" creationId="{97A05F51-166D-5550-BE42-984C5ED296E3}"/>
          </ac:spMkLst>
        </pc:spChg>
      </pc:sldChg>
      <pc:sldChg chg="addSp modSp mod modAnim">
        <pc:chgData name="Ashish Rogannagari" userId="d5e2d3e1c04f5cc1" providerId="LiveId" clId="{44DC68BC-6FE4-4196-92F5-4539D0E1E47E}" dt="2024-12-15T02:06:17.634" v="127"/>
        <pc:sldMkLst>
          <pc:docMk/>
          <pc:sldMk cId="2734378127" sldId="294"/>
        </pc:sldMkLst>
        <pc:spChg chg="mod">
          <ac:chgData name="Ashish Rogannagari" userId="d5e2d3e1c04f5cc1" providerId="LiveId" clId="{44DC68BC-6FE4-4196-92F5-4539D0E1E47E}" dt="2024-12-15T01:46:27.186" v="113" actId="20577"/>
          <ac:spMkLst>
            <pc:docMk/>
            <pc:sldMk cId="2734378127" sldId="294"/>
            <ac:spMk id="16" creationId="{3634B8FF-A8B3-56BB-AC23-0EFA2CE2D291}"/>
          </ac:spMkLst>
        </pc:spChg>
        <pc:picChg chg="add mod">
          <ac:chgData name="Ashish Rogannagari" userId="d5e2d3e1c04f5cc1" providerId="LiveId" clId="{44DC68BC-6FE4-4196-92F5-4539D0E1E47E}" dt="2024-12-15T01:34:51.394" v="110"/>
          <ac:picMkLst>
            <pc:docMk/>
            <pc:sldMk cId="2734378127" sldId="294"/>
            <ac:picMk id="2" creationId="{2BB464C5-2904-58FD-CFAD-D80FA66DB10D}"/>
          </ac:picMkLst>
        </pc:picChg>
      </pc:sldChg>
      <pc:sldChg chg="modAnim">
        <pc:chgData name="Ashish Rogannagari" userId="d5e2d3e1c04f5cc1" providerId="LiveId" clId="{44DC68BC-6FE4-4196-92F5-4539D0E1E47E}" dt="2024-12-15T02:11:06.118" v="189"/>
        <pc:sldMkLst>
          <pc:docMk/>
          <pc:sldMk cId="81153951" sldId="297"/>
        </pc:sldMkLst>
      </pc:sldChg>
      <pc:sldChg chg="modAnim">
        <pc:chgData name="Ashish Rogannagari" userId="d5e2d3e1c04f5cc1" providerId="LiveId" clId="{44DC68BC-6FE4-4196-92F5-4539D0E1E47E}" dt="2024-12-15T02:08:33.188" v="181"/>
        <pc:sldMkLst>
          <pc:docMk/>
          <pc:sldMk cId="2629284106" sldId="298"/>
        </pc:sldMkLst>
      </pc:sldChg>
      <pc:sldChg chg="modAnim">
        <pc:chgData name="Ashish Rogannagari" userId="d5e2d3e1c04f5cc1" providerId="LiveId" clId="{44DC68BC-6FE4-4196-92F5-4539D0E1E47E}" dt="2024-12-15T02:08:40.520" v="182"/>
        <pc:sldMkLst>
          <pc:docMk/>
          <pc:sldMk cId="2603576824" sldId="300"/>
        </pc:sldMkLst>
      </pc:sldChg>
      <pc:sldChg chg="modAnim">
        <pc:chgData name="Ashish Rogannagari" userId="d5e2d3e1c04f5cc1" providerId="LiveId" clId="{44DC68BC-6FE4-4196-92F5-4539D0E1E47E}" dt="2024-12-15T02:08:53.258" v="185"/>
        <pc:sldMkLst>
          <pc:docMk/>
          <pc:sldMk cId="901553328" sldId="302"/>
        </pc:sldMkLst>
      </pc:sldChg>
      <pc:sldChg chg="modAnim">
        <pc:chgData name="Ashish Rogannagari" userId="d5e2d3e1c04f5cc1" providerId="LiveId" clId="{44DC68BC-6FE4-4196-92F5-4539D0E1E47E}" dt="2024-12-15T02:08:57.207" v="186"/>
        <pc:sldMkLst>
          <pc:docMk/>
          <pc:sldMk cId="2881401367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F9082251-C4F8-59ED-643D-85869A025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2D9AD00A-E33F-D22B-1B04-3C0FB18A9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B3E6A2E5-5418-73C5-8FCC-A5F07E946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627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A203CA79-6F02-6407-9B58-084622B5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79A4B8EF-E8B6-2631-B561-A1F22F135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D1C70087-020A-B3C8-41A6-FAD1CA0ADB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49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1D2AAC0A-80EA-345D-491C-7D2CF3BC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3E975A1D-D80A-0D91-2ACE-399066D5E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56A37E61-897D-8DF4-466C-E759F392A1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092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958B1CE9-FBEF-4236-6A96-DDFEA490B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E84900D2-737C-9E59-8CF5-32266F3C7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2D3265C9-20DA-CB55-EB5E-197A7411A6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73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EB0356AE-C4E5-DE61-F9EB-B891A1A85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E25FCEC6-773C-169A-5059-417F9494D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4B39A24D-AF74-7705-5466-768B23EC7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178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CCA89CF4-7C82-56BF-95C3-277D5ACF8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21436805-73C5-4D1E-78A9-39A56A8FD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1526D82F-21FD-B887-71DA-A28C11F84E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052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7E269718-FCBC-A8EE-4537-4B483E252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B77C4028-3CF5-9DA0-B39E-F8D7DE62A7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B11FC29C-E936-7C7B-CDB3-D594C789E6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220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511D1105-0FC6-38E6-9C97-A294F3969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196952E2-F9A1-A0AB-98BE-4A4E3A1216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548FFF24-9302-CF3A-5960-771546AD5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FB8D30FF-88C2-7B8D-7F0D-5DA5D4001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99f2f57a71_0_0:notes">
            <a:extLst>
              <a:ext uri="{FF2B5EF4-FFF2-40B4-BE49-F238E27FC236}">
                <a16:creationId xmlns:a16="http://schemas.microsoft.com/office/drawing/2014/main" id="{9288185E-3E89-2ACC-EEDA-1A61359033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99f2f57a71_0_0:notes">
            <a:extLst>
              <a:ext uri="{FF2B5EF4-FFF2-40B4-BE49-F238E27FC236}">
                <a16:creationId xmlns:a16="http://schemas.microsoft.com/office/drawing/2014/main" id="{DFAA4D15-C9CC-6531-FD2B-2DEE300EF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58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DE7A30F1-C046-18A2-3FD8-1A05D5457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7CFB3DDD-5210-D4B0-AF48-3CD1A9331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515C926D-2C6B-D918-0B7E-F1EA13CDA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74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0E58C263-E37E-5E1F-C161-0276BD1B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E0829D60-97B2-3E72-6438-88AC915DF8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8E38F2D1-872B-EE90-BC14-D695359F5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57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587ED937-3D07-D953-8B92-CE8A23AFB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68728D59-870C-6B5E-98FC-30ABFF2DA4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7C4A6285-E5E1-33D2-8A38-2AE848629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74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2A8EDF8B-3841-FBE3-1DB4-4D0117DA5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C3EFDED6-F19A-607E-388C-D5585EAE7F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9F11AE88-D8D2-770D-D0DA-20AB2499C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>
          <a:extLst>
            <a:ext uri="{FF2B5EF4-FFF2-40B4-BE49-F238E27FC236}">
              <a16:creationId xmlns:a16="http://schemas.microsoft.com/office/drawing/2014/main" id="{6141BD83-77B2-869F-9A9F-3216B17C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>
            <a:extLst>
              <a:ext uri="{FF2B5EF4-FFF2-40B4-BE49-F238E27FC236}">
                <a16:creationId xmlns:a16="http://schemas.microsoft.com/office/drawing/2014/main" id="{DFCB34D8-09DA-8974-BAB4-363B9F80A0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>
            <a:extLst>
              <a:ext uri="{FF2B5EF4-FFF2-40B4-BE49-F238E27FC236}">
                <a16:creationId xmlns:a16="http://schemas.microsoft.com/office/drawing/2014/main" id="{EB250A59-61F2-5242-CFE2-C0D89AF86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96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.xml"/><Relationship Id="rId5" Type="http://schemas.openxmlformats.org/officeDocument/2006/relationships/slide" Target="../slides/slide15.xml"/><Relationship Id="rId4" Type="http://schemas.openxmlformats.org/officeDocument/2006/relationships/slide" Target="../slides/sl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2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2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0" name="Google Shape;70;p4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4" name="Google Shape;74;p4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720000" y="10633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91" name="Google Shape;291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97" name="Google Shape;297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subTitle" idx="1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09" name="Google Shape;309;p14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3" name="Google Shape;313;p14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770" name="Google Shape;770;p30"/>
            <p:cNvSpPr/>
            <p:nvPr/>
          </p:nvSpPr>
          <p:spPr>
            <a:xfrm>
              <a:off x="590233" y="2668119"/>
              <a:ext cx="48504" cy="44139"/>
            </a:xfrm>
            <a:custGeom>
              <a:avLst/>
              <a:gdLst/>
              <a:ahLst/>
              <a:cxnLst/>
              <a:rect l="l" t="t" r="r" b="b"/>
              <a:pathLst>
                <a:path w="1589" h="1446" extrusionOk="0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27015" y="2702704"/>
              <a:ext cx="19902" cy="19902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30"/>
            <p:cNvSpPr/>
            <p:nvPr/>
          </p:nvSpPr>
          <p:spPr>
            <a:xfrm>
              <a:off x="4885042" y="4711368"/>
              <a:ext cx="115200" cy="88562"/>
            </a:xfrm>
            <a:custGeom>
              <a:avLst/>
              <a:gdLst/>
              <a:ahLst/>
              <a:cxnLst/>
              <a:rect l="l" t="t" r="r" b="b"/>
              <a:pathLst>
                <a:path w="17930" h="13784" extrusionOk="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905" extrusionOk="0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52" fill="none" extrusionOk="0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chemeClr val="dk2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1" fill="none" extrusionOk="0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chemeClr val="dk2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7066" extrusionOk="0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6025" extrusionOk="0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0758" extrusionOk="0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1" name="Google Shape;791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4" name="Google Shape;794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3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3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Vs Solution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30">
            <a:hlinkClick r:id="rId5" action="ppaction://hlinksldjump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Product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30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&amp; Competition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30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Model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3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30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eering.atspotify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cloud.google.com/" TargetMode="External"/><Relationship Id="rId12" Type="http://schemas.openxmlformats.org/officeDocument/2006/relationships/hyperlink" Target="https://towardsdatascienc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ernardmarr.com/" TargetMode="External"/><Relationship Id="rId11" Type="http://schemas.openxmlformats.org/officeDocument/2006/relationships/hyperlink" Target="https://www.pragmaticinstitute.com/" TargetMode="External"/><Relationship Id="rId5" Type="http://schemas.openxmlformats.org/officeDocument/2006/relationships/hyperlink" Target="https://www.theguardian.com/" TargetMode="External"/><Relationship Id="rId10" Type="http://schemas.openxmlformats.org/officeDocument/2006/relationships/hyperlink" Target="https://techcrunch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hbr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2A14256-2E12-2018-C6A7-788CC63B3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59" y="563425"/>
            <a:ext cx="2168100" cy="21681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4" name="Google Shape;834;p34"/>
          <p:cNvGrpSpPr/>
          <p:nvPr/>
        </p:nvGrpSpPr>
        <p:grpSpPr>
          <a:xfrm>
            <a:off x="0" y="234601"/>
            <a:ext cx="498088" cy="1809783"/>
            <a:chOff x="0" y="184950"/>
            <a:chExt cx="2489100" cy="4773600"/>
          </a:xfrm>
        </p:grpSpPr>
        <p:sp>
          <p:nvSpPr>
            <p:cNvPr id="835" name="Google Shape;835;p3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9" name="Google Shape;839;p3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40" name="Google Shape;840;p34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4"/>
          <p:cNvSpPr/>
          <p:nvPr/>
        </p:nvSpPr>
        <p:spPr>
          <a:xfrm>
            <a:off x="3516351" y="2996657"/>
            <a:ext cx="4318673" cy="475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Google Shape;843;p34"/>
          <p:cNvSpPr txBox="1">
            <a:spLocks noGrp="1"/>
          </p:cNvSpPr>
          <p:nvPr>
            <p:ph type="subTitle" idx="1"/>
          </p:nvPr>
        </p:nvSpPr>
        <p:spPr>
          <a:xfrm>
            <a:off x="3475463" y="3082664"/>
            <a:ext cx="424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Data-Driven Evolution for Spotify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>
            <a:hlinkClick r:id="rId4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p34">
            <a:hlinkClick r:id="rId5" action="ppaction://hlinksldjump"/>
          </p:cNvPr>
          <p:cNvSpPr txBox="1"/>
          <p:nvPr/>
        </p:nvSpPr>
        <p:spPr>
          <a:xfrm>
            <a:off x="420879" y="751575"/>
            <a:ext cx="1311277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0" name="Google Shape;850;p34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52" name="Google Shape;852;p34"/>
          <p:cNvCxnSpPr>
            <a:cxnSpLocks/>
          </p:cNvCxnSpPr>
          <p:nvPr/>
        </p:nvCxnSpPr>
        <p:spPr>
          <a:xfrm flipH="1">
            <a:off x="75" y="674668"/>
            <a:ext cx="498013" cy="139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34"/>
          <p:cNvCxnSpPr>
            <a:cxnSpLocks/>
            <a:stCxn id="837" idx="3"/>
          </p:cNvCxnSpPr>
          <p:nvPr/>
        </p:nvCxnSpPr>
        <p:spPr>
          <a:xfrm flipH="1">
            <a:off x="75" y="1139493"/>
            <a:ext cx="498013" cy="63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4"/>
          <p:cNvCxnSpPr>
            <a:cxnSpLocks/>
          </p:cNvCxnSpPr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8" name="Google Shape;858;p34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 txBox="1">
            <a:spLocks noGrp="1"/>
          </p:cNvSpPr>
          <p:nvPr>
            <p:ph type="ctrTitle"/>
          </p:nvPr>
        </p:nvSpPr>
        <p:spPr>
          <a:xfrm>
            <a:off x="3672468" y="1590908"/>
            <a:ext cx="3798849" cy="1419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Spotify</a:t>
            </a:r>
            <a:endParaRPr sz="5600" b="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66" name="Google Shape;866;p34"/>
          <p:cNvGrpSpPr/>
          <p:nvPr/>
        </p:nvGrpSpPr>
        <p:grpSpPr>
          <a:xfrm>
            <a:off x="185081" y="1731909"/>
            <a:ext cx="192025" cy="201167"/>
            <a:chOff x="848108" y="2667020"/>
            <a:chExt cx="53144" cy="56135"/>
          </a:xfrm>
        </p:grpSpPr>
        <p:sp>
          <p:nvSpPr>
            <p:cNvPr id="867" name="Google Shape;867;p34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625D6C5-DF95-5334-1C1E-CFE52C9AB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6190" y="4507022"/>
            <a:ext cx="1500161" cy="6416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7EBD00-214A-9A70-132C-4258C912B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74" y="4437436"/>
            <a:ext cx="2364728" cy="687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0E39D5-DB5D-DCF1-38E8-E413F06CA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0918" y="4387546"/>
            <a:ext cx="2599745" cy="7559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2389A9-EEF6-7DC6-AAEB-4571E9170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932" y="4437436"/>
            <a:ext cx="2092595" cy="608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794735F3-2709-2EB7-5C69-03A11065F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02ABD-E93A-5A84-620E-CBD5C558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25" y="141943"/>
            <a:ext cx="3411453" cy="801000"/>
          </a:xfrm>
          <a:prstGeom prst="rect">
            <a:avLst/>
          </a:prstGeom>
        </p:spPr>
      </p:pic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D7E2467F-6B9A-7B4B-2D29-9BC298D13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655" y="90598"/>
            <a:ext cx="5498928" cy="1028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800" dirty="0"/>
              <a:t>Our Problems Solving Journey</a:t>
            </a:r>
          </a:p>
        </p:txBody>
      </p:sp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CA929D88-24F1-F06B-5958-831C1822906E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AC39495-C7E0-31CF-E045-0D04E8C119BB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55EAAD2-5966-DA1D-7A97-518562B21838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EBB370-0A4E-35E7-4F0C-1E097349A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8274"/>
            <a:ext cx="9144000" cy="102830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714E582-E658-C73C-4B8F-85575E46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18" y="572429"/>
            <a:ext cx="6981784" cy="46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2DD8B993-74C0-976C-F454-209B6F3BE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820D4-E51B-7BD9-F034-C7CA7380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25" y="141943"/>
            <a:ext cx="3411453" cy="801000"/>
          </a:xfrm>
          <a:prstGeom prst="rect">
            <a:avLst/>
          </a:prstGeom>
        </p:spPr>
      </p:pic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26BDE6D4-E81E-72A8-6166-E700C33FD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655" y="90598"/>
            <a:ext cx="6457000" cy="370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800" dirty="0"/>
              <a:t>Spotify’s Evolution: Insights and Strategic Impacts</a:t>
            </a:r>
          </a:p>
        </p:txBody>
      </p:sp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2E6C3002-5BB2-A04C-BCFE-16478242014D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64EEAFF-2310-21FE-51E1-A2BB94A1A0D6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EA8CD00-96F1-E2E4-EA1C-4E4950C64A03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77E425-93F1-B8DF-2349-CE55737D6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8274"/>
            <a:ext cx="9144000" cy="1028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64385-EB03-EACF-D98F-4DCD450FA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71" y="461073"/>
            <a:ext cx="8212607" cy="46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7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6A3A8B8A-FA35-A967-A99F-2871DA2E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55C84-999C-4698-5F87-175AF3A7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62" y="11314"/>
            <a:ext cx="3411453" cy="801000"/>
          </a:xfrm>
          <a:prstGeom prst="rect">
            <a:avLst/>
          </a:prstGeom>
        </p:spPr>
      </p:pic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577EC9B5-2996-4FBE-07AB-6C64A447D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9688" y="187686"/>
            <a:ext cx="5397190" cy="381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How This Dashboard Solves Spotify’s Challenges</a:t>
            </a:r>
            <a:endParaRPr lang="en-US" sz="3600" dirty="0"/>
          </a:p>
        </p:txBody>
      </p:sp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20E9739C-5740-A2F3-A2DC-327C4A91F21E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8715B69-242B-B651-A9B8-54C5D902B972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1397489-B066-6889-5721-D29888CAF949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>
            <a:extLst>
              <a:ext uri="{FF2B5EF4-FFF2-40B4-BE49-F238E27FC236}">
                <a16:creationId xmlns:a16="http://schemas.microsoft.com/office/drawing/2014/main" id="{B78D85E0-D98C-D538-D013-D74F9D2055EF}"/>
              </a:ext>
            </a:extLst>
          </p:cNvPr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332D496-CD57-0F81-D002-BE366DB45E81}"/>
                </a:ext>
              </a:extLst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1E28D2A-AF07-CA8B-E5E7-52A514A7B362}"/>
                </a:ext>
              </a:extLst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>
            <a:extLst>
              <a:ext uri="{FF2B5EF4-FFF2-40B4-BE49-F238E27FC236}">
                <a16:creationId xmlns:a16="http://schemas.microsoft.com/office/drawing/2014/main" id="{BED72B5C-0FCB-C669-CE0B-BE27E4CECCE5}"/>
              </a:ext>
            </a:extLst>
          </p:cNvPr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>
            <a:extLst>
              <a:ext uri="{FF2B5EF4-FFF2-40B4-BE49-F238E27FC236}">
                <a16:creationId xmlns:a16="http://schemas.microsoft.com/office/drawing/2014/main" id="{B22FEED4-8C5F-274C-9EB8-0A466E4323BC}"/>
              </a:ext>
            </a:extLst>
          </p:cNvPr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>
            <a:extLst>
              <a:ext uri="{FF2B5EF4-FFF2-40B4-BE49-F238E27FC236}">
                <a16:creationId xmlns:a16="http://schemas.microsoft.com/office/drawing/2014/main" id="{259EC58A-320B-9DDF-1042-D7706006B1BF}"/>
              </a:ext>
            </a:extLst>
          </p:cNvPr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A49926-DA05-C050-C6C1-7D5723DE1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3714"/>
            <a:ext cx="9144000" cy="102830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430C205-AE88-0257-2E1C-19AD5AA7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74116"/>
              </p:ext>
            </p:extLst>
          </p:nvPr>
        </p:nvGraphicFramePr>
        <p:xfrm>
          <a:off x="624468" y="728270"/>
          <a:ext cx="7887630" cy="3988356"/>
        </p:xfrm>
        <a:graphic>
          <a:graphicData uri="http://schemas.openxmlformats.org/drawingml/2006/table">
            <a:tbl>
              <a:tblPr firstRow="1" bandRow="1">
                <a:tableStyleId>{52D4A417-CC1E-41C4-9A71-4E3B145865A0}</a:tableStyleId>
              </a:tblPr>
              <a:tblGrid>
                <a:gridCol w="2636988">
                  <a:extLst>
                    <a:ext uri="{9D8B030D-6E8A-4147-A177-3AD203B41FA5}">
                      <a16:colId xmlns:a16="http://schemas.microsoft.com/office/drawing/2014/main" val="1657222214"/>
                    </a:ext>
                  </a:extLst>
                </a:gridCol>
                <a:gridCol w="5250642">
                  <a:extLst>
                    <a:ext uri="{9D8B030D-6E8A-4147-A177-3AD203B41FA5}">
                      <a16:colId xmlns:a16="http://schemas.microsoft.com/office/drawing/2014/main" val="3874202297"/>
                    </a:ext>
                  </a:extLst>
                </a:gridCol>
              </a:tblGrid>
              <a:tr h="45628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37666"/>
                  </a:ext>
                </a:extLst>
              </a:tr>
              <a:tr h="769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Improving Personalization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Metrics like danceability, energy, and valence help refine Spotify's recommendation algorithms.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9268"/>
                  </a:ext>
                </a:extLst>
              </a:tr>
              <a:tr h="545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Competing with Rivals</a:t>
                      </a:r>
                    </a:p>
                    <a:p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Identifies popular tracks and artists to create exclusive playlists and secure artist deals.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65292"/>
                  </a:ext>
                </a:extLst>
              </a:tr>
              <a:tr h="582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Content Exclusivity</a:t>
                      </a:r>
                    </a:p>
                    <a:p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Highlights high-performing tracks and popular artists for exclusive deals and Spotify Originals.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98941"/>
                  </a:ext>
                </a:extLst>
              </a:tr>
              <a:tr h="545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Expanding Revenue</a:t>
                      </a:r>
                    </a:p>
                    <a:p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Tracks speechiness for podcasts, helps focus investments in new content like podcasts/audiobooks.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984995"/>
                  </a:ext>
                </a:extLst>
              </a:tr>
              <a:tr h="5450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Market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Streams over time and by release year help identify emerging trends and user behavior patterns.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0623"/>
                  </a:ext>
                </a:extLst>
              </a:tr>
              <a:tr h="5450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User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Speechiness, acousticness, and top tracks offer insights to create balanced, engaging content.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6665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364675C7-7E86-DD49-8660-18DB8F250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78" y="792396"/>
            <a:ext cx="1366392" cy="3771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7039F8-2BA5-2C7C-D3AD-53E8F5ECF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710" y="812314"/>
            <a:ext cx="2689621" cy="3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1E7EFE77-7B1B-307C-2BDF-E802DDB3D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BF083-8878-5BA9-9E4F-44EC7A3D3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62" y="11314"/>
            <a:ext cx="3411453" cy="80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FD873B-6968-4638-CF21-459D8A9A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6539"/>
            <a:ext cx="9144000" cy="1028305"/>
          </a:xfrm>
          <a:prstGeom prst="rect">
            <a:avLst/>
          </a:prstGeom>
        </p:spPr>
      </p:pic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067A813B-B8A4-8028-BB7D-777F9315D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0098" y="275662"/>
            <a:ext cx="5397190" cy="381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Before and After: Spotify’s Data-Driven Transformation</a:t>
            </a:r>
            <a:endParaRPr lang="en-US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EE2DF8-02D0-A2EA-6E82-812A755C7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55107"/>
              </p:ext>
            </p:extLst>
          </p:nvPr>
        </p:nvGraphicFramePr>
        <p:xfrm>
          <a:off x="498086" y="851571"/>
          <a:ext cx="8348547" cy="3499944"/>
        </p:xfrm>
        <a:graphic>
          <a:graphicData uri="http://schemas.openxmlformats.org/drawingml/2006/table">
            <a:tbl>
              <a:tblPr firstRow="1" bandRow="1">
                <a:tableStyleId>{52D4A417-CC1E-41C4-9A71-4E3B145865A0}</a:tableStyleId>
              </a:tblPr>
              <a:tblGrid>
                <a:gridCol w="1620646">
                  <a:extLst>
                    <a:ext uri="{9D8B030D-6E8A-4147-A177-3AD203B41FA5}">
                      <a16:colId xmlns:a16="http://schemas.microsoft.com/office/drawing/2014/main" val="8152094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187762317"/>
                    </a:ext>
                  </a:extLst>
                </a:gridCol>
                <a:gridCol w="3375101">
                  <a:extLst>
                    <a:ext uri="{9D8B030D-6E8A-4147-A177-3AD203B41FA5}">
                      <a16:colId xmlns:a16="http://schemas.microsoft.com/office/drawing/2014/main" val="2794555357"/>
                    </a:ext>
                  </a:extLst>
                </a:gridCol>
              </a:tblGrid>
              <a:tr h="5833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44944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Personalization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Same playlists for everyone.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Custom playlists like </a:t>
                      </a:r>
                      <a:r>
                        <a:rPr lang="en-US" i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Discover Weekly</a:t>
                      </a:r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33024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Content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No exclusive content, basic music library. 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Exclusive deals with artists and podcasts.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03392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Monetization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Ads were not personalized, low revenue.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Targeted ads and new income from podcasts.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08444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Market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No focus on local markets or regional music.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Regional playlists and local artist support.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94017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User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Many users left due to lack of excitement.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Better recommendations and higher user loyalty.</a:t>
                      </a:r>
                      <a:endParaRPr lang="en-IN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008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3D9EB2-F3F8-A8D0-AF2B-E00F65196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17" y="975440"/>
            <a:ext cx="890569" cy="396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CAC9D8-4E3B-369A-CC55-54466E9F1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149" y="943919"/>
            <a:ext cx="904316" cy="4279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6654E-347D-10AC-F57C-F654D9028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330" y="1006961"/>
            <a:ext cx="908430" cy="396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8A8D56-271B-E034-541C-B4CFB11AA77C}"/>
              </a:ext>
            </a:extLst>
          </p:cNvPr>
          <p:cNvSpPr txBox="1"/>
          <p:nvPr/>
        </p:nvSpPr>
        <p:spPr>
          <a:xfrm>
            <a:off x="397726" y="4542735"/>
            <a:ext cx="8348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Reference : https://100xventurehub.com/case-study-spotifys-transformation-with-data-driven-decisions/</a:t>
            </a:r>
            <a:endParaRPr lang="en-IN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4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8BAC1ECF-70C3-CC47-32F9-EA43633D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E373C3-C98D-A58B-1C19-654EC8D2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62" y="11314"/>
            <a:ext cx="3411453" cy="80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9BA2D-92EC-0BB8-003B-D846633A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6539"/>
            <a:ext cx="9144000" cy="1028305"/>
          </a:xfrm>
          <a:prstGeom prst="rect">
            <a:avLst/>
          </a:prstGeom>
        </p:spPr>
      </p:pic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7C88499C-BFF3-FE44-98B9-B9179292D3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0098" y="110581"/>
            <a:ext cx="5397190" cy="381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Data-Driven Strategies That Built Spotify’s Success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7F784-6C14-AEF7-4C63-B59E191D39F1}"/>
              </a:ext>
            </a:extLst>
          </p:cNvPr>
          <p:cNvSpPr txBox="1"/>
          <p:nvPr/>
        </p:nvSpPr>
        <p:spPr>
          <a:xfrm>
            <a:off x="0" y="4851174"/>
            <a:ext cx="8348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Reference https://www.pragmaticinstitute.com/resources/articles/data/case-study-how-spotify-prioritizes-data-projects-for-a-personalized-music-experience/</a:t>
            </a:r>
            <a:endParaRPr lang="en-IN" sz="800" dirty="0">
              <a:solidFill>
                <a:schemeClr val="tx2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91C12C6-2DED-0616-F557-A07F7E2A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66" y="485828"/>
            <a:ext cx="4429034" cy="433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D47BF1-7060-7079-5C3E-8E2C44FE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44750"/>
              </p:ext>
            </p:extLst>
          </p:nvPr>
        </p:nvGraphicFramePr>
        <p:xfrm>
          <a:off x="57091" y="646424"/>
          <a:ext cx="4744387" cy="4095105"/>
        </p:xfrm>
        <a:graphic>
          <a:graphicData uri="http://schemas.openxmlformats.org/drawingml/2006/table">
            <a:tbl>
              <a:tblPr firstRow="1" bandRow="1">
                <a:tableStyleId>{52D4A417-CC1E-41C4-9A71-4E3B145865A0}</a:tableStyleId>
              </a:tblPr>
              <a:tblGrid>
                <a:gridCol w="801974">
                  <a:extLst>
                    <a:ext uri="{9D8B030D-6E8A-4147-A177-3AD203B41FA5}">
                      <a16:colId xmlns:a16="http://schemas.microsoft.com/office/drawing/2014/main" val="787421545"/>
                    </a:ext>
                  </a:extLst>
                </a:gridCol>
                <a:gridCol w="1693888">
                  <a:extLst>
                    <a:ext uri="{9D8B030D-6E8A-4147-A177-3AD203B41FA5}">
                      <a16:colId xmlns:a16="http://schemas.microsoft.com/office/drawing/2014/main" val="4075320708"/>
                    </a:ext>
                  </a:extLst>
                </a:gridCol>
                <a:gridCol w="2248525">
                  <a:extLst>
                    <a:ext uri="{9D8B030D-6E8A-4147-A177-3AD203B41FA5}">
                      <a16:colId xmlns:a16="http://schemas.microsoft.com/office/drawing/2014/main" val="1607576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1440"/>
                  </a:ext>
                </a:extLst>
              </a:tr>
              <a:tr h="60595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Personalization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Started using data for basic recommendations.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56167"/>
                  </a:ext>
                </a:extLst>
              </a:tr>
              <a:tr h="60595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2013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Ad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Launched personalized ads based on user habits.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59051"/>
                  </a:ext>
                </a:extLst>
              </a:tr>
              <a:tr h="60595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2014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Audio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Acquired The Echo Nest for song feature analysis.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53229"/>
                  </a:ext>
                </a:extLst>
              </a:tr>
              <a:tr h="42960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2015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Discover Weekly &amp; Playlists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Introduced personalized playlists using ML.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17607"/>
                  </a:ext>
                </a:extLst>
              </a:tr>
              <a:tr h="60595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Mid -2010’s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Market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Used data for localized playlists and artist partnerships.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94782"/>
                  </a:ext>
                </a:extLst>
              </a:tr>
              <a:tr h="42960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2018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Podcasts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Expanded exclusive content with podcast investments.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3227"/>
                  </a:ext>
                </a:extLst>
              </a:tr>
              <a:tr h="56821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2020+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User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Improved session tracking to retain users.</a:t>
                      </a:r>
                      <a:endParaRPr lang="en-IN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0687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0362D2D-B660-5417-1D80-0380225A7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1" y="601991"/>
            <a:ext cx="640135" cy="377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A7B4E4-4C5C-A1B3-4FC4-EF9319845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70" y="601991"/>
            <a:ext cx="1292464" cy="377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BE5EB-238C-7C98-47E6-9B2FD53E43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464" y="610423"/>
            <a:ext cx="1133954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959F8096-86E6-6719-8A82-A809EFE6B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B39C1-70B9-3203-1B47-F03E46DC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9154"/>
            <a:ext cx="9144000" cy="102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ACEF2-0C5A-DE99-5689-B6A13DF49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94" y="0"/>
            <a:ext cx="3411453" cy="801000"/>
          </a:xfrm>
          <a:prstGeom prst="rect">
            <a:avLst/>
          </a:prstGeom>
        </p:spPr>
      </p:pic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B39C3B57-1454-7CB4-F7CE-382AEAA0A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15126" y="315575"/>
            <a:ext cx="8980331" cy="568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What Do We Learn from Spotify’s Journey?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FAAE7-E0E8-E298-4E81-DCF153F679B4}"/>
              </a:ext>
            </a:extLst>
          </p:cNvPr>
          <p:cNvSpPr txBox="1"/>
          <p:nvPr/>
        </p:nvSpPr>
        <p:spPr>
          <a:xfrm>
            <a:off x="557330" y="906750"/>
            <a:ext cx="818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/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Integrating diverse data sources (user behavior, audio features, regional trends).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Balancing personalization with data privacy regulations.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Managing high licensing costs while driving profitability.Ensurin regional relevance for global expansion.</a:t>
            </a:r>
            <a:endParaRPr lang="en-IN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3594D-6096-A7A8-F16D-B2CD7D8F4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09" y="670145"/>
            <a:ext cx="1731414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F0FDF-5E99-9947-EEA9-0FD715EAC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09" y="2097252"/>
            <a:ext cx="2298391" cy="493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21CA6C-E389-3537-EB55-BE92AD77E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809" y="3524359"/>
            <a:ext cx="2109399" cy="4938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814143-EF35-0525-9ACB-880FACD27D60}"/>
              </a:ext>
            </a:extLst>
          </p:cNvPr>
          <p:cNvSpPr txBox="1"/>
          <p:nvPr/>
        </p:nvSpPr>
        <p:spPr>
          <a:xfrm>
            <a:off x="557330" y="2508696"/>
            <a:ext cx="7657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Personalization is key to engagement (Discover Weekly proved this).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Exclusive content differentiates the platform in a competitive market.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Regional strategies unlock new growth opportunities.</a:t>
            </a:r>
            <a:endParaRPr lang="en-IN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A1EEEF-1705-5C0E-8D3A-1FCE25AE158E}"/>
              </a:ext>
            </a:extLst>
          </p:cNvPr>
          <p:cNvSpPr txBox="1"/>
          <p:nvPr/>
        </p:nvSpPr>
        <p:spPr>
          <a:xfrm>
            <a:off x="557330" y="3925976"/>
            <a:ext cx="83408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Expand into new content types like audiobooks.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Enhance artist support with better payout transparency.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Strengthen data governance to stay compliant with evolving regulations.</a:t>
            </a:r>
            <a:endParaRPr lang="en-IN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1F03836C-186A-25EA-C9A5-077409C8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8664FD5C-13C6-B55B-1C9A-085D4FF01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34654" y="105181"/>
            <a:ext cx="3474941" cy="590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References: </a:t>
            </a:r>
            <a:endParaRPr sz="1200" dirty="0"/>
          </a:p>
        </p:txBody>
      </p:sp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FDFB2BF4-6B12-B8B9-D646-3FCB810AB559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65DDD86-2617-6F14-788E-7947286F2EBF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CEA6665-8073-BDC5-31E3-F6327A682CD0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>
            <a:extLst>
              <a:ext uri="{FF2B5EF4-FFF2-40B4-BE49-F238E27FC236}">
                <a16:creationId xmlns:a16="http://schemas.microsoft.com/office/drawing/2014/main" id="{4BD01143-A083-B720-68ED-D056F97DB4D4}"/>
              </a:ext>
            </a:extLst>
          </p:cNvPr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CAE9223-82C2-AA0E-ABC2-66BC432DA399}"/>
                </a:ext>
              </a:extLst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4179EAE-9050-99E3-6B1C-5F8D54D82B44}"/>
                </a:ext>
              </a:extLst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>
            <a:extLst>
              <a:ext uri="{FF2B5EF4-FFF2-40B4-BE49-F238E27FC236}">
                <a16:creationId xmlns:a16="http://schemas.microsoft.com/office/drawing/2014/main" id="{447C7006-9AD6-088F-9432-C96D6EAFEE4C}"/>
              </a:ext>
            </a:extLst>
          </p:cNvPr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>
            <a:extLst>
              <a:ext uri="{FF2B5EF4-FFF2-40B4-BE49-F238E27FC236}">
                <a16:creationId xmlns:a16="http://schemas.microsoft.com/office/drawing/2014/main" id="{3E4505D0-7AFF-A946-0457-84EE9BDD6BBA}"/>
              </a:ext>
            </a:extLst>
          </p:cNvPr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>
            <a:extLst>
              <a:ext uri="{FF2B5EF4-FFF2-40B4-BE49-F238E27FC236}">
                <a16:creationId xmlns:a16="http://schemas.microsoft.com/office/drawing/2014/main" id="{AC4CF7DC-34F7-8FDF-889E-D8FE3E799B1C}"/>
              </a:ext>
            </a:extLst>
          </p:cNvPr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F06C5A5-DC3E-A79E-5BD9-2055C03AE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2520"/>
            <a:ext cx="9144000" cy="102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B33C96-CDEC-1A18-8147-21C80567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94" y="0"/>
            <a:ext cx="3411453" cy="80100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670014D9-C230-DCF4-E5F0-BBDA288B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3" y="578100"/>
            <a:ext cx="889814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Guardian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Discover Weekly Explained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Machine Learning (ML) for personalized playlists like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Discover Weekly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Bernard Marr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and AI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AI for audio analysis and user insights.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Google Cloud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Case Study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Data infrastructure and compliance strategies.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Spotify Engineering Blog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Discover Weekly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Collaborative filtering for personalized playlist creation.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Harvard Business Review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Expansion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Regional data insights for localized playlists and market growth.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TechCrunch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and Podcasts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Investment in podcasts and speechiness analysis.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Pragmatic Institute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Analytics at Spotify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Monetization strategies for free-tier users through personalized ads.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Medium (Towards Data Science)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and Audio Features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AI analysis of audio features like danceability and energy.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9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7368F544-9735-077B-A4EE-559920D7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8C089597-E4A0-4E7E-A5FD-EB7E374B00D3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840675C-35CE-6B04-79AE-0E3C24809157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57C2EF4-B7CF-10B2-3EDB-5020DF44F05C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>
            <a:extLst>
              <a:ext uri="{FF2B5EF4-FFF2-40B4-BE49-F238E27FC236}">
                <a16:creationId xmlns:a16="http://schemas.microsoft.com/office/drawing/2014/main" id="{8D654C6F-D14F-1DE2-8BC7-349BEF7144FC}"/>
              </a:ext>
            </a:extLst>
          </p:cNvPr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E9DF689-9464-1F1E-EF05-D13306378856}"/>
                </a:ext>
              </a:extLst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D009D9A-27ED-5BEA-5895-8A160510E4D1}"/>
                </a:ext>
              </a:extLst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>
            <a:extLst>
              <a:ext uri="{FF2B5EF4-FFF2-40B4-BE49-F238E27FC236}">
                <a16:creationId xmlns:a16="http://schemas.microsoft.com/office/drawing/2014/main" id="{295D74B8-1886-A0DA-6D50-668297B35C77}"/>
              </a:ext>
            </a:extLst>
          </p:cNvPr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>
            <a:extLst>
              <a:ext uri="{FF2B5EF4-FFF2-40B4-BE49-F238E27FC236}">
                <a16:creationId xmlns:a16="http://schemas.microsoft.com/office/drawing/2014/main" id="{17F02AB0-84C0-372D-8E4E-DBEFD571BC82}"/>
              </a:ext>
            </a:extLst>
          </p:cNvPr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>
            <a:extLst>
              <a:ext uri="{FF2B5EF4-FFF2-40B4-BE49-F238E27FC236}">
                <a16:creationId xmlns:a16="http://schemas.microsoft.com/office/drawing/2014/main" id="{0B6EE3EB-9DC2-2C15-1DEB-E5360511B35A}"/>
              </a:ext>
            </a:extLst>
          </p:cNvPr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D0CF85B-EF48-8BAC-314F-07AD81FE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2520"/>
            <a:ext cx="9144000" cy="102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92B241-DC9C-0244-59F6-4B6E9F8DE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94" y="0"/>
            <a:ext cx="3411453" cy="80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2FDF1-AB0A-BA16-BDCA-E573D450C0E1}"/>
              </a:ext>
            </a:extLst>
          </p:cNvPr>
          <p:cNvSpPr txBox="1"/>
          <p:nvPr/>
        </p:nvSpPr>
        <p:spPr>
          <a:xfrm>
            <a:off x="1603947" y="1542744"/>
            <a:ext cx="6145967" cy="233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14FFF-3623-F679-7353-224DDB305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672" y="1910333"/>
            <a:ext cx="4800515" cy="14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34A54D8-67A3-140F-7EBF-C1CEC8C9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5">
            <a:extLst>
              <a:ext uri="{FF2B5EF4-FFF2-40B4-BE49-F238E27FC236}">
                <a16:creationId xmlns:a16="http://schemas.microsoft.com/office/drawing/2014/main" id="{3CCDE2AC-DFD2-58FE-815B-76ECB9B97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173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Our team</a:t>
            </a:r>
          </a:p>
        </p:txBody>
      </p:sp>
      <p:grpSp>
        <p:nvGrpSpPr>
          <p:cNvPr id="879" name="Google Shape;879;p35">
            <a:extLst>
              <a:ext uri="{FF2B5EF4-FFF2-40B4-BE49-F238E27FC236}">
                <a16:creationId xmlns:a16="http://schemas.microsoft.com/office/drawing/2014/main" id="{4C2B017C-0C3A-2E1A-3271-56519DAFAE90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80" name="Google Shape;880;p3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7C2D64-C458-75BE-38F7-64A0BE632056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A6E48A1-943B-1100-1451-6A54555CBAF0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5">
            <a:extLst>
              <a:ext uri="{FF2B5EF4-FFF2-40B4-BE49-F238E27FC236}">
                <a16:creationId xmlns:a16="http://schemas.microsoft.com/office/drawing/2014/main" id="{74589500-18C5-D140-5C94-1A6C2CA783D2}"/>
              </a:ext>
            </a:extLst>
          </p:cNvPr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83" name="Google Shape;883;p3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959F37F-AE10-9D1F-054B-B2959C6FA57A}"/>
                </a:ext>
              </a:extLst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A8D12CA-7DFA-7CDA-3D3D-16C8CCE16224}"/>
                </a:ext>
              </a:extLst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5" name="Google Shape;885;p35">
            <a:extLst>
              <a:ext uri="{FF2B5EF4-FFF2-40B4-BE49-F238E27FC236}">
                <a16:creationId xmlns:a16="http://schemas.microsoft.com/office/drawing/2014/main" id="{350D71A1-E26E-343D-8C04-13DE16D3B14E}"/>
              </a:ext>
            </a:extLst>
          </p:cNvPr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Google Shape;886;p35">
            <a:extLst>
              <a:ext uri="{FF2B5EF4-FFF2-40B4-BE49-F238E27FC236}">
                <a16:creationId xmlns:a16="http://schemas.microsoft.com/office/drawing/2014/main" id="{0A95ACC3-355E-B0D0-A656-73D7CE05CE1E}"/>
              </a:ext>
            </a:extLst>
          </p:cNvPr>
          <p:cNvSpPr/>
          <p:nvPr/>
        </p:nvSpPr>
        <p:spPr>
          <a:xfrm>
            <a:off x="289256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7" name="Google Shape;887;p35">
            <a:extLst>
              <a:ext uri="{FF2B5EF4-FFF2-40B4-BE49-F238E27FC236}">
                <a16:creationId xmlns:a16="http://schemas.microsoft.com/office/drawing/2014/main" id="{726FACAE-639C-0E6B-B6C9-6E4CA89E1648}"/>
              </a:ext>
            </a:extLst>
          </p:cNvPr>
          <p:cNvCxnSpPr>
            <a:endCxn id="886" idx="2"/>
          </p:cNvCxnSpPr>
          <p:nvPr/>
        </p:nvCxnSpPr>
        <p:spPr>
          <a:xfrm rot="10800000" flipH="1">
            <a:off x="2705068" y="4907525"/>
            <a:ext cx="1875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35">
            <a:extLst>
              <a:ext uri="{FF2B5EF4-FFF2-40B4-BE49-F238E27FC236}">
                <a16:creationId xmlns:a16="http://schemas.microsoft.com/office/drawing/2014/main" id="{4E84DC00-DFEA-1F89-9C47-223A81044762}"/>
              </a:ext>
            </a:extLst>
          </p:cNvPr>
          <p:cNvCxnSpPr>
            <a:endCxn id="886" idx="2"/>
          </p:cNvCxnSpPr>
          <p:nvPr/>
        </p:nvCxnSpPr>
        <p:spPr>
          <a:xfrm rot="10800000" flipH="1">
            <a:off x="2705368" y="4907525"/>
            <a:ext cx="1872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7195E22-CAEC-7BA6-2161-02A75814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7396"/>
            <a:ext cx="9144000" cy="886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34B8FF-A8B3-56BB-AC23-0EFA2CE2D291}"/>
              </a:ext>
            </a:extLst>
          </p:cNvPr>
          <p:cNvSpPr txBox="1"/>
          <p:nvPr/>
        </p:nvSpPr>
        <p:spPr>
          <a:xfrm>
            <a:off x="2026120" y="1468011"/>
            <a:ext cx="5400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/>
                <a:cs typeface="Poppins"/>
                <a:sym typeface="Poppins"/>
              </a:rPr>
              <a:t>A</a:t>
            </a:r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/>
                <a:cs typeface="Poppins"/>
                <a:sym typeface="Poppins"/>
              </a:rPr>
              <a:t>nvesh Ratna Alluri </a:t>
            </a:r>
          </a:p>
          <a:p>
            <a:pPr algn="ctr"/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/>
                <a:cs typeface="Poppins"/>
                <a:sym typeface="Poppins"/>
              </a:rPr>
              <a:t>Ashish Rogannagari</a:t>
            </a:r>
          </a:p>
          <a:p>
            <a:pPr algn="ctr"/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/>
                <a:cs typeface="Poppins"/>
                <a:sym typeface="Poppins"/>
              </a:rPr>
              <a:t>Lasya Nadagiri</a:t>
            </a:r>
          </a:p>
          <a:p>
            <a:pPr algn="ctr"/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/>
                <a:cs typeface="Poppins"/>
                <a:sym typeface="Poppins"/>
              </a:rPr>
              <a:t>Meher Venkat karri</a:t>
            </a:r>
          </a:p>
          <a:p>
            <a:pPr algn="ctr"/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/>
                <a:cs typeface="Poppins"/>
                <a:sym typeface="Poppins"/>
              </a:rPr>
              <a:t>Prajeeth Nakka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B464C5-2904-58FD-CFAD-D80FA66DB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8274"/>
            <a:ext cx="9144000" cy="1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5"/>
          <p:cNvSpPr txBox="1">
            <a:spLocks noGrp="1"/>
          </p:cNvSpPr>
          <p:nvPr>
            <p:ph type="body" idx="1"/>
          </p:nvPr>
        </p:nvSpPr>
        <p:spPr>
          <a:xfrm>
            <a:off x="719999" y="1063352"/>
            <a:ext cx="7970517" cy="3193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2"/>
                </a:solidFill>
              </a:rPr>
              <a:t>Introduction</a:t>
            </a:r>
            <a:r>
              <a:rPr lang="en-US" sz="1100" b="1" dirty="0">
                <a:solidFill>
                  <a:schemeClr val="lt1"/>
                </a:solidFill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- </a:t>
            </a:r>
            <a:r>
              <a:rPr lang="en-US" sz="1100" dirty="0">
                <a:solidFill>
                  <a:schemeClr val="lt1"/>
                </a:solidFill>
              </a:rPr>
              <a:t>Who are they, what do they do?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2"/>
                </a:solidFill>
              </a:rPr>
              <a:t>Competitors</a:t>
            </a:r>
            <a:r>
              <a:rPr lang="en-US" sz="1100" b="1" dirty="0">
                <a:solidFill>
                  <a:schemeClr val="lt1"/>
                </a:solidFill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- </a:t>
            </a:r>
            <a:r>
              <a:rPr lang="en-US" sz="1100" dirty="0">
                <a:solidFill>
                  <a:schemeClr val="lt1"/>
                </a:solidFill>
              </a:rPr>
              <a:t>Key rivals and </a:t>
            </a:r>
            <a:r>
              <a:rPr lang="en-US" sz="1100" b="1" dirty="0"/>
              <a:t>their</a:t>
            </a:r>
            <a:r>
              <a:rPr lang="en-US" sz="1100" dirty="0">
                <a:solidFill>
                  <a:schemeClr val="lt1"/>
                </a:solidFill>
              </a:rPr>
              <a:t> impact.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2"/>
                </a:solidFill>
              </a:rPr>
              <a:t>project Importance</a:t>
            </a:r>
            <a:r>
              <a:rPr lang="en-US" sz="1100" b="1" dirty="0">
                <a:solidFill>
                  <a:schemeClr val="lt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-</a:t>
            </a:r>
            <a:r>
              <a:rPr lang="en-US" sz="1100" dirty="0">
                <a:solidFill>
                  <a:schemeClr val="lt1"/>
                </a:solidFill>
              </a:rPr>
              <a:t> Why this analysis matters.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2"/>
                </a:solidFill>
              </a:rPr>
              <a:t>Objectives</a:t>
            </a:r>
            <a:r>
              <a:rPr lang="en-US" sz="1100" b="1" dirty="0">
                <a:solidFill>
                  <a:schemeClr val="lt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-</a:t>
            </a:r>
            <a:r>
              <a:rPr lang="en-US" sz="1100" dirty="0">
                <a:solidFill>
                  <a:schemeClr val="lt1"/>
                </a:solidFill>
              </a:rPr>
              <a:t> Goals for personalization, engagement, and growth.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2"/>
                </a:solidFill>
              </a:rPr>
              <a:t>Challenges</a:t>
            </a:r>
            <a:r>
              <a:rPr lang="en-US" sz="1100" b="1" dirty="0">
                <a:solidFill>
                  <a:schemeClr val="lt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-</a:t>
            </a:r>
            <a:r>
              <a:rPr lang="en-US" sz="1100" dirty="0">
                <a:solidFill>
                  <a:schemeClr val="lt1"/>
                </a:solidFill>
              </a:rPr>
              <a:t> Competition, costs, and privacy risks.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2"/>
                </a:solidFill>
              </a:rPr>
              <a:t>Solutions</a:t>
            </a:r>
            <a:r>
              <a:rPr lang="en-US" sz="1100" b="1" dirty="0">
                <a:solidFill>
                  <a:schemeClr val="lt1"/>
                </a:solidFill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- </a:t>
            </a:r>
            <a:r>
              <a:rPr lang="en-US" sz="1100" dirty="0">
                <a:solidFill>
                  <a:schemeClr val="lt1"/>
                </a:solidFill>
              </a:rPr>
              <a:t>Data-driven strategies and dashboard insights.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2"/>
                </a:solidFill>
              </a:rPr>
              <a:t>Before</a:t>
            </a:r>
            <a:r>
              <a:rPr lang="en-US" sz="1100" b="1" dirty="0">
                <a:solidFill>
                  <a:schemeClr val="lt1"/>
                </a:solidFill>
              </a:rPr>
              <a:t> &amp; </a:t>
            </a:r>
            <a:r>
              <a:rPr lang="en-US" sz="1100" b="1" dirty="0">
                <a:solidFill>
                  <a:schemeClr val="accent2"/>
                </a:solidFill>
              </a:rPr>
              <a:t>After</a:t>
            </a:r>
            <a:r>
              <a:rPr lang="en-US" sz="1100" b="1" dirty="0">
                <a:solidFill>
                  <a:schemeClr val="lt1"/>
                </a:solidFill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- </a:t>
            </a:r>
            <a:r>
              <a:rPr lang="en-US" sz="1100" dirty="0">
                <a:solidFill>
                  <a:schemeClr val="lt1"/>
                </a:solidFill>
              </a:rPr>
              <a:t>Spotify’s transformation using data.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2"/>
                </a:solidFill>
              </a:rPr>
              <a:t>Lessons</a:t>
            </a:r>
            <a:r>
              <a:rPr lang="en-US" sz="1100" b="1" dirty="0">
                <a:solidFill>
                  <a:schemeClr val="lt1"/>
                </a:solidFill>
              </a:rPr>
              <a:t> &amp; </a:t>
            </a:r>
            <a:r>
              <a:rPr lang="en-US" sz="1100" b="1" dirty="0">
                <a:solidFill>
                  <a:schemeClr val="accent2"/>
                </a:solidFill>
              </a:rPr>
              <a:t>Improvements</a:t>
            </a:r>
            <a:r>
              <a:rPr lang="en-US" sz="1100" b="1" dirty="0">
                <a:solidFill>
                  <a:schemeClr val="lt1"/>
                </a:solidFill>
              </a:rPr>
              <a:t>: </a:t>
            </a:r>
            <a:r>
              <a:rPr lang="en-US" sz="1100" dirty="0">
                <a:solidFill>
                  <a:schemeClr val="lt1"/>
                </a:solidFill>
              </a:rPr>
              <a:t>Key takeaways and future opportunities.  </a:t>
            </a:r>
          </a:p>
        </p:txBody>
      </p:sp>
      <p:sp>
        <p:nvSpPr>
          <p:cNvPr id="878" name="Google Shape;878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 </a:t>
            </a:r>
            <a:endParaRPr dirty="0"/>
          </a:p>
        </p:txBody>
      </p:sp>
      <p:grpSp>
        <p:nvGrpSpPr>
          <p:cNvPr id="879" name="Google Shape;879;p3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80" name="Google Shape;880;p35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83" name="Google Shape;883;p35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5" name="Google Shape;885;p3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Google Shape;886;p35"/>
          <p:cNvSpPr/>
          <p:nvPr/>
        </p:nvSpPr>
        <p:spPr>
          <a:xfrm>
            <a:off x="289256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7" name="Google Shape;887;p35"/>
          <p:cNvCxnSpPr>
            <a:endCxn id="886" idx="2"/>
          </p:cNvCxnSpPr>
          <p:nvPr/>
        </p:nvCxnSpPr>
        <p:spPr>
          <a:xfrm rot="10800000" flipH="1">
            <a:off x="2705068" y="4907525"/>
            <a:ext cx="1875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35"/>
          <p:cNvCxnSpPr>
            <a:endCxn id="886" idx="2"/>
          </p:cNvCxnSpPr>
          <p:nvPr/>
        </p:nvCxnSpPr>
        <p:spPr>
          <a:xfrm rot="10800000" flipH="1">
            <a:off x="2705368" y="4907525"/>
            <a:ext cx="1872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A75D09B-B609-8F64-0E19-C91703AD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7396"/>
            <a:ext cx="9144000" cy="88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977A67-A5A2-E592-8C4B-C3ACE668C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8672"/>
            <a:ext cx="9144000" cy="1028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175666" y="759289"/>
            <a:ext cx="2589837" cy="478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Introduction </a:t>
            </a:r>
            <a:endParaRPr sz="2800" dirty="0"/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9D4A84-D768-EB12-EF16-E03757705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714"/>
            <a:ext cx="9144000" cy="102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B9DA3-5EE2-396D-49CE-D247F93C2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925" y="141943"/>
            <a:ext cx="3411453" cy="80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3F4E51-721C-EE27-082C-8C1E7665992A}"/>
              </a:ext>
            </a:extLst>
          </p:cNvPr>
          <p:cNvSpPr txBox="1"/>
          <p:nvPr/>
        </p:nvSpPr>
        <p:spPr>
          <a:xfrm>
            <a:off x="331593" y="1711455"/>
            <a:ext cx="48253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               is the world’s leading music streaming platform,</a:t>
            </a:r>
          </a:p>
          <a:p>
            <a:r>
              <a:rPr lang="en-US" dirty="0">
                <a:solidFill>
                  <a:schemeClr val="lt1"/>
                </a:solidFill>
              </a:rPr>
              <a:t>celebrated for its personalized listening experiences, extensive music catalog, and cutting-edge features.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Launched in 2008, it has grown to serve 500 million users across 180+ countries as of 2024, offering both freemium and premium subscription models. 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Spotify leverages advanced AI and machine learning algorithms to create unique user experiences, including curated playlists and real-time recommendations, making it a dominant force in the global music streaming industry.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CA8AC-8B50-E575-96D6-84F198BCE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351" y="101691"/>
            <a:ext cx="3909808" cy="49401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ED7337-C313-230F-9EAE-C92C55B9E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93" y="1711455"/>
            <a:ext cx="859611" cy="37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C7B34EAE-C3D8-6AF2-6DEE-4F752C08C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9A3F7DAC-9AFB-0E58-A035-FEEE6796A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1250" y="540347"/>
            <a:ext cx="8526847" cy="1028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they do ? </a:t>
            </a:r>
            <a:endParaRPr sz="3600" dirty="0"/>
          </a:p>
        </p:txBody>
      </p:sp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19744902-295F-86C9-1118-CF08E941E491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AD23262-AB97-291A-EAF5-B00E91B39BC7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6A6B5D-D08F-5A84-B49A-8D60FD0EB36A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>
            <a:extLst>
              <a:ext uri="{FF2B5EF4-FFF2-40B4-BE49-F238E27FC236}">
                <a16:creationId xmlns:a16="http://schemas.microsoft.com/office/drawing/2014/main" id="{88DB8004-4519-1CBD-2CFA-E00F4CD0DDA3}"/>
              </a:ext>
            </a:extLst>
          </p:cNvPr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E4FA2F8-A486-290E-F664-EF21267BD31E}"/>
                </a:ext>
              </a:extLst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04C0DDE-7FED-29D8-E37F-5A06231CE5A4}"/>
                </a:ext>
              </a:extLst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>
            <a:extLst>
              <a:ext uri="{FF2B5EF4-FFF2-40B4-BE49-F238E27FC236}">
                <a16:creationId xmlns:a16="http://schemas.microsoft.com/office/drawing/2014/main" id="{A9615C94-FDF9-507D-9E7A-D712B7E38081}"/>
              </a:ext>
            </a:extLst>
          </p:cNvPr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>
            <a:extLst>
              <a:ext uri="{FF2B5EF4-FFF2-40B4-BE49-F238E27FC236}">
                <a16:creationId xmlns:a16="http://schemas.microsoft.com/office/drawing/2014/main" id="{231A3413-369A-62B2-9541-0BFDD36083CF}"/>
              </a:ext>
            </a:extLst>
          </p:cNvPr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>
            <a:extLst>
              <a:ext uri="{FF2B5EF4-FFF2-40B4-BE49-F238E27FC236}">
                <a16:creationId xmlns:a16="http://schemas.microsoft.com/office/drawing/2014/main" id="{98867236-7050-386C-8CA7-5F212664AE5B}"/>
              </a:ext>
            </a:extLst>
          </p:cNvPr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5BC247-B74A-89B1-B759-261E9CE6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714"/>
            <a:ext cx="9144000" cy="102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F580A-A143-2B2B-1C66-BBD789691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94" y="0"/>
            <a:ext cx="3411453" cy="80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B3B0C-7D7C-B5FE-69CB-69DA6EB879EB}"/>
              </a:ext>
            </a:extLst>
          </p:cNvPr>
          <p:cNvSpPr txBox="1"/>
          <p:nvPr/>
        </p:nvSpPr>
        <p:spPr>
          <a:xfrm>
            <a:off x="438088" y="1581826"/>
            <a:ext cx="846005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Music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Poppins"/>
              </a:rPr>
              <a:t>Streaming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Offers a vast library of songs across genres and languages for online listening.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Podcast Streaming: Hosts and streams diverse podcasts, including exclusive content.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Personalized Recommendations: Provides curated playlists and music suggestions based on user preferences.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Freemium and Premium Models: Offers free, ad-supported streaming and a paid, ad-free premium subscription.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Content Creation &amp; Distribution: Supports artists and podcasters with tools for uploading, distributing, and analyzing content globally. 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Global Reach: Operates in over 180 countries, making music and audio accessible worldwide. 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1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E219631A-BB9F-17B7-2DA7-6B5DE517A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1A2BE-8902-79A8-E17B-CB9F8882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62" y="11314"/>
            <a:ext cx="3411453" cy="801000"/>
          </a:xfrm>
          <a:prstGeom prst="rect">
            <a:avLst/>
          </a:prstGeom>
        </p:spPr>
      </p:pic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E5C1CCE6-8D2A-4648-F7B6-4F64DC8155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930" y="222030"/>
            <a:ext cx="8526847" cy="1134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are major competitors ?</a:t>
            </a:r>
          </a:p>
        </p:txBody>
      </p:sp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F9082658-D662-FEEB-A013-B0D4E8733C11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1D80559-C047-2C2B-A655-DD70C59DA507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05CEC30-0D80-5ABC-D552-9D844B98D60C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>
            <a:extLst>
              <a:ext uri="{FF2B5EF4-FFF2-40B4-BE49-F238E27FC236}">
                <a16:creationId xmlns:a16="http://schemas.microsoft.com/office/drawing/2014/main" id="{F2C110F8-6E8C-F56B-FCA6-D853BD9F46BA}"/>
              </a:ext>
            </a:extLst>
          </p:cNvPr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3D6CCB7-FA20-8075-5112-ED902285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88" y="4118710"/>
            <a:ext cx="9144000" cy="1028305"/>
          </a:xfrm>
          <a:prstGeom prst="rect">
            <a:avLst/>
          </a:prstGeom>
        </p:spPr>
      </p:pic>
      <p:sp>
        <p:nvSpPr>
          <p:cNvPr id="2" name="Google Shape;2749;p65">
            <a:extLst>
              <a:ext uri="{FF2B5EF4-FFF2-40B4-BE49-F238E27FC236}">
                <a16:creationId xmlns:a16="http://schemas.microsoft.com/office/drawing/2014/main" id="{97B24836-A9B4-D00E-9D1E-07F0B1A20713}"/>
              </a:ext>
            </a:extLst>
          </p:cNvPr>
          <p:cNvSpPr txBox="1">
            <a:spLocks/>
          </p:cNvSpPr>
          <p:nvPr/>
        </p:nvSpPr>
        <p:spPr>
          <a:xfrm>
            <a:off x="458253" y="2901074"/>
            <a:ext cx="876000" cy="1028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6" name="Google Shape;2751;p65">
            <a:extLst>
              <a:ext uri="{FF2B5EF4-FFF2-40B4-BE49-F238E27FC236}">
                <a16:creationId xmlns:a16="http://schemas.microsoft.com/office/drawing/2014/main" id="{BB09522E-7F63-0681-940C-E61725FA01B4}"/>
              </a:ext>
            </a:extLst>
          </p:cNvPr>
          <p:cNvSpPr/>
          <p:nvPr/>
        </p:nvSpPr>
        <p:spPr>
          <a:xfrm>
            <a:off x="896253" y="1629617"/>
            <a:ext cx="1487700" cy="1487700"/>
          </a:xfrm>
          <a:prstGeom prst="donut">
            <a:avLst>
              <a:gd name="adj" fmla="val 15682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752;p65">
            <a:extLst>
              <a:ext uri="{FF2B5EF4-FFF2-40B4-BE49-F238E27FC236}">
                <a16:creationId xmlns:a16="http://schemas.microsoft.com/office/drawing/2014/main" id="{9FC32BAA-5C3E-B7A8-E989-C7A866191C84}"/>
              </a:ext>
            </a:extLst>
          </p:cNvPr>
          <p:cNvSpPr/>
          <p:nvPr/>
        </p:nvSpPr>
        <p:spPr>
          <a:xfrm rot="19996607">
            <a:off x="905585" y="1629617"/>
            <a:ext cx="1487700" cy="1487700"/>
          </a:xfrm>
          <a:prstGeom prst="blockArc">
            <a:avLst>
              <a:gd name="adj1" fmla="val 17166297"/>
              <a:gd name="adj2" fmla="val 13506743"/>
              <a:gd name="adj3" fmla="val 15736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ECD035-4A76-90B2-7625-E327B326F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50" y="2012137"/>
            <a:ext cx="794905" cy="5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6C306-FEFC-96D5-FC86-3D0CEE0C2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253" y="3126418"/>
            <a:ext cx="672374" cy="417747"/>
          </a:xfrm>
          <a:prstGeom prst="rect">
            <a:avLst/>
          </a:prstGeom>
        </p:spPr>
      </p:pic>
      <p:sp>
        <p:nvSpPr>
          <p:cNvPr id="17" name="Google Shape;2752;p65">
            <a:extLst>
              <a:ext uri="{FF2B5EF4-FFF2-40B4-BE49-F238E27FC236}">
                <a16:creationId xmlns:a16="http://schemas.microsoft.com/office/drawing/2014/main" id="{C6EDB283-C6C8-2911-205B-E6499EE38BE3}"/>
              </a:ext>
            </a:extLst>
          </p:cNvPr>
          <p:cNvSpPr/>
          <p:nvPr/>
        </p:nvSpPr>
        <p:spPr>
          <a:xfrm rot="19996607">
            <a:off x="4803586" y="3409557"/>
            <a:ext cx="1496084" cy="1480793"/>
          </a:xfrm>
          <a:prstGeom prst="blockArc">
            <a:avLst>
              <a:gd name="adj1" fmla="val 16200239"/>
              <a:gd name="adj2" fmla="val 10849670"/>
              <a:gd name="adj3" fmla="val 15489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752;p65">
            <a:extLst>
              <a:ext uri="{FF2B5EF4-FFF2-40B4-BE49-F238E27FC236}">
                <a16:creationId xmlns:a16="http://schemas.microsoft.com/office/drawing/2014/main" id="{B491324D-ADD5-FA45-5CAD-91A06ACD4568}"/>
              </a:ext>
            </a:extLst>
          </p:cNvPr>
          <p:cNvSpPr/>
          <p:nvPr/>
        </p:nvSpPr>
        <p:spPr>
          <a:xfrm rot="19996607">
            <a:off x="6149496" y="1547647"/>
            <a:ext cx="1487700" cy="1487700"/>
          </a:xfrm>
          <a:prstGeom prst="blockArc">
            <a:avLst>
              <a:gd name="adj1" fmla="val 16200239"/>
              <a:gd name="adj2" fmla="val 12043174"/>
              <a:gd name="adj3" fmla="val 14794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52;p65">
            <a:extLst>
              <a:ext uri="{FF2B5EF4-FFF2-40B4-BE49-F238E27FC236}">
                <a16:creationId xmlns:a16="http://schemas.microsoft.com/office/drawing/2014/main" id="{985580E2-136B-C12D-8BE0-B06D967FB7C9}"/>
              </a:ext>
            </a:extLst>
          </p:cNvPr>
          <p:cNvSpPr/>
          <p:nvPr/>
        </p:nvSpPr>
        <p:spPr>
          <a:xfrm rot="19996607">
            <a:off x="2166720" y="3407303"/>
            <a:ext cx="1487700" cy="1487700"/>
          </a:xfrm>
          <a:prstGeom prst="blockArc">
            <a:avLst>
              <a:gd name="adj1" fmla="val 16200239"/>
              <a:gd name="adj2" fmla="val 11248599"/>
              <a:gd name="adj3" fmla="val 16090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F54181C-E679-8D39-3DDA-84D0688C2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696" y="1877626"/>
            <a:ext cx="987790" cy="7799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019A4B-D944-F4A9-ADAE-CD13FDBBF3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1143" y="3036173"/>
            <a:ext cx="788213" cy="501590"/>
          </a:xfrm>
          <a:prstGeom prst="rect">
            <a:avLst/>
          </a:prstGeom>
        </p:spPr>
      </p:pic>
      <p:sp>
        <p:nvSpPr>
          <p:cNvPr id="30" name="Google Shape;2752;p65">
            <a:extLst>
              <a:ext uri="{FF2B5EF4-FFF2-40B4-BE49-F238E27FC236}">
                <a16:creationId xmlns:a16="http://schemas.microsoft.com/office/drawing/2014/main" id="{B1CD364D-1C7C-57FF-D6CD-1717473CF7FE}"/>
              </a:ext>
            </a:extLst>
          </p:cNvPr>
          <p:cNvSpPr/>
          <p:nvPr/>
        </p:nvSpPr>
        <p:spPr>
          <a:xfrm rot="19996607">
            <a:off x="3628126" y="1564478"/>
            <a:ext cx="1487700" cy="1487700"/>
          </a:xfrm>
          <a:prstGeom prst="blockArc">
            <a:avLst>
              <a:gd name="adj1" fmla="val 17166297"/>
              <a:gd name="adj2" fmla="val 13506743"/>
              <a:gd name="adj3" fmla="val 15736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2751;p65">
            <a:extLst>
              <a:ext uri="{FF2B5EF4-FFF2-40B4-BE49-F238E27FC236}">
                <a16:creationId xmlns:a16="http://schemas.microsoft.com/office/drawing/2014/main" id="{37B11CF6-0D69-3767-7945-AE6BDFB99D66}"/>
              </a:ext>
            </a:extLst>
          </p:cNvPr>
          <p:cNvSpPr/>
          <p:nvPr/>
        </p:nvSpPr>
        <p:spPr>
          <a:xfrm>
            <a:off x="3612933" y="1562124"/>
            <a:ext cx="1487700" cy="1487700"/>
          </a:xfrm>
          <a:prstGeom prst="donut">
            <a:avLst>
              <a:gd name="adj" fmla="val 15682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751;p65">
            <a:extLst>
              <a:ext uri="{FF2B5EF4-FFF2-40B4-BE49-F238E27FC236}">
                <a16:creationId xmlns:a16="http://schemas.microsoft.com/office/drawing/2014/main" id="{E1EAFD14-C90C-A7B6-A7BA-30471680BB18}"/>
              </a:ext>
            </a:extLst>
          </p:cNvPr>
          <p:cNvSpPr/>
          <p:nvPr/>
        </p:nvSpPr>
        <p:spPr>
          <a:xfrm>
            <a:off x="6149495" y="1540601"/>
            <a:ext cx="1487700" cy="1487700"/>
          </a:xfrm>
          <a:prstGeom prst="donut">
            <a:avLst>
              <a:gd name="adj" fmla="val 15682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2751;p65">
            <a:extLst>
              <a:ext uri="{FF2B5EF4-FFF2-40B4-BE49-F238E27FC236}">
                <a16:creationId xmlns:a16="http://schemas.microsoft.com/office/drawing/2014/main" id="{52544A89-112C-4229-0FAF-FAFE24334F75}"/>
              </a:ext>
            </a:extLst>
          </p:cNvPr>
          <p:cNvSpPr/>
          <p:nvPr/>
        </p:nvSpPr>
        <p:spPr>
          <a:xfrm>
            <a:off x="4803492" y="3403933"/>
            <a:ext cx="1487700" cy="1487700"/>
          </a:xfrm>
          <a:prstGeom prst="donut">
            <a:avLst>
              <a:gd name="adj" fmla="val 15682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751;p65">
            <a:extLst>
              <a:ext uri="{FF2B5EF4-FFF2-40B4-BE49-F238E27FC236}">
                <a16:creationId xmlns:a16="http://schemas.microsoft.com/office/drawing/2014/main" id="{D79A8BF8-F77D-99A5-6AC4-327C7C69DE20}"/>
              </a:ext>
            </a:extLst>
          </p:cNvPr>
          <p:cNvSpPr/>
          <p:nvPr/>
        </p:nvSpPr>
        <p:spPr>
          <a:xfrm>
            <a:off x="2165948" y="3403933"/>
            <a:ext cx="1487700" cy="1487700"/>
          </a:xfrm>
          <a:prstGeom prst="donut">
            <a:avLst>
              <a:gd name="adj" fmla="val 15682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848D24D-BF12-C9D1-6A40-95CDA4F1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03" y="1898860"/>
            <a:ext cx="789159" cy="7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AD239A9-3EBF-2169-FDBA-FE47AE56C0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5170" y="2997524"/>
            <a:ext cx="931735" cy="578888"/>
          </a:xfrm>
          <a:prstGeom prst="rect">
            <a:avLst/>
          </a:prstGeom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E24F446-CF5F-CD08-27C3-ECA794A8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29" y="3957102"/>
            <a:ext cx="858193" cy="39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72E6B4DC-36EB-4704-DD1A-D07A328B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43" y="3721923"/>
            <a:ext cx="1451997" cy="86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02139C4-3516-3024-4204-C3D57B346D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7612" y="4030434"/>
            <a:ext cx="775992" cy="4938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55CC309-F61B-43A8-511E-923CABF192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25439" y="4038823"/>
            <a:ext cx="762809" cy="4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2038FE78-88DC-5C8F-AE3C-0F6D07868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26D25789-EB4C-D58C-1D34-4DA78B12B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7631" y="833428"/>
            <a:ext cx="8526847" cy="1028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Importance of the Project </a:t>
            </a:r>
            <a:endParaRPr sz="3600" dirty="0"/>
          </a:p>
        </p:txBody>
      </p:sp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D636658C-7124-4819-CAB6-8B99F16A94D3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994615C-BF61-5D3F-08D8-1C6FC08EED0A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D39E404-0CA3-8815-D7A9-ADD75AE088D3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>
            <a:extLst>
              <a:ext uri="{FF2B5EF4-FFF2-40B4-BE49-F238E27FC236}">
                <a16:creationId xmlns:a16="http://schemas.microsoft.com/office/drawing/2014/main" id="{9799ADDA-77B0-E557-93CA-FF4A9D7B5DBC}"/>
              </a:ext>
            </a:extLst>
          </p:cNvPr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9DF4AD4-20D6-5801-D622-D4DD698B6A73}"/>
                </a:ext>
              </a:extLst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D1B88EB-A8A4-8E91-5B72-30BDD9B7F1C0}"/>
                </a:ext>
              </a:extLst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>
            <a:extLst>
              <a:ext uri="{FF2B5EF4-FFF2-40B4-BE49-F238E27FC236}">
                <a16:creationId xmlns:a16="http://schemas.microsoft.com/office/drawing/2014/main" id="{1870B3F6-1180-9542-16DD-B0C8566AB31A}"/>
              </a:ext>
            </a:extLst>
          </p:cNvPr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>
            <a:extLst>
              <a:ext uri="{FF2B5EF4-FFF2-40B4-BE49-F238E27FC236}">
                <a16:creationId xmlns:a16="http://schemas.microsoft.com/office/drawing/2014/main" id="{64A2B1C2-E3C9-F663-1002-FDA1F81DBF5C}"/>
              </a:ext>
            </a:extLst>
          </p:cNvPr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>
            <a:extLst>
              <a:ext uri="{FF2B5EF4-FFF2-40B4-BE49-F238E27FC236}">
                <a16:creationId xmlns:a16="http://schemas.microsoft.com/office/drawing/2014/main" id="{55429EAC-D9AF-99A0-19AA-CD924B85255C}"/>
              </a:ext>
            </a:extLst>
          </p:cNvPr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0BFD43B-C570-D812-6500-383BCD62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714"/>
            <a:ext cx="9144000" cy="102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4975C-9A14-8045-A02D-470494635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94" y="0"/>
            <a:ext cx="3411453" cy="80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AB2A4F-E486-E2D4-78CE-F0D9CA4DF630}"/>
              </a:ext>
            </a:extLst>
          </p:cNvPr>
          <p:cNvSpPr txBox="1"/>
          <p:nvPr/>
        </p:nvSpPr>
        <p:spPr>
          <a:xfrm>
            <a:off x="669073" y="1894162"/>
            <a:ext cx="72111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Market Leadership: Strengthen Spotify's position as the leading music streaming platform.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Engagement : Enhance personalized user experiences to increase satisfaction and retention.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Global Reach: Leverage insights to grow in competitive and emerging markets.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Innovation: Drive continuous improvements in AI, content, and cross-device usability.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Competitive Advantage: Address challenges from key competitors through strategic enhancements. 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A1977D15-DA8C-869D-6784-14346D27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C190377A-CA48-F641-A83A-8EC958CA06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95464"/>
            <a:ext cx="8526847" cy="1134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Project Objectives </a:t>
            </a:r>
          </a:p>
        </p:txBody>
      </p:sp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1C90F569-1259-427F-6E71-98A6788671D7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047AC65-3241-AD67-1C2E-963A88605554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5E37D93-DEC6-240A-21C5-105946CD5961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>
            <a:extLst>
              <a:ext uri="{FF2B5EF4-FFF2-40B4-BE49-F238E27FC236}">
                <a16:creationId xmlns:a16="http://schemas.microsoft.com/office/drawing/2014/main" id="{18B465F3-1B4F-8F0D-8B98-291C722901BE}"/>
              </a:ext>
            </a:extLst>
          </p:cNvPr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193CA16-9F1E-A763-C885-E313166E7DE9}"/>
                </a:ext>
              </a:extLst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87161CA-EA48-AD6A-FF24-8BA236CEE397}"/>
                </a:ext>
              </a:extLst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>
            <a:extLst>
              <a:ext uri="{FF2B5EF4-FFF2-40B4-BE49-F238E27FC236}">
                <a16:creationId xmlns:a16="http://schemas.microsoft.com/office/drawing/2014/main" id="{A8AB3CC1-4FB3-9E0F-C196-F4F369A0958E}"/>
              </a:ext>
            </a:extLst>
          </p:cNvPr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>
            <a:extLst>
              <a:ext uri="{FF2B5EF4-FFF2-40B4-BE49-F238E27FC236}">
                <a16:creationId xmlns:a16="http://schemas.microsoft.com/office/drawing/2014/main" id="{B35F7C8C-3094-C589-453C-5F4D1440A9CB}"/>
              </a:ext>
            </a:extLst>
          </p:cNvPr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>
            <a:extLst>
              <a:ext uri="{FF2B5EF4-FFF2-40B4-BE49-F238E27FC236}">
                <a16:creationId xmlns:a16="http://schemas.microsoft.com/office/drawing/2014/main" id="{75CA86DA-5A4E-179C-52D8-2DC91A300F41}"/>
              </a:ext>
            </a:extLst>
          </p:cNvPr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2C5ED5D-09DD-6FA6-935A-221418B8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714"/>
            <a:ext cx="9144000" cy="102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901DB-E332-CEA3-3808-1BA0F81E6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562" y="11314"/>
            <a:ext cx="3411453" cy="80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05F51-166D-5550-BE42-984C5ED296E3}"/>
              </a:ext>
            </a:extLst>
          </p:cNvPr>
          <p:cNvSpPr txBox="1"/>
          <p:nvPr/>
        </p:nvSpPr>
        <p:spPr>
          <a:xfrm>
            <a:off x="876704" y="1469995"/>
            <a:ext cx="76501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Enhance Personalization: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- Leverage AI and machine learning to improve user recommendations.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Optimize Cross-Device Usability 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- Ensure seamless user experience across all devices.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Increase User Engagement 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- Introduce innovative features and exclusive content to boost interaction.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Strengthen Market Position 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 Expand global reach and address competitive challenges. 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Drive Data-Driven Strategies: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- Use analytics to support decisions in content development and platform design. 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>
          <a:extLst>
            <a:ext uri="{FF2B5EF4-FFF2-40B4-BE49-F238E27FC236}">
              <a16:creationId xmlns:a16="http://schemas.microsoft.com/office/drawing/2014/main" id="{138194EE-6BD8-0EEF-1ECD-DF42B6E9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>
            <a:extLst>
              <a:ext uri="{FF2B5EF4-FFF2-40B4-BE49-F238E27FC236}">
                <a16:creationId xmlns:a16="http://schemas.microsoft.com/office/drawing/2014/main" id="{5CA0BBF0-5468-E4EA-C4A5-32AC7E97BC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813" y="191275"/>
            <a:ext cx="4829855" cy="10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/>
              <a:t>Problems and Challenges Faced by Spotify:</a:t>
            </a:r>
            <a:r>
              <a:rPr lang="en" sz="1800" dirty="0"/>
              <a:t> </a:t>
            </a:r>
            <a:endParaRPr sz="1800" dirty="0"/>
          </a:p>
        </p:txBody>
      </p:sp>
      <p:grpSp>
        <p:nvGrpSpPr>
          <p:cNvPr id="986" name="Google Shape;986;p37">
            <a:extLst>
              <a:ext uri="{FF2B5EF4-FFF2-40B4-BE49-F238E27FC236}">
                <a16:creationId xmlns:a16="http://schemas.microsoft.com/office/drawing/2014/main" id="{D90738A6-3627-C511-B544-8C5DBCFB74E2}"/>
              </a:ext>
            </a:extLst>
          </p:cNvPr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0BBC9F7-3011-62A3-83F7-C35F2390F028}"/>
                </a:ext>
              </a:extLst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57ABCC9-DCB4-DD9F-0E51-CD5B4D1B101D}"/>
                </a:ext>
              </a:extLst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A88F7C9-2FBD-E9A0-19A9-FA37F711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25" y="141943"/>
            <a:ext cx="3411453" cy="80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71CC18-EC0E-28CF-0389-BC156C889ACB}"/>
              </a:ext>
            </a:extLst>
          </p:cNvPr>
          <p:cNvSpPr txBox="1"/>
          <p:nvPr/>
        </p:nvSpPr>
        <p:spPr>
          <a:xfrm>
            <a:off x="156840" y="1017478"/>
            <a:ext cx="463979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Competition: Rivals like Apple Music and Amazon Music dominate market share.  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High Costs: Licensing fees limit profitability.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Exclusive Deals: Competitors secure artist exclusives. 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Artist Issues: Low payouts create tensions.  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Privacy Risks: User data collection faces regulatory challenges.  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Slow Growth: Mature markets limit expansion.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99837-EF12-C79B-8498-5435897B5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8274"/>
            <a:ext cx="9144000" cy="1028305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ED79841-59A0-DE85-6C7A-9CD9272A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31" y="461073"/>
            <a:ext cx="5005898" cy="43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1053</Words>
  <Application>Microsoft Office PowerPoint</Application>
  <PresentationFormat>On-screen Show (16:9)</PresentationFormat>
  <Paragraphs>180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Poppins Light</vt:lpstr>
      <vt:lpstr>Roboto Condensed Light</vt:lpstr>
      <vt:lpstr>Arial</vt:lpstr>
      <vt:lpstr>Poppins Medium</vt:lpstr>
      <vt:lpstr>Poppins</vt:lpstr>
      <vt:lpstr>Poppins SemiBold</vt:lpstr>
      <vt:lpstr>Music App Interface Pitch Deck by Slidesgo</vt:lpstr>
      <vt:lpstr>Spotify</vt:lpstr>
      <vt:lpstr>Our team</vt:lpstr>
      <vt:lpstr>Agenda </vt:lpstr>
      <vt:lpstr>Introduction </vt:lpstr>
      <vt:lpstr>what they do ? </vt:lpstr>
      <vt:lpstr>who are major competitors ?</vt:lpstr>
      <vt:lpstr>Importance of the Project </vt:lpstr>
      <vt:lpstr>Project Objectives </vt:lpstr>
      <vt:lpstr>Problems and Challenges Faced by Spotify: </vt:lpstr>
      <vt:lpstr>Our Problems Solving Journey</vt:lpstr>
      <vt:lpstr>Spotify’s Evolution: Insights and Strategic Impacts</vt:lpstr>
      <vt:lpstr>How This Dashboard Solves Spotify’s Challenges</vt:lpstr>
      <vt:lpstr>Before and After: Spotify’s Data-Driven Transformation</vt:lpstr>
      <vt:lpstr>Data-Driven Strategies That Built Spotify’s Success</vt:lpstr>
      <vt:lpstr>What Do We Learn from Spotify’s Journey?  </vt:lpstr>
      <vt:lpstr>References: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Ashish Rogannagari</dc:creator>
  <cp:lastModifiedBy>Ashish Rogannagari</cp:lastModifiedBy>
  <cp:revision>2</cp:revision>
  <dcterms:modified xsi:type="dcterms:W3CDTF">2024-12-15T02:11:08Z</dcterms:modified>
</cp:coreProperties>
</file>