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I0IuZAxtb4r1zKHHh8D9KLL/R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1a7a5588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f1a7a5588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1a7a5588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f1a7a5588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1a7a5588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f1a7a5588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1baadc34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f1baadc34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1baadc34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f1baadc34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8" name="Shape 38"/>
        <p:cNvGrpSpPr/>
        <p:nvPr/>
      </p:nvGrpSpPr>
      <p:grpSpPr>
        <a:xfrm>
          <a:off x="0" y="0"/>
          <a:ext cx="0" cy="0"/>
          <a:chOff x="0" y="0"/>
          <a:chExt cx="0" cy="0"/>
        </a:xfrm>
      </p:grpSpPr>
      <p:sp>
        <p:nvSpPr>
          <p:cNvPr id="39" name="Google Shape;39;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1" name="Google Shape;41;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légende">
  <p:cSld name="Titre et légende">
    <p:spTree>
      <p:nvGrpSpPr>
        <p:cNvPr id="104" name="Shape 104"/>
        <p:cNvGrpSpPr/>
        <p:nvPr/>
      </p:nvGrpSpPr>
      <p:grpSpPr>
        <a:xfrm>
          <a:off x="0" y="0"/>
          <a:ext cx="0" cy="0"/>
          <a:chOff x="0" y="0"/>
          <a:chExt cx="0" cy="0"/>
        </a:xfrm>
      </p:grpSpPr>
      <p:sp>
        <p:nvSpPr>
          <p:cNvPr id="105" name="Google Shape;105;p37"/>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7"/>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07" name="Google Shape;107;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avec légende">
  <p:cSld name="Citation avec légende">
    <p:spTree>
      <p:nvGrpSpPr>
        <p:cNvPr id="111" name="Shape 111"/>
        <p:cNvGrpSpPr/>
        <p:nvPr/>
      </p:nvGrpSpPr>
      <p:grpSpPr>
        <a:xfrm>
          <a:off x="0" y="0"/>
          <a:ext cx="0" cy="0"/>
          <a:chOff x="0" y="0"/>
          <a:chExt cx="0" cy="0"/>
        </a:xfrm>
      </p:grpSpPr>
      <p:sp>
        <p:nvSpPr>
          <p:cNvPr id="112" name="Google Shape;112;p38"/>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8"/>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4" name="Google Shape;114;p38"/>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5" name="Google Shape;115;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
        <p:nvSpPr>
          <p:cNvPr id="119" name="Google Shape;119;p38"/>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fr-FR"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38"/>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fr-FR"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nom">
  <p:cSld name="Carte nom">
    <p:spTree>
      <p:nvGrpSpPr>
        <p:cNvPr id="121" name="Shape 121"/>
        <p:cNvGrpSpPr/>
        <p:nvPr/>
      </p:nvGrpSpPr>
      <p:grpSpPr>
        <a:xfrm>
          <a:off x="0" y="0"/>
          <a:ext cx="0" cy="0"/>
          <a:chOff x="0" y="0"/>
          <a:chExt cx="0" cy="0"/>
        </a:xfrm>
      </p:grpSpPr>
      <p:sp>
        <p:nvSpPr>
          <p:cNvPr id="122" name="Google Shape;122;p39"/>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9"/>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4" name="Google Shape;124;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nom citation">
  <p:cSld name="Carte nom citation">
    <p:spTree>
      <p:nvGrpSpPr>
        <p:cNvPr id="128" name="Shape 128"/>
        <p:cNvGrpSpPr/>
        <p:nvPr/>
      </p:nvGrpSpPr>
      <p:grpSpPr>
        <a:xfrm>
          <a:off x="0" y="0"/>
          <a:ext cx="0" cy="0"/>
          <a:chOff x="0" y="0"/>
          <a:chExt cx="0" cy="0"/>
        </a:xfrm>
      </p:grpSpPr>
      <p:sp>
        <p:nvSpPr>
          <p:cNvPr id="129" name="Google Shape;129;p4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1" name="Google Shape;131;p4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2" name="Google Shape;132;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
        <p:nvSpPr>
          <p:cNvPr id="136" name="Google Shape;136;p4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fr-FR"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7" name="Google Shape;137;p4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fr-FR"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rai ou faux">
  <p:cSld name="Vrai ou faux">
    <p:spTree>
      <p:nvGrpSpPr>
        <p:cNvPr id="138" name="Shape 138"/>
        <p:cNvGrpSpPr/>
        <p:nvPr/>
      </p:nvGrpSpPr>
      <p:grpSpPr>
        <a:xfrm>
          <a:off x="0" y="0"/>
          <a:ext cx="0" cy="0"/>
          <a:chOff x="0" y="0"/>
          <a:chExt cx="0" cy="0"/>
        </a:xfrm>
      </p:grpSpPr>
      <p:sp>
        <p:nvSpPr>
          <p:cNvPr id="139" name="Google Shape;139;p41"/>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1" name="Google Shape;141;p4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2" name="Google Shape;142;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46" name="Shape 146"/>
        <p:cNvGrpSpPr/>
        <p:nvPr/>
      </p:nvGrpSpPr>
      <p:grpSpPr>
        <a:xfrm>
          <a:off x="0" y="0"/>
          <a:ext cx="0" cy="0"/>
          <a:chOff x="0" y="0"/>
          <a:chExt cx="0" cy="0"/>
        </a:xfrm>
      </p:grpSpPr>
      <p:sp>
        <p:nvSpPr>
          <p:cNvPr id="147" name="Google Shape;147;p4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42"/>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9" name="Google Shape;149;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53" name="Shape 153"/>
        <p:cNvGrpSpPr/>
        <p:nvPr/>
      </p:nvGrpSpPr>
      <p:grpSpPr>
        <a:xfrm>
          <a:off x="0" y="0"/>
          <a:ext cx="0" cy="0"/>
          <a:chOff x="0" y="0"/>
          <a:chExt cx="0" cy="0"/>
        </a:xfrm>
      </p:grpSpPr>
      <p:sp>
        <p:nvSpPr>
          <p:cNvPr id="154" name="Google Shape;154;p43"/>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3"/>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6" name="Google Shape;156;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45" name="Shape 45"/>
        <p:cNvGrpSpPr/>
        <p:nvPr/>
      </p:nvGrpSpPr>
      <p:grpSpPr>
        <a:xfrm>
          <a:off x="0" y="0"/>
          <a:ext cx="0" cy="0"/>
          <a:chOff x="0" y="0"/>
          <a:chExt cx="0" cy="0"/>
        </a:xfrm>
      </p:grpSpPr>
      <p:sp>
        <p:nvSpPr>
          <p:cNvPr id="46" name="Google Shape;46;p2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8" name="Google Shape;48;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52" name="Shape 52"/>
        <p:cNvGrpSpPr/>
        <p:nvPr/>
      </p:nvGrpSpPr>
      <p:grpSpPr>
        <a:xfrm>
          <a:off x="0" y="0"/>
          <a:ext cx="0" cy="0"/>
          <a:chOff x="0" y="0"/>
          <a:chExt cx="0" cy="0"/>
        </a:xfrm>
      </p:grpSpPr>
      <p:sp>
        <p:nvSpPr>
          <p:cNvPr id="53" name="Google Shape;53;p30"/>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55" name="Google Shape;55;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9" name="Shape 59"/>
        <p:cNvGrpSpPr/>
        <p:nvPr/>
      </p:nvGrpSpPr>
      <p:grpSpPr>
        <a:xfrm>
          <a:off x="0" y="0"/>
          <a:ext cx="0" cy="0"/>
          <a:chOff x="0" y="0"/>
          <a:chExt cx="0" cy="0"/>
        </a:xfrm>
      </p:grpSpPr>
      <p:sp>
        <p:nvSpPr>
          <p:cNvPr id="60" name="Google Shape;60;p3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2" name="Google Shape;62;p31"/>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3" name="Google Shape;63;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7" name="Shape 67"/>
        <p:cNvGrpSpPr/>
        <p:nvPr/>
      </p:nvGrpSpPr>
      <p:grpSpPr>
        <a:xfrm>
          <a:off x="0" y="0"/>
          <a:ext cx="0" cy="0"/>
          <a:chOff x="0" y="0"/>
          <a:chExt cx="0" cy="0"/>
        </a:xfrm>
      </p:grpSpPr>
      <p:sp>
        <p:nvSpPr>
          <p:cNvPr id="68" name="Google Shape;68;p3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2"/>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0" name="Google Shape;70;p32"/>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1" name="Google Shape;71;p32"/>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2" name="Google Shape;72;p32"/>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3" name="Google Shape;73;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77" name="Shape 77"/>
        <p:cNvGrpSpPr/>
        <p:nvPr/>
      </p:nvGrpSpPr>
      <p:grpSpPr>
        <a:xfrm>
          <a:off x="0" y="0"/>
          <a:ext cx="0" cy="0"/>
          <a:chOff x="0" y="0"/>
          <a:chExt cx="0" cy="0"/>
        </a:xfrm>
      </p:grpSpPr>
      <p:sp>
        <p:nvSpPr>
          <p:cNvPr id="78" name="Google Shape;78;p3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83" name="Shape 83"/>
        <p:cNvGrpSpPr/>
        <p:nvPr/>
      </p:nvGrpSpPr>
      <p:grpSpPr>
        <a:xfrm>
          <a:off x="0" y="0"/>
          <a:ext cx="0" cy="0"/>
          <a:chOff x="0" y="0"/>
          <a:chExt cx="0" cy="0"/>
        </a:xfrm>
      </p:grpSpPr>
      <p:sp>
        <p:nvSpPr>
          <p:cNvPr id="84" name="Google Shape;84;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88" name="Shape 88"/>
        <p:cNvGrpSpPr/>
        <p:nvPr/>
      </p:nvGrpSpPr>
      <p:grpSpPr>
        <a:xfrm>
          <a:off x="0" y="0"/>
          <a:ext cx="0" cy="0"/>
          <a:chOff x="0" y="0"/>
          <a:chExt cx="0" cy="0"/>
        </a:xfrm>
      </p:grpSpPr>
      <p:sp>
        <p:nvSpPr>
          <p:cNvPr id="89" name="Google Shape;89;p35"/>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5"/>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35"/>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92" name="Google Shape;92;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96" name="Shape 96"/>
        <p:cNvGrpSpPr/>
        <p:nvPr/>
      </p:nvGrpSpPr>
      <p:grpSpPr>
        <a:xfrm>
          <a:off x="0" y="0"/>
          <a:ext cx="0" cy="0"/>
          <a:chOff x="0" y="0"/>
          <a:chExt cx="0" cy="0"/>
        </a:xfrm>
      </p:grpSpPr>
      <p:sp>
        <p:nvSpPr>
          <p:cNvPr id="97" name="Google Shape;97;p36"/>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6"/>
          <p:cNvSpPr/>
          <p:nvPr>
            <p:ph idx="2" type="pic"/>
          </p:nvPr>
        </p:nvSpPr>
        <p:spPr>
          <a:xfrm>
            <a:off x="2589212" y="634965"/>
            <a:ext cx="8915400" cy="3854970"/>
          </a:xfrm>
          <a:prstGeom prst="rect">
            <a:avLst/>
          </a:prstGeom>
          <a:noFill/>
          <a:ln>
            <a:noFill/>
          </a:ln>
        </p:spPr>
      </p:sp>
      <p:sp>
        <p:nvSpPr>
          <p:cNvPr id="99" name="Google Shape;99;p36"/>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27"/>
          <p:cNvGrpSpPr/>
          <p:nvPr/>
        </p:nvGrpSpPr>
        <p:grpSpPr>
          <a:xfrm>
            <a:off x="1" y="228600"/>
            <a:ext cx="2851516" cy="6638628"/>
            <a:chOff x="2487613" y="285750"/>
            <a:chExt cx="2428875" cy="5654676"/>
          </a:xfrm>
        </p:grpSpPr>
        <p:sp>
          <p:nvSpPr>
            <p:cNvPr id="7" name="Google Shape;7;p27"/>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7"/>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27"/>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27"/>
          <p:cNvGrpSpPr/>
          <p:nvPr/>
        </p:nvGrpSpPr>
        <p:grpSpPr>
          <a:xfrm>
            <a:off x="27222" y="157"/>
            <a:ext cx="2356674" cy="6853096"/>
            <a:chOff x="6627813" y="195610"/>
            <a:chExt cx="1952625" cy="5678141"/>
          </a:xfrm>
        </p:grpSpPr>
        <p:sp>
          <p:nvSpPr>
            <p:cNvPr id="20" name="Google Shape;20;p27"/>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7"/>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7"/>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7"/>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7"/>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27"/>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b="0" l="0" r="0" t="0"/>
          <a:stretch/>
        </p:blipFill>
        <p:spPr>
          <a:xfrm>
            <a:off x="174840" y="18683"/>
            <a:ext cx="1531011" cy="1579416"/>
          </a:xfrm>
          <a:prstGeom prst="rect">
            <a:avLst/>
          </a:prstGeom>
          <a:noFill/>
          <a:ln>
            <a:noFill/>
          </a:ln>
        </p:spPr>
      </p:pic>
      <p:pic>
        <p:nvPicPr>
          <p:cNvPr descr="enit-logo.png" id="165" name="Google Shape;165;p1"/>
          <p:cNvPicPr preferRelativeResize="0"/>
          <p:nvPr/>
        </p:nvPicPr>
        <p:blipFill rotWithShape="1">
          <a:blip r:embed="rId4">
            <a:alphaModFix/>
          </a:blip>
          <a:srcRect b="0" l="0" r="0" t="0"/>
          <a:stretch/>
        </p:blipFill>
        <p:spPr>
          <a:xfrm>
            <a:off x="10473339" y="2"/>
            <a:ext cx="1718661" cy="1579416"/>
          </a:xfrm>
          <a:prstGeom prst="rect">
            <a:avLst/>
          </a:prstGeom>
          <a:noFill/>
          <a:ln>
            <a:noFill/>
          </a:ln>
        </p:spPr>
      </p:pic>
      <p:sp>
        <p:nvSpPr>
          <p:cNvPr id="166" name="Google Shape;166;p1"/>
          <p:cNvSpPr/>
          <p:nvPr/>
        </p:nvSpPr>
        <p:spPr>
          <a:xfrm>
            <a:off x="1380351" y="0"/>
            <a:ext cx="9578428" cy="10156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Ministère de l’Enseignement Supérieur et de la Recherche Scientifique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Université Tunis El Manar</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École Nationale d’Ingénieurs de Tunis</a:t>
            </a:r>
            <a:endParaRPr b="0" i="0" sz="2000" u="none" cap="none" strike="noStrike">
              <a:solidFill>
                <a:schemeClr val="dk1"/>
              </a:solidFill>
              <a:latin typeface="Calibri"/>
              <a:ea typeface="Calibri"/>
              <a:cs typeface="Calibri"/>
              <a:sym typeface="Calibri"/>
            </a:endParaRPr>
          </a:p>
        </p:txBody>
      </p:sp>
      <p:sp>
        <p:nvSpPr>
          <p:cNvPr id="167" name="Google Shape;167;p1"/>
          <p:cNvSpPr txBox="1"/>
          <p:nvPr>
            <p:ph type="title"/>
          </p:nvPr>
        </p:nvSpPr>
        <p:spPr>
          <a:xfrm>
            <a:off x="1572407" y="1635391"/>
            <a:ext cx="10002983" cy="134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53575C"/>
              </a:buClr>
              <a:buSzPts val="4000"/>
              <a:buFont typeface="Century Gothic"/>
              <a:buNone/>
            </a:pPr>
            <a:r>
              <a:t/>
            </a:r>
            <a:endParaRPr b="1" i="1" sz="3800">
              <a:solidFill>
                <a:srgbClr val="53575C"/>
              </a:solidFill>
            </a:endParaRPr>
          </a:p>
          <a:p>
            <a:pPr indent="0" lvl="0" marL="0" marR="0" rtl="0" algn="ctr">
              <a:lnSpc>
                <a:spcPct val="90000"/>
              </a:lnSpc>
              <a:spcBef>
                <a:spcPts val="0"/>
              </a:spcBef>
              <a:spcAft>
                <a:spcPts val="0"/>
              </a:spcAft>
              <a:buClr>
                <a:srgbClr val="53575C"/>
              </a:buClr>
              <a:buSzPts val="4000"/>
              <a:buFont typeface="Century Gothic"/>
              <a:buNone/>
            </a:pPr>
            <a:r>
              <a:rPr b="1" i="1" lang="fr-FR" sz="3800">
                <a:solidFill>
                  <a:srgbClr val="53575C"/>
                </a:solidFill>
              </a:rPr>
              <a:t>Déploiement d’une application CRUD</a:t>
            </a:r>
            <a:endParaRPr b="1" i="0" sz="3800" u="none" cap="none" strike="noStrike">
              <a:solidFill>
                <a:srgbClr val="53575C"/>
              </a:solidFill>
            </a:endParaRPr>
          </a:p>
        </p:txBody>
      </p:sp>
      <p:sp>
        <p:nvSpPr>
          <p:cNvPr id="168" name="Google Shape;168;p1"/>
          <p:cNvSpPr/>
          <p:nvPr/>
        </p:nvSpPr>
        <p:spPr>
          <a:xfrm>
            <a:off x="1572400" y="3420050"/>
            <a:ext cx="10860300" cy="329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fr-FR" sz="2400" u="sng" cap="none" strike="noStrike">
                <a:solidFill>
                  <a:schemeClr val="dk1"/>
                </a:solidFill>
                <a:latin typeface="Century Gothic"/>
                <a:ea typeface="Century Gothic"/>
                <a:cs typeface="Century Gothic"/>
                <a:sym typeface="Century Gothic"/>
              </a:rPr>
              <a:t>Réalisé par</a:t>
            </a:r>
            <a:r>
              <a:rPr b="1" i="1" lang="fr-FR" sz="2400" u="none" cap="none" strike="noStrike">
                <a:solidFill>
                  <a:schemeClr val="dk1"/>
                </a:solidFill>
                <a:latin typeface="Century Gothic"/>
                <a:ea typeface="Century Gothic"/>
                <a:cs typeface="Century Gothic"/>
                <a:sym typeface="Century Gothic"/>
              </a:rPr>
              <a:t>: </a:t>
            </a:r>
            <a:endParaRPr b="1" i="1" sz="24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2400"/>
              <a:buFont typeface="Arial"/>
              <a:buNone/>
            </a:pPr>
            <a:r>
              <a:t/>
            </a:r>
            <a:endParaRPr i="1" sz="2200">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Clr>
                <a:srgbClr val="000000"/>
              </a:buClr>
              <a:buSzPts val="2400"/>
              <a:buFont typeface="Arial"/>
              <a:buNone/>
            </a:pPr>
            <a:r>
              <a:t/>
            </a:r>
            <a:endParaRPr i="1" sz="2400">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Clr>
                <a:srgbClr val="000000"/>
              </a:buClr>
              <a:buSzPts val="2400"/>
              <a:buFont typeface="Arial"/>
              <a:buNone/>
            </a:pPr>
            <a:r>
              <a:rPr i="1" lang="fr-FR" sz="2400">
                <a:solidFill>
                  <a:schemeClr val="dk1"/>
                </a:solidFill>
                <a:latin typeface="Century Gothic"/>
                <a:ea typeface="Century Gothic"/>
                <a:cs typeface="Century Gothic"/>
                <a:sym typeface="Century Gothic"/>
              </a:rPr>
              <a:t>Aloui Mohamed Rayen &amp; Fadhleoui Meher &amp; Wannes Bahaeddine</a:t>
            </a:r>
            <a:endParaRPr i="1" sz="2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400"/>
              <a:buFont typeface="Arial"/>
              <a:buNone/>
            </a:pPr>
            <a:r>
              <a:rPr b="1" i="1" lang="fr-FR" sz="2400" u="none" cap="none" strike="noStrike">
                <a:solidFill>
                  <a:schemeClr val="dk1"/>
                </a:solidFill>
                <a:latin typeface="Century Gothic"/>
                <a:ea typeface="Century Gothic"/>
                <a:cs typeface="Century Gothic"/>
                <a:sym typeface="Century Gothic"/>
              </a:rPr>
              <a:t>    	    </a:t>
            </a:r>
            <a:endParaRPr b="1" i="1" sz="2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400"/>
              <a:buFont typeface="Arial"/>
              <a:buNone/>
            </a:pPr>
            <a:r>
              <a:t/>
            </a:r>
            <a:endParaRPr b="1" i="1" sz="2400">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400"/>
              <a:buFont typeface="Arial"/>
              <a:buNone/>
            </a:pPr>
            <a:r>
              <a:rPr b="1" i="1" lang="fr-FR" sz="2400" u="none" cap="none" strike="noStrike">
                <a:solidFill>
                  <a:schemeClr val="dk1"/>
                </a:solidFill>
                <a:latin typeface="Century Gothic"/>
                <a:ea typeface="Century Gothic"/>
                <a:cs typeface="Century Gothic"/>
                <a:sym typeface="Century Gothic"/>
              </a:rPr>
              <a:t> Année Universitaire: </a:t>
            </a:r>
            <a:r>
              <a:rPr b="0" i="1" lang="fr-FR" sz="2400" u="none" cap="none" strike="noStrike">
                <a:solidFill>
                  <a:schemeClr val="dk1"/>
                </a:solidFill>
                <a:latin typeface="Century Gothic"/>
                <a:ea typeface="Century Gothic"/>
                <a:cs typeface="Century Gothic"/>
                <a:sym typeface="Century Gothic"/>
              </a:rPr>
              <a:t>2020-2021</a:t>
            </a:r>
            <a:endParaRPr b="0" i="1" sz="2400" u="none" cap="none" strike="noStrike">
              <a:solidFill>
                <a:schemeClr val="dk1"/>
              </a:solidFill>
              <a:latin typeface="Century Gothic"/>
              <a:ea typeface="Century Gothic"/>
              <a:cs typeface="Century Gothic"/>
              <a:sym typeface="Century Gothic"/>
            </a:endParaRPr>
          </a:p>
        </p:txBody>
      </p:sp>
      <p:sp>
        <p:nvSpPr>
          <p:cNvPr id="169" name="Google Shape;169;p1"/>
          <p:cNvSpPr/>
          <p:nvPr/>
        </p:nvSpPr>
        <p:spPr>
          <a:xfrm>
            <a:off x="11604594" y="6336224"/>
            <a:ext cx="435006" cy="381739"/>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lt1"/>
                </a:solidFill>
                <a:latin typeface="Century Gothic"/>
                <a:ea typeface="Century Gothic"/>
                <a:cs typeface="Century Gothic"/>
                <a:sym typeface="Century Gothic"/>
              </a:rPr>
              <a:t>1</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p:nvPr/>
        </p:nvSpPr>
        <p:spPr>
          <a:xfrm>
            <a:off x="1367827" y="2490850"/>
            <a:ext cx="10491665" cy="10156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fr-FR" sz="6000" u="none" cap="none" strike="noStrike">
                <a:solidFill>
                  <a:srgbClr val="7B7B7B"/>
                </a:solidFill>
                <a:latin typeface="SimSun"/>
                <a:ea typeface="SimSun"/>
                <a:cs typeface="SimSun"/>
                <a:sym typeface="SimSun"/>
              </a:rPr>
              <a:t>MERCI POUR VOTRE ATTENTION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3839834" y="714164"/>
            <a:ext cx="8911687" cy="128089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68DBA"/>
              </a:buClr>
              <a:buSzPts val="4400"/>
              <a:buFont typeface="Century Gothic"/>
              <a:buNone/>
            </a:pPr>
            <a:r>
              <a:rPr lang="fr-FR" sz="4400"/>
              <a:t>Plan:</a:t>
            </a:r>
            <a:endParaRPr sz="4400"/>
          </a:p>
        </p:txBody>
      </p:sp>
      <p:sp>
        <p:nvSpPr>
          <p:cNvPr id="175" name="Google Shape;175;p2"/>
          <p:cNvSpPr txBox="1"/>
          <p:nvPr>
            <p:ph idx="1" type="body"/>
          </p:nvPr>
        </p:nvSpPr>
        <p:spPr>
          <a:xfrm>
            <a:off x="3764500" y="1995052"/>
            <a:ext cx="8915400" cy="47229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Calibri"/>
              <a:buChar char="-"/>
            </a:pPr>
            <a:r>
              <a:rPr lang="fr-FR" sz="2400">
                <a:latin typeface="Calibri"/>
                <a:ea typeface="Calibri"/>
                <a:cs typeface="Calibri"/>
                <a:sym typeface="Calibri"/>
              </a:rPr>
              <a:t>Introduction générale </a:t>
            </a:r>
            <a:endParaRPr sz="2400">
              <a:latin typeface="Calibri"/>
              <a:ea typeface="Calibri"/>
              <a:cs typeface="Calibri"/>
              <a:sym typeface="Calibri"/>
            </a:endParaRPr>
          </a:p>
          <a:p>
            <a:pPr indent="0" lvl="0" marL="914400" rtl="0" algn="l">
              <a:lnSpc>
                <a:spcPct val="100000"/>
              </a:lnSpc>
              <a:spcBef>
                <a:spcPts val="0"/>
              </a:spcBef>
              <a:spcAft>
                <a:spcPts val="0"/>
              </a:spcAft>
              <a:buNone/>
            </a:pPr>
            <a:r>
              <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fr-FR" sz="2400">
                <a:latin typeface="Calibri"/>
                <a:ea typeface="Calibri"/>
                <a:cs typeface="Calibri"/>
                <a:sym typeface="Calibri"/>
              </a:rPr>
              <a:t>Présentation du projet</a:t>
            </a:r>
            <a:endParaRPr sz="2400">
              <a:latin typeface="Calibri"/>
              <a:ea typeface="Calibri"/>
              <a:cs typeface="Calibri"/>
              <a:sym typeface="Calibri"/>
            </a:endParaRPr>
          </a:p>
          <a:p>
            <a:pPr indent="0" lvl="0" marL="914400" rtl="0" algn="l">
              <a:lnSpc>
                <a:spcPct val="100000"/>
              </a:lnSpc>
              <a:spcBef>
                <a:spcPts val="0"/>
              </a:spcBef>
              <a:spcAft>
                <a:spcPts val="0"/>
              </a:spcAft>
              <a:buNone/>
            </a:pPr>
            <a:r>
              <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fr-FR" sz="2400">
                <a:latin typeface="Calibri"/>
                <a:ea typeface="Calibri"/>
                <a:cs typeface="Calibri"/>
                <a:sym typeface="Calibri"/>
              </a:rPr>
              <a:t>Analyse Conceptuelle</a:t>
            </a:r>
            <a:endParaRPr sz="2400">
              <a:latin typeface="Calibri"/>
              <a:ea typeface="Calibri"/>
              <a:cs typeface="Calibri"/>
              <a:sym typeface="Calibri"/>
            </a:endParaRPr>
          </a:p>
          <a:p>
            <a:pPr indent="0" lvl="0" marL="914400" rtl="0" algn="l">
              <a:lnSpc>
                <a:spcPct val="100000"/>
              </a:lnSpc>
              <a:spcBef>
                <a:spcPts val="0"/>
              </a:spcBef>
              <a:spcAft>
                <a:spcPts val="0"/>
              </a:spcAft>
              <a:buNone/>
            </a:pPr>
            <a:r>
              <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fr-FR" sz="2400">
                <a:latin typeface="Calibri"/>
                <a:ea typeface="Calibri"/>
                <a:cs typeface="Calibri"/>
                <a:sym typeface="Calibri"/>
              </a:rPr>
              <a:t>Docker : Présentation et intervention</a:t>
            </a:r>
            <a:endParaRPr sz="2400">
              <a:latin typeface="Calibri"/>
              <a:ea typeface="Calibri"/>
              <a:cs typeface="Calibri"/>
              <a:sym typeface="Calibri"/>
            </a:endParaRPr>
          </a:p>
          <a:p>
            <a:pPr indent="0" lvl="0" marL="914400" rtl="0" algn="l">
              <a:lnSpc>
                <a:spcPct val="100000"/>
              </a:lnSpc>
              <a:spcBef>
                <a:spcPts val="0"/>
              </a:spcBef>
              <a:spcAft>
                <a:spcPts val="0"/>
              </a:spcAft>
              <a:buNone/>
            </a:pPr>
            <a:r>
              <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fr-FR" sz="2400">
                <a:latin typeface="Calibri"/>
                <a:ea typeface="Calibri"/>
                <a:cs typeface="Calibri"/>
                <a:sym typeface="Calibri"/>
              </a:rPr>
              <a:t>Conclusion </a:t>
            </a:r>
            <a:endParaRPr/>
          </a:p>
        </p:txBody>
      </p:sp>
      <p:sp>
        <p:nvSpPr>
          <p:cNvPr id="176" name="Google Shape;176;p2"/>
          <p:cNvSpPr/>
          <p:nvPr/>
        </p:nvSpPr>
        <p:spPr>
          <a:xfrm>
            <a:off x="11604594" y="6336224"/>
            <a:ext cx="435006" cy="381739"/>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lt1"/>
                </a:solidFill>
                <a:latin typeface="Century Gothic"/>
                <a:ea typeface="Century Gothic"/>
                <a:cs typeface="Century Gothic"/>
                <a:sym typeface="Century Gothic"/>
              </a:rPr>
              <a:t>2</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idx="1" type="body"/>
          </p:nvPr>
        </p:nvSpPr>
        <p:spPr>
          <a:xfrm>
            <a:off x="2703800" y="1475500"/>
            <a:ext cx="8774700" cy="5123700"/>
          </a:xfrm>
          <a:prstGeom prst="rect">
            <a:avLst/>
          </a:prstGeom>
          <a:noFill/>
          <a:ln>
            <a:noFill/>
          </a:ln>
        </p:spPr>
        <p:txBody>
          <a:bodyPr anchorCtr="0" anchor="t" bIns="45700" lIns="91425" spcFirstLastPara="1" rIns="91425" wrap="square" tIns="45700">
            <a:normAutofit/>
          </a:bodyPr>
          <a:lstStyle/>
          <a:p>
            <a:pPr indent="0" lvl="0" marL="457200" rtl="0" algn="just">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fr-FR" sz="2400">
                <a:solidFill>
                  <a:schemeClr val="dk1"/>
                </a:solidFill>
                <a:latin typeface="Calibri"/>
                <a:ea typeface="Calibri"/>
                <a:cs typeface="Calibri"/>
                <a:sym typeface="Calibri"/>
              </a:rPr>
              <a:t>Les applications logicielles génèrent d'importants revenus pour les entreprises, et le déploiement rapide de ces applications est devenu un élément essentiel du cycle de vie d'une entreprise. En effet, quel intérêt y a-t-il à créer une application innovante si vous ne pouvez pas la déployer rapidement dans des environnements de test, ou la proposer aux utilisateurs dans les délais prévus ?</a:t>
            </a:r>
            <a:endParaRPr sz="24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t/>
            </a:r>
            <a:endParaRPr sz="2400">
              <a:solidFill>
                <a:schemeClr val="dk1"/>
              </a:solidFill>
              <a:latin typeface="Calibri"/>
              <a:ea typeface="Calibri"/>
              <a:cs typeface="Calibri"/>
              <a:sym typeface="Calibri"/>
            </a:endParaRPr>
          </a:p>
        </p:txBody>
      </p:sp>
      <p:sp>
        <p:nvSpPr>
          <p:cNvPr id="182" name="Google Shape;182;p3"/>
          <p:cNvSpPr txBox="1"/>
          <p:nvPr/>
        </p:nvSpPr>
        <p:spPr>
          <a:xfrm>
            <a:off x="15517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 Introduction </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183" name="Google Shape;183;p3"/>
          <p:cNvSpPr/>
          <p:nvPr/>
        </p:nvSpPr>
        <p:spPr>
          <a:xfrm>
            <a:off x="11604594" y="6336224"/>
            <a:ext cx="435006" cy="381739"/>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lt1"/>
                </a:solidFill>
                <a:latin typeface="Century Gothic"/>
                <a:ea typeface="Century Gothic"/>
                <a:cs typeface="Century Gothic"/>
                <a:sym typeface="Century Gothic"/>
              </a:rPr>
              <a:t>3</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1a7a55887_0_2"/>
          <p:cNvSpPr txBox="1"/>
          <p:nvPr>
            <p:ph idx="1" type="body"/>
          </p:nvPr>
        </p:nvSpPr>
        <p:spPr>
          <a:xfrm>
            <a:off x="2703800" y="1475500"/>
            <a:ext cx="8774700" cy="5123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800"/>
              <a:buNone/>
            </a:pPr>
            <a:r>
              <a:t/>
            </a:r>
            <a:endParaRPr sz="24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t/>
            </a:r>
            <a:endParaRPr sz="24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fr-FR" sz="2400">
                <a:solidFill>
                  <a:schemeClr val="dk1"/>
                </a:solidFill>
                <a:latin typeface="Calibri"/>
                <a:ea typeface="Calibri"/>
                <a:cs typeface="Calibri"/>
                <a:sym typeface="Calibri"/>
              </a:rPr>
              <a:t>Dans le cadre de l’étude de déploiement automatique d’une application sur docker avec l’orchestration de kubernets, on a décidé de concevoir une simple Application Crud qui permet d’ajouter un ensemble de personnes à la base, les afficher, modifier leurs coordonnées, ou les supprimer.</a:t>
            </a:r>
            <a:endParaRPr sz="2400">
              <a:solidFill>
                <a:schemeClr val="dk1"/>
              </a:solidFill>
              <a:latin typeface="Calibri"/>
              <a:ea typeface="Calibri"/>
              <a:cs typeface="Calibri"/>
              <a:sym typeface="Calibri"/>
            </a:endParaRPr>
          </a:p>
        </p:txBody>
      </p:sp>
      <p:sp>
        <p:nvSpPr>
          <p:cNvPr id="189" name="Google Shape;189;gf1a7a55887_0_2"/>
          <p:cNvSpPr txBox="1"/>
          <p:nvPr/>
        </p:nvSpPr>
        <p:spPr>
          <a:xfrm>
            <a:off x="15517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II</a:t>
            </a:r>
            <a:r>
              <a:rPr b="0" i="0" lang="fr-FR" sz="3600" u="none" cap="none" strike="noStrike">
                <a:solidFill>
                  <a:srgbClr val="C00000"/>
                </a:solidFill>
                <a:latin typeface="Century Gothic"/>
                <a:ea typeface="Century Gothic"/>
                <a:cs typeface="Century Gothic"/>
                <a:sym typeface="Century Gothic"/>
              </a:rPr>
              <a:t>- </a:t>
            </a:r>
            <a:r>
              <a:rPr lang="fr-FR" sz="3600">
                <a:solidFill>
                  <a:srgbClr val="C00000"/>
                </a:solidFill>
                <a:latin typeface="Century Gothic"/>
                <a:ea typeface="Century Gothic"/>
                <a:cs typeface="Century Gothic"/>
                <a:sym typeface="Century Gothic"/>
              </a:rPr>
              <a:t>Présentation du projet</a:t>
            </a:r>
            <a:r>
              <a:rPr b="0" i="0" lang="fr-FR" sz="3600" u="none" cap="none" strike="noStrike">
                <a:solidFill>
                  <a:srgbClr val="C00000"/>
                </a:solidFill>
                <a:latin typeface="Century Gothic"/>
                <a:ea typeface="Century Gothic"/>
                <a:cs typeface="Century Gothic"/>
                <a:sym typeface="Century Gothic"/>
              </a:rPr>
              <a:t> </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190" name="Google Shape;190;gf1a7a55887_0_2"/>
          <p:cNvSpPr/>
          <p:nvPr/>
        </p:nvSpPr>
        <p:spPr>
          <a:xfrm>
            <a:off x="11604594" y="6336224"/>
            <a:ext cx="435000" cy="38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4</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1a7a55887_0_9"/>
          <p:cNvSpPr txBox="1"/>
          <p:nvPr/>
        </p:nvSpPr>
        <p:spPr>
          <a:xfrm>
            <a:off x="15517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II</a:t>
            </a:r>
            <a:r>
              <a:rPr lang="fr-FR" sz="3600">
                <a:solidFill>
                  <a:srgbClr val="C00000"/>
                </a:solidFill>
                <a:latin typeface="Century Gothic"/>
                <a:ea typeface="Century Gothic"/>
                <a:cs typeface="Century Gothic"/>
                <a:sym typeface="Century Gothic"/>
              </a:rPr>
              <a:t>I</a:t>
            </a:r>
            <a:r>
              <a:rPr b="0" i="0" lang="fr-FR" sz="3600" u="none" cap="none" strike="noStrike">
                <a:solidFill>
                  <a:srgbClr val="C00000"/>
                </a:solidFill>
                <a:latin typeface="Century Gothic"/>
                <a:ea typeface="Century Gothic"/>
                <a:cs typeface="Century Gothic"/>
                <a:sym typeface="Century Gothic"/>
              </a:rPr>
              <a:t>- </a:t>
            </a:r>
            <a:r>
              <a:rPr lang="fr-FR" sz="3600">
                <a:solidFill>
                  <a:srgbClr val="C00000"/>
                </a:solidFill>
                <a:latin typeface="Century Gothic"/>
                <a:ea typeface="Century Gothic"/>
                <a:cs typeface="Century Gothic"/>
                <a:sym typeface="Century Gothic"/>
              </a:rPr>
              <a:t>Analyse Conceptuelle</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196" name="Google Shape;196;gf1a7a55887_0_9"/>
          <p:cNvSpPr/>
          <p:nvPr/>
        </p:nvSpPr>
        <p:spPr>
          <a:xfrm>
            <a:off x="11604594" y="6336224"/>
            <a:ext cx="435000" cy="38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5</a:t>
            </a:r>
            <a:endParaRPr b="0" i="0" sz="1800" u="none" cap="none" strike="noStrike">
              <a:solidFill>
                <a:schemeClr val="lt1"/>
              </a:solidFill>
              <a:latin typeface="Century Gothic"/>
              <a:ea typeface="Century Gothic"/>
              <a:cs typeface="Century Gothic"/>
              <a:sym typeface="Century Gothic"/>
            </a:endParaRPr>
          </a:p>
        </p:txBody>
      </p:sp>
      <p:pic>
        <p:nvPicPr>
          <p:cNvPr id="197" name="Google Shape;197;gf1a7a55887_0_9"/>
          <p:cNvPicPr preferRelativeResize="0"/>
          <p:nvPr/>
        </p:nvPicPr>
        <p:blipFill>
          <a:blip r:embed="rId3">
            <a:alphaModFix/>
          </a:blip>
          <a:stretch>
            <a:fillRect/>
          </a:stretch>
        </p:blipFill>
        <p:spPr>
          <a:xfrm>
            <a:off x="1020650" y="1640125"/>
            <a:ext cx="9884100" cy="5077701"/>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f1a7a55887_0_16"/>
          <p:cNvSpPr txBox="1"/>
          <p:nvPr>
            <p:ph idx="1" type="body"/>
          </p:nvPr>
        </p:nvSpPr>
        <p:spPr>
          <a:xfrm>
            <a:off x="3849800" y="1862225"/>
            <a:ext cx="7628700" cy="473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800"/>
              <a:buNone/>
            </a:pPr>
            <a:r>
              <a:t/>
            </a:r>
            <a:endParaRPr sz="24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rPr lang="fr-FR" sz="3000">
                <a:solidFill>
                  <a:schemeClr val="accent4"/>
                </a:solidFill>
                <a:latin typeface="Calibri"/>
                <a:ea typeface="Calibri"/>
                <a:cs typeface="Calibri"/>
                <a:sym typeface="Calibri"/>
              </a:rPr>
              <a:t>1)Présentation :</a:t>
            </a:r>
            <a:endParaRPr sz="3000">
              <a:solidFill>
                <a:schemeClr val="accent4"/>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fr-FR" sz="2400">
                <a:solidFill>
                  <a:srgbClr val="222222"/>
                </a:solidFill>
                <a:latin typeface="Calibri"/>
                <a:ea typeface="Calibri"/>
                <a:cs typeface="Calibri"/>
                <a:sym typeface="Calibri"/>
              </a:rPr>
              <a:t>Une image Docker est un fichier, composé de plusieurs couches, utilisée pour exécuter du code dans un conteneur Docker. Une image est construite à partir des instructions (dans un fichier Docker) pour une version complète et exécutable d'une application, qui repose sur le noyau du système d'exploitation hôte . Lorsque l'utilisateur Docker exécute une image, elle devient une ou plusieurs instances de ce conteneur.</a:t>
            </a:r>
            <a:endParaRPr sz="2400">
              <a:solidFill>
                <a:schemeClr val="dk1"/>
              </a:solidFill>
              <a:latin typeface="Calibri"/>
              <a:ea typeface="Calibri"/>
              <a:cs typeface="Calibri"/>
              <a:sym typeface="Calibri"/>
            </a:endParaRPr>
          </a:p>
        </p:txBody>
      </p:sp>
      <p:sp>
        <p:nvSpPr>
          <p:cNvPr id="203" name="Google Shape;203;gf1a7a55887_0_16"/>
          <p:cNvSpPr txBox="1"/>
          <p:nvPr/>
        </p:nvSpPr>
        <p:spPr>
          <a:xfrm>
            <a:off x="15517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a:t>
            </a:r>
            <a:r>
              <a:rPr lang="fr-FR" sz="3600">
                <a:solidFill>
                  <a:srgbClr val="C00000"/>
                </a:solidFill>
                <a:latin typeface="Century Gothic"/>
                <a:ea typeface="Century Gothic"/>
                <a:cs typeface="Century Gothic"/>
                <a:sym typeface="Century Gothic"/>
              </a:rPr>
              <a:t>V</a:t>
            </a:r>
            <a:r>
              <a:rPr b="0" i="0" lang="fr-FR" sz="3600" u="none" cap="none" strike="noStrike">
                <a:solidFill>
                  <a:srgbClr val="C00000"/>
                </a:solidFill>
                <a:latin typeface="Century Gothic"/>
                <a:ea typeface="Century Gothic"/>
                <a:cs typeface="Century Gothic"/>
                <a:sym typeface="Century Gothic"/>
              </a:rPr>
              <a:t>- </a:t>
            </a:r>
            <a:r>
              <a:rPr lang="fr-FR" sz="3600">
                <a:solidFill>
                  <a:srgbClr val="C00000"/>
                </a:solidFill>
                <a:latin typeface="Century Gothic"/>
                <a:ea typeface="Century Gothic"/>
                <a:cs typeface="Century Gothic"/>
                <a:sym typeface="Century Gothic"/>
              </a:rPr>
              <a:t>Docker </a:t>
            </a:r>
            <a:r>
              <a:rPr b="0" i="0" lang="fr-FR" sz="3600" u="none" cap="none" strike="noStrike">
                <a:solidFill>
                  <a:srgbClr val="C00000"/>
                </a:solidFill>
                <a:latin typeface="Century Gothic"/>
                <a:ea typeface="Century Gothic"/>
                <a:cs typeface="Century Gothic"/>
                <a:sym typeface="Century Gothic"/>
              </a:rPr>
              <a:t> </a:t>
            </a:r>
            <a:r>
              <a:rPr b="0" i="0" lang="fr-FR" sz="3600" u="none" cap="none" strike="noStrike">
                <a:solidFill>
                  <a:srgbClr val="C00000"/>
                </a:solidFill>
                <a:latin typeface="Calibri"/>
                <a:ea typeface="Calibri"/>
                <a:cs typeface="Calibri"/>
                <a:sym typeface="Calibri"/>
              </a:rPr>
              <a:t>: </a:t>
            </a:r>
            <a:r>
              <a:rPr lang="fr-FR" sz="3600">
                <a:solidFill>
                  <a:srgbClr val="C00000"/>
                </a:solidFill>
                <a:latin typeface="Calibri"/>
                <a:ea typeface="Calibri"/>
                <a:cs typeface="Calibri"/>
                <a:sym typeface="Calibri"/>
              </a:rPr>
              <a:t>Présentation et Intervention</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204" name="Google Shape;204;gf1a7a55887_0_16"/>
          <p:cNvSpPr/>
          <p:nvPr/>
        </p:nvSpPr>
        <p:spPr>
          <a:xfrm>
            <a:off x="11604594" y="6336224"/>
            <a:ext cx="435000" cy="38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6</a:t>
            </a:r>
            <a:endParaRPr b="0" i="0" sz="1800" u="none" cap="none" strike="noStrike">
              <a:solidFill>
                <a:schemeClr val="lt1"/>
              </a:solidFill>
              <a:latin typeface="Century Gothic"/>
              <a:ea typeface="Century Gothic"/>
              <a:cs typeface="Century Gothic"/>
              <a:sym typeface="Century Gothic"/>
            </a:endParaRPr>
          </a:p>
        </p:txBody>
      </p:sp>
      <p:pic>
        <p:nvPicPr>
          <p:cNvPr id="205" name="Google Shape;205;gf1a7a55887_0_16"/>
          <p:cNvPicPr preferRelativeResize="0"/>
          <p:nvPr/>
        </p:nvPicPr>
        <p:blipFill>
          <a:blip r:embed="rId3">
            <a:alphaModFix/>
          </a:blip>
          <a:stretch>
            <a:fillRect/>
          </a:stretch>
        </p:blipFill>
        <p:spPr>
          <a:xfrm>
            <a:off x="904475" y="1862217"/>
            <a:ext cx="2399000" cy="2140319"/>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f1baadc347_0_1"/>
          <p:cNvSpPr txBox="1"/>
          <p:nvPr>
            <p:ph idx="1" type="body"/>
          </p:nvPr>
        </p:nvSpPr>
        <p:spPr>
          <a:xfrm>
            <a:off x="2112900" y="1475500"/>
            <a:ext cx="9926700" cy="512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fr-FR" sz="3000">
                <a:solidFill>
                  <a:schemeClr val="accent4"/>
                </a:solidFill>
                <a:latin typeface="Calibri"/>
                <a:ea typeface="Calibri"/>
                <a:cs typeface="Calibri"/>
                <a:sym typeface="Calibri"/>
              </a:rPr>
              <a:t>2</a:t>
            </a:r>
            <a:r>
              <a:rPr lang="fr-FR" sz="3000">
                <a:solidFill>
                  <a:schemeClr val="accent4"/>
                </a:solidFill>
                <a:latin typeface="Calibri"/>
                <a:ea typeface="Calibri"/>
                <a:cs typeface="Calibri"/>
                <a:sym typeface="Calibri"/>
              </a:rPr>
              <a:t>)Intervention :</a:t>
            </a:r>
            <a:endParaRPr sz="3000">
              <a:solidFill>
                <a:schemeClr val="accent4"/>
              </a:solidFill>
              <a:latin typeface="Calibri"/>
              <a:ea typeface="Calibri"/>
              <a:cs typeface="Calibri"/>
              <a:sym typeface="Calibri"/>
            </a:endParaRPr>
          </a:p>
          <a:p>
            <a:pPr indent="0" lvl="0" marL="0" rtl="0" algn="l">
              <a:lnSpc>
                <a:spcPct val="190909"/>
              </a:lnSpc>
              <a:spcBef>
                <a:spcPts val="900"/>
              </a:spcBef>
              <a:spcAft>
                <a:spcPts val="0"/>
              </a:spcAft>
              <a:buSzPts val="1100"/>
              <a:buNone/>
            </a:pPr>
            <a:r>
              <a:rPr lang="fr-FR" sz="2400">
                <a:solidFill>
                  <a:srgbClr val="292929"/>
                </a:solidFill>
                <a:latin typeface="Calibri"/>
                <a:ea typeface="Calibri"/>
                <a:cs typeface="Calibri"/>
                <a:sym typeface="Calibri"/>
              </a:rPr>
              <a:t>Notre application a besoin de plusieurs conteneurs. Nous aurons besoin donc de :</a:t>
            </a:r>
            <a:endParaRPr sz="2400">
              <a:solidFill>
                <a:srgbClr val="292929"/>
              </a:solidFill>
              <a:latin typeface="Calibri"/>
              <a:ea typeface="Calibri"/>
              <a:cs typeface="Calibri"/>
              <a:sym typeface="Calibri"/>
            </a:endParaRPr>
          </a:p>
          <a:p>
            <a:pPr indent="457200" lvl="0" marL="0" rtl="0" algn="l">
              <a:lnSpc>
                <a:spcPct val="190909"/>
              </a:lnSpc>
              <a:spcBef>
                <a:spcPts val="900"/>
              </a:spcBef>
              <a:spcAft>
                <a:spcPts val="0"/>
              </a:spcAft>
              <a:buSzPts val="1100"/>
              <a:buNone/>
            </a:pPr>
            <a:r>
              <a:rPr lang="fr-FR" sz="2400">
                <a:solidFill>
                  <a:srgbClr val="292929"/>
                </a:solidFill>
                <a:latin typeface="Calibri"/>
                <a:ea typeface="Calibri"/>
                <a:cs typeface="Calibri"/>
                <a:sym typeface="Calibri"/>
              </a:rPr>
              <a:t>-Un conteneur d'application pour l'API.</a:t>
            </a:r>
            <a:endParaRPr sz="2400">
              <a:solidFill>
                <a:srgbClr val="292929"/>
              </a:solidFill>
              <a:latin typeface="Calibri"/>
              <a:ea typeface="Calibri"/>
              <a:cs typeface="Calibri"/>
              <a:sym typeface="Calibri"/>
            </a:endParaRPr>
          </a:p>
          <a:p>
            <a:pPr indent="457200" lvl="0" marL="0" rtl="0" algn="l">
              <a:lnSpc>
                <a:spcPct val="190909"/>
              </a:lnSpc>
              <a:spcBef>
                <a:spcPts val="900"/>
              </a:spcBef>
              <a:spcAft>
                <a:spcPts val="0"/>
              </a:spcAft>
              <a:buSzPts val="1100"/>
              <a:buNone/>
            </a:pPr>
            <a:r>
              <a:rPr lang="fr-FR" sz="2400">
                <a:solidFill>
                  <a:srgbClr val="292929"/>
                </a:solidFill>
                <a:latin typeface="Calibri"/>
                <a:ea typeface="Calibri"/>
                <a:cs typeface="Calibri"/>
                <a:sym typeface="Calibri"/>
              </a:rPr>
              <a:t>-Un conteneur de base de données.</a:t>
            </a:r>
            <a:endParaRPr sz="2400">
              <a:solidFill>
                <a:srgbClr val="292929"/>
              </a:solidFill>
              <a:latin typeface="Calibri"/>
              <a:ea typeface="Calibri"/>
              <a:cs typeface="Calibri"/>
              <a:sym typeface="Calibri"/>
            </a:endParaRPr>
          </a:p>
          <a:p>
            <a:pPr indent="0" lvl="0" marL="457200" rtl="0" algn="l">
              <a:lnSpc>
                <a:spcPct val="190909"/>
              </a:lnSpc>
              <a:spcBef>
                <a:spcPts val="1800"/>
              </a:spcBef>
              <a:spcAft>
                <a:spcPts val="0"/>
              </a:spcAft>
              <a:buNone/>
            </a:pPr>
            <a:r>
              <a:rPr lang="fr-FR" sz="2400">
                <a:solidFill>
                  <a:srgbClr val="292929"/>
                </a:solidFill>
                <a:latin typeface="Calibri"/>
                <a:ea typeface="Calibri"/>
                <a:cs typeface="Calibri"/>
                <a:sym typeface="Calibri"/>
              </a:rPr>
              <a:t>-Un conteneur pour un serveur web. </a:t>
            </a:r>
            <a:endParaRPr sz="2400">
              <a:solidFill>
                <a:srgbClr val="292929"/>
              </a:solidFill>
              <a:latin typeface="Calibri"/>
              <a:ea typeface="Calibri"/>
              <a:cs typeface="Calibri"/>
              <a:sym typeface="Calibri"/>
            </a:endParaRPr>
          </a:p>
          <a:p>
            <a:pPr indent="0" lvl="0" marL="0" rtl="0" algn="l">
              <a:lnSpc>
                <a:spcPct val="190909"/>
              </a:lnSpc>
              <a:spcBef>
                <a:spcPts val="2100"/>
              </a:spcBef>
              <a:spcAft>
                <a:spcPts val="0"/>
              </a:spcAft>
              <a:buClr>
                <a:schemeClr val="dk1"/>
              </a:buClr>
              <a:buSzPts val="1100"/>
              <a:buFont typeface="Arial"/>
              <a:buNone/>
            </a:pPr>
            <a:r>
              <a:t/>
            </a:r>
            <a:endParaRPr sz="2000">
              <a:solidFill>
                <a:srgbClr val="292929"/>
              </a:solidFill>
              <a:latin typeface="Calibri"/>
              <a:ea typeface="Calibri"/>
              <a:cs typeface="Calibri"/>
              <a:sym typeface="Calibri"/>
            </a:endParaRPr>
          </a:p>
          <a:p>
            <a:pPr indent="0" lvl="0" marL="0" rtl="0" algn="l">
              <a:lnSpc>
                <a:spcPct val="100000"/>
              </a:lnSpc>
              <a:spcBef>
                <a:spcPts val="2100"/>
              </a:spcBef>
              <a:spcAft>
                <a:spcPts val="0"/>
              </a:spcAft>
              <a:buSzPts val="1800"/>
              <a:buNone/>
            </a:pPr>
            <a:r>
              <a:t/>
            </a:r>
            <a:endParaRPr sz="2400">
              <a:solidFill>
                <a:srgbClr val="222222"/>
              </a:solidFill>
              <a:latin typeface="Calibri"/>
              <a:ea typeface="Calibri"/>
              <a:cs typeface="Calibri"/>
              <a:sym typeface="Calibri"/>
            </a:endParaRPr>
          </a:p>
        </p:txBody>
      </p:sp>
      <p:sp>
        <p:nvSpPr>
          <p:cNvPr id="211" name="Google Shape;211;gf1baadc347_0_1"/>
          <p:cNvSpPr txBox="1"/>
          <p:nvPr/>
        </p:nvSpPr>
        <p:spPr>
          <a:xfrm>
            <a:off x="15517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a:t>
            </a:r>
            <a:r>
              <a:rPr lang="fr-FR" sz="3600">
                <a:solidFill>
                  <a:srgbClr val="C00000"/>
                </a:solidFill>
                <a:latin typeface="Century Gothic"/>
                <a:ea typeface="Century Gothic"/>
                <a:cs typeface="Century Gothic"/>
                <a:sym typeface="Century Gothic"/>
              </a:rPr>
              <a:t>V</a:t>
            </a:r>
            <a:r>
              <a:rPr b="0" i="0" lang="fr-FR" sz="3600" u="none" cap="none" strike="noStrike">
                <a:solidFill>
                  <a:srgbClr val="C00000"/>
                </a:solidFill>
                <a:latin typeface="Century Gothic"/>
                <a:ea typeface="Century Gothic"/>
                <a:cs typeface="Century Gothic"/>
                <a:sym typeface="Century Gothic"/>
              </a:rPr>
              <a:t>- </a:t>
            </a:r>
            <a:r>
              <a:rPr lang="fr-FR" sz="3600">
                <a:solidFill>
                  <a:srgbClr val="C00000"/>
                </a:solidFill>
                <a:latin typeface="Century Gothic"/>
                <a:ea typeface="Century Gothic"/>
                <a:cs typeface="Century Gothic"/>
                <a:sym typeface="Century Gothic"/>
              </a:rPr>
              <a:t>Docker </a:t>
            </a:r>
            <a:r>
              <a:rPr b="0" i="0" lang="fr-FR" sz="3600" u="none" cap="none" strike="noStrike">
                <a:solidFill>
                  <a:srgbClr val="C00000"/>
                </a:solidFill>
                <a:latin typeface="Century Gothic"/>
                <a:ea typeface="Century Gothic"/>
                <a:cs typeface="Century Gothic"/>
                <a:sym typeface="Century Gothic"/>
              </a:rPr>
              <a:t> </a:t>
            </a:r>
            <a:r>
              <a:rPr b="0" i="0" lang="fr-FR" sz="3600" u="none" cap="none" strike="noStrike">
                <a:solidFill>
                  <a:srgbClr val="C00000"/>
                </a:solidFill>
                <a:latin typeface="Calibri"/>
                <a:ea typeface="Calibri"/>
                <a:cs typeface="Calibri"/>
                <a:sym typeface="Calibri"/>
              </a:rPr>
              <a:t>: </a:t>
            </a:r>
            <a:r>
              <a:rPr lang="fr-FR" sz="3600">
                <a:solidFill>
                  <a:srgbClr val="C00000"/>
                </a:solidFill>
                <a:latin typeface="Calibri"/>
                <a:ea typeface="Calibri"/>
                <a:cs typeface="Calibri"/>
                <a:sym typeface="Calibri"/>
              </a:rPr>
              <a:t>Présentation et Intervention</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212" name="Google Shape;212;gf1baadc347_0_1"/>
          <p:cNvSpPr/>
          <p:nvPr/>
        </p:nvSpPr>
        <p:spPr>
          <a:xfrm>
            <a:off x="11604594" y="6336224"/>
            <a:ext cx="435000" cy="38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7</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1baadc347_0_8"/>
          <p:cNvSpPr txBox="1"/>
          <p:nvPr>
            <p:ph idx="1" type="body"/>
          </p:nvPr>
        </p:nvSpPr>
        <p:spPr>
          <a:xfrm>
            <a:off x="2184525" y="1790625"/>
            <a:ext cx="8039700" cy="432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t/>
            </a:r>
            <a:endParaRPr sz="3000">
              <a:solidFill>
                <a:schemeClr val="accent4"/>
              </a:solidFill>
              <a:latin typeface="Calibri"/>
              <a:ea typeface="Calibri"/>
              <a:cs typeface="Calibri"/>
              <a:sym typeface="Calibri"/>
            </a:endParaRPr>
          </a:p>
          <a:p>
            <a:pPr indent="0" lvl="0" marL="0" rtl="0" algn="l">
              <a:lnSpc>
                <a:spcPct val="100000"/>
              </a:lnSpc>
              <a:spcBef>
                <a:spcPts val="1000"/>
              </a:spcBef>
              <a:spcAft>
                <a:spcPts val="0"/>
              </a:spcAft>
              <a:buNone/>
            </a:pPr>
            <a:r>
              <a:rPr lang="fr-FR" sz="3000">
                <a:solidFill>
                  <a:schemeClr val="accent4"/>
                </a:solidFill>
                <a:latin typeface="Calibri"/>
                <a:ea typeface="Calibri"/>
                <a:cs typeface="Calibri"/>
                <a:sym typeface="Calibri"/>
              </a:rPr>
              <a:t>2)Intervention :</a:t>
            </a:r>
            <a:endParaRPr sz="3000">
              <a:solidFill>
                <a:schemeClr val="accent4"/>
              </a:solidFill>
              <a:latin typeface="Calibri"/>
              <a:ea typeface="Calibri"/>
              <a:cs typeface="Calibri"/>
              <a:sym typeface="Calibri"/>
            </a:endParaRPr>
          </a:p>
          <a:p>
            <a:pPr indent="0" lvl="0" marL="0" rtl="0" algn="l">
              <a:lnSpc>
                <a:spcPct val="190909"/>
              </a:lnSpc>
              <a:spcBef>
                <a:spcPts val="2100"/>
              </a:spcBef>
              <a:spcAft>
                <a:spcPts val="0"/>
              </a:spcAft>
              <a:buClr>
                <a:schemeClr val="dk1"/>
              </a:buClr>
              <a:buSzPts val="1100"/>
              <a:buFont typeface="Arial"/>
              <a:buNone/>
            </a:pPr>
            <a:r>
              <a:rPr lang="fr-FR" sz="2400">
                <a:solidFill>
                  <a:srgbClr val="292929"/>
                </a:solidFill>
                <a:latin typeface="Calibri"/>
                <a:ea typeface="Calibri"/>
                <a:cs typeface="Calibri"/>
                <a:sym typeface="Calibri"/>
              </a:rPr>
              <a:t>Ayant tout cela à l'esprit, nous utiliserons </a:t>
            </a:r>
            <a:r>
              <a:rPr b="1" lang="fr-FR" sz="2400">
                <a:solidFill>
                  <a:srgbClr val="292929"/>
                </a:solidFill>
                <a:latin typeface="Calibri"/>
                <a:ea typeface="Calibri"/>
                <a:cs typeface="Calibri"/>
                <a:sym typeface="Calibri"/>
              </a:rPr>
              <a:t>docker compose </a:t>
            </a:r>
            <a:r>
              <a:rPr lang="fr-FR" sz="2400">
                <a:solidFill>
                  <a:srgbClr val="292929"/>
                </a:solidFill>
                <a:latin typeface="Calibri"/>
                <a:ea typeface="Calibri"/>
                <a:cs typeface="Calibri"/>
                <a:sym typeface="Calibri"/>
              </a:rPr>
              <a:t>pour définir tous les services (conteneurs) dont notre application a besoin.</a:t>
            </a:r>
            <a:endParaRPr sz="2800">
              <a:solidFill>
                <a:srgbClr val="292929"/>
              </a:solidFill>
              <a:latin typeface="Calibri"/>
              <a:ea typeface="Calibri"/>
              <a:cs typeface="Calibri"/>
              <a:sym typeface="Calibri"/>
            </a:endParaRPr>
          </a:p>
          <a:p>
            <a:pPr indent="0" lvl="0" marL="0" rtl="0" algn="l">
              <a:lnSpc>
                <a:spcPct val="190909"/>
              </a:lnSpc>
              <a:spcBef>
                <a:spcPts val="2100"/>
              </a:spcBef>
              <a:spcAft>
                <a:spcPts val="0"/>
              </a:spcAft>
              <a:buSzPts val="1100"/>
              <a:buNone/>
            </a:pPr>
            <a:r>
              <a:t/>
            </a:r>
            <a:endParaRPr sz="2000">
              <a:solidFill>
                <a:srgbClr val="292929"/>
              </a:solidFill>
              <a:latin typeface="Calibri"/>
              <a:ea typeface="Calibri"/>
              <a:cs typeface="Calibri"/>
              <a:sym typeface="Calibri"/>
            </a:endParaRPr>
          </a:p>
          <a:p>
            <a:pPr indent="0" lvl="0" marL="0" rtl="0" algn="l">
              <a:lnSpc>
                <a:spcPct val="100000"/>
              </a:lnSpc>
              <a:spcBef>
                <a:spcPts val="2100"/>
              </a:spcBef>
              <a:spcAft>
                <a:spcPts val="0"/>
              </a:spcAft>
              <a:buSzPts val="1800"/>
              <a:buNone/>
            </a:pPr>
            <a:r>
              <a:t/>
            </a:r>
            <a:endParaRPr sz="2400">
              <a:solidFill>
                <a:srgbClr val="222222"/>
              </a:solidFill>
              <a:latin typeface="Calibri"/>
              <a:ea typeface="Calibri"/>
              <a:cs typeface="Calibri"/>
              <a:sym typeface="Calibri"/>
            </a:endParaRPr>
          </a:p>
        </p:txBody>
      </p:sp>
      <p:sp>
        <p:nvSpPr>
          <p:cNvPr id="218" name="Google Shape;218;gf1baadc347_0_8"/>
          <p:cNvSpPr txBox="1"/>
          <p:nvPr/>
        </p:nvSpPr>
        <p:spPr>
          <a:xfrm>
            <a:off x="1524000" y="649304"/>
            <a:ext cx="10515600" cy="826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I</a:t>
            </a:r>
            <a:r>
              <a:rPr lang="fr-FR" sz="3600">
                <a:solidFill>
                  <a:srgbClr val="C00000"/>
                </a:solidFill>
                <a:latin typeface="Century Gothic"/>
                <a:ea typeface="Century Gothic"/>
                <a:cs typeface="Century Gothic"/>
                <a:sym typeface="Century Gothic"/>
              </a:rPr>
              <a:t>V</a:t>
            </a:r>
            <a:r>
              <a:rPr b="0" i="0" lang="fr-FR" sz="3600" u="none" cap="none" strike="noStrike">
                <a:solidFill>
                  <a:srgbClr val="C00000"/>
                </a:solidFill>
                <a:latin typeface="Century Gothic"/>
                <a:ea typeface="Century Gothic"/>
                <a:cs typeface="Century Gothic"/>
                <a:sym typeface="Century Gothic"/>
              </a:rPr>
              <a:t>- </a:t>
            </a:r>
            <a:r>
              <a:rPr lang="fr-FR" sz="3600">
                <a:solidFill>
                  <a:srgbClr val="C00000"/>
                </a:solidFill>
                <a:latin typeface="Century Gothic"/>
                <a:ea typeface="Century Gothic"/>
                <a:cs typeface="Century Gothic"/>
                <a:sym typeface="Century Gothic"/>
              </a:rPr>
              <a:t>Docker </a:t>
            </a:r>
            <a:r>
              <a:rPr b="0" i="0" lang="fr-FR" sz="3600" u="none" cap="none" strike="noStrike">
                <a:solidFill>
                  <a:srgbClr val="C00000"/>
                </a:solidFill>
                <a:latin typeface="Century Gothic"/>
                <a:ea typeface="Century Gothic"/>
                <a:cs typeface="Century Gothic"/>
                <a:sym typeface="Century Gothic"/>
              </a:rPr>
              <a:t> </a:t>
            </a:r>
            <a:r>
              <a:rPr b="0" i="0" lang="fr-FR" sz="3600" u="none" cap="none" strike="noStrike">
                <a:solidFill>
                  <a:srgbClr val="C00000"/>
                </a:solidFill>
                <a:latin typeface="Calibri"/>
                <a:ea typeface="Calibri"/>
                <a:cs typeface="Calibri"/>
                <a:sym typeface="Calibri"/>
              </a:rPr>
              <a:t>: </a:t>
            </a:r>
            <a:r>
              <a:rPr lang="fr-FR" sz="3600">
                <a:solidFill>
                  <a:srgbClr val="C00000"/>
                </a:solidFill>
                <a:latin typeface="Calibri"/>
                <a:ea typeface="Calibri"/>
                <a:cs typeface="Calibri"/>
                <a:sym typeface="Calibri"/>
              </a:rPr>
              <a:t>Présentation et Intervention</a:t>
            </a:r>
            <a:r>
              <a:rPr b="0" i="0" lang="fr-FR" sz="3600" u="none" cap="none" strike="noStrike">
                <a:solidFill>
                  <a:srgbClr val="C00000"/>
                </a:solidFill>
                <a:latin typeface="Calibri"/>
                <a:ea typeface="Calibri"/>
                <a:cs typeface="Calibri"/>
                <a:sym typeface="Calibri"/>
              </a:rPr>
              <a:t> </a:t>
            </a:r>
            <a:endParaRPr b="0" i="0" sz="3600" u="none" cap="none" strike="noStrike">
              <a:solidFill>
                <a:srgbClr val="C00000"/>
              </a:solidFill>
              <a:latin typeface="Calibri"/>
              <a:ea typeface="Calibri"/>
              <a:cs typeface="Calibri"/>
              <a:sym typeface="Calibri"/>
            </a:endParaRPr>
          </a:p>
        </p:txBody>
      </p:sp>
      <p:sp>
        <p:nvSpPr>
          <p:cNvPr id="219" name="Google Shape;219;gf1baadc347_0_8"/>
          <p:cNvSpPr/>
          <p:nvPr/>
        </p:nvSpPr>
        <p:spPr>
          <a:xfrm>
            <a:off x="11604594" y="6336224"/>
            <a:ext cx="435000" cy="38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8</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858625" y="637971"/>
            <a:ext cx="8911800" cy="812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C00000"/>
              </a:buClr>
              <a:buSzPts val="3600"/>
              <a:buFont typeface="Century Gothic"/>
              <a:buNone/>
            </a:pPr>
            <a:r>
              <a:rPr b="0" i="0" lang="fr-FR" sz="3600" u="none" cap="none" strike="noStrike">
                <a:solidFill>
                  <a:srgbClr val="C00000"/>
                </a:solidFill>
                <a:latin typeface="Century Gothic"/>
                <a:ea typeface="Century Gothic"/>
                <a:cs typeface="Century Gothic"/>
                <a:sym typeface="Century Gothic"/>
              </a:rPr>
              <a:t>Vl- Conclusion:</a:t>
            </a:r>
            <a:endParaRPr b="0" i="0" sz="3600" u="none" cap="none" strike="noStrike">
              <a:solidFill>
                <a:srgbClr val="C00000"/>
              </a:solidFill>
              <a:latin typeface="Century Gothic"/>
              <a:ea typeface="Century Gothic"/>
              <a:cs typeface="Century Gothic"/>
              <a:sym typeface="Century Gothic"/>
            </a:endParaRPr>
          </a:p>
        </p:txBody>
      </p:sp>
      <p:sp>
        <p:nvSpPr>
          <p:cNvPr id="225" name="Google Shape;225;p25"/>
          <p:cNvSpPr/>
          <p:nvPr/>
        </p:nvSpPr>
        <p:spPr>
          <a:xfrm>
            <a:off x="11388436" y="6336224"/>
            <a:ext cx="651164" cy="381739"/>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lt1"/>
                </a:solidFill>
                <a:latin typeface="Century Gothic"/>
                <a:ea typeface="Century Gothic"/>
                <a:cs typeface="Century Gothic"/>
                <a:sym typeface="Century Gothic"/>
              </a:rPr>
              <a:t>9</a:t>
            </a:r>
            <a:endParaRPr b="0" i="0" sz="1800" u="none" cap="none" strike="noStrike">
              <a:solidFill>
                <a:schemeClr val="lt1"/>
              </a:solidFill>
              <a:latin typeface="Century Gothic"/>
              <a:ea typeface="Century Gothic"/>
              <a:cs typeface="Century Gothic"/>
              <a:sym typeface="Century Gothic"/>
            </a:endParaRPr>
          </a:p>
        </p:txBody>
      </p:sp>
      <p:sp>
        <p:nvSpPr>
          <p:cNvPr id="226" name="Google Shape;226;p25"/>
          <p:cNvSpPr txBox="1"/>
          <p:nvPr/>
        </p:nvSpPr>
        <p:spPr>
          <a:xfrm>
            <a:off x="3348425" y="2793325"/>
            <a:ext cx="65178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lang="fr-FR" sz="2400">
                <a:solidFill>
                  <a:srgbClr val="3F3F3F"/>
                </a:solidFill>
                <a:latin typeface="Calibri"/>
                <a:ea typeface="Calibri"/>
                <a:cs typeface="Calibri"/>
                <a:sym typeface="Calibri"/>
              </a:rPr>
              <a:t>Pour conclure, le </a:t>
            </a:r>
            <a:r>
              <a:rPr lang="fr-FR" sz="2400">
                <a:solidFill>
                  <a:srgbClr val="3F3F3F"/>
                </a:solidFill>
                <a:latin typeface="Calibri"/>
                <a:ea typeface="Calibri"/>
                <a:cs typeface="Calibri"/>
                <a:sym typeface="Calibri"/>
              </a:rPr>
              <a:t>déploiement</a:t>
            </a:r>
            <a:r>
              <a:rPr lang="fr-FR" sz="2400">
                <a:solidFill>
                  <a:srgbClr val="3F3F3F"/>
                </a:solidFill>
                <a:latin typeface="Calibri"/>
                <a:ea typeface="Calibri"/>
                <a:cs typeface="Calibri"/>
                <a:sym typeface="Calibri"/>
              </a:rPr>
              <a:t> des applications sur docker est devenu indispensable </a:t>
            </a:r>
            <a:r>
              <a:rPr lang="fr-FR" sz="2400">
                <a:solidFill>
                  <a:srgbClr val="3F3F3F"/>
                </a:solidFill>
                <a:latin typeface="Calibri"/>
                <a:ea typeface="Calibri"/>
                <a:cs typeface="Calibri"/>
                <a:sym typeface="Calibri"/>
              </a:rPr>
              <a:t>grâce aux avantages cités précédemment tels que </a:t>
            </a:r>
            <a:r>
              <a:rPr lang="fr-FR" sz="2400">
                <a:solidFill>
                  <a:srgbClr val="3F3F3F"/>
                </a:solidFill>
                <a:latin typeface="Calibri"/>
                <a:ea typeface="Calibri"/>
                <a:cs typeface="Calibri"/>
                <a:sym typeface="Calibri"/>
              </a:rPr>
              <a:t> la modularité, la restauration et le déploiement rapide.</a:t>
            </a:r>
            <a:endParaRPr b="0" i="0" sz="24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Brin">
  <a:themeElements>
    <a:clrScheme name="Brin">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