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af-Z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af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af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4dce3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af-ZA" sz="3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af-Z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f-ZA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af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af-ZA" sz="2400" spc="-1" strike="noStrike"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af-ZA" sz="2400" spc="-1" strike="noStrike">
              <a:latin typeface="Times New Roman"/>
            </a:endParaRPr>
          </a:p>
        </p:txBody>
      </p:sp>
      <p:sp>
        <p:nvSpPr>
          <p:cNvPr id="31" name="CustomShape 32"/>
          <p:cNvSpPr/>
          <p:nvPr/>
        </p:nvSpPr>
        <p:spPr>
          <a:xfrm flipH="1" rot="10800000">
            <a:off x="-3960" y="71496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F4E952-7A45-4DE9-8606-7EEDB76BBD94}" type="slidenum">
              <a:rPr b="0" lang="fr-FR" sz="2000" spc="-1" strike="noStrike">
                <a:solidFill>
                  <a:srgbClr val="feffff"/>
                </a:solidFill>
                <a:latin typeface="Century Gothic"/>
                <a:ea typeface="Century Gothic"/>
              </a:rPr>
              <a:t>&lt;numéro&gt;</a:t>
            </a:fld>
            <a:endParaRPr b="0" lang="af-ZA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64;p1" descr=""/>
          <p:cNvPicPr/>
          <p:nvPr/>
        </p:nvPicPr>
        <p:blipFill>
          <a:blip r:embed="rId1"/>
          <a:stretch/>
        </p:blipFill>
        <p:spPr>
          <a:xfrm>
            <a:off x="174960" y="18720"/>
            <a:ext cx="1530720" cy="1578960"/>
          </a:xfrm>
          <a:prstGeom prst="rect">
            <a:avLst/>
          </a:prstGeom>
          <a:ln>
            <a:noFill/>
          </a:ln>
        </p:spPr>
      </p:pic>
      <p:pic>
        <p:nvPicPr>
          <p:cNvPr id="70" name="Google Shape;165;p1" descr="enit-logo.png"/>
          <p:cNvPicPr/>
          <p:nvPr/>
        </p:nvPicPr>
        <p:blipFill>
          <a:blip r:embed="rId2"/>
          <a:stretch/>
        </p:blipFill>
        <p:spPr>
          <a:xfrm>
            <a:off x="10473480" y="0"/>
            <a:ext cx="1718280" cy="157896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1380240" y="0"/>
            <a:ext cx="95781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Calibri"/>
              </a:rPr>
              <a:t>Ministère de l’Enseignement Supérieur et de la Recherche Scientifique</a:t>
            </a:r>
            <a:endParaRPr b="0" lang="af-ZA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Calibri"/>
              </a:rPr>
              <a:t>Université Tunis El Manar</a:t>
            </a:r>
            <a:endParaRPr b="0" lang="af-ZA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Calibri"/>
              </a:rPr>
              <a:t>École Nationale d’Ingénieurs de Tunis</a:t>
            </a:r>
            <a:endParaRPr b="0" lang="af-ZA" sz="20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572480" y="1635480"/>
            <a:ext cx="10002600" cy="134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br/>
            <a:r>
              <a:rPr b="1" i="1" lang="fr-FR" sz="3800" spc="-1" strike="noStrike">
                <a:solidFill>
                  <a:srgbClr val="53575c"/>
                </a:solidFill>
                <a:latin typeface="Century Gothic"/>
                <a:ea typeface="Century Gothic"/>
              </a:rPr>
              <a:t>Déploiement d’une application CRUD</a:t>
            </a:r>
            <a:endParaRPr b="0" lang="af-ZA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1572480" y="3420000"/>
            <a:ext cx="10860120" cy="32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fr-FR" sz="2400" spc="-1" strike="noStrike" u="sng">
                <a:solidFill>
                  <a:srgbClr val="000000"/>
                </a:solidFill>
                <a:uFillTx/>
                <a:latin typeface="Century Gothic"/>
                <a:ea typeface="Century Gothic"/>
              </a:rPr>
              <a:t>Réalisé par</a:t>
            </a:r>
            <a:r>
              <a:rPr b="1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: </a:t>
            </a:r>
            <a:endParaRPr b="0" lang="af-ZA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af-ZA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af-ZA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Aloui Mohamed Rayen &amp; Fadhleoui Meher &amp; Wannes Bahaeddine</a:t>
            </a:r>
            <a:endParaRPr b="0" lang="af-ZA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   </a:t>
            </a:r>
            <a:r>
              <a:rPr b="1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	</a:t>
            </a:r>
            <a:r>
              <a:rPr b="1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   </a:t>
            </a:r>
            <a:endParaRPr b="0" lang="af-ZA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af-Z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b="1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Année Universitaire: </a:t>
            </a:r>
            <a:r>
              <a:rPr b="0" i="1" lang="fr-FR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2020-2021</a:t>
            </a:r>
            <a:endParaRPr b="0" lang="af-ZA" sz="24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1</a:t>
            </a:r>
            <a:endParaRPr b="0" lang="af-ZA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2388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1432160" y="6336360"/>
            <a:ext cx="6073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Century Gothic"/>
              </a:rPr>
              <a:t>12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106" name="Image 2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2438280" y="1639080"/>
            <a:ext cx="7329240" cy="452808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2388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1432160" y="6336360"/>
            <a:ext cx="6073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Century Gothic"/>
              </a:rPr>
              <a:t>13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109" name="Image 2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2467080" y="1890360"/>
            <a:ext cx="6293880" cy="408312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2388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2160" y="6336360"/>
            <a:ext cx="6073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Century Gothic"/>
              </a:rPr>
              <a:t>14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112" name="Image 3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2611080" y="2143440"/>
            <a:ext cx="7343640" cy="343332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084040" y="2020680"/>
            <a:ext cx="8039520" cy="432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000" spc="-1" strike="noStrike">
                <a:solidFill>
                  <a:srgbClr val="7e40cc"/>
                </a:solidFill>
                <a:latin typeface="Calibri"/>
                <a:ea typeface="Calibri"/>
              </a:rPr>
              <a:t>3- Docker-Compose : </a:t>
            </a:r>
            <a:endParaRPr b="0" lang="af-ZA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af-ZA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3f3f3f"/>
                </a:solidFill>
                <a:latin typeface="Calibri"/>
                <a:ea typeface="Century Gothic"/>
              </a:rPr>
              <a:t>Docker Compose</a:t>
            </a:r>
            <a:r>
              <a:rPr b="0" lang="fr-FR" sz="2400" spc="-1" strike="noStrike">
                <a:solidFill>
                  <a:srgbClr val="3f3f3f"/>
                </a:solidFill>
                <a:latin typeface="Calibri"/>
                <a:ea typeface="Century Gothic"/>
              </a:rPr>
              <a:t> est un outil qui permet de décrire (dans un fichier YAML) et gérer (en ligne de commande) plusieurs conteneurs comme un ensemble de services interconnectés.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  <a:tabLst>
                <a:tab algn="l" pos="0"/>
              </a:tabLst>
            </a:pP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  <a:tabLst>
                <a:tab algn="l" pos="0"/>
              </a:tabLst>
            </a:pP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2388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1432160" y="6336360"/>
            <a:ext cx="6073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Century Gothic"/>
              </a:rPr>
              <a:t>10</a:t>
            </a:r>
            <a:endParaRPr b="0" lang="af-ZA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432160" y="6336360"/>
            <a:ext cx="6073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Century Gothic"/>
              </a:rPr>
              <a:t>11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118" name="Image 4" descr="Une image contenant table&#10;&#10;Description générée automatiquement"/>
          <p:cNvPicPr/>
          <p:nvPr/>
        </p:nvPicPr>
        <p:blipFill>
          <a:blip r:embed="rId1"/>
          <a:stretch/>
        </p:blipFill>
        <p:spPr>
          <a:xfrm>
            <a:off x="2007000" y="1613160"/>
            <a:ext cx="8349840" cy="485316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858680" y="637920"/>
            <a:ext cx="8911440" cy="81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Vl- Conclusion:</a:t>
            </a:r>
            <a:endParaRPr b="0" lang="af-Z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388600" y="6336360"/>
            <a:ext cx="65088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15</a:t>
            </a:r>
            <a:endParaRPr b="0" lang="af-ZA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48360" y="2793240"/>
            <a:ext cx="651744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3f3f3f"/>
                </a:solidFill>
                <a:latin typeface="Calibri"/>
                <a:ea typeface="Calibri"/>
              </a:rPr>
              <a:t>Pour conclure, le déploiement des applications sur docker est devenu indispensable grâce aux avantages cités précédemment tels que  la modularité, la restauration et le déploiement rapide.</a:t>
            </a:r>
            <a:endParaRPr b="0" lang="af-ZA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68000" y="2490840"/>
            <a:ext cx="1049148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000" spc="-1" strike="noStrike">
                <a:solidFill>
                  <a:srgbClr val="7b7b7b"/>
                </a:solidFill>
                <a:latin typeface="SimSun"/>
                <a:ea typeface="SimSun"/>
              </a:rPr>
              <a:t>MERCI POUR VOTRE ATTENTION</a:t>
            </a:r>
            <a:endParaRPr b="0" lang="af-ZA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000" spc="-1" strike="noStrike">
                <a:solidFill>
                  <a:srgbClr val="7b7b7b"/>
                </a:solidFill>
                <a:latin typeface="SimSun"/>
                <a:ea typeface="SimSun"/>
              </a:rPr>
              <a:t>	</a:t>
            </a:r>
            <a:endParaRPr b="0" lang="af-ZA" sz="60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839760" y="71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Plan:</a:t>
            </a:r>
            <a:endParaRPr b="0" lang="af-Z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764520" y="1995120"/>
            <a:ext cx="8915040" cy="4722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af-Z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353535"/>
              </a:buClr>
              <a:buFont typeface="Calibri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3f3f3f"/>
                </a:solidFill>
                <a:latin typeface="Calibri"/>
                <a:ea typeface="Calibri"/>
              </a:rPr>
              <a:t>Présentation du projet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353535"/>
              </a:buClr>
              <a:buFont typeface="Calibri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3f3f3f"/>
                </a:solidFill>
                <a:latin typeface="Calibri"/>
                <a:ea typeface="Calibri"/>
              </a:rPr>
              <a:t>Diagramme Use Case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353535"/>
              </a:buClr>
              <a:buFont typeface="Calibri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3f3f3f"/>
                </a:solidFill>
                <a:latin typeface="Calibri"/>
                <a:ea typeface="Calibri"/>
              </a:rPr>
              <a:t>Docker : Présentation et intervention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353535"/>
              </a:buClr>
              <a:buFont typeface="Calibri"/>
              <a:buChar char="-"/>
              <a:tabLst>
                <a:tab algn="l" pos="0"/>
              </a:tabLst>
            </a:pPr>
            <a:r>
              <a:rPr b="0" lang="fr-FR" sz="2400" spc="-1" strike="noStrike">
                <a:solidFill>
                  <a:srgbClr val="3f3f3f"/>
                </a:solidFill>
                <a:latin typeface="Calibri"/>
                <a:ea typeface="Calibri"/>
              </a:rPr>
              <a:t>Conclusion 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2</a:t>
            </a:r>
            <a:endParaRPr b="0" lang="af-ZA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703960" y="1475640"/>
            <a:ext cx="8774280" cy="512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af-Z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af-Z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Dans le cadre de l’étude de déploiement automatique d’une application sur docker avec l’orchestration de Kubernets, on a décidé de concevoir une simple Application CRUD qui permet d’ajouter un ensemble de personnes à la base, les afficher, modifier leurs coordonnées, ou les supprimer. 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I- Présentation du projet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3</a:t>
            </a:r>
            <a:endParaRPr b="0" lang="af-ZA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alibri"/>
              </a:rPr>
              <a:t>I- Présentation du projet 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 </a:t>
            </a:r>
            <a:endParaRPr b="0" lang="af-ZA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af-ZA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4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83" name="Image 2" descr=""/>
          <p:cNvPicPr/>
          <p:nvPr/>
        </p:nvPicPr>
        <p:blipFill>
          <a:blip r:embed="rId1"/>
          <a:stretch/>
        </p:blipFill>
        <p:spPr>
          <a:xfrm>
            <a:off x="2337840" y="1983240"/>
            <a:ext cx="8738280" cy="45446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703960" y="1475640"/>
            <a:ext cx="8774280" cy="512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af-Z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af-Z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Dans cette application, on a utilisé les technologies React, NodeJS, ExpressJS et MongoDB (MERN Stack). 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I- Présentation du projet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5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87" name="Image 4" descr=""/>
          <p:cNvPicPr/>
          <p:nvPr/>
        </p:nvPicPr>
        <p:blipFill>
          <a:blip r:embed="rId1"/>
          <a:stretch/>
        </p:blipFill>
        <p:spPr>
          <a:xfrm>
            <a:off x="1015200" y="4681440"/>
            <a:ext cx="2038320" cy="1203840"/>
          </a:xfrm>
          <a:prstGeom prst="rect">
            <a:avLst/>
          </a:prstGeom>
          <a:ln>
            <a:noFill/>
          </a:ln>
        </p:spPr>
      </p:pic>
      <p:pic>
        <p:nvPicPr>
          <p:cNvPr id="88" name="Image 5" descr=""/>
          <p:cNvPicPr/>
          <p:nvPr/>
        </p:nvPicPr>
        <p:blipFill>
          <a:blip r:embed="rId2"/>
          <a:stretch/>
        </p:blipFill>
        <p:spPr>
          <a:xfrm>
            <a:off x="3157200" y="4675320"/>
            <a:ext cx="2742840" cy="1187280"/>
          </a:xfrm>
          <a:prstGeom prst="rect">
            <a:avLst/>
          </a:prstGeom>
          <a:ln>
            <a:noFill/>
          </a:ln>
        </p:spPr>
      </p:pic>
      <p:pic>
        <p:nvPicPr>
          <p:cNvPr id="89" name="Image 6" descr=""/>
          <p:cNvPicPr/>
          <p:nvPr/>
        </p:nvPicPr>
        <p:blipFill>
          <a:blip r:embed="rId3"/>
          <a:stretch/>
        </p:blipFill>
        <p:spPr>
          <a:xfrm>
            <a:off x="6305760" y="4669920"/>
            <a:ext cx="2742840" cy="1198800"/>
          </a:xfrm>
          <a:prstGeom prst="rect">
            <a:avLst/>
          </a:prstGeom>
          <a:ln>
            <a:noFill/>
          </a:ln>
        </p:spPr>
      </p:pic>
      <p:pic>
        <p:nvPicPr>
          <p:cNvPr id="90" name="Image 7" descr=""/>
          <p:cNvPicPr/>
          <p:nvPr/>
        </p:nvPicPr>
        <p:blipFill>
          <a:blip r:embed="rId4"/>
          <a:stretch/>
        </p:blipFill>
        <p:spPr>
          <a:xfrm>
            <a:off x="9454680" y="4669200"/>
            <a:ext cx="2469600" cy="119988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alibri"/>
              </a:rPr>
              <a:t>I- Présentation du projet 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 </a:t>
            </a:r>
            <a:endParaRPr b="0" lang="af-ZA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af-ZA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6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93" name="Image 3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2309040" y="1710360"/>
            <a:ext cx="8637480" cy="432828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alibri"/>
              </a:rPr>
              <a:t>I- Présentation du projet 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 </a:t>
            </a:r>
            <a:endParaRPr b="0" lang="af-ZA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af-ZA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7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96" name="Image 2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1949400" y="1839600"/>
            <a:ext cx="8666280" cy="425628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49840" y="1862280"/>
            <a:ext cx="7628400" cy="473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af-Z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000" spc="-1" strike="noStrike">
                <a:solidFill>
                  <a:srgbClr val="7e40cc"/>
                </a:solidFill>
                <a:latin typeface="Calibri"/>
                <a:ea typeface="Calibri"/>
              </a:rPr>
              <a:t>1)Présentation :</a:t>
            </a:r>
            <a:endParaRPr b="0" lang="af-ZA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22222"/>
                </a:solidFill>
                <a:latin typeface="Calibri"/>
                <a:ea typeface="Calibri"/>
              </a:rPr>
              <a:t>Une image Docker est un fichier, composé de plusieurs couches, utilisée pour exécuter du code dans un conteneur Docker. Une image est construite à partir des instructions (dans un fichier Docker) pour une version complète et exécutable d'une application, qui repose sur le noyau du système d'exploitation hôte . Lorsque l'utilisateur Docker exécute une image, elle devient une ou plusieurs instances de ce conteneur.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8</a:t>
            </a:r>
            <a:endParaRPr b="0" lang="af-ZA" sz="1800" spc="-1" strike="noStrike">
              <a:latin typeface="Arial"/>
            </a:endParaRPr>
          </a:p>
        </p:txBody>
      </p:sp>
      <p:pic>
        <p:nvPicPr>
          <p:cNvPr id="100" name="Google Shape;205;gf1a7a55887_0_16" descr=""/>
          <p:cNvPicPr/>
          <p:nvPr/>
        </p:nvPicPr>
        <p:blipFill>
          <a:blip r:embed="rId1"/>
          <a:stretch/>
        </p:blipFill>
        <p:spPr>
          <a:xfrm>
            <a:off x="904320" y="1862280"/>
            <a:ext cx="2398680" cy="21398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112840" y="1475640"/>
            <a:ext cx="9926280" cy="512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000" spc="-1" strike="noStrike">
                <a:solidFill>
                  <a:srgbClr val="7e40cc"/>
                </a:solidFill>
                <a:latin typeface="Calibri"/>
                <a:ea typeface="Calibri"/>
              </a:rPr>
              <a:t>2)Intervention :</a:t>
            </a:r>
            <a:endParaRPr b="0" lang="af-ZA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9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92929"/>
                </a:solidFill>
                <a:latin typeface="Calibri"/>
                <a:ea typeface="Calibri"/>
              </a:rPr>
              <a:t>Notre application a besoin de plus d'un conteneur/service. Nous aurons besoin d'un conteneur pour :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9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92929"/>
                </a:solidFill>
                <a:latin typeface="Calibri"/>
                <a:ea typeface="Calibri"/>
              </a:rPr>
              <a:t>-Le conteneur/service de la partie FrontEnd.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9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92929"/>
                </a:solidFill>
                <a:latin typeface="Calibri"/>
                <a:ea typeface="Calibri"/>
              </a:rPr>
              <a:t>-Conteneur/service de la partie BackEnd.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9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92929"/>
                </a:solidFill>
                <a:latin typeface="Calibri"/>
                <a:ea typeface="Calibri"/>
              </a:rPr>
              <a:t>-Conteneur/service pour le serveur Web(nginx).</a:t>
            </a:r>
            <a:endParaRPr b="0" lang="af-ZA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9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292929"/>
                </a:solidFill>
                <a:latin typeface="Calibri"/>
                <a:ea typeface="Calibri"/>
              </a:rPr>
              <a:t>:</a:t>
            </a:r>
            <a:endParaRPr b="0" lang="af-ZA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  <a:tabLst>
                <a:tab algn="l" pos="0"/>
              </a:tabLst>
            </a:pPr>
            <a:endParaRPr b="0" lang="af-Z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51600" y="649440"/>
            <a:ext cx="1051524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c00000"/>
                </a:solidFill>
                <a:latin typeface="Century Gothic"/>
                <a:ea typeface="Century Gothic"/>
              </a:rPr>
              <a:t>II- Docker  </a:t>
            </a:r>
            <a:r>
              <a:rPr b="0" lang="fr-FR" sz="3600" spc="-1" strike="noStrike">
                <a:solidFill>
                  <a:srgbClr val="c00000"/>
                </a:solidFill>
                <a:latin typeface="Calibri"/>
                <a:ea typeface="Calibri"/>
              </a:rPr>
              <a:t>: Présentation et Intervention </a:t>
            </a:r>
            <a:endParaRPr b="0" lang="af-ZA" sz="3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1604600" y="6336360"/>
            <a:ext cx="434520" cy="381240"/>
          </a:xfrm>
          <a:prstGeom prst="ellipse">
            <a:avLst/>
          </a:prstGeom>
          <a:solidFill>
            <a:schemeClr val="accent1"/>
          </a:solidFill>
          <a:ln cap="rnd" w="158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9</a:t>
            </a:r>
            <a:endParaRPr b="0" lang="af-ZA" sz="1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ar-TN</dc:language>
  <cp:lastModifiedBy/>
  <dcterms:modified xsi:type="dcterms:W3CDTF">2021-10-31T17:43:47Z</dcterms:modified>
  <cp:revision>137</cp:revision>
  <dc:subject/>
  <dc:title> Déploiement d’une application CRUD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16</vt:i4>
  </property>
  <property fmtid="{D5CDD505-2E9C-101B-9397-08002B2CF9AE}" pid="7" name="PresentationFormat">
    <vt:lpwstr>Grand écran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16</vt:i4>
  </property>
</Properties>
</file>