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6707"/>
          <c:y val="0.0639022"/>
          <c:w val="0.762185"/>
          <c:h val="0.6640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Weekday Cirulation</c:v>
                </c:pt>
              </c:strCache>
            </c:strRef>
          </c:tx>
          <c:spPr>
            <a:solidFill>
              <a:srgbClr val="DCE6F2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strCache>
            </c:strRef>
          </c:cat>
          <c:val>
            <c:numRef>
              <c:f>Sheet1!$B$3:$K$3</c:f>
              <c:numCache>
                <c:ptCount val="10"/>
                <c:pt idx="0">
                  <c:v>55773.000000</c:v>
                </c:pt>
                <c:pt idx="1">
                  <c:v>55578.000000</c:v>
                </c:pt>
                <c:pt idx="2">
                  <c:v>55186.000000</c:v>
                </c:pt>
                <c:pt idx="3">
                  <c:v>55185.000000</c:v>
                </c:pt>
                <c:pt idx="4">
                  <c:v>54626.000000</c:v>
                </c:pt>
                <c:pt idx="5">
                  <c:v>53345.000000</c:v>
                </c:pt>
                <c:pt idx="6">
                  <c:v>52329.000000</c:v>
                </c:pt>
                <c:pt idx="7">
                  <c:v>50742.000000</c:v>
                </c:pt>
                <c:pt idx="8">
                  <c:v>48597.000000</c:v>
                </c:pt>
                <c:pt idx="9">
                  <c:v>46278.000000</c:v>
                </c:pt>
              </c:numCache>
            </c:numRef>
          </c:val>
        </c:ser>
        <c:ser>
          <c:idx val="3"/>
          <c:order val="1"/>
          <c:tx>
            <c:strRef>
              <c:f>Sheet1!$A$5</c:f>
              <c:strCache>
                <c:ptCount val="1"/>
                <c:pt idx="0">
                  <c:v>Sunday Circulation</c:v>
                </c:pt>
              </c:strCache>
            </c:strRef>
          </c:tx>
          <c:spPr>
            <a:solidFill>
              <a:srgbClr val="558ED5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strCache>
            </c:strRef>
          </c:cat>
          <c:val>
            <c:numRef>
              <c:f>Sheet1!$B$5:$K$5</c:f>
              <c:numCache>
                <c:ptCount val="10"/>
                <c:pt idx="0">
                  <c:v>59421.000000</c:v>
                </c:pt>
                <c:pt idx="1">
                  <c:v>59090.000000</c:v>
                </c:pt>
                <c:pt idx="2">
                  <c:v>58780.000000</c:v>
                </c:pt>
                <c:pt idx="3">
                  <c:v>58495.000000</c:v>
                </c:pt>
                <c:pt idx="4">
                  <c:v>57754.000000</c:v>
                </c:pt>
                <c:pt idx="5">
                  <c:v>55270.000000</c:v>
                </c:pt>
                <c:pt idx="6">
                  <c:v>53179.000000</c:v>
                </c:pt>
                <c:pt idx="7">
                  <c:v>51246.000000</c:v>
                </c:pt>
                <c:pt idx="8">
                  <c:v>49115.000000</c:v>
                </c:pt>
                <c:pt idx="9">
                  <c:v>46850.000000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lineChart>
        <c:grouping val="standard"/>
        <c:varyColors val="0"/>
        <c:ser>
          <c:idx val="0"/>
          <c:order val="2"/>
          <c:tx>
            <c:strRef>
              <c:f>Sheet1!$A$2</c:f>
              <c:strCache>
                <c:ptCount val="1"/>
                <c:pt idx="0">
                  <c:v>Weekday Newspapers</c:v>
                </c:pt>
              </c:strCache>
            </c:strRef>
          </c:tx>
          <c:spPr>
            <a:solidFill>
              <a:srgbClr val="C6D9F1"/>
            </a:solidFill>
            <a:ln w="25400" cap="flat">
              <a:solidFill>
                <a:srgbClr val="DCE6F2"/>
              </a:solidFill>
              <a:prstDash val="solid"/>
              <a:round/>
            </a:ln>
            <a:effectLst/>
          </c:spPr>
          <c:marker>
            <c:symbol val="diamond"/>
            <c:size val="5"/>
            <c:spPr>
              <a:solidFill>
                <a:srgbClr val="C6D9F1"/>
              </a:solidFill>
              <a:ln w="9525" cap="flat">
                <a:solidFill>
                  <a:srgbClr val="C6D9F1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1480.000000</c:v>
                </c:pt>
                <c:pt idx="1">
                  <c:v>1468.000000</c:v>
                </c:pt>
                <c:pt idx="2">
                  <c:v>1457.000000</c:v>
                </c:pt>
                <c:pt idx="3">
                  <c:v>1456.000000</c:v>
                </c:pt>
                <c:pt idx="4">
                  <c:v>1457.000000</c:v>
                </c:pt>
                <c:pt idx="5">
                  <c:v>1452.000000</c:v>
                </c:pt>
                <c:pt idx="6">
                  <c:v>1437.000000</c:v>
                </c:pt>
                <c:pt idx="7">
                  <c:v>1422.000000</c:v>
                </c:pt>
                <c:pt idx="8">
                  <c:v>1408.000000</c:v>
                </c:pt>
                <c:pt idx="9">
                  <c:v>1397.000000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Sheet1!$A$4</c:f>
              <c:strCache>
                <c:ptCount val="1"/>
                <c:pt idx="0">
                  <c:v>Sunday Newspapers</c:v>
                </c:pt>
              </c:strCache>
            </c:strRef>
          </c:tx>
          <c:spPr>
            <a:solidFill>
              <a:srgbClr val="17375E"/>
            </a:solidFill>
            <a:ln w="25400" cap="flat">
              <a:solidFill>
                <a:srgbClr val="17375E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17375E"/>
              </a:solidFill>
              <a:ln w="12700" cap="flat">
                <a:noFill/>
                <a:miter lim="400000"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strCache>
            </c:strRef>
          </c:cat>
          <c:val>
            <c:numRef>
              <c:f>Sheet1!$B$4:$K$4</c:f>
              <c:numCache>
                <c:ptCount val="10"/>
                <c:pt idx="0">
                  <c:v>917.000000</c:v>
                </c:pt>
                <c:pt idx="1">
                  <c:v>913.000000</c:v>
                </c:pt>
                <c:pt idx="2">
                  <c:v>913.000000</c:v>
                </c:pt>
                <c:pt idx="3">
                  <c:v>917.000000</c:v>
                </c:pt>
                <c:pt idx="4">
                  <c:v>915.000000</c:v>
                </c:pt>
                <c:pt idx="5">
                  <c:v>914.000000</c:v>
                </c:pt>
                <c:pt idx="6">
                  <c:v>907.000000</c:v>
                </c:pt>
                <c:pt idx="7">
                  <c:v>907.000000</c:v>
                </c:pt>
                <c:pt idx="8">
                  <c:v>902.000000</c:v>
                </c:pt>
                <c:pt idx="9">
                  <c:v>919.000000</c:v>
                </c:pt>
              </c:numCache>
            </c:numRef>
          </c:val>
          <c:smooth val="0"/>
        </c:ser>
        <c:marker val="1"/>
        <c:axId val="2094734555"/>
        <c:axId val="2094734556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17375E">
                  <a:alpha val="10000"/>
                </a:srgbClr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5000"/>
        <c:minorUnit val="7500"/>
      </c:valAx>
      <c:catAx>
        <c:axId val="2094734555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round/>
          </a:ln>
        </c:spPr>
        <c:crossAx val="2094734556"/>
        <c:crosses val="autoZero"/>
        <c:auto val="1"/>
        <c:lblAlgn val="ctr"/>
        <c:noMultiLvlLbl val="1"/>
      </c:catAx>
      <c:valAx>
        <c:axId val="209473455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5"/>
        <c:crosses val="max"/>
        <c:crossBetween val="between"/>
        <c:majorUnit val="375"/>
        <c:minorUnit val="187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9299"/>
          <c:y val="0.859696"/>
          <c:w val="0.761403"/>
          <c:h val="0.14030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41887"/>
          <c:y val="0.0509399"/>
          <c:w val="0.853113"/>
          <c:h val="0.720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</c:v>
                </c:pt>
              </c:strCache>
            </c:strRef>
          </c:tx>
          <c:spPr>
            <a:solidFill>
              <a:srgbClr val="0F253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7797.000000</c:v>
                </c:pt>
                <c:pt idx="1">
                  <c:v>8083.000000</c:v>
                </c:pt>
                <c:pt idx="2">
                  <c:v>7910.000000</c:v>
                </c:pt>
                <c:pt idx="3">
                  <c:v>7504.895379</c:v>
                </c:pt>
                <c:pt idx="4">
                  <c:v>7005.000000</c:v>
                </c:pt>
                <c:pt idx="5">
                  <c:v>5995.934063</c:v>
                </c:pt>
                <c:pt idx="6">
                  <c:v>4424.000000</c:v>
                </c:pt>
                <c:pt idx="7">
                  <c:v>4221.074868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spPr>
            <a:gradFill flip="none" rotWithShape="1">
              <a:gsLst>
                <a:gs pos="0">
                  <a:srgbClr val="D1403C"/>
                </a:gs>
                <a:gs pos="100000">
                  <a:schemeClr val="accent2">
                    <a:hueOff val="-39879"/>
                    <a:satOff val="52282"/>
                    <a:lumOff val="29251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Sheet1!$C$2:$C$9</c:f>
              <c:numCache>
                <c:ptCount val="0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rgbClr val="17375E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Sheet1!$D$2:$D$9</c:f>
              <c:numCache>
                <c:ptCount val="8"/>
                <c:pt idx="0">
                  <c:v>21341.000000</c:v>
                </c:pt>
                <c:pt idx="1">
                  <c:v>22012.000000</c:v>
                </c:pt>
                <c:pt idx="2">
                  <c:v>22187.000000</c:v>
                </c:pt>
                <c:pt idx="3">
                  <c:v>22120.910008</c:v>
                </c:pt>
                <c:pt idx="4">
                  <c:v>21018.000000</c:v>
                </c:pt>
                <c:pt idx="5">
                  <c:v>18768.569833</c:v>
                </c:pt>
                <c:pt idx="6">
                  <c:v>14218.000000</c:v>
                </c:pt>
                <c:pt idx="7">
                  <c:v>12926.050925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Series4</c:v>
                </c:pt>
              </c:strCache>
            </c:strRef>
          </c:tx>
          <c:spPr>
            <a:gradFill flip="none" rotWithShape="1">
              <a:gsLst>
                <a:gs pos="0">
                  <a:srgbClr val="7F5BAB"/>
                </a:gs>
                <a:gs pos="100000">
                  <a:srgbClr val="C7AEED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Sheet1!$E$2:$E$9</c:f>
              <c:numCache>
                <c:ptCount val="0"/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Classified</c:v>
                </c:pt>
              </c:strCache>
            </c:strRef>
          </c:tx>
          <c:spPr>
            <a:solidFill>
              <a:srgbClr val="558ED5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.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Sheet1!$F$2:$F$9</c:f>
              <c:numCache>
                <c:ptCount val="8"/>
                <c:pt idx="0">
                  <c:v>15801.000000</c:v>
                </c:pt>
                <c:pt idx="1">
                  <c:v>16608.000000</c:v>
                </c:pt>
                <c:pt idx="2">
                  <c:v>17312.000000</c:v>
                </c:pt>
                <c:pt idx="3">
                  <c:v>16985.536000</c:v>
                </c:pt>
                <c:pt idx="4">
                  <c:v>14186.000000</c:v>
                </c:pt>
                <c:pt idx="5">
                  <c:v>9975.014052</c:v>
                </c:pt>
                <c:pt idx="6">
                  <c:v>6179.000000</c:v>
                </c:pt>
                <c:pt idx="7">
                  <c:v>5648.109735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Series6</c:v>
                </c:pt>
              </c:strCache>
            </c:strRef>
          </c:tx>
          <c:spPr>
            <a:gradFill flip="none" rotWithShape="1">
              <a:gsLst>
                <a:gs pos="0">
                  <a:srgbClr val="FF953E"/>
                </a:gs>
                <a:gs pos="100000">
                  <a:schemeClr val="accent6">
                    <a:hueOff val="-456778"/>
                    <a:satOff val="8290"/>
                    <a:lumOff val="24503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Sheet1!$G$2:$G$9</c:f>
              <c:numCache>
                <c:ptCount val="0"/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Total Print</c:v>
                </c:pt>
              </c:strCache>
            </c:strRef>
          </c:tx>
          <c:spPr>
            <a:solidFill>
              <a:srgbClr val="8EB4E3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Sheet1!$H$2:$H$9</c:f>
              <c:numCache>
                <c:ptCount val="8"/>
                <c:pt idx="0">
                  <c:v>44939.000000</c:v>
                </c:pt>
                <c:pt idx="1">
                  <c:v>46703.000000</c:v>
                </c:pt>
                <c:pt idx="2">
                  <c:v>47408.000000</c:v>
                </c:pt>
                <c:pt idx="3">
                  <c:v>46611.342380</c:v>
                </c:pt>
                <c:pt idx="4">
                  <c:v>42209.000000</c:v>
                </c:pt>
                <c:pt idx="5">
                  <c:v>34739.517947</c:v>
                </c:pt>
                <c:pt idx="6">
                  <c:v>24821.000000</c:v>
                </c:pt>
                <c:pt idx="7">
                  <c:v>22795.235528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Series8</c:v>
                </c:pt>
              </c:strCache>
            </c:strRef>
          </c:tx>
          <c:spPr>
            <a:gradFill flip="none" rotWithShape="1">
              <a:gsLst>
                <a:gs pos="0">
                  <a:srgbClr val="D1403C"/>
                </a:gs>
                <a:gs pos="100000">
                  <a:schemeClr val="accent2">
                    <a:hueOff val="-39879"/>
                    <a:satOff val="52282"/>
                    <a:lumOff val="29251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Sheet1!$I$2:$I$9</c:f>
              <c:numCache>
                <c:ptCount val="0"/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Online</c:v>
                </c:pt>
              </c:strCache>
            </c:strRef>
          </c:tx>
          <c:spPr>
            <a:noFill/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tl" rotWithShape="1" blurRad="38100" dist="23000" dir="54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0.##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</c:strCache>
            </c:strRef>
          </c:cat>
          <c:val>
            <c:numRef>
              <c:f>Sheet1!$J$2:$J$9</c:f>
              <c:numCache>
                <c:ptCount val="8"/>
                <c:pt idx="0">
                  <c:v>1216.000000</c:v>
                </c:pt>
                <c:pt idx="1">
                  <c:v>1541.000000</c:v>
                </c:pt>
                <c:pt idx="2">
                  <c:v>2027.000000</c:v>
                </c:pt>
                <c:pt idx="3">
                  <c:v>2664.060192</c:v>
                </c:pt>
                <c:pt idx="4">
                  <c:v>3166.000000</c:v>
                </c:pt>
                <c:pt idx="5">
                  <c:v>3108.739683</c:v>
                </c:pt>
                <c:pt idx="6">
                  <c:v>2743.000000</c:v>
                </c:pt>
                <c:pt idx="7">
                  <c:v>3042.463293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>
                  <a:alpha val="10000"/>
                </a:srgbClr>
              </a:solidFill>
              <a:prstDash val="solid"/>
              <a:round/>
            </a:ln>
          </c:spPr>
        </c:majorGridlines>
        <c:numFmt formatCode="&quot;$&quot;#,##0_);[Red]\(&quot;$&quot;#,##0\)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12500"/>
        <c:minorUnit val="625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802073"/>
          <c:y val="0.88562"/>
          <c:w val="0.87353"/>
          <c:h val="0.1143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3144" y="477205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80808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1F497D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br.org/2016/08/the-high-price-of-low-cost-cpm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 txBox="1"/>
          <p:nvPr/>
        </p:nvSpPr>
        <p:spPr>
          <a:xfrm>
            <a:off x="623235" y="1311897"/>
            <a:ext cx="8148537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600">
                <a:solidFill>
                  <a:srgbClr val="1F497D"/>
                </a:solidFill>
              </a:defRPr>
            </a:pPr>
            <a:r>
              <a:t>Digital Strategy</a:t>
            </a:r>
          </a:p>
          <a:p>
            <a:pPr>
              <a:defRPr b="1" sz="3600">
                <a:solidFill>
                  <a:srgbClr val="1F497D"/>
                </a:solidFill>
              </a:defRPr>
            </a:pPr>
            <a:r>
              <a:t>MGT 857 Fall 2023</a:t>
            </a:r>
          </a:p>
          <a:p>
            <a:pPr>
              <a:defRPr b="1" sz="3600">
                <a:solidFill>
                  <a:srgbClr val="1F497D"/>
                </a:solidFill>
              </a:defRPr>
            </a:pPr>
          </a:p>
          <a:p>
            <a:pPr>
              <a:defRPr b="1" sz="3600">
                <a:solidFill>
                  <a:srgbClr val="1F497D"/>
                </a:solidFill>
              </a:defRPr>
            </a:pPr>
            <a:r>
              <a:t>Session 10</a:t>
            </a:r>
          </a:p>
          <a:p>
            <a:pPr>
              <a:defRPr b="1" sz="2400">
                <a:solidFill>
                  <a:srgbClr val="1F497D"/>
                </a:solidFill>
              </a:defRPr>
            </a:pPr>
            <a:r>
              <a:t>(Digital Transformation: The New York Times Paywall)</a:t>
            </a:r>
          </a:p>
        </p:txBody>
      </p:sp>
      <p:sp>
        <p:nvSpPr>
          <p:cNvPr id="95" name="TextBox 8"/>
          <p:cNvSpPr txBox="1"/>
          <p:nvPr/>
        </p:nvSpPr>
        <p:spPr>
          <a:xfrm>
            <a:off x="623235" y="3989554"/>
            <a:ext cx="5908104" cy="61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defRPr i="1" sz="1700">
                <a:solidFill>
                  <a:srgbClr val="1F497D"/>
                </a:solidFill>
              </a:defRPr>
            </a:pPr>
            <a:r>
              <a:t>Vineet Kumar</a:t>
            </a:r>
          </a:p>
          <a:p>
            <a:pPr>
              <a:lnSpc>
                <a:spcPct val="110000"/>
              </a:lnSpc>
              <a:defRPr i="1" sz="1700">
                <a:solidFill>
                  <a:srgbClr val="1F497D"/>
                </a:solidFill>
              </a:defRPr>
            </a:pPr>
            <a:r>
              <a:t>Yale School of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262" y="625641"/>
            <a:ext cx="6903297" cy="3858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55" y="738664"/>
            <a:ext cx="6651058" cy="426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Box 3"/>
          <p:cNvSpPr txBox="1"/>
          <p:nvPr/>
        </p:nvSpPr>
        <p:spPr>
          <a:xfrm>
            <a:off x="218974" y="-1"/>
            <a:ext cx="5375710" cy="7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Exhibit 13</a:t>
            </a:r>
          </a:p>
          <a:p>
            <a:pPr/>
            <a:r>
              <a:t>Newspaper Traffic (Unique Visitors)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3"/>
          <p:cNvSpPr txBox="1"/>
          <p:nvPr/>
        </p:nvSpPr>
        <p:spPr>
          <a:xfrm>
            <a:off x="218974" y="-1"/>
            <a:ext cx="5375710" cy="7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Exhibit 13</a:t>
            </a:r>
          </a:p>
          <a:p>
            <a:pPr/>
            <a:r>
              <a:t>Newspaper Traffic (Page Views) </a:t>
            </a:r>
          </a:p>
        </p:txBody>
      </p:sp>
      <p:pic>
        <p:nvPicPr>
          <p:cNvPr id="1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379" y="1004971"/>
            <a:ext cx="7476959" cy="3968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for NYT Paywall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Digital Media mostly relied on advertising-supported model</a:t>
            </a:r>
          </a:p>
          <a:p>
            <a:pPr>
              <a:spcBef>
                <a:spcPts val="600"/>
              </a:spcBef>
              <a:defRPr b="1" sz="2800"/>
            </a:pPr>
            <a:r>
              <a:t>Problem</a:t>
            </a:r>
            <a:r>
              <a:rPr b="0"/>
              <a:t>: Digital Ad CPMs very low compared to print</a:t>
            </a:r>
            <a:endParaRPr b="0"/>
          </a:p>
          <a:p>
            <a:pPr>
              <a:spcBef>
                <a:spcPts val="600"/>
              </a:spcBef>
              <a:defRPr sz="2800"/>
            </a:pPr>
            <a:r>
              <a:t>The High Price of Low-Cost CPMs</a:t>
            </a:r>
          </a:p>
          <a:p>
            <a:pPr lvl="1" marL="742950" indent="-285750">
              <a:spcBef>
                <a:spcPts val="300"/>
              </a:spcBef>
              <a:defRPr sz="16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https://hbr.org/2016/08/the-high-price-of-low-cost-cpms</a:t>
            </a:r>
          </a:p>
          <a:p>
            <a:pPr/>
            <a:r>
              <a:t>Need a new model of monetization</a:t>
            </a:r>
          </a:p>
        </p:txBody>
      </p:sp>
      <p:sp>
        <p:nvSpPr>
          <p:cNvPr id="160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161" name="Slide Number Placeholder 5"/>
          <p:cNvSpPr txBox="1"/>
          <p:nvPr>
            <p:ph type="sldNum" sz="quarter" idx="2"/>
          </p:nvPr>
        </p:nvSpPr>
        <p:spPr>
          <a:xfrm>
            <a:off x="8413144" y="4772057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What problem was Paywall addressing?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Is the Paywall “working”?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How should Paywall be Designed?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Should digital and print  be complements or substitutes?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If you flip a switch and everything was Digital, would the Times do ok?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What should the Times’ transformation strategy be?</a:t>
            </a:r>
          </a:p>
        </p:txBody>
      </p:sp>
      <p:sp>
        <p:nvSpPr>
          <p:cNvPr id="166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167" name="Slide Number Placeholder 5"/>
          <p:cNvSpPr txBox="1"/>
          <p:nvPr>
            <p:ph type="sldNum" sz="quarter" idx="2"/>
          </p:nvPr>
        </p:nvSpPr>
        <p:spPr>
          <a:xfrm>
            <a:off x="8413144" y="4772057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457198" y="205978"/>
            <a:ext cx="8417295" cy="471253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NYT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264694" y="87209"/>
            <a:ext cx="8253663" cy="6376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Newspapers: What is the Problem?</a:t>
            </a:r>
          </a:p>
        </p:txBody>
      </p:sp>
      <p:graphicFrame>
        <p:nvGraphicFramePr>
          <p:cNvPr id="172" name="Chart 10"/>
          <p:cNvGraphicFramePr/>
          <p:nvPr/>
        </p:nvGraphicFramePr>
        <p:xfrm>
          <a:off x="22191" y="1398146"/>
          <a:ext cx="4527618" cy="212113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73" name="Chart 3"/>
          <p:cNvGraphicFramePr/>
          <p:nvPr/>
        </p:nvGraphicFramePr>
        <p:xfrm>
          <a:off x="4579619" y="892820"/>
          <a:ext cx="4541049" cy="26608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434243" y="241682"/>
            <a:ext cx="8229601" cy="857251"/>
          </a:xfrm>
          <a:prstGeom prst="rect">
            <a:avLst/>
          </a:prstGeom>
        </p:spPr>
        <p:txBody>
          <a:bodyPr/>
          <a:lstStyle/>
          <a:p>
            <a:pPr algn="l" defTabSz="384047">
              <a:defRPr sz="2688"/>
            </a:pPr>
            <a:r>
              <a:t>The New York Times</a:t>
            </a:r>
            <a:br/>
            <a:r>
              <a:rPr b="1"/>
              <a:t>What is the Problem?</a:t>
            </a:r>
          </a:p>
        </p:txBody>
      </p:sp>
      <p:sp>
        <p:nvSpPr>
          <p:cNvPr id="176" name="Rectangle 11"/>
          <p:cNvSpPr txBox="1"/>
          <p:nvPr/>
        </p:nvSpPr>
        <p:spPr>
          <a:xfrm>
            <a:off x="641919" y="1336618"/>
            <a:ext cx="3703887" cy="308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1F497D"/>
                </a:solidFill>
              </a:defRPr>
            </a:pPr>
            <a:r>
              <a:t>Newspapers sales decline as new media cannibalizes the old.</a:t>
            </a:r>
          </a:p>
          <a:p>
            <a:pPr>
              <a:defRPr>
                <a:solidFill>
                  <a:srgbClr val="1F497D"/>
                </a:solidFill>
              </a:defRPr>
            </a:pPr>
          </a:p>
          <a:p>
            <a:pPr>
              <a:defRPr>
                <a:solidFill>
                  <a:srgbClr val="1F497D"/>
                </a:solidFill>
              </a:defRPr>
            </a:pPr>
            <a:r>
              <a:t>Consumers are more familiar with “free” news and lots of alternatives online.</a:t>
            </a:r>
          </a:p>
          <a:p>
            <a:pPr>
              <a:defRPr>
                <a:solidFill>
                  <a:srgbClr val="1F497D"/>
                </a:solidFill>
              </a:defRPr>
            </a:pPr>
          </a:p>
          <a:p>
            <a:pPr>
              <a:defRPr>
                <a:solidFill>
                  <a:srgbClr val="1F497D"/>
                </a:solidFill>
              </a:defRPr>
            </a:pPr>
            <a:r>
              <a:t>Lots of viewers at NYTimes.com:</a:t>
            </a:r>
          </a:p>
          <a:p>
            <a:pPr lvl="1">
              <a:defRPr sz="1500">
                <a:solidFill>
                  <a:srgbClr val="1F497D"/>
                </a:solidFill>
              </a:defRPr>
            </a:pPr>
            <a:r>
              <a:t>But advertising revenue insufficient !</a:t>
            </a:r>
          </a:p>
          <a:p>
            <a:pPr lvl="1">
              <a:defRPr sz="1500">
                <a:solidFill>
                  <a:srgbClr val="1F497D"/>
                </a:solidFill>
              </a:defRPr>
            </a:pPr>
          </a:p>
          <a:p>
            <a:pPr lvl="1">
              <a:defRPr sz="1500">
                <a:solidFill>
                  <a:srgbClr val="1F497D"/>
                </a:solidFill>
              </a:defRPr>
            </a:pPr>
          </a:p>
        </p:txBody>
      </p:sp>
      <p:sp>
        <p:nvSpPr>
          <p:cNvPr id="177" name="Rectangle 2"/>
          <p:cNvSpPr txBox="1"/>
          <p:nvPr/>
        </p:nvSpPr>
        <p:spPr>
          <a:xfrm>
            <a:off x="1871710" y="4198940"/>
            <a:ext cx="475315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F497D"/>
                </a:solidFill>
              </a:defRPr>
            </a:lvl1pPr>
          </a:lstStyle>
          <a:p>
            <a:pPr/>
            <a:r>
              <a:t>Can you go “all digital” and make money? </a:t>
            </a:r>
          </a:p>
        </p:txBody>
      </p:sp>
      <p:pic>
        <p:nvPicPr>
          <p:cNvPr id="17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1209" y="1483520"/>
            <a:ext cx="4246078" cy="2477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  <p:bldP build="whole" bldLvl="1" animBg="1" rev="0" advAuto="0" spid="17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 Paywall working?</a:t>
            </a:r>
          </a:p>
        </p:txBody>
      </p:sp>
      <p:sp>
        <p:nvSpPr>
          <p:cNvPr id="182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183" name="Slide Number Placeholder 5"/>
          <p:cNvSpPr txBox="1"/>
          <p:nvPr>
            <p:ph type="sldNum" sz="quarter" idx="2"/>
          </p:nvPr>
        </p:nvSpPr>
        <p:spPr>
          <a:xfrm>
            <a:off x="8481010" y="4772057"/>
            <a:ext cx="205791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Rounded Rectangle 6"/>
          <p:cNvGrpSpPr/>
          <p:nvPr/>
        </p:nvGrpSpPr>
        <p:grpSpPr>
          <a:xfrm>
            <a:off x="377231" y="1002190"/>
            <a:ext cx="3242768" cy="3592433"/>
            <a:chOff x="0" y="0"/>
            <a:chExt cx="3242766" cy="3592431"/>
          </a:xfrm>
        </p:grpSpPr>
        <p:sp>
          <p:nvSpPr>
            <p:cNvPr id="184" name="Rounded Rectangle"/>
            <p:cNvSpPr/>
            <p:nvPr/>
          </p:nvSpPr>
          <p:spPr>
            <a:xfrm>
              <a:off x="0" y="0"/>
              <a:ext cx="3242767" cy="359243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Yes…"/>
            <p:cNvSpPr txBox="1"/>
            <p:nvPr/>
          </p:nvSpPr>
          <p:spPr>
            <a:xfrm>
              <a:off x="208781" y="242935"/>
              <a:ext cx="2825204" cy="3106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Yes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Visitors to website not lower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Revenue is incremental</a:t>
              </a:r>
            </a:p>
            <a:p>
              <a:pPr lvl="1" marL="7429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390K users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Better than previous paywalls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Can get better individual data on customers with paywall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solidFill>
                    <a:srgbClr val="FFFFFF"/>
                  </a:solidFill>
                </a:defRPr>
              </a:pPr>
              <a:r>
                <a:t> </a:t>
              </a:r>
            </a:p>
          </p:txBody>
        </p:sp>
      </p:grpSp>
      <p:grpSp>
        <p:nvGrpSpPr>
          <p:cNvPr id="189" name="Rounded Rectangle 7"/>
          <p:cNvGrpSpPr/>
          <p:nvPr/>
        </p:nvGrpSpPr>
        <p:grpSpPr>
          <a:xfrm>
            <a:off x="3880473" y="880594"/>
            <a:ext cx="3064614" cy="3714029"/>
            <a:chOff x="0" y="0"/>
            <a:chExt cx="3064612" cy="3714027"/>
          </a:xfrm>
        </p:grpSpPr>
        <p:sp>
          <p:nvSpPr>
            <p:cNvPr id="187" name="Rounded Rectangle"/>
            <p:cNvSpPr/>
            <p:nvPr/>
          </p:nvSpPr>
          <p:spPr>
            <a:xfrm>
              <a:off x="0" y="0"/>
              <a:ext cx="3064613" cy="3714028"/>
            </a:xfrm>
            <a:prstGeom prst="roundRect">
              <a:avLst>
                <a:gd name="adj" fmla="val 16667"/>
              </a:avLst>
            </a:prstGeom>
            <a:solidFill>
              <a:srgbClr val="FDEADA"/>
            </a:solidFill>
            <a:ln w="9525" cap="flat">
              <a:solidFill>
                <a:srgbClr val="DF9E72">
                  <a:alpha val="47843"/>
                </a:srgbClr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No…"/>
            <p:cNvSpPr txBox="1"/>
            <p:nvPr/>
          </p:nvSpPr>
          <p:spPr>
            <a:xfrm>
              <a:off x="200084" y="37033"/>
              <a:ext cx="2664445" cy="3639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/>
              </a:pPr>
              <a:r>
                <a:t>No</a:t>
              </a:r>
            </a:p>
            <a:p>
              <a:pPr marL="285750" indent="-285750">
                <a:buSzPct val="100000"/>
                <a:buFont typeface="Arial"/>
                <a:buChar char="•"/>
              </a:pPr>
              <a:r>
                <a:t>Might impact access and share of voice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</a:pPr>
              <a:r>
                <a:t>New digital users may not be loyal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</a:pPr>
              <a:r>
                <a:t>Paywall Revenue of 80M compared to NYT Revenue of 1500+ M (2010)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</a:pPr>
              <a:r>
                <a:t>Page Views diminished </a:t>
              </a:r>
              <a:r>
                <a:t>–</a:t>
              </a:r>
              <a:r>
                <a:t> Ad Revenue lower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90" name="TextBox 8"/>
          <p:cNvSpPr txBox="1"/>
          <p:nvPr/>
        </p:nvSpPr>
        <p:spPr>
          <a:xfrm>
            <a:off x="7043271" y="1721946"/>
            <a:ext cx="1643529" cy="169368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390 K subscribers x $4 / week x 52 weeks</a:t>
            </a:r>
          </a:p>
          <a:p>
            <a:pPr/>
            <a:r>
              <a:t>= </a:t>
            </a:r>
          </a:p>
          <a:p>
            <a:pPr/>
            <a:r>
              <a:t>$80 M / year 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7088991" y="1132114"/>
            <a:ext cx="1634820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What assumptions are we making?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xfrm>
            <a:off x="457200" y="-2781"/>
            <a:ext cx="8229600" cy="857251"/>
          </a:xfrm>
          <a:prstGeom prst="rect">
            <a:avLst/>
          </a:prstGeom>
        </p:spPr>
        <p:txBody>
          <a:bodyPr/>
          <a:lstStyle/>
          <a:p>
            <a:pPr/>
            <a:r>
              <a:t>Design of Paywall</a:t>
            </a:r>
          </a:p>
        </p:txBody>
      </p:sp>
      <p:sp>
        <p:nvSpPr>
          <p:cNvPr id="195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196" name="Slide Number Placeholder 5"/>
          <p:cNvSpPr txBox="1"/>
          <p:nvPr>
            <p:ph type="sldNum" sz="quarter" idx="2"/>
          </p:nvPr>
        </p:nvSpPr>
        <p:spPr>
          <a:xfrm>
            <a:off x="8481010" y="4772057"/>
            <a:ext cx="205791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1" name="Group 10"/>
          <p:cNvGrpSpPr/>
          <p:nvPr/>
        </p:nvGrpSpPr>
        <p:grpSpPr>
          <a:xfrm>
            <a:off x="2378176" y="578216"/>
            <a:ext cx="6502797" cy="4031926"/>
            <a:chOff x="0" y="0"/>
            <a:chExt cx="6502795" cy="4031924"/>
          </a:xfrm>
        </p:grpSpPr>
        <p:sp>
          <p:nvSpPr>
            <p:cNvPr id="197" name="Straight Arrow Connector 6"/>
            <p:cNvSpPr/>
            <p:nvPr/>
          </p:nvSpPr>
          <p:spPr>
            <a:xfrm flipV="1">
              <a:off x="704423" y="0"/>
              <a:ext cx="1" cy="332411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Straight Arrow Connector 7"/>
            <p:cNvSpPr/>
            <p:nvPr/>
          </p:nvSpPr>
          <p:spPr>
            <a:xfrm>
              <a:off x="704423" y="3324112"/>
              <a:ext cx="5798373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TextBox 8"/>
            <p:cNvSpPr txBox="1"/>
            <p:nvPr/>
          </p:nvSpPr>
          <p:spPr>
            <a:xfrm>
              <a:off x="0" y="1232252"/>
              <a:ext cx="71787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Costs</a:t>
              </a:r>
            </a:p>
          </p:txBody>
        </p:sp>
        <p:sp>
          <p:nvSpPr>
            <p:cNvPr id="200" name="TextBox 9"/>
            <p:cNvSpPr txBox="1"/>
            <p:nvPr/>
          </p:nvSpPr>
          <p:spPr>
            <a:xfrm>
              <a:off x="2285412" y="3681262"/>
              <a:ext cx="266902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Number of Articles Read</a:t>
              </a:r>
            </a:p>
          </p:txBody>
        </p:sp>
      </p:grpSp>
      <p:sp>
        <p:nvSpPr>
          <p:cNvPr id="202" name="TextBox 11"/>
          <p:cNvSpPr txBox="1"/>
          <p:nvPr/>
        </p:nvSpPr>
        <p:spPr>
          <a:xfrm>
            <a:off x="3141766" y="3894208"/>
            <a:ext cx="611394" cy="360188"/>
          </a:xfrm>
          <a:prstGeom prst="rect">
            <a:avLst/>
          </a:prstGeom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/>
            <a:r>
              <a:t>Low</a:t>
            </a:r>
          </a:p>
        </p:txBody>
      </p:sp>
      <p:sp>
        <p:nvSpPr>
          <p:cNvPr id="203" name="TextBox 12"/>
          <p:cNvSpPr txBox="1"/>
          <p:nvPr/>
        </p:nvSpPr>
        <p:spPr>
          <a:xfrm>
            <a:off x="8137796" y="3894208"/>
            <a:ext cx="684013" cy="360188"/>
          </a:xfrm>
          <a:prstGeom prst="rect">
            <a:avLst/>
          </a:prstGeom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204" name="TextBox 13"/>
          <p:cNvSpPr txBox="1"/>
          <p:nvPr/>
        </p:nvSpPr>
        <p:spPr>
          <a:xfrm>
            <a:off x="5504088" y="3899365"/>
            <a:ext cx="1036840" cy="360187"/>
          </a:xfrm>
          <a:prstGeom prst="rect">
            <a:avLst/>
          </a:prstGeom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205" name="Straight Connector 16"/>
          <p:cNvSpPr/>
          <p:nvPr/>
        </p:nvSpPr>
        <p:spPr>
          <a:xfrm flipH="1">
            <a:off x="4511831" y="2660073"/>
            <a:ext cx="794" cy="1262743"/>
          </a:xfrm>
          <a:prstGeom prst="line">
            <a:avLst/>
          </a:prstGeom>
          <a:ln w="25400">
            <a:solidFill>
              <a:schemeClr val="accent1">
                <a:alpha val="61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Straight Connector 18"/>
          <p:cNvSpPr/>
          <p:nvPr/>
        </p:nvSpPr>
        <p:spPr>
          <a:xfrm flipH="1" flipV="1">
            <a:off x="4511831" y="2660072"/>
            <a:ext cx="4369143" cy="1"/>
          </a:xfrm>
          <a:prstGeom prst="line">
            <a:avLst/>
          </a:prstGeom>
          <a:ln w="25400">
            <a:solidFill>
              <a:schemeClr val="accent1">
                <a:alpha val="61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TextBox 21"/>
          <p:cNvSpPr txBox="1"/>
          <p:nvPr/>
        </p:nvSpPr>
        <p:spPr>
          <a:xfrm>
            <a:off x="7906089" y="2321108"/>
            <a:ext cx="135153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Subscribers</a:t>
            </a:r>
          </a:p>
        </p:txBody>
      </p:sp>
      <p:sp>
        <p:nvSpPr>
          <p:cNvPr id="208" name="Straight Connector 22"/>
          <p:cNvSpPr/>
          <p:nvPr/>
        </p:nvSpPr>
        <p:spPr>
          <a:xfrm flipH="1">
            <a:off x="4511833" y="1862362"/>
            <a:ext cx="3838205" cy="2031846"/>
          </a:xfrm>
          <a:prstGeom prst="line">
            <a:avLst/>
          </a:prstGeom>
          <a:ln w="25400">
            <a:solidFill>
              <a:schemeClr val="accent1">
                <a:alpha val="61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TextBox 25"/>
          <p:cNvSpPr txBox="1"/>
          <p:nvPr/>
        </p:nvSpPr>
        <p:spPr>
          <a:xfrm>
            <a:off x="7546291" y="1239927"/>
            <a:ext cx="135153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>
                <a:solidFill>
                  <a:srgbClr val="C00000"/>
                </a:solidFill>
              </a:defRPr>
            </a:lvl1pPr>
          </a:lstStyle>
          <a:p>
            <a:pPr/>
            <a:r>
              <a:t>Annoyance Costs</a:t>
            </a:r>
          </a:p>
        </p:txBody>
      </p:sp>
      <p:sp>
        <p:nvSpPr>
          <p:cNvPr id="210" name="Rectangle 27"/>
          <p:cNvSpPr/>
          <p:nvPr/>
        </p:nvSpPr>
        <p:spPr>
          <a:xfrm>
            <a:off x="6839767" y="2660071"/>
            <a:ext cx="2041207" cy="1218810"/>
          </a:xfrm>
          <a:prstGeom prst="rect">
            <a:avLst/>
          </a:prstGeom>
          <a:blipFill>
            <a:blip r:embed="rId2"/>
          </a:blip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traight Connector 28"/>
          <p:cNvSpPr/>
          <p:nvPr/>
        </p:nvSpPr>
        <p:spPr>
          <a:xfrm flipH="1">
            <a:off x="3073020" y="2683523"/>
            <a:ext cx="1438812" cy="1"/>
          </a:xfrm>
          <a:prstGeom prst="line">
            <a:avLst/>
          </a:prstGeom>
          <a:ln w="25400">
            <a:solidFill>
              <a:schemeClr val="accent1">
                <a:alpha val="33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TextBox 32"/>
          <p:cNvSpPr txBox="1"/>
          <p:nvPr/>
        </p:nvSpPr>
        <p:spPr>
          <a:xfrm>
            <a:off x="3153789" y="2398461"/>
            <a:ext cx="1091110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C00000"/>
                </a:solidFill>
              </a:defRPr>
            </a:lvl1pPr>
          </a:lstStyle>
          <a:p>
            <a:pPr/>
            <a:r>
              <a:t>Subscription Price</a:t>
            </a:r>
          </a:p>
        </p:txBody>
      </p:sp>
      <p:sp>
        <p:nvSpPr>
          <p:cNvPr id="213" name="TextBox 33"/>
          <p:cNvSpPr txBox="1"/>
          <p:nvPr/>
        </p:nvSpPr>
        <p:spPr>
          <a:xfrm>
            <a:off x="3596442" y="1239927"/>
            <a:ext cx="3388031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808080"/>
                </a:solidFill>
              </a:defRPr>
            </a:pPr>
            <a:r>
              <a:t>Why does NYT care so much about ”medium” readers?</a:t>
            </a:r>
          </a:p>
          <a:p>
            <a:pPr>
              <a:defRPr>
                <a:solidFill>
                  <a:srgbClr val="808080"/>
                </a:solidFill>
              </a:defRPr>
            </a:pPr>
          </a:p>
          <a:p>
            <a:pPr>
              <a:defRPr>
                <a:solidFill>
                  <a:srgbClr val="808080"/>
                </a:solidFill>
              </a:defRPr>
            </a:pPr>
            <a:r>
              <a:t>Ad Revenue</a:t>
            </a:r>
          </a:p>
        </p:txBody>
      </p:sp>
      <p:sp>
        <p:nvSpPr>
          <p:cNvPr id="214" name="TextBox 34"/>
          <p:cNvSpPr txBox="1"/>
          <p:nvPr/>
        </p:nvSpPr>
        <p:spPr>
          <a:xfrm>
            <a:off x="110366" y="578216"/>
            <a:ext cx="2392171" cy="3361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70C0"/>
                </a:solidFill>
              </a:defRPr>
            </a:pPr>
            <a:r>
              <a:t>Leaky Paywall</a:t>
            </a:r>
          </a:p>
          <a:p>
            <a:pPr>
              <a:defRPr>
                <a:solidFill>
                  <a:srgbClr val="0070C0"/>
                </a:solidFill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All social media traffic free access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Google searches free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Can bypass by clearing browser cache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Was a carefully thought out strategy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Not implementation mistake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0070C0"/>
                </a:solidFill>
              </a:defRPr>
            </a:pPr>
            <a:r>
              <a:t>Impacts brand and “share of voice”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18"/>
          <p:cNvSpPr txBox="1"/>
          <p:nvPr/>
        </p:nvSpPr>
        <p:spPr>
          <a:xfrm>
            <a:off x="1155532" y="-78804"/>
            <a:ext cx="6597672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3000">
                <a:solidFill>
                  <a:srgbClr val="808080"/>
                </a:solidFill>
              </a:defRPr>
            </a:pPr>
            <a:r>
              <a:t>Digital Strategy Framework</a:t>
            </a:r>
          </a:p>
          <a:p>
            <a:pPr algn="ctr">
              <a:defRPr b="1" sz="3000">
                <a:solidFill>
                  <a:srgbClr val="808080"/>
                </a:solidFill>
              </a:defRPr>
            </a:pPr>
            <a:r>
              <a:t>(Paths to Digital Value) </a:t>
            </a:r>
          </a:p>
        </p:txBody>
      </p:sp>
      <p:grpSp>
        <p:nvGrpSpPr>
          <p:cNvPr id="117" name="Group 2"/>
          <p:cNvGrpSpPr/>
          <p:nvPr/>
        </p:nvGrpSpPr>
        <p:grpSpPr>
          <a:xfrm>
            <a:off x="3050029" y="858830"/>
            <a:ext cx="6044543" cy="3678628"/>
            <a:chOff x="0" y="0"/>
            <a:chExt cx="6044542" cy="3678627"/>
          </a:xfrm>
        </p:grpSpPr>
        <p:grpSp>
          <p:nvGrpSpPr>
            <p:cNvPr id="100" name="Oval 3"/>
            <p:cNvGrpSpPr/>
            <p:nvPr/>
          </p:nvGrpSpPr>
          <p:grpSpPr>
            <a:xfrm>
              <a:off x="1562526" y="1240525"/>
              <a:ext cx="2595565" cy="1476377"/>
              <a:chOff x="0" y="0"/>
              <a:chExt cx="2595564" cy="1476376"/>
            </a:xfrm>
          </p:grpSpPr>
          <p:sp>
            <p:nvSpPr>
              <p:cNvPr id="98" name="Oval"/>
              <p:cNvSpPr/>
              <p:nvPr/>
            </p:nvSpPr>
            <p:spPr>
              <a:xfrm>
                <a:off x="-1" y="-1"/>
                <a:ext cx="2595566" cy="1476378"/>
              </a:xfrm>
              <a:prstGeom prst="ellipse">
                <a:avLst/>
              </a:prstGeom>
              <a:solidFill>
                <a:srgbClr val="DCE6F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9" name="Digital Organization…"/>
              <p:cNvSpPr txBox="1"/>
              <p:nvPr/>
            </p:nvSpPr>
            <p:spPr>
              <a:xfrm>
                <a:off x="430593" y="148860"/>
                <a:ext cx="1734377" cy="11786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Digital Organization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300">
                    <a:solidFill>
                      <a:srgbClr val="808080"/>
                    </a:solidFill>
                  </a:defRPr>
                </a:pPr>
              </a:p>
              <a:p>
                <a:pPr algn="ctr">
                  <a:defRPr sz="1200">
                    <a:solidFill>
                      <a:srgbClr val="808080"/>
                    </a:solidFill>
                  </a:defRPr>
                </a:pPr>
                <a:r>
                  <a:t>What capabilities do you need?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sz="1200">
                    <a:solidFill>
                      <a:srgbClr val="808080"/>
                    </a:solidFill>
                  </a:defRPr>
                </a:pPr>
                <a:r>
                  <a:t>How do you transform a company?</a:t>
                </a:r>
              </a:p>
            </p:txBody>
          </p:sp>
        </p:grpSp>
        <p:grpSp>
          <p:nvGrpSpPr>
            <p:cNvPr id="103" name="Rounded Rectangle 4"/>
            <p:cNvGrpSpPr/>
            <p:nvPr/>
          </p:nvGrpSpPr>
          <p:grpSpPr>
            <a:xfrm>
              <a:off x="2189211" y="-1"/>
              <a:ext cx="1440657" cy="845346"/>
              <a:chOff x="0" y="0"/>
              <a:chExt cx="1440656" cy="845344"/>
            </a:xfrm>
          </p:grpSpPr>
          <p:sp>
            <p:nvSpPr>
              <p:cNvPr id="101" name="Rounded Rectangle"/>
              <p:cNvSpPr/>
              <p:nvPr/>
            </p:nvSpPr>
            <p:spPr>
              <a:xfrm>
                <a:off x="0" y="0"/>
                <a:ext cx="1440657" cy="845345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" name="Digital…"/>
              <p:cNvSpPr txBox="1"/>
              <p:nvPr/>
            </p:nvSpPr>
            <p:spPr>
              <a:xfrm>
                <a:off x="106036" y="189152"/>
                <a:ext cx="1228585" cy="46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Digital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Disruptor</a:t>
                </a:r>
              </a:p>
            </p:txBody>
          </p:sp>
        </p:grpSp>
        <p:grpSp>
          <p:nvGrpSpPr>
            <p:cNvPr id="106" name="Rounded Rectangle 6"/>
            <p:cNvGrpSpPr/>
            <p:nvPr/>
          </p:nvGrpSpPr>
          <p:grpSpPr>
            <a:xfrm>
              <a:off x="4611098" y="1552778"/>
              <a:ext cx="1433444" cy="845346"/>
              <a:chOff x="0" y="0"/>
              <a:chExt cx="1433443" cy="845344"/>
            </a:xfrm>
          </p:grpSpPr>
          <p:sp>
            <p:nvSpPr>
              <p:cNvPr id="104" name="Rounded Rectangle"/>
              <p:cNvSpPr/>
              <p:nvPr/>
            </p:nvSpPr>
            <p:spPr>
              <a:xfrm>
                <a:off x="0" y="0"/>
                <a:ext cx="1433444" cy="845345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" name="Digital…"/>
              <p:cNvSpPr txBox="1"/>
              <p:nvPr/>
            </p:nvSpPr>
            <p:spPr>
              <a:xfrm>
                <a:off x="106035" y="189152"/>
                <a:ext cx="1221374" cy="46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Digital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Complement</a:t>
                </a:r>
              </a:p>
            </p:txBody>
          </p:sp>
        </p:grpSp>
        <p:grpSp>
          <p:nvGrpSpPr>
            <p:cNvPr id="109" name="Rounded Rectangle 8"/>
            <p:cNvGrpSpPr/>
            <p:nvPr/>
          </p:nvGrpSpPr>
          <p:grpSpPr>
            <a:xfrm>
              <a:off x="1942348" y="3209388"/>
              <a:ext cx="1745946" cy="469240"/>
              <a:chOff x="0" y="0"/>
              <a:chExt cx="1745944" cy="469238"/>
            </a:xfrm>
          </p:grpSpPr>
          <p:sp>
            <p:nvSpPr>
              <p:cNvPr id="107" name="Rounded Rectangle"/>
              <p:cNvSpPr/>
              <p:nvPr/>
            </p:nvSpPr>
            <p:spPr>
              <a:xfrm>
                <a:off x="0" y="0"/>
                <a:ext cx="1745945" cy="469239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" name="Digital Platform"/>
              <p:cNvSpPr txBox="1"/>
              <p:nvPr/>
            </p:nvSpPr>
            <p:spPr>
              <a:xfrm>
                <a:off x="87675" y="96349"/>
                <a:ext cx="1570595" cy="276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1300">
                    <a:solidFill>
                      <a:srgbClr val="808080"/>
                    </a:solidFill>
                  </a:defRPr>
                </a:lvl1pPr>
              </a:lstStyle>
              <a:p>
                <a:pPr/>
                <a:r>
                  <a:t> Digital Platform	</a:t>
                </a:r>
              </a:p>
            </p:txBody>
          </p:sp>
        </p:grpSp>
        <p:grpSp>
          <p:nvGrpSpPr>
            <p:cNvPr id="112" name="Rounded Rectangle 9"/>
            <p:cNvGrpSpPr/>
            <p:nvPr/>
          </p:nvGrpSpPr>
          <p:grpSpPr>
            <a:xfrm>
              <a:off x="-1" y="1526273"/>
              <a:ext cx="1111280" cy="845346"/>
              <a:chOff x="0" y="0"/>
              <a:chExt cx="1111278" cy="845344"/>
            </a:xfrm>
          </p:grpSpPr>
          <p:sp>
            <p:nvSpPr>
              <p:cNvPr id="110" name="Rounded Rectangle"/>
              <p:cNvSpPr/>
              <p:nvPr/>
            </p:nvSpPr>
            <p:spPr>
              <a:xfrm>
                <a:off x="0" y="0"/>
                <a:ext cx="1111279" cy="845345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" name="Digital…"/>
              <p:cNvSpPr txBox="1"/>
              <p:nvPr/>
            </p:nvSpPr>
            <p:spPr>
              <a:xfrm>
                <a:off x="106036" y="189152"/>
                <a:ext cx="899208" cy="46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Digital</a:t>
                </a:r>
                <a:endParaRPr>
                  <a:solidFill>
                    <a:srgbClr val="FFFFFF"/>
                  </a:solidFill>
                </a:endParaRPr>
              </a:p>
              <a:p>
                <a:pPr algn="ctr">
                  <a:defRPr b="1" sz="1300">
                    <a:solidFill>
                      <a:srgbClr val="808080"/>
                    </a:solidFill>
                  </a:defRPr>
                </a:pPr>
                <a:r>
                  <a:t>Native</a:t>
                </a:r>
              </a:p>
            </p:txBody>
          </p:sp>
        </p:grpSp>
        <p:sp>
          <p:nvSpPr>
            <p:cNvPr id="113" name="Left-Right Arrow 10"/>
            <p:cNvSpPr/>
            <p:nvPr/>
          </p:nvSpPr>
          <p:spPr>
            <a:xfrm flipH="1" rot="10800000">
              <a:off x="1111280" y="1823930"/>
              <a:ext cx="451248" cy="238126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114" name="Up-Down Arrow 14"/>
            <p:cNvSpPr/>
            <p:nvPr/>
          </p:nvSpPr>
          <p:spPr>
            <a:xfrm>
              <a:off x="2815321" y="814178"/>
              <a:ext cx="190501" cy="42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00"/>
                  </a:moveTo>
                  <a:lnTo>
                    <a:pt x="10800" y="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16800"/>
                  </a:lnTo>
                  <a:lnTo>
                    <a:pt x="21600" y="16800"/>
                  </a:lnTo>
                  <a:lnTo>
                    <a:pt x="10800" y="216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48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115" name="Up-Down Arrow 16"/>
            <p:cNvSpPr/>
            <p:nvPr/>
          </p:nvSpPr>
          <p:spPr>
            <a:xfrm>
              <a:off x="2766488" y="2716900"/>
              <a:ext cx="137510" cy="49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016"/>
                  </a:moveTo>
                  <a:lnTo>
                    <a:pt x="10800" y="0"/>
                  </a:lnTo>
                  <a:lnTo>
                    <a:pt x="21600" y="3016"/>
                  </a:lnTo>
                  <a:lnTo>
                    <a:pt x="16200" y="3016"/>
                  </a:lnTo>
                  <a:lnTo>
                    <a:pt x="16200" y="18585"/>
                  </a:lnTo>
                  <a:lnTo>
                    <a:pt x="21600" y="18585"/>
                  </a:lnTo>
                  <a:lnTo>
                    <a:pt x="10800" y="21600"/>
                  </a:lnTo>
                  <a:lnTo>
                    <a:pt x="0" y="18585"/>
                  </a:lnTo>
                  <a:lnTo>
                    <a:pt x="5400" y="18585"/>
                  </a:lnTo>
                  <a:lnTo>
                    <a:pt x="5400" y="301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116" name="Left-Right Arrow 21"/>
            <p:cNvSpPr/>
            <p:nvPr/>
          </p:nvSpPr>
          <p:spPr>
            <a:xfrm flipH="1" rot="10800000">
              <a:off x="4158089" y="1830947"/>
              <a:ext cx="451249" cy="238126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808080"/>
                  </a:solidFill>
                </a:defRPr>
              </a:pPr>
            </a:p>
          </p:txBody>
        </p:sp>
      </p:grpSp>
      <p:grpSp>
        <p:nvGrpSpPr>
          <p:cNvPr id="120" name="Diamond 5"/>
          <p:cNvGrpSpPr/>
          <p:nvPr/>
        </p:nvGrpSpPr>
        <p:grpSpPr>
          <a:xfrm>
            <a:off x="27122" y="2320268"/>
            <a:ext cx="2185853" cy="667503"/>
            <a:chOff x="0" y="0"/>
            <a:chExt cx="2185852" cy="667501"/>
          </a:xfrm>
        </p:grpSpPr>
        <p:sp>
          <p:nvSpPr>
            <p:cNvPr id="118" name="Polygon"/>
            <p:cNvSpPr/>
            <p:nvPr/>
          </p:nvSpPr>
          <p:spPr>
            <a:xfrm>
              <a:off x="0" y="0"/>
              <a:ext cx="2185853" cy="667502"/>
            </a:xfrm>
            <a:prstGeom prst="diamond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Blockchain"/>
            <p:cNvSpPr txBox="1"/>
            <p:nvPr/>
          </p:nvSpPr>
          <p:spPr>
            <a:xfrm>
              <a:off x="596945" y="189339"/>
              <a:ext cx="9919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Blockchain</a:t>
              </a:r>
            </a:p>
          </p:txBody>
        </p:sp>
      </p:grpSp>
      <p:grpSp>
        <p:nvGrpSpPr>
          <p:cNvPr id="123" name="Diamond 15"/>
          <p:cNvGrpSpPr/>
          <p:nvPr/>
        </p:nvGrpSpPr>
        <p:grpSpPr>
          <a:xfrm>
            <a:off x="27122" y="2996811"/>
            <a:ext cx="2185853" cy="626842"/>
            <a:chOff x="0" y="0"/>
            <a:chExt cx="2185852" cy="626841"/>
          </a:xfrm>
        </p:grpSpPr>
        <p:sp>
          <p:nvSpPr>
            <p:cNvPr id="121" name="Polygon"/>
            <p:cNvSpPr/>
            <p:nvPr/>
          </p:nvSpPr>
          <p:spPr>
            <a:xfrm>
              <a:off x="0" y="0"/>
              <a:ext cx="2185853" cy="626842"/>
            </a:xfrm>
            <a:prstGeom prst="diamond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AI"/>
            <p:cNvSpPr txBox="1"/>
            <p:nvPr/>
          </p:nvSpPr>
          <p:spPr>
            <a:xfrm>
              <a:off x="596945" y="169008"/>
              <a:ext cx="991962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AI</a:t>
              </a:r>
            </a:p>
          </p:txBody>
        </p:sp>
      </p:grpSp>
      <p:grpSp>
        <p:nvGrpSpPr>
          <p:cNvPr id="126" name="Diamond 17"/>
          <p:cNvGrpSpPr/>
          <p:nvPr/>
        </p:nvGrpSpPr>
        <p:grpSpPr>
          <a:xfrm>
            <a:off x="27122" y="3641733"/>
            <a:ext cx="2185853" cy="579586"/>
            <a:chOff x="0" y="0"/>
            <a:chExt cx="2185852" cy="579585"/>
          </a:xfrm>
        </p:grpSpPr>
        <p:sp>
          <p:nvSpPr>
            <p:cNvPr id="124" name="Polygon"/>
            <p:cNvSpPr/>
            <p:nvPr/>
          </p:nvSpPr>
          <p:spPr>
            <a:xfrm>
              <a:off x="0" y="0"/>
              <a:ext cx="2185853" cy="579586"/>
            </a:xfrm>
            <a:prstGeom prst="diamond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Augmented Reality"/>
            <p:cNvSpPr txBox="1"/>
            <p:nvPr/>
          </p:nvSpPr>
          <p:spPr>
            <a:xfrm>
              <a:off x="596945" y="43780"/>
              <a:ext cx="991962" cy="492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Augmented Reality</a:t>
              </a:r>
            </a:p>
          </p:txBody>
        </p:sp>
      </p:grpSp>
      <p:sp>
        <p:nvSpPr>
          <p:cNvPr id="127" name="TextBox 7"/>
          <p:cNvSpPr txBox="1"/>
          <p:nvPr/>
        </p:nvSpPr>
        <p:spPr>
          <a:xfrm rot="5400000">
            <a:off x="1048493" y="4245079"/>
            <a:ext cx="30674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128" name="Lightning Bolt 12"/>
          <p:cNvSpPr/>
          <p:nvPr/>
        </p:nvSpPr>
        <p:spPr>
          <a:xfrm>
            <a:off x="2505693" y="936859"/>
            <a:ext cx="320634" cy="338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extBox 1"/>
          <p:cNvSpPr txBox="1"/>
          <p:nvPr/>
        </p:nvSpPr>
        <p:spPr>
          <a:xfrm>
            <a:off x="142111" y="1300191"/>
            <a:ext cx="169381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808080"/>
                </a:solidFill>
              </a:defRPr>
            </a:lvl1pPr>
          </a:lstStyle>
          <a:p>
            <a:pPr/>
            <a:r>
              <a:t>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Digital Strategy (MGT 857)</a:t>
            </a:r>
          </a:p>
        </p:txBody>
      </p:sp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the Paywall working?</a:t>
            </a:r>
          </a:p>
        </p:txBody>
      </p:sp>
      <p:sp>
        <p:nvSpPr>
          <p:cNvPr id="218" name="Slide Number Placeholder 5"/>
          <p:cNvSpPr txBox="1"/>
          <p:nvPr>
            <p:ph type="sldNum" sz="quarter" idx="2"/>
          </p:nvPr>
        </p:nvSpPr>
        <p:spPr>
          <a:xfrm>
            <a:off x="8481010" y="4772057"/>
            <a:ext cx="205791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0" y="1250950"/>
            <a:ext cx="6223000" cy="26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extBox 7"/>
          <p:cNvSpPr txBox="1"/>
          <p:nvPr/>
        </p:nvSpPr>
        <p:spPr>
          <a:xfrm>
            <a:off x="7004574" y="1200150"/>
            <a:ext cx="165426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(Incremental Revenue)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xfrm>
            <a:off x="120315" y="2040136"/>
            <a:ext cx="3352801" cy="8572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Design of Paywall</a:t>
            </a:r>
          </a:p>
        </p:txBody>
      </p:sp>
      <p:sp>
        <p:nvSpPr>
          <p:cNvPr id="223" name="Slide Number Placeholder 5"/>
          <p:cNvSpPr txBox="1"/>
          <p:nvPr>
            <p:ph type="sldNum" sz="quarter" idx="2"/>
          </p:nvPr>
        </p:nvSpPr>
        <p:spPr>
          <a:xfrm>
            <a:off x="8481010" y="4772057"/>
            <a:ext cx="205791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9570" y="0"/>
            <a:ext cx="540393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5223" y="64168"/>
            <a:ext cx="3581804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1"/>
          <p:cNvSpPr txBox="1"/>
          <p:nvPr>
            <p:ph type="title"/>
          </p:nvPr>
        </p:nvSpPr>
        <p:spPr>
          <a:xfrm>
            <a:off x="675977" y="2048157"/>
            <a:ext cx="3352801" cy="857251"/>
          </a:xfrm>
          <a:prstGeom prst="rect">
            <a:avLst/>
          </a:prstGeom>
        </p:spPr>
        <p:txBody>
          <a:bodyPr/>
          <a:lstStyle>
            <a:lvl1pPr defTabSz="384047">
              <a:defRPr sz="2688"/>
            </a:lvl1pPr>
          </a:lstStyle>
          <a:p>
            <a:pPr/>
            <a:r>
              <a:t>Economics of Transformation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586409" y="199030"/>
            <a:ext cx="7673007" cy="637694"/>
          </a:xfrm>
          <a:prstGeom prst="rect">
            <a:avLst/>
          </a:prstGeom>
        </p:spPr>
        <p:txBody>
          <a:bodyPr/>
          <a:lstStyle/>
          <a:p>
            <a:pPr algn="l" defTabSz="301752">
              <a:defRPr sz="2112">
                <a:solidFill>
                  <a:srgbClr val="1F497D"/>
                </a:solidFill>
              </a:defRPr>
            </a:pPr>
            <a:r>
              <a:t>The New York Times Paywall</a:t>
            </a:r>
            <a:br/>
            <a:r>
              <a:rPr sz="1584"/>
              <a:t>What is the problem?</a:t>
            </a:r>
          </a:p>
        </p:txBody>
      </p:sp>
      <p:sp>
        <p:nvSpPr>
          <p:cNvPr id="230" name="Content Placeholder 2"/>
          <p:cNvSpPr txBox="1"/>
          <p:nvPr/>
        </p:nvSpPr>
        <p:spPr>
          <a:xfrm>
            <a:off x="4878147" y="1251913"/>
            <a:ext cx="2706372" cy="25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>
            <a:lvl1pPr indent="16116" defTabSz="429768">
              <a:lnSpc>
                <a:spcPct val="80000"/>
              </a:lnSpc>
              <a:spcBef>
                <a:spcPts val="100"/>
              </a:spcBef>
              <a:defRPr b="1" sz="611">
                <a:solidFill>
                  <a:srgbClr val="1F497D"/>
                </a:solidFill>
              </a:defRPr>
            </a:lvl1pPr>
          </a:lstStyle>
          <a:p>
            <a:pPr/>
            <a:r>
              <a:t>2011: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3050" y="1840856"/>
            <a:ext cx="3016250" cy="2201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2297" y="1841500"/>
            <a:ext cx="3138072" cy="220133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3"/>
          <p:cNvSpPr txBox="1"/>
          <p:nvPr/>
        </p:nvSpPr>
        <p:spPr>
          <a:xfrm>
            <a:off x="1993274" y="4167987"/>
            <a:ext cx="17826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1F497D"/>
                </a:solidFill>
              </a:defRPr>
            </a:lvl1pPr>
          </a:lstStyle>
          <a:p>
            <a:pPr/>
            <a:r>
              <a:t>$ 700+ per year</a:t>
            </a:r>
          </a:p>
        </p:txBody>
      </p:sp>
      <p:sp>
        <p:nvSpPr>
          <p:cNvPr id="234" name="TextBox 8"/>
          <p:cNvSpPr txBox="1"/>
          <p:nvPr/>
        </p:nvSpPr>
        <p:spPr>
          <a:xfrm>
            <a:off x="5178018" y="4167987"/>
            <a:ext cx="1615024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1F497D"/>
                </a:solidFill>
              </a:defRPr>
            </a:lvl1pPr>
          </a:lstStyle>
          <a:p>
            <a:pPr/>
            <a:r>
              <a:t>$ 0.00 per year</a:t>
            </a:r>
          </a:p>
        </p:txBody>
      </p:sp>
      <p:sp>
        <p:nvSpPr>
          <p:cNvPr id="235" name="TextBox 7"/>
          <p:cNvSpPr txBox="1"/>
          <p:nvPr/>
        </p:nvSpPr>
        <p:spPr>
          <a:xfrm>
            <a:off x="3592789" y="4631697"/>
            <a:ext cx="524423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F497D"/>
                </a:solidFill>
              </a:defRPr>
            </a:lvl1pPr>
          </a:lstStyle>
          <a:p>
            <a:pPr/>
            <a:r>
              <a:t>Why? The promise of digital advertising…</a:t>
            </a:r>
          </a:p>
        </p:txBody>
      </p:sp>
      <p:sp>
        <p:nvSpPr>
          <p:cNvPr id="236" name="Content Placeholder 2"/>
          <p:cNvSpPr txBox="1"/>
          <p:nvPr/>
        </p:nvSpPr>
        <p:spPr>
          <a:xfrm>
            <a:off x="1485956" y="1251913"/>
            <a:ext cx="2706371" cy="25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normAutofit fontScale="100000" lnSpcReduction="0"/>
          </a:bodyPr>
          <a:lstStyle>
            <a:lvl1pPr indent="34290" defTabSz="914400">
              <a:lnSpc>
                <a:spcPct val="80000"/>
              </a:lnSpc>
              <a:spcBef>
                <a:spcPts val="300"/>
              </a:spcBef>
              <a:defRPr b="1" sz="1300">
                <a:solidFill>
                  <a:srgbClr val="1F497D"/>
                </a:solidFill>
              </a:defRPr>
            </a:lvl1pPr>
          </a:lstStyle>
          <a:p>
            <a:pPr/>
            <a:r>
              <a:t>2004: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4"/>
      <p:bldP build="whole" bldLvl="1" animBg="1" rev="0" advAuto="0" spid="236" grpId="1"/>
      <p:bldP build="whole" bldLvl="1" animBg="1" rev="0" advAuto="0" spid="229" grpId="2"/>
      <p:bldP build="whole" bldLvl="1" animBg="1" rev="0" advAuto="0" spid="235" grpId="8"/>
      <p:bldP build="whole" bldLvl="1" animBg="1" rev="0" advAuto="0" spid="231" grpId="3"/>
      <p:bldP build="whole" bldLvl="1" animBg="1" rev="0" advAuto="0" spid="233" grpId="6"/>
      <p:bldP build="whole" bldLvl="1" animBg="1" rev="0" advAuto="0" spid="234" grpId="7"/>
      <p:bldP build="whole" bldLvl="1" animBg="1" rev="0" advAuto="0" spid="232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2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to Digital Transformation</a:t>
            </a:r>
          </a:p>
        </p:txBody>
      </p:sp>
      <p:sp>
        <p:nvSpPr>
          <p:cNvPr id="240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241" name="Slide Number Placeholder 5"/>
          <p:cNvSpPr txBox="1"/>
          <p:nvPr>
            <p:ph type="sldNum" sz="quarter" idx="2"/>
          </p:nvPr>
        </p:nvSpPr>
        <p:spPr>
          <a:xfrm>
            <a:off x="8413144" y="4772057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Content Placeholder 2"/>
          <p:cNvSpPr txBox="1"/>
          <p:nvPr>
            <p:ph type="body" sz="half" idx="1"/>
          </p:nvPr>
        </p:nvSpPr>
        <p:spPr>
          <a:xfrm>
            <a:off x="356259" y="1044094"/>
            <a:ext cx="4720965" cy="35516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Transitions are quite tricky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Especially with your core product.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/>
            </a:pPr>
            <a:r>
              <a:t>Scenario A doesn’t look great, but can potentially deal with it.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b="1" sz="2200"/>
            </a:pPr>
            <a:r>
              <a:t>What if you end up in Scenario C ???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 sz="2200"/>
            </a:pPr>
            <a:r>
              <a:t>Are you prepared to lose money during the transition?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900"/>
            </a:pPr>
            <a:r>
              <a:t>For how long?</a:t>
            </a:r>
          </a:p>
        </p:txBody>
      </p:sp>
      <p:grpSp>
        <p:nvGrpSpPr>
          <p:cNvPr id="257" name="Group 22"/>
          <p:cNvGrpSpPr/>
          <p:nvPr/>
        </p:nvGrpSpPr>
        <p:grpSpPr>
          <a:xfrm>
            <a:off x="5224365" y="1044095"/>
            <a:ext cx="3524607" cy="2310810"/>
            <a:chOff x="0" y="0"/>
            <a:chExt cx="3524606" cy="2310808"/>
          </a:xfrm>
        </p:grpSpPr>
        <p:sp>
          <p:nvSpPr>
            <p:cNvPr id="243" name="Freeform 23"/>
            <p:cNvSpPr/>
            <p:nvPr/>
          </p:nvSpPr>
          <p:spPr>
            <a:xfrm>
              <a:off x="1857640" y="745353"/>
              <a:ext cx="1224186" cy="79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57" fill="norm" stroke="1" extrusionOk="0">
                  <a:moveTo>
                    <a:pt x="0" y="0"/>
                  </a:moveTo>
                  <a:cubicBezTo>
                    <a:pt x="5353" y="8576"/>
                    <a:pt x="10706" y="17153"/>
                    <a:pt x="14306" y="19376"/>
                  </a:cubicBezTo>
                  <a:cubicBezTo>
                    <a:pt x="17906" y="21600"/>
                    <a:pt x="21600" y="13341"/>
                    <a:pt x="21600" y="13341"/>
                  </a:cubicBezTo>
                  <a:lnTo>
                    <a:pt x="21204" y="13579"/>
                  </a:lnTo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6" name="Group 25"/>
            <p:cNvGrpSpPr/>
            <p:nvPr/>
          </p:nvGrpSpPr>
          <p:grpSpPr>
            <a:xfrm>
              <a:off x="-1" y="0"/>
              <a:ext cx="3524608" cy="2310809"/>
              <a:chOff x="0" y="0"/>
              <a:chExt cx="3524606" cy="2310808"/>
            </a:xfrm>
          </p:grpSpPr>
          <p:sp>
            <p:nvSpPr>
              <p:cNvPr id="244" name="Straight Connector 26"/>
              <p:cNvSpPr/>
              <p:nvPr/>
            </p:nvSpPr>
            <p:spPr>
              <a:xfrm>
                <a:off x="1124304" y="1885950"/>
                <a:ext cx="2400303" cy="1"/>
              </a:xfrm>
              <a:prstGeom prst="line">
                <a:avLst/>
              </a:prstGeom>
              <a:noFill/>
              <a:ln w="31750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5" name="Straight Connector 27"/>
              <p:cNvSpPr/>
              <p:nvPr/>
            </p:nvSpPr>
            <p:spPr>
              <a:xfrm flipH="1">
                <a:off x="1124304" y="0"/>
                <a:ext cx="1" cy="1885950"/>
              </a:xfrm>
              <a:prstGeom prst="line">
                <a:avLst/>
              </a:prstGeom>
              <a:noFill/>
              <a:ln w="31750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6" name="Straight Connector 28"/>
              <p:cNvSpPr/>
              <p:nvPr/>
            </p:nvSpPr>
            <p:spPr>
              <a:xfrm>
                <a:off x="1695805" y="742950"/>
                <a:ext cx="285751" cy="1"/>
              </a:xfrm>
              <a:prstGeom prst="line">
                <a:avLst/>
              </a:prstGeom>
              <a:noFill/>
              <a:ln w="31750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7" name="Straight Connector 29"/>
              <p:cNvSpPr/>
              <p:nvPr/>
            </p:nvSpPr>
            <p:spPr>
              <a:xfrm>
                <a:off x="2953106" y="1285875"/>
                <a:ext cx="285751" cy="1"/>
              </a:xfrm>
              <a:prstGeom prst="line">
                <a:avLst/>
              </a:prstGeom>
              <a:noFill/>
              <a:ln w="349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8" name="TextBox 30"/>
              <p:cNvSpPr txBox="1"/>
              <p:nvPr/>
            </p:nvSpPr>
            <p:spPr>
              <a:xfrm>
                <a:off x="629838" y="676104"/>
                <a:ext cx="417499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1F497D"/>
                    </a:solidFill>
                  </a:defRPr>
                </a:lvl1pPr>
              </a:lstStyle>
              <a:p>
                <a:pPr/>
                <a:r>
                  <a:t>Print</a:t>
                </a:r>
              </a:p>
            </p:txBody>
          </p:sp>
          <p:sp>
            <p:nvSpPr>
              <p:cNvPr id="249" name="TextBox 31"/>
              <p:cNvSpPr txBox="1"/>
              <p:nvPr/>
            </p:nvSpPr>
            <p:spPr>
              <a:xfrm>
                <a:off x="594073" y="1216624"/>
                <a:ext cx="527631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1F497D"/>
                    </a:solidFill>
                  </a:defRPr>
                </a:lvl1pPr>
              </a:lstStyle>
              <a:p>
                <a:pPr/>
                <a:r>
                  <a:t>Digital</a:t>
                </a:r>
              </a:p>
            </p:txBody>
          </p:sp>
          <p:sp>
            <p:nvSpPr>
              <p:cNvPr id="250" name="Straight Connector 32"/>
              <p:cNvSpPr/>
              <p:nvPr/>
            </p:nvSpPr>
            <p:spPr>
              <a:xfrm flipH="1" flipV="1">
                <a:off x="2568442" y="1288563"/>
                <a:ext cx="38122" cy="887311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Straight Connector 33"/>
              <p:cNvSpPr/>
              <p:nvPr/>
            </p:nvSpPr>
            <p:spPr>
              <a:xfrm>
                <a:off x="998445" y="742950"/>
                <a:ext cx="640211" cy="1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2" name="TextBox 34"/>
              <p:cNvSpPr txBox="1"/>
              <p:nvPr/>
            </p:nvSpPr>
            <p:spPr>
              <a:xfrm>
                <a:off x="0" y="279701"/>
                <a:ext cx="1082127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400">
                    <a:solidFill>
                      <a:srgbClr val="1F497D"/>
                    </a:solidFill>
                  </a:defRPr>
                </a:lvl1pPr>
              </a:lstStyle>
              <a:p>
                <a:pPr/>
                <a:r>
                  <a:t>Profitability</a:t>
                </a:r>
              </a:p>
            </p:txBody>
          </p:sp>
          <p:sp>
            <p:nvSpPr>
              <p:cNvPr id="253" name="TextBox 35"/>
              <p:cNvSpPr txBox="1"/>
              <p:nvPr/>
            </p:nvSpPr>
            <p:spPr>
              <a:xfrm>
                <a:off x="1999798" y="2021985"/>
                <a:ext cx="565310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400">
                    <a:solidFill>
                      <a:srgbClr val="1F497D"/>
                    </a:solidFill>
                  </a:defRPr>
                </a:lvl1pPr>
              </a:lstStyle>
              <a:p>
                <a:pPr/>
                <a:r>
                  <a:t>Time </a:t>
                </a:r>
              </a:p>
            </p:txBody>
          </p:sp>
          <p:sp>
            <p:nvSpPr>
              <p:cNvPr id="254" name="Straight Connector 36"/>
              <p:cNvSpPr/>
              <p:nvPr/>
            </p:nvSpPr>
            <p:spPr>
              <a:xfrm>
                <a:off x="1857641" y="745353"/>
                <a:ext cx="1224187" cy="538386"/>
              </a:xfrm>
              <a:prstGeom prst="line">
                <a:avLst/>
              </a:prstGeom>
              <a:noFill/>
              <a:ln w="25400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5" name="TextBox 37"/>
              <p:cNvSpPr txBox="1"/>
              <p:nvPr/>
            </p:nvSpPr>
            <p:spPr>
              <a:xfrm>
                <a:off x="2515453" y="803508"/>
                <a:ext cx="51436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A</a:t>
                </a:r>
              </a:p>
            </p:txBody>
          </p:sp>
        </p:grpSp>
      </p:grpSp>
      <p:sp>
        <p:nvSpPr>
          <p:cNvPr id="258" name="TextBox 39"/>
          <p:cNvSpPr txBox="1"/>
          <p:nvPr/>
        </p:nvSpPr>
        <p:spPr>
          <a:xfrm>
            <a:off x="8108150" y="3316506"/>
            <a:ext cx="514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259" name="TextBox 40"/>
          <p:cNvSpPr txBox="1"/>
          <p:nvPr/>
        </p:nvSpPr>
        <p:spPr>
          <a:xfrm>
            <a:off x="7888280" y="2556407"/>
            <a:ext cx="514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260" name="TextBox 41"/>
          <p:cNvSpPr txBox="1"/>
          <p:nvPr/>
        </p:nvSpPr>
        <p:spPr>
          <a:xfrm>
            <a:off x="6830888" y="1480594"/>
            <a:ext cx="6123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261" name="TextBox 42"/>
          <p:cNvSpPr txBox="1"/>
          <p:nvPr/>
        </p:nvSpPr>
        <p:spPr>
          <a:xfrm>
            <a:off x="8179030" y="1836691"/>
            <a:ext cx="942122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/>
            <a:r>
              <a:t>Digital only Future</a:t>
            </a:r>
          </a:p>
        </p:txBody>
      </p:sp>
      <p:sp>
        <p:nvSpPr>
          <p:cNvPr id="262" name="Freeform 13"/>
          <p:cNvSpPr/>
          <p:nvPr/>
        </p:nvSpPr>
        <p:spPr>
          <a:xfrm rot="20806154">
            <a:off x="7325032" y="1652097"/>
            <a:ext cx="1048779" cy="2461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4" fill="norm" stroke="1" extrusionOk="0">
                <a:moveTo>
                  <a:pt x="0" y="0"/>
                </a:moveTo>
                <a:cubicBezTo>
                  <a:pt x="3572" y="9563"/>
                  <a:pt x="7145" y="19126"/>
                  <a:pt x="10745" y="20363"/>
                </a:cubicBezTo>
                <a:cubicBezTo>
                  <a:pt x="14345" y="21600"/>
                  <a:pt x="19846" y="9864"/>
                  <a:pt x="21600" y="7422"/>
                </a:cubicBezTo>
              </a:path>
            </a:pathLst>
          </a:custGeom>
          <a:ln w="25400">
            <a:solidFill>
              <a:srgbClr val="C00000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xfrm>
            <a:off x="457200" y="67907"/>
            <a:ext cx="8229600" cy="857251"/>
          </a:xfrm>
          <a:prstGeom prst="rect">
            <a:avLst/>
          </a:prstGeom>
        </p:spPr>
        <p:txBody>
          <a:bodyPr/>
          <a:lstStyle/>
          <a:p>
            <a:pPr algn="l">
              <a:defRPr>
                <a:solidFill>
                  <a:srgbClr val="1F497D"/>
                </a:solidFill>
              </a:defRPr>
            </a:pPr>
            <a:r>
              <a:t>“</a:t>
            </a:r>
            <a:r>
              <a:rPr b="1">
                <a:solidFill>
                  <a:srgbClr val="808080"/>
                </a:solidFill>
              </a:rPr>
              <a:t>Active” Digital Transformation</a:t>
            </a:r>
          </a:p>
        </p:txBody>
      </p:sp>
      <p:sp>
        <p:nvSpPr>
          <p:cNvPr id="265" name="Rectangle 11"/>
          <p:cNvSpPr txBox="1"/>
          <p:nvPr/>
        </p:nvSpPr>
        <p:spPr>
          <a:xfrm>
            <a:off x="954740" y="1101337"/>
            <a:ext cx="3173508" cy="3184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Newspapers sales decline as new media cannibalizes the old.</a:t>
            </a:r>
          </a:p>
          <a:p>
            <a:pPr/>
          </a:p>
          <a:p>
            <a:pPr/>
            <a:r>
              <a:t>Consumers are more familiar with “free” news and lots of alternatives online.</a:t>
            </a:r>
          </a:p>
          <a:p>
            <a:pPr/>
          </a:p>
          <a:p>
            <a:pPr/>
            <a:r>
              <a:t>Lots of viewers at NYTimes.com:</a:t>
            </a:r>
          </a:p>
          <a:p>
            <a:pPr lvl="1">
              <a:defRPr sz="1500"/>
            </a:pPr>
            <a:r>
              <a:t>But advertising revenue insufficient !</a:t>
            </a:r>
          </a:p>
        </p:txBody>
      </p:sp>
      <p:sp>
        <p:nvSpPr>
          <p:cNvPr id="266" name="Rectangle 5"/>
          <p:cNvSpPr txBox="1"/>
          <p:nvPr/>
        </p:nvSpPr>
        <p:spPr>
          <a:xfrm>
            <a:off x="5409353" y="1101337"/>
            <a:ext cx="3688927" cy="3056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/>
            </a:pPr>
            <a:r>
              <a:t>How do you create and capture digital value?</a:t>
            </a:r>
          </a:p>
          <a:p>
            <a:pPr>
              <a:defRPr b="1" sz="1600"/>
            </a:pPr>
          </a:p>
          <a:p>
            <a:pPr marL="214313" indent="-214313">
              <a:buSzPct val="100000"/>
              <a:buFont typeface="Arial"/>
              <a:buChar char="•"/>
              <a:defRPr sz="1600"/>
            </a:pPr>
            <a:r>
              <a:t>Need to understand the value creation process in the digital world.</a:t>
            </a:r>
          </a:p>
          <a:p>
            <a:pPr marL="214313" indent="-214313">
              <a:buSzPct val="100000"/>
              <a:buFont typeface="Arial"/>
              <a:buChar char="•"/>
              <a:defRPr sz="1600"/>
            </a:pPr>
          </a:p>
          <a:p>
            <a:pPr marL="214313" indent="-214313">
              <a:buSzPct val="100000"/>
              <a:buFont typeface="Arial"/>
              <a:buChar char="•"/>
              <a:defRPr sz="1600"/>
            </a:pPr>
            <a:r>
              <a:t>Determine whether you need multiple media to co-exist.</a:t>
            </a:r>
          </a:p>
          <a:p>
            <a:pPr lvl="1" marL="557212" indent="-214313">
              <a:buSzPct val="100000"/>
              <a:buFont typeface="Arial"/>
              <a:buChar char="•"/>
              <a:defRPr sz="1600"/>
            </a:pPr>
            <a:r>
              <a:t>Complements or Substitutes?</a:t>
            </a:r>
          </a:p>
          <a:p>
            <a:pPr lvl="1" marL="557212" indent="-214313">
              <a:buSzPct val="100000"/>
              <a:buFont typeface="Arial"/>
              <a:buChar char="•"/>
              <a:defRPr sz="1600"/>
            </a:pPr>
            <a:r>
              <a:t>Key decision to make</a:t>
            </a:r>
          </a:p>
          <a:p>
            <a:pPr marL="214313" indent="-214313">
              <a:buSzPct val="100000"/>
              <a:buFont typeface="Arial"/>
              <a:buChar char="•"/>
              <a:defRPr sz="1600"/>
            </a:pPr>
          </a:p>
          <a:p>
            <a:pPr marL="214313" indent="-214313">
              <a:buSzPct val="100000"/>
              <a:buFont typeface="Arial"/>
              <a:buChar char="•"/>
              <a:defRPr sz="1600"/>
            </a:pPr>
            <a:r>
              <a:t>From this overall strategy, determine how best to transition.</a:t>
            </a:r>
          </a:p>
        </p:txBody>
      </p:sp>
      <p:sp>
        <p:nvSpPr>
          <p:cNvPr id="267" name="Right Arrow 6"/>
          <p:cNvSpPr/>
          <p:nvPr/>
        </p:nvSpPr>
        <p:spPr>
          <a:xfrm>
            <a:off x="4371925" y="2443529"/>
            <a:ext cx="793751" cy="4339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497D"/>
          </a:solidFill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2"/>
      <p:bldP build="whole" bldLvl="1" animBg="1" rev="0" advAuto="0" spid="26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xfrm>
            <a:off x="90148" y="89483"/>
            <a:ext cx="7929035" cy="63769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The New York Times Paywall</a:t>
            </a:r>
          </a:p>
        </p:txBody>
      </p:sp>
      <p:sp>
        <p:nvSpPr>
          <p:cNvPr id="270" name="Content Placeholder 2"/>
          <p:cNvSpPr txBox="1"/>
          <p:nvPr>
            <p:ph type="body" sz="half" idx="1"/>
          </p:nvPr>
        </p:nvSpPr>
        <p:spPr>
          <a:xfrm>
            <a:off x="303530" y="1346346"/>
            <a:ext cx="4301492" cy="34161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Can we speed up digital transition?</a:t>
            </a:r>
          </a:p>
          <a:p>
            <a:pPr>
              <a:lnSpc>
                <a:spcPct val="90000"/>
              </a:lnSpc>
            </a:pPr>
            <a:r>
              <a:t>We’ve just raised price of digital.</a:t>
            </a:r>
          </a:p>
          <a:p>
            <a:pPr>
              <a:lnSpc>
                <a:spcPct val="90000"/>
              </a:lnSpc>
            </a:pPr>
            <a:r>
              <a:t>Which of the 4 strategies should we rule out?</a:t>
            </a:r>
          </a:p>
        </p:txBody>
      </p:sp>
      <p:sp>
        <p:nvSpPr>
          <p:cNvPr id="271" name="TextBox 5"/>
          <p:cNvSpPr txBox="1"/>
          <p:nvPr/>
        </p:nvSpPr>
        <p:spPr>
          <a:xfrm>
            <a:off x="394972" y="833009"/>
            <a:ext cx="561611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808080"/>
                </a:solidFill>
              </a:defRPr>
            </a:lvl1pPr>
          </a:lstStyle>
          <a:p>
            <a:pPr/>
            <a:r>
              <a:t>How do you actively manage transition?</a:t>
            </a:r>
          </a:p>
        </p:txBody>
      </p:sp>
      <p:graphicFrame>
        <p:nvGraphicFramePr>
          <p:cNvPr id="272" name="Table 6"/>
          <p:cNvGraphicFramePr/>
          <p:nvPr/>
        </p:nvGraphicFramePr>
        <p:xfrm>
          <a:off x="4559300" y="1576247"/>
          <a:ext cx="4273618" cy="109645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24539"/>
                <a:gridCol w="1424539"/>
                <a:gridCol w="1424539"/>
              </a:tblGrid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Value creation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Value capture (Price)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73" name="Notched Right Arrow 3"/>
          <p:cNvSpPr/>
          <p:nvPr/>
        </p:nvSpPr>
        <p:spPr>
          <a:xfrm rot="16200000">
            <a:off x="7873734" y="2065622"/>
            <a:ext cx="454601" cy="32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Notched Right Arrow 8"/>
          <p:cNvSpPr/>
          <p:nvPr/>
        </p:nvSpPr>
        <p:spPr>
          <a:xfrm rot="16200000">
            <a:off x="6468807" y="2849160"/>
            <a:ext cx="454601" cy="3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Notched Right Arrow 9"/>
          <p:cNvSpPr/>
          <p:nvPr/>
        </p:nvSpPr>
        <p:spPr>
          <a:xfrm rot="5400000">
            <a:off x="6468807" y="2081038"/>
            <a:ext cx="454601" cy="32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Notched Right Arrow 10"/>
          <p:cNvSpPr/>
          <p:nvPr/>
        </p:nvSpPr>
        <p:spPr>
          <a:xfrm rot="5400000">
            <a:off x="7873734" y="2849160"/>
            <a:ext cx="454601" cy="3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>
            <p:ph type="title"/>
          </p:nvPr>
        </p:nvSpPr>
        <p:spPr>
          <a:xfrm>
            <a:off x="90148" y="89483"/>
            <a:ext cx="7929035" cy="63769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The New York Times Paywall</a:t>
            </a:r>
          </a:p>
        </p:txBody>
      </p:sp>
      <p:sp>
        <p:nvSpPr>
          <p:cNvPr id="279" name="Content Placeholder 2"/>
          <p:cNvSpPr txBox="1"/>
          <p:nvPr>
            <p:ph type="body" sz="half" idx="1"/>
          </p:nvPr>
        </p:nvSpPr>
        <p:spPr>
          <a:xfrm>
            <a:off x="303530" y="1346346"/>
            <a:ext cx="4301492" cy="34161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Can we speed up digital transition?</a:t>
            </a:r>
          </a:p>
          <a:p>
            <a:pPr>
              <a:lnSpc>
                <a:spcPct val="90000"/>
              </a:lnSpc>
            </a:pPr>
            <a:r>
              <a:t>We’ve just raised price of digital.</a:t>
            </a:r>
          </a:p>
          <a:p>
            <a:pPr>
              <a:lnSpc>
                <a:spcPct val="90000"/>
              </a:lnSpc>
            </a:pPr>
            <a:r>
              <a:t>Which of the 4 strategies should we rule out?</a:t>
            </a:r>
          </a:p>
        </p:txBody>
      </p:sp>
      <p:sp>
        <p:nvSpPr>
          <p:cNvPr id="280" name="TextBox 5"/>
          <p:cNvSpPr txBox="1"/>
          <p:nvPr/>
        </p:nvSpPr>
        <p:spPr>
          <a:xfrm>
            <a:off x="394972" y="833009"/>
            <a:ext cx="561611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808080"/>
                </a:solidFill>
              </a:defRPr>
            </a:lvl1pPr>
          </a:lstStyle>
          <a:p>
            <a:pPr/>
            <a:r>
              <a:t>How do you actively manage transition?</a:t>
            </a:r>
          </a:p>
        </p:txBody>
      </p:sp>
      <p:graphicFrame>
        <p:nvGraphicFramePr>
          <p:cNvPr id="281" name="Table 6"/>
          <p:cNvGraphicFramePr/>
          <p:nvPr/>
        </p:nvGraphicFramePr>
        <p:xfrm>
          <a:off x="4559300" y="1576247"/>
          <a:ext cx="4273618" cy="109645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24539"/>
                <a:gridCol w="1424539"/>
                <a:gridCol w="1424539"/>
              </a:tblGrid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Value creation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36548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Value capture (Price)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  <a:p>
                      <a:pPr algn="l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82" name="Notched Right Arrow 3"/>
          <p:cNvSpPr/>
          <p:nvPr/>
        </p:nvSpPr>
        <p:spPr>
          <a:xfrm rot="16200000">
            <a:off x="7873734" y="2065622"/>
            <a:ext cx="454601" cy="32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3" name="Notched Right Arrow 8"/>
          <p:cNvSpPr/>
          <p:nvPr/>
        </p:nvSpPr>
        <p:spPr>
          <a:xfrm rot="16200000">
            <a:off x="6468807" y="2849160"/>
            <a:ext cx="454601" cy="3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Notched Right Arrow 9"/>
          <p:cNvSpPr/>
          <p:nvPr/>
        </p:nvSpPr>
        <p:spPr>
          <a:xfrm rot="5400000">
            <a:off x="6468807" y="2081038"/>
            <a:ext cx="454601" cy="320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Notched Right Arrow 10"/>
          <p:cNvSpPr/>
          <p:nvPr/>
        </p:nvSpPr>
        <p:spPr>
          <a:xfrm rot="5400000">
            <a:off x="7873734" y="2849160"/>
            <a:ext cx="454601" cy="320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3983" y="5400"/>
                </a:lnTo>
                <a:lnTo>
                  <a:pt x="13983" y="0"/>
                </a:lnTo>
                <a:lnTo>
                  <a:pt x="21600" y="10800"/>
                </a:lnTo>
                <a:lnTo>
                  <a:pt x="13983" y="21600"/>
                </a:lnTo>
                <a:lnTo>
                  <a:pt x="13983" y="16200"/>
                </a:lnTo>
                <a:lnTo>
                  <a:pt x="0" y="16200"/>
                </a:lnTo>
                <a:lnTo>
                  <a:pt x="3809" y="108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xfrm>
            <a:off x="475988" y="266412"/>
            <a:ext cx="8668013" cy="637694"/>
          </a:xfrm>
          <a:prstGeom prst="rect">
            <a:avLst/>
          </a:prstGeom>
        </p:spPr>
        <p:txBody>
          <a:bodyPr/>
          <a:lstStyle/>
          <a:p>
            <a:pPr defTabSz="274320">
              <a:defRPr sz="1920"/>
            </a:pPr>
            <a:r>
              <a:t>NYT - What Happened?</a:t>
            </a:r>
            <a:br/>
            <a:r>
              <a:t>Q1, 2012</a:t>
            </a:r>
          </a:p>
        </p:txBody>
      </p:sp>
      <p:sp>
        <p:nvSpPr>
          <p:cNvPr id="288" name="Rectangle 3"/>
          <p:cNvSpPr txBox="1"/>
          <p:nvPr/>
        </p:nvSpPr>
        <p:spPr>
          <a:xfrm>
            <a:off x="1242141" y="1251237"/>
            <a:ext cx="6589604" cy="1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/>
          <a:p>
            <a:pPr marL="219075" indent="-219075">
              <a:spcBef>
                <a:spcPts val="1100"/>
              </a:spcBef>
              <a:buClr>
                <a:srgbClr val="000000"/>
              </a:buClr>
              <a:buSzPct val="125000"/>
              <a:buChar char="•"/>
              <a:tabLst>
                <a:tab pos="1752600" algn="l"/>
              </a:tabLst>
              <a:defRPr sz="2400">
                <a:solidFill>
                  <a:srgbClr val="808080"/>
                </a:solidFill>
              </a:defRPr>
            </a:pPr>
            <a:r>
              <a:t>News Media Group (Q1 2012 vs. Q4 2011)</a:t>
            </a:r>
          </a:p>
          <a:p>
            <a:pPr lvl="1" marL="561975" indent="-219075">
              <a:spcBef>
                <a:spcPts val="1100"/>
              </a:spcBef>
              <a:buClr>
                <a:srgbClr val="000000"/>
              </a:buClr>
              <a:buSzPct val="125000"/>
              <a:buChar char="•"/>
              <a:tabLst>
                <a:tab pos="1752600" algn="l"/>
              </a:tabLst>
              <a:defRPr sz="2400">
                <a:solidFill>
                  <a:srgbClr val="808080"/>
                </a:solidFill>
              </a:defRPr>
            </a:pPr>
            <a:r>
              <a:t>Ad revenues 		-6.1% </a:t>
            </a:r>
          </a:p>
          <a:p>
            <a:pPr lvl="1" marL="561975" indent="-219075">
              <a:spcBef>
                <a:spcPts val="1100"/>
              </a:spcBef>
              <a:buClr>
                <a:srgbClr val="000000"/>
              </a:buClr>
              <a:buSzPct val="125000"/>
              <a:buChar char="•"/>
              <a:tabLst>
                <a:tab pos="1752600" algn="l"/>
              </a:tabLst>
              <a:defRPr sz="2400">
                <a:solidFill>
                  <a:srgbClr val="808080"/>
                </a:solidFill>
              </a:defRPr>
            </a:pPr>
            <a:r>
              <a:t>Circulation revenues 	+9.7%</a:t>
            </a:r>
          </a:p>
          <a:p>
            <a:pPr lvl="1" marL="561975" indent="-219075">
              <a:spcBef>
                <a:spcPts val="1100"/>
              </a:spcBef>
              <a:buClr>
                <a:srgbClr val="000000"/>
              </a:buClr>
              <a:buSzPct val="125000"/>
              <a:buChar char="•"/>
              <a:tabLst>
                <a:tab pos="1752600" algn="l"/>
              </a:tabLst>
              <a:defRPr sz="2400">
                <a:solidFill>
                  <a:srgbClr val="808080"/>
                </a:solidFill>
              </a:defRPr>
            </a:pPr>
            <a:r>
              <a:t>Total revenues 		+1.3%</a:t>
            </a:r>
          </a:p>
        </p:txBody>
      </p:sp>
      <p:sp>
        <p:nvSpPr>
          <p:cNvPr id="289" name="TextBox 7"/>
          <p:cNvSpPr txBox="1"/>
          <p:nvPr/>
        </p:nvSpPr>
        <p:spPr>
          <a:xfrm>
            <a:off x="3689183" y="4394487"/>
            <a:ext cx="393028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200">
                <a:solidFill>
                  <a:srgbClr val="808080"/>
                </a:solidFill>
              </a:defRPr>
            </a:pPr>
            <a:r>
              <a:t>Source: NYT Company and </a:t>
            </a:r>
            <a:r>
              <a:t>Audit Bureau of Circulations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1"/>
      <p:bldP build="whole" bldLvl="1" animBg="1" rev="0" advAuto="0" spid="289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ontent Placeholder 2"/>
          <p:cNvSpPr txBox="1"/>
          <p:nvPr>
            <p:ph type="body" idx="1"/>
          </p:nvPr>
        </p:nvSpPr>
        <p:spPr>
          <a:xfrm>
            <a:off x="676405" y="1158536"/>
            <a:ext cx="8367388" cy="2654647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300"/>
              </a:spcBef>
              <a:defRPr sz="1600"/>
            </a:pPr>
            <a:r>
              <a:t>Advertising is declining (both print AND digital)</a:t>
            </a:r>
          </a:p>
          <a:p>
            <a:pPr marL="274320" indent="-274320" defTabSz="365760">
              <a:spcBef>
                <a:spcPts val="300"/>
              </a:spcBef>
              <a:defRPr sz="1600"/>
            </a:pPr>
            <a:r>
              <a:t>Introduced “Native Advertising” in 2013.</a:t>
            </a:r>
          </a:p>
          <a:p>
            <a:pPr lvl="1" marL="594359" indent="-228600" defTabSz="365760">
              <a:spcBef>
                <a:spcPts val="300"/>
              </a:spcBef>
              <a:defRPr sz="1600"/>
            </a:pPr>
            <a:r>
              <a:t>Type of ad in which marketers create story like ads that run alongside news articles.</a:t>
            </a:r>
            <a:endParaRPr sz="2240"/>
          </a:p>
          <a:p>
            <a:pPr marL="274320" indent="-274320" defTabSz="365760">
              <a:spcBef>
                <a:spcPts val="300"/>
              </a:spcBef>
              <a:defRPr sz="1600"/>
            </a:pPr>
            <a:r>
              <a:t>At the end of 2013, they had 760,000 digital subscribers with annual subscription revenues of $150 million.</a:t>
            </a:r>
          </a:p>
          <a:p>
            <a:pPr marL="274320" indent="-274320" defTabSz="365760">
              <a:spcBef>
                <a:spcPts val="300"/>
              </a:spcBef>
              <a:defRPr sz="1600"/>
            </a:pPr>
            <a:r>
              <a:t>International Expansion: Rebranded as “The International New York Times” with goal of overseas growth.</a:t>
            </a:r>
          </a:p>
          <a:p>
            <a:pPr marL="274320" indent="-274320" defTabSz="365760">
              <a:spcBef>
                <a:spcPts val="300"/>
              </a:spcBef>
              <a:defRPr sz="1600"/>
            </a:pPr>
            <a:r>
              <a:t>Bottomline: “Going All In” on Paywall</a:t>
            </a:r>
          </a:p>
          <a:p>
            <a:pPr lvl="1" marL="594359" indent="-228600" defTabSz="365760">
              <a:spcBef>
                <a:spcPts val="300"/>
              </a:spcBef>
              <a:defRPr sz="1600"/>
            </a:pPr>
            <a:r>
              <a:t>Plan to introduce more product and price tiers in 2014</a:t>
            </a:r>
          </a:p>
        </p:txBody>
      </p:sp>
      <p:sp>
        <p:nvSpPr>
          <p:cNvPr id="292" name="Title 1"/>
          <p:cNvSpPr txBox="1"/>
          <p:nvPr/>
        </p:nvSpPr>
        <p:spPr>
          <a:xfrm>
            <a:off x="1995657" y="-5246"/>
            <a:ext cx="5394960" cy="86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600">
                <a:solidFill>
                  <a:srgbClr val="808080"/>
                </a:solidFill>
              </a:defRPr>
            </a:lvl1pPr>
          </a:lstStyle>
          <a:p>
            <a:pPr/>
            <a:r>
              <a:t>Further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ter Placeholder 4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for NYT Case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What problem was Paywall addressing?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Is the Paywall “working”?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How should Paywall be Designed?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Should digital and print  be complements or substitutes?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If you flip a switch and everything was Digital, would the Times do ok?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What should the Times’ transformation strategy be?</a:t>
            </a:r>
          </a:p>
        </p:txBody>
      </p:sp>
      <p:sp>
        <p:nvSpPr>
          <p:cNvPr id="134" name="Date Placeholder 3"/>
          <p:cNvSpPr txBox="1"/>
          <p:nvPr/>
        </p:nvSpPr>
        <p:spPr>
          <a:xfrm>
            <a:off x="502919" y="4772057"/>
            <a:ext cx="204216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Fall 2018</a:t>
            </a:r>
          </a:p>
        </p:txBody>
      </p:sp>
      <p:sp>
        <p:nvSpPr>
          <p:cNvPr id="135" name="Slide Number Placeholder 5"/>
          <p:cNvSpPr txBox="1"/>
          <p:nvPr>
            <p:ph type="sldNum" sz="quarter" idx="2"/>
          </p:nvPr>
        </p:nvSpPr>
        <p:spPr>
          <a:xfrm>
            <a:off x="8497902" y="4772057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 txBox="1"/>
          <p:nvPr>
            <p:ph type="title"/>
          </p:nvPr>
        </p:nvSpPr>
        <p:spPr>
          <a:xfrm>
            <a:off x="1949936" y="-5246"/>
            <a:ext cx="5486401" cy="865575"/>
          </a:xfrm>
          <a:prstGeom prst="rect">
            <a:avLst/>
          </a:prstGeom>
        </p:spPr>
        <p:txBody>
          <a:bodyPr/>
          <a:lstStyle/>
          <a:p>
            <a:pPr/>
            <a:r>
              <a:t>NYT Updates</a:t>
            </a:r>
          </a:p>
        </p:txBody>
      </p:sp>
      <p:sp>
        <p:nvSpPr>
          <p:cNvPr id="295" name="Content Placeholder 2"/>
          <p:cNvSpPr txBox="1"/>
          <p:nvPr>
            <p:ph type="body" sz="half" idx="1"/>
          </p:nvPr>
        </p:nvSpPr>
        <p:spPr>
          <a:xfrm>
            <a:off x="489270" y="1158536"/>
            <a:ext cx="5757152" cy="30690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In 2014, tried an inexpensive subscription offering curated news on a mobile platform: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NYT Now App for $8 a month</a:t>
            </a:r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700"/>
            </a:pPr>
            <a:r>
              <a:t>Got 200,000 subscribers.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In May 2015, converted NYT Now to Free Ad Supported App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Subscribers were converted to NYT digital subscriptions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r>
              <a:t>Customer Acquisition and Brand Building</a:t>
            </a:r>
          </a:p>
        </p:txBody>
      </p:sp>
      <p:pic>
        <p:nvPicPr>
          <p:cNvPr id="2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1434" y="1352563"/>
            <a:ext cx="2097882" cy="2097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ntent Placeholder 2"/>
          <p:cNvSpPr txBox="1"/>
          <p:nvPr>
            <p:ph type="body" idx="1"/>
          </p:nvPr>
        </p:nvSpPr>
        <p:spPr>
          <a:xfrm>
            <a:off x="124787" y="1109404"/>
            <a:ext cx="5991006" cy="340321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In August 2015, NYT crossed the mark of 1 million Digital only Subscribers</a:t>
            </a:r>
          </a:p>
          <a:p>
            <a:pPr>
              <a:spcBef>
                <a:spcPts val="400"/>
              </a:spcBef>
              <a:defRPr sz="1800"/>
            </a:pPr>
            <a:r>
              <a:t>In addition to 1.1 Subscribers for Print + Digital</a:t>
            </a:r>
          </a:p>
          <a:p>
            <a:pPr>
              <a:spcBef>
                <a:spcPts val="400"/>
              </a:spcBef>
              <a:defRPr sz="1800"/>
            </a:pPr>
            <a:r>
              <a:t>Digital only will overtake bundle in the near future</a:t>
            </a:r>
          </a:p>
          <a:p>
            <a:pPr>
              <a:spcBef>
                <a:spcPts val="400"/>
              </a:spcBef>
              <a:defRPr sz="1800"/>
            </a:pPr>
            <a:r>
              <a:t>Print Ad revenue still falling</a:t>
            </a:r>
          </a:p>
          <a:p>
            <a:pPr>
              <a:spcBef>
                <a:spcPts val="400"/>
              </a:spcBef>
              <a:defRPr sz="1800"/>
            </a:pPr>
            <a:r>
              <a:t>Overall, company is much more profitable now, with healthy growth</a:t>
            </a:r>
          </a:p>
          <a:p>
            <a:pPr>
              <a:spcBef>
                <a:spcPts val="400"/>
              </a:spcBef>
              <a:defRPr sz="1800"/>
            </a:pPr>
            <a:r>
              <a:t>Paywall has ensured that the business not just survives, but thrives!</a:t>
            </a:r>
          </a:p>
        </p:txBody>
      </p:sp>
      <p:pic>
        <p:nvPicPr>
          <p:cNvPr id="29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122" y="1377291"/>
            <a:ext cx="3195588" cy="1143775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itle 1"/>
          <p:cNvSpPr txBox="1"/>
          <p:nvPr/>
        </p:nvSpPr>
        <p:spPr>
          <a:xfrm>
            <a:off x="1995657" y="-5246"/>
            <a:ext cx="5394960" cy="86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600">
                <a:solidFill>
                  <a:srgbClr val="808080"/>
                </a:solidFill>
              </a:defRPr>
            </a:lvl1pPr>
          </a:lstStyle>
          <a:p>
            <a:pPr/>
            <a:r>
              <a:t>NYT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ontent Placeholder 2"/>
          <p:cNvSpPr txBox="1"/>
          <p:nvPr>
            <p:ph type="body" idx="1"/>
          </p:nvPr>
        </p:nvSpPr>
        <p:spPr>
          <a:xfrm>
            <a:off x="124787" y="1109404"/>
            <a:ext cx="5991006" cy="340321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In August 2015, NYT crossed the mark of 1 million Digital only Subscribers</a:t>
            </a:r>
          </a:p>
          <a:p>
            <a:pPr>
              <a:spcBef>
                <a:spcPts val="400"/>
              </a:spcBef>
              <a:defRPr sz="1800"/>
            </a:pPr>
            <a:r>
              <a:t>In addition to 1.1 Subscribers for Print + Digital</a:t>
            </a:r>
          </a:p>
          <a:p>
            <a:pPr>
              <a:spcBef>
                <a:spcPts val="400"/>
              </a:spcBef>
              <a:defRPr sz="1800"/>
            </a:pPr>
            <a:r>
              <a:t>Digital only will overtake bundle in the near future</a:t>
            </a:r>
          </a:p>
          <a:p>
            <a:pPr>
              <a:spcBef>
                <a:spcPts val="400"/>
              </a:spcBef>
              <a:defRPr sz="1800"/>
            </a:pPr>
            <a:r>
              <a:t>Print Ad revenue still falling</a:t>
            </a:r>
          </a:p>
          <a:p>
            <a:pPr>
              <a:spcBef>
                <a:spcPts val="400"/>
              </a:spcBef>
              <a:defRPr sz="1800"/>
            </a:pPr>
            <a:r>
              <a:t>Overall, company is much more profitable now, with healthy growth</a:t>
            </a:r>
          </a:p>
          <a:p>
            <a:pPr>
              <a:spcBef>
                <a:spcPts val="400"/>
              </a:spcBef>
              <a:defRPr sz="1800"/>
            </a:pPr>
            <a:r>
              <a:t>Paywall has ensured that the business not just survives, but thrives!</a:t>
            </a:r>
          </a:p>
          <a:p>
            <a:pPr>
              <a:spcBef>
                <a:spcPts val="400"/>
              </a:spcBef>
              <a:defRPr sz="1800"/>
            </a:pPr>
            <a:r>
              <a:t>In 2017-2018, Digital subscription have crossed 3 million</a:t>
            </a:r>
          </a:p>
        </p:txBody>
      </p:sp>
      <p:pic>
        <p:nvPicPr>
          <p:cNvPr id="3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122" y="1377291"/>
            <a:ext cx="3195588" cy="114377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Title 1"/>
          <p:cNvSpPr txBox="1"/>
          <p:nvPr/>
        </p:nvSpPr>
        <p:spPr>
          <a:xfrm>
            <a:off x="1995657" y="-5246"/>
            <a:ext cx="5394960" cy="865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600">
                <a:solidFill>
                  <a:srgbClr val="808080"/>
                </a:solidFill>
              </a:defRPr>
            </a:lvl1pPr>
          </a:lstStyle>
          <a:p>
            <a:pPr/>
            <a:r>
              <a:t>NYT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xfrm>
            <a:off x="457200" y="140096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/>
            <a:r>
              <a:t>Why is Digital Transformation Difficult?</a:t>
            </a:r>
          </a:p>
        </p:txBody>
      </p:sp>
      <p:sp>
        <p:nvSpPr>
          <p:cNvPr id="307" name="Content Placeholder 2"/>
          <p:cNvSpPr txBox="1"/>
          <p:nvPr>
            <p:ph type="body" idx="1"/>
          </p:nvPr>
        </p:nvSpPr>
        <p:spPr>
          <a:xfrm>
            <a:off x="628648" y="1094873"/>
            <a:ext cx="8250657" cy="38380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Destination is uncertain</a:t>
            </a:r>
          </a:p>
          <a:p>
            <a:pPr>
              <a:spcBef>
                <a:spcPts val="500"/>
              </a:spcBef>
              <a:defRPr sz="2400"/>
            </a:pPr>
            <a:r>
              <a:t>The journey can be treacherous</a:t>
            </a:r>
          </a:p>
          <a:p>
            <a:pPr>
              <a:spcBef>
                <a:spcPts val="500"/>
              </a:spcBef>
              <a:defRPr sz="2400"/>
            </a:pPr>
            <a:r>
              <a:t>It affects your employees differently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Slow decline may be ok for many people</a:t>
            </a:r>
            <a:endParaRPr sz="2800"/>
          </a:p>
          <a:p>
            <a:pPr>
              <a:spcBef>
                <a:spcPts val="500"/>
              </a:spcBef>
              <a:defRPr sz="2400"/>
            </a:pPr>
            <a:r>
              <a:t>Relative comparison: Others are going through it too.</a:t>
            </a:r>
          </a:p>
          <a:p>
            <a:pPr>
              <a:spcBef>
                <a:spcPts val="500"/>
              </a:spcBef>
              <a:defRPr sz="2400"/>
            </a:pPr>
            <a:r>
              <a:t>Requires imagination and risk-taking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But the payoffs can be big!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1"/>
          <p:cNvSpPr txBox="1"/>
          <p:nvPr>
            <p:ph type="title"/>
          </p:nvPr>
        </p:nvSpPr>
        <p:spPr>
          <a:xfrm>
            <a:off x="457200" y="67907"/>
            <a:ext cx="8229600" cy="85725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Digital Transformation Lessons</a:t>
            </a:r>
          </a:p>
        </p:txBody>
      </p:sp>
      <p:sp>
        <p:nvSpPr>
          <p:cNvPr id="310" name="Content Placeholder 2"/>
          <p:cNvSpPr txBox="1"/>
          <p:nvPr>
            <p:ph type="body" sz="half" idx="1"/>
          </p:nvPr>
        </p:nvSpPr>
        <p:spPr>
          <a:xfrm>
            <a:off x="457199" y="1566345"/>
            <a:ext cx="3794168" cy="31190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b="1" sz="1800">
                <a:solidFill>
                  <a:srgbClr val="C00000"/>
                </a:solidFill>
              </a:defRPr>
            </a:pPr>
            <a:r>
              <a:t>Passive Transformation</a:t>
            </a:r>
          </a:p>
          <a:p>
            <a:pPr>
              <a:spcBef>
                <a:spcPts val="400"/>
              </a:spcBef>
              <a:buFontTx/>
              <a:buAutoNum type="arabicParenR" startAt="1"/>
              <a:defRPr sz="1800">
                <a:solidFill>
                  <a:srgbClr val="C00000"/>
                </a:solidFill>
              </a:defRPr>
            </a:pPr>
            <a:r>
              <a:t>Examine what will happen if you follow the technology path</a:t>
            </a:r>
          </a:p>
          <a:p>
            <a:pPr>
              <a:spcBef>
                <a:spcPts val="400"/>
              </a:spcBef>
              <a:buFontTx/>
              <a:buAutoNum type="arabicParenR" startAt="1"/>
              <a:defRPr sz="1800">
                <a:solidFill>
                  <a:srgbClr val="C00000"/>
                </a:solidFill>
              </a:defRPr>
            </a:pPr>
            <a:r>
              <a:t>Your customers will take you to digital platforms</a:t>
            </a:r>
          </a:p>
          <a:p>
            <a:pPr>
              <a:spcBef>
                <a:spcPts val="400"/>
              </a:spcBef>
              <a:buFontTx/>
              <a:buAutoNum type="arabicParenR" startAt="1"/>
              <a:defRPr sz="1800">
                <a:solidFill>
                  <a:srgbClr val="C00000"/>
                </a:solidFill>
              </a:defRPr>
            </a:pPr>
            <a:r>
              <a:t>Plan a path to follow your customers to digital</a:t>
            </a:r>
          </a:p>
          <a:p>
            <a:pPr>
              <a:spcBef>
                <a:spcPts val="400"/>
              </a:spcBef>
              <a:buFontTx/>
              <a:buAutoNum type="arabicParenR" startAt="1"/>
              <a:defRPr sz="1800">
                <a:solidFill>
                  <a:srgbClr val="C00000"/>
                </a:solidFill>
              </a:defRPr>
            </a:pPr>
            <a:r>
              <a:t>But, be “agnostic” about technology</a:t>
            </a:r>
          </a:p>
        </p:txBody>
      </p:sp>
      <p:sp>
        <p:nvSpPr>
          <p:cNvPr id="311" name="Content Placeholder 2"/>
          <p:cNvSpPr txBox="1"/>
          <p:nvPr/>
        </p:nvSpPr>
        <p:spPr>
          <a:xfrm>
            <a:off x="4918510" y="1612068"/>
            <a:ext cx="4079509" cy="295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>
                <a:solidFill>
                  <a:srgbClr val="1F497D"/>
                </a:solidFill>
              </a:defRPr>
            </a:pPr>
            <a:r>
              <a:t>Active Transformation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AutoNum type="arabicParenR" startAt="1"/>
              <a:defRPr>
                <a:solidFill>
                  <a:srgbClr val="1F497D"/>
                </a:solidFill>
              </a:defRPr>
            </a:pPr>
            <a:r>
              <a:t>Investigate how value can be best created in digital platforms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AutoNum type="arabicParenR" startAt="1"/>
              <a:defRPr>
                <a:solidFill>
                  <a:srgbClr val="1F497D"/>
                </a:solidFill>
              </a:defRPr>
            </a:pPr>
            <a:r>
              <a:t>Figure out how to actively migrate your customers</a:t>
            </a:r>
            <a:endParaRPr sz="3200"/>
          </a:p>
          <a:p>
            <a:pPr marL="342900" indent="-342900">
              <a:spcBef>
                <a:spcPts val="400"/>
              </a:spcBef>
              <a:buSzPct val="100000"/>
              <a:buAutoNum type="arabicParenR" startAt="1"/>
              <a:defRPr>
                <a:solidFill>
                  <a:srgbClr val="1F497D"/>
                </a:solidFill>
              </a:defRPr>
            </a:pPr>
            <a:r>
              <a:t>Design incentives to:</a:t>
            </a:r>
            <a:endParaRPr sz="3200"/>
          </a:p>
          <a:p>
            <a:pPr lvl="1" marL="742950" indent="-285750">
              <a:spcBef>
                <a:spcPts val="300"/>
              </a:spcBef>
              <a:buSzPct val="100000"/>
              <a:buFont typeface="Arial"/>
              <a:buChar char="–"/>
              <a:defRPr sz="1400">
                <a:solidFill>
                  <a:srgbClr val="1F497D"/>
                </a:solidFill>
              </a:defRPr>
            </a:pPr>
            <a:r>
              <a:t>Make sure customers know you’re creating the future</a:t>
            </a:r>
            <a:endParaRPr sz="2800"/>
          </a:p>
          <a:p>
            <a:pPr lvl="1" marL="742950" indent="-285750">
              <a:spcBef>
                <a:spcPts val="300"/>
              </a:spcBef>
              <a:buSzPct val="100000"/>
              <a:buFont typeface="Arial"/>
              <a:buChar char="–"/>
              <a:defRPr sz="1400">
                <a:solidFill>
                  <a:srgbClr val="1F497D"/>
                </a:solidFill>
              </a:defRPr>
            </a:pPr>
            <a:r>
              <a:t>Employees understand how you will lead technology in your industry over next  5 – 10 years</a:t>
            </a:r>
          </a:p>
        </p:txBody>
      </p:sp>
      <p:sp>
        <p:nvSpPr>
          <p:cNvPr id="312" name="Rectangle 2"/>
          <p:cNvSpPr/>
          <p:nvPr/>
        </p:nvSpPr>
        <p:spPr>
          <a:xfrm>
            <a:off x="1786559" y="899280"/>
            <a:ext cx="5171706" cy="36018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Identify how customer value is migrating to digital</a:t>
            </a:r>
          </a:p>
        </p:txBody>
      </p:sp>
      <p:sp>
        <p:nvSpPr>
          <p:cNvPr id="313" name="Rectangle 5"/>
          <p:cNvSpPr/>
          <p:nvPr/>
        </p:nvSpPr>
        <p:spPr>
          <a:xfrm>
            <a:off x="3447777" y="3620449"/>
            <a:ext cx="1849268" cy="893588"/>
          </a:xfrm>
          <a:prstGeom prst="rect">
            <a:avLst/>
          </a:prstGeom>
          <a:ln>
            <a:solidFill>
              <a:srgbClr val="80808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Which approach do you want to choose?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ooter Placeholder 3"/>
          <p:cNvSpPr txBox="1"/>
          <p:nvPr/>
        </p:nvSpPr>
        <p:spPr>
          <a:xfrm>
            <a:off x="3169920" y="4772057"/>
            <a:ext cx="28041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MGT 857 Digital Strategy</a:t>
            </a:r>
          </a:p>
        </p:txBody>
      </p:sp>
      <p:sp>
        <p:nvSpPr>
          <p:cNvPr id="316" name="Title 1"/>
          <p:cNvSpPr txBox="1"/>
          <p:nvPr>
            <p:ph type="title"/>
          </p:nvPr>
        </p:nvSpPr>
        <p:spPr>
          <a:xfrm>
            <a:off x="457200" y="2261202"/>
            <a:ext cx="8229600" cy="857251"/>
          </a:xfrm>
          <a:prstGeom prst="rect">
            <a:avLst/>
          </a:prstGeom>
        </p:spPr>
        <p:txBody>
          <a:bodyPr/>
          <a:lstStyle>
            <a:lvl1pPr defTabSz="384047">
              <a:defRPr sz="2688"/>
            </a:lvl1pPr>
          </a:lstStyle>
          <a:p>
            <a:pPr/>
            <a:r>
              <a:t>How should Ford / Mercedes react to Autonomous Driving?</a:t>
            </a:r>
          </a:p>
        </p:txBody>
      </p:sp>
      <p:sp>
        <p:nvSpPr>
          <p:cNvPr id="317" name="Slide Number Placeholder 4"/>
          <p:cNvSpPr txBox="1"/>
          <p:nvPr>
            <p:ph type="sldNum" sz="quarter" idx="2"/>
          </p:nvPr>
        </p:nvSpPr>
        <p:spPr>
          <a:xfrm>
            <a:off x="8481010" y="4772057"/>
            <a:ext cx="205791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xfrm>
            <a:off x="457198" y="205978"/>
            <a:ext cx="8417295" cy="4712532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NYT Exhibits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129" y="885523"/>
            <a:ext cx="8912993" cy="261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85" y="1232034"/>
            <a:ext cx="8538888" cy="206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25" y="211755"/>
            <a:ext cx="8420548" cy="459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59" y="225463"/>
            <a:ext cx="7719463" cy="4720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6185" y="874712"/>
            <a:ext cx="4931632" cy="339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