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38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2B02D-6D26-4583-80BA-DC65BFD8732D}" v="3" dt="2021-10-15T13:55:0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1566" y="-4338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 b="17072"/>
          <a:stretch/>
        </p:blipFill>
        <p:spPr>
          <a:xfrm>
            <a:off x="792300" y="87089"/>
            <a:ext cx="10512946" cy="204825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>
                  <a:solidFill>
                    <a:schemeClr val="bg1"/>
                  </a:solidFill>
                </a:rPr>
                <a:t> Final Year Project 2021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/>
              <a:t>Project Title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Department of Electrical and</a:t>
            </a:r>
          </a:p>
          <a:p>
            <a:r>
              <a:rPr lang="en-AU" dirty="0"/>
              <a:t>Computer Systems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70FA92-7510-431F-B734-005D947F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0" y="9264322"/>
            <a:ext cx="13659087" cy="7683236"/>
          </a:xfrm>
          <a:prstGeom prst="rect">
            <a:avLst/>
          </a:prstGeom>
          <a:ln w="12700">
            <a:noFill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8000" b="1" dirty="0"/>
              <a:t>Human Decision Making on Boarding Public Transport</a:t>
            </a:r>
            <a:endParaRPr lang="en-AU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Meher Singh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4640" y="5778947"/>
            <a:ext cx="603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Supervisor: Dr Wynita Griggs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FD847-B62F-41B1-BED3-1A5A15DFF182}"/>
              </a:ext>
            </a:extLst>
          </p:cNvPr>
          <p:cNvSpPr txBox="1"/>
          <p:nvPr/>
        </p:nvSpPr>
        <p:spPr>
          <a:xfrm>
            <a:off x="12754054" y="7012382"/>
            <a:ext cx="7742084" cy="29965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Project Aim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Design and develop a human-in-the-loop simulation platform, based on SUMO, for gathering data on human decision making when boarding public transport.</a:t>
            </a:r>
            <a:endParaRPr lang="en-AU" sz="4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037F67-E776-49CD-B286-AC841DDFB49B}"/>
              </a:ext>
            </a:extLst>
          </p:cNvPr>
          <p:cNvGrpSpPr/>
          <p:nvPr/>
        </p:nvGrpSpPr>
        <p:grpSpPr>
          <a:xfrm>
            <a:off x="48570" y="6868903"/>
            <a:ext cx="12419994" cy="2144582"/>
            <a:chOff x="864484" y="12458085"/>
            <a:chExt cx="12331690" cy="2243758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B57C5360-A38D-4B59-9C3A-78C09DFF0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8351" y="12458085"/>
              <a:ext cx="1997823" cy="2243758"/>
            </a:xfrm>
            <a:prstGeom prst="rect">
              <a:avLst/>
            </a:prstGeom>
          </p:spPr>
        </p:pic>
        <p:pic>
          <p:nvPicPr>
            <p:cNvPr id="31" name="Picture 30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E89E0EA1-E741-4051-9042-BD60B379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7905" y="12913172"/>
              <a:ext cx="2952000" cy="1476000"/>
            </a:xfrm>
            <a:prstGeom prst="rect">
              <a:avLst/>
            </a:prstGeom>
          </p:spPr>
        </p:pic>
        <p:pic>
          <p:nvPicPr>
            <p:cNvPr id="33" name="Picture 32" descr="Logo, company name&#10;&#10;Description automatically generated">
              <a:extLst>
                <a:ext uri="{FF2B5EF4-FFF2-40B4-BE49-F238E27FC236}">
                  <a16:creationId xmlns:a16="http://schemas.microsoft.com/office/drawing/2014/main" id="{4AF77A81-3345-4EB8-B094-7755CDF5C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484" y="12940229"/>
              <a:ext cx="4483741" cy="1514475"/>
            </a:xfrm>
            <a:prstGeom prst="rect">
              <a:avLst/>
            </a:prstGeom>
          </p:spPr>
        </p:pic>
        <p:sp>
          <p:nvSpPr>
            <p:cNvPr id="34" name="Plus Sign 33">
              <a:extLst>
                <a:ext uri="{FF2B5EF4-FFF2-40B4-BE49-F238E27FC236}">
                  <a16:creationId xmlns:a16="http://schemas.microsoft.com/office/drawing/2014/main" id="{5CF70531-43D2-4C17-8721-535CE38EBEBA}"/>
                </a:ext>
              </a:extLst>
            </p:cNvPr>
            <p:cNvSpPr/>
            <p:nvPr/>
          </p:nvSpPr>
          <p:spPr bwMode="auto">
            <a:xfrm>
              <a:off x="5242566" y="12940229"/>
              <a:ext cx="1260000" cy="12600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CC4DC4D6-FA48-4A26-870B-42355E209C4E}"/>
                </a:ext>
              </a:extLst>
            </p:cNvPr>
            <p:cNvSpPr/>
            <p:nvPr/>
          </p:nvSpPr>
          <p:spPr bwMode="auto">
            <a:xfrm>
              <a:off x="9865244" y="12951014"/>
              <a:ext cx="1260000" cy="12600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95EB463-79BD-4695-A588-DEE190962643}"/>
              </a:ext>
            </a:extLst>
          </p:cNvPr>
          <p:cNvSpPr txBox="1"/>
          <p:nvPr/>
        </p:nvSpPr>
        <p:spPr>
          <a:xfrm>
            <a:off x="10618202" y="14393008"/>
            <a:ext cx="9877936" cy="251983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Server Connectivity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application developed in this project uses a TCP socket connection to connect to the server running the bus simulation that is also developed in this project.</a:t>
            </a:r>
            <a:endParaRPr lang="en-AU" sz="4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EE7F09-0252-45B7-B092-BBDFB58BA53C}"/>
              </a:ext>
            </a:extLst>
          </p:cNvPr>
          <p:cNvSpPr txBox="1"/>
          <p:nvPr/>
        </p:nvSpPr>
        <p:spPr>
          <a:xfrm>
            <a:off x="11648120" y="10464332"/>
            <a:ext cx="8848018" cy="34732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Server/Simulation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simulation developed in this project is developed on the open source, continuous traffic simulation software SUMO. It is run from a python script that acts as the server, receiving information from the simulation and sending it to the application.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25C3E6-2243-4F22-843C-61C66832C868}"/>
              </a:ext>
            </a:extLst>
          </p:cNvPr>
          <p:cNvGrpSpPr/>
          <p:nvPr/>
        </p:nvGrpSpPr>
        <p:grpSpPr>
          <a:xfrm>
            <a:off x="931826" y="17198395"/>
            <a:ext cx="19330874" cy="12857109"/>
            <a:chOff x="931826" y="17198395"/>
            <a:chExt cx="19330874" cy="128571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C0C221-D565-4DBE-BED4-BE3A01E46DD6}"/>
                </a:ext>
              </a:extLst>
            </p:cNvPr>
            <p:cNvGrpSpPr/>
            <p:nvPr/>
          </p:nvGrpSpPr>
          <p:grpSpPr>
            <a:xfrm>
              <a:off x="7524151" y="19971425"/>
              <a:ext cx="12738549" cy="8315716"/>
              <a:chOff x="7519047" y="19213609"/>
              <a:chExt cx="12728857" cy="834776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78445FD-BA11-4F6F-8E18-7A6F67FC58B8}"/>
                  </a:ext>
                </a:extLst>
              </p:cNvPr>
              <p:cNvGrpSpPr/>
              <p:nvPr/>
            </p:nvGrpSpPr>
            <p:grpSpPr>
              <a:xfrm>
                <a:off x="7519047" y="19625691"/>
                <a:ext cx="4419217" cy="7274169"/>
                <a:chOff x="7372733" y="19609682"/>
                <a:chExt cx="4419217" cy="7274169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98BBB9D-369A-42F2-85EC-5D61766533F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72735" y="19609682"/>
                  <a:ext cx="4419215" cy="0"/>
                </a:xfrm>
                <a:prstGeom prst="straightConnector1">
                  <a:avLst/>
                </a:prstGeom>
                <a:ln w="825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ight Brace 10">
                  <a:extLst>
                    <a:ext uri="{FF2B5EF4-FFF2-40B4-BE49-F238E27FC236}">
                      <a16:creationId xmlns:a16="http://schemas.microsoft.com/office/drawing/2014/main" id="{FD9E43FD-46D0-4426-846F-8F3937517614}"/>
                    </a:ext>
                  </a:extLst>
                </p:cNvPr>
                <p:cNvSpPr/>
                <p:nvPr/>
              </p:nvSpPr>
              <p:spPr bwMode="auto">
                <a:xfrm>
                  <a:off x="7372735" y="20376832"/>
                  <a:ext cx="4419215" cy="3896770"/>
                </a:xfrm>
                <a:prstGeom prst="rightBrace">
                  <a:avLst>
                    <a:gd name="adj1" fmla="val 7873"/>
                    <a:gd name="adj2" fmla="val 42599"/>
                  </a:avLst>
                </a:prstGeom>
                <a:ln w="76200">
                  <a:solidFill>
                    <a:schemeClr val="accent4"/>
                  </a:solidFill>
                  <a:round/>
                  <a:headEnd type="none" w="lg" len="lg"/>
                  <a:tailEnd type="none" w="lg" len="lg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" name="Right Brace 11">
                  <a:extLst>
                    <a:ext uri="{FF2B5EF4-FFF2-40B4-BE49-F238E27FC236}">
                      <a16:creationId xmlns:a16="http://schemas.microsoft.com/office/drawing/2014/main" id="{5C5FC43A-ABC8-48E5-A2B8-6E9BD1121437}"/>
                    </a:ext>
                  </a:extLst>
                </p:cNvPr>
                <p:cNvSpPr/>
                <p:nvPr/>
              </p:nvSpPr>
              <p:spPr bwMode="auto">
                <a:xfrm>
                  <a:off x="7372734" y="24493276"/>
                  <a:ext cx="4419215" cy="1094950"/>
                </a:xfrm>
                <a:prstGeom prst="rightBrace">
                  <a:avLst>
                    <a:gd name="adj1" fmla="val 7873"/>
                    <a:gd name="adj2" fmla="val 38301"/>
                  </a:avLst>
                </a:prstGeom>
                <a:ln w="76200">
                  <a:solidFill>
                    <a:schemeClr val="accent4"/>
                  </a:solidFill>
                  <a:round/>
                  <a:headEnd type="none" w="lg" len="lg"/>
                  <a:tailEnd type="none" w="lg" len="lg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4839F4EE-D38C-49A6-AE76-872A7B79E1A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72735" y="26883851"/>
                  <a:ext cx="4419215" cy="0"/>
                </a:xfrm>
                <a:prstGeom prst="straightConnector1">
                  <a:avLst/>
                </a:prstGeom>
                <a:ln w="825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F3F7775-D706-45D8-9621-A4302DA16BA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72733" y="26148228"/>
                  <a:ext cx="4419215" cy="0"/>
                </a:xfrm>
                <a:prstGeom prst="straightConnector1">
                  <a:avLst/>
                </a:prstGeom>
                <a:ln w="825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C36F901-866D-4353-9F9B-14DF2F4F4A1C}"/>
                  </a:ext>
                </a:extLst>
              </p:cNvPr>
              <p:cNvGrpSpPr/>
              <p:nvPr/>
            </p:nvGrpSpPr>
            <p:grpSpPr>
              <a:xfrm>
                <a:off x="12278233" y="19213609"/>
                <a:ext cx="7969671" cy="8347761"/>
                <a:chOff x="12278233" y="19213609"/>
                <a:chExt cx="7969671" cy="8347761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D7A68D2-9198-42EC-8979-22F0ACB00D8A}"/>
                    </a:ext>
                  </a:extLst>
                </p:cNvPr>
                <p:cNvSpPr txBox="1"/>
                <p:nvPr/>
              </p:nvSpPr>
              <p:spPr>
                <a:xfrm>
                  <a:off x="12310528" y="19213609"/>
                  <a:ext cx="7937374" cy="957784"/>
                </a:xfrm>
                <a:prstGeom prst="rect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The app allows the user to select a bus stop in the route and view the buses arriving to that stop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68BDCFC-4F86-41FA-B4EC-5D0A8D137AB0}"/>
                    </a:ext>
                  </a:extLst>
                </p:cNvPr>
                <p:cNvSpPr txBox="1"/>
                <p:nvPr/>
              </p:nvSpPr>
              <p:spPr>
                <a:xfrm>
                  <a:off x="12278233" y="21088687"/>
                  <a:ext cx="7969670" cy="1822879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The app displays key details for each bus arriving to the stop selected by the user. These details can allow the user to make a decision on which bus to take 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14AB551-A9E8-4AFF-B40B-E5CD57F2202C}"/>
                    </a:ext>
                  </a:extLst>
                </p:cNvPr>
                <p:cNvSpPr txBox="1"/>
                <p:nvPr/>
              </p:nvSpPr>
              <p:spPr>
                <a:xfrm>
                  <a:off x="12278233" y="24296369"/>
                  <a:ext cx="7969670" cy="957784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The app allows the user to select a bus, and provide a reasoning behind their decision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51A90EA-B437-4618-910E-FEFE157E5E33}"/>
                    </a:ext>
                  </a:extLst>
                </p:cNvPr>
                <p:cNvSpPr txBox="1"/>
                <p:nvPr/>
              </p:nvSpPr>
              <p:spPr>
                <a:xfrm>
                  <a:off x="12278233" y="26603586"/>
                  <a:ext cx="7969670" cy="957784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Status bar to show whether the app is connected to the server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77A5B1D-FE10-4B68-A32C-E687BB19C86D}"/>
                    </a:ext>
                  </a:extLst>
                </p:cNvPr>
                <p:cNvSpPr txBox="1"/>
                <p:nvPr/>
              </p:nvSpPr>
              <p:spPr>
                <a:xfrm>
                  <a:off x="12278234" y="25848146"/>
                  <a:ext cx="7969670" cy="525236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Buttons to interact with the app</a:t>
                  </a:r>
                </a:p>
              </p:txBody>
            </p:sp>
          </p:grpSp>
        </p:grpSp>
        <p:pic>
          <p:nvPicPr>
            <p:cNvPr id="13" name="Picture 1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A4D4806-6902-4A7A-A50F-07C8C469B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1826" y="17198395"/>
              <a:ext cx="6406051" cy="12857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205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Wingdings</vt:lpstr>
      <vt:lpstr>Master without image</vt:lpstr>
      <vt:lpstr>Divider slide grey</vt:lpstr>
      <vt:lpstr>Blue background half line space</vt:lpstr>
      <vt:lpstr>Grey background half line space</vt:lpstr>
      <vt:lpstr>Human Decision Making on Boarding Public Transport</vt:lpstr>
    </vt:vector>
  </TitlesOfParts>
  <Company>Precedent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Mark North</dc:creator>
  <cp:lastModifiedBy>Meher Singh</cp:lastModifiedBy>
  <cp:revision>16</cp:revision>
  <dcterms:created xsi:type="dcterms:W3CDTF">2011-05-31T08:53:31Z</dcterms:created>
  <dcterms:modified xsi:type="dcterms:W3CDTF">2021-10-15T14:03:07Z</dcterms:modified>
</cp:coreProperties>
</file>