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  <p:sldMasterId id="2147483677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45F0BE-72B0-4929-9880-2B0E1E0233F1}">
  <a:tblStyle styleId="{A245F0BE-72B0-4929-9880-2B0E1E0233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03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Martins" userId="c44103c5a75932f1" providerId="LiveId" clId="{77763106-64DF-4594-BA26-9748EC481DE7}"/>
    <pc:docChg chg="modSld">
      <pc:chgData name="Rodrigo Martins" userId="c44103c5a75932f1" providerId="LiveId" clId="{77763106-64DF-4594-BA26-9748EC481DE7}" dt="2020-12-03T01:45:00.789" v="75" actId="20577"/>
      <pc:docMkLst>
        <pc:docMk/>
      </pc:docMkLst>
      <pc:sldChg chg="modSp mod">
        <pc:chgData name="Rodrigo Martins" userId="c44103c5a75932f1" providerId="LiveId" clId="{77763106-64DF-4594-BA26-9748EC481DE7}" dt="2020-12-03T01:44:36.249" v="40" actId="14100"/>
        <pc:sldMkLst>
          <pc:docMk/>
          <pc:sldMk cId="0" sldId="257"/>
        </pc:sldMkLst>
        <pc:spChg chg="mod">
          <ac:chgData name="Rodrigo Martins" userId="c44103c5a75932f1" providerId="LiveId" clId="{77763106-64DF-4594-BA26-9748EC481DE7}" dt="2020-12-03T01:44:36.249" v="40" actId="14100"/>
          <ac:spMkLst>
            <pc:docMk/>
            <pc:sldMk cId="0" sldId="257"/>
            <ac:spMk id="199" creationId="{00000000-0000-0000-0000-000000000000}"/>
          </ac:spMkLst>
        </pc:spChg>
      </pc:sldChg>
      <pc:sldChg chg="modSp mod">
        <pc:chgData name="Rodrigo Martins" userId="c44103c5a75932f1" providerId="LiveId" clId="{77763106-64DF-4594-BA26-9748EC481DE7}" dt="2020-12-03T01:45:00.789" v="75" actId="20577"/>
        <pc:sldMkLst>
          <pc:docMk/>
          <pc:sldMk cId="0" sldId="258"/>
        </pc:sldMkLst>
        <pc:spChg chg="mod">
          <ac:chgData name="Rodrigo Martins" userId="c44103c5a75932f1" providerId="LiveId" clId="{77763106-64DF-4594-BA26-9748EC481DE7}" dt="2020-12-03T01:45:00.789" v="75" actId="20577"/>
          <ac:spMkLst>
            <pc:docMk/>
            <pc:sldMk cId="0" sldId="258"/>
            <ac:spMk id="20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5a209f897_4_1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a5a209f897_4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a5a209f897_4_2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a5a209f897_4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5a209f897_4_2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a5a209f897_4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5a209f897_4_2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a5a209f897_4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a5a209f897_4_2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a5a209f897_4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5a209f897_4_2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a5a209f897_4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5a209f897_4_1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a5a209f897_4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5a209f897_4_1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a5a209f897_4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5a209f897_4_1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a5a209f897_4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5a209f897_4_1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a5a209f897_4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a209f897_4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a5a209f897_4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5a209f897_4_1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a5a209f897_4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5a209f897_4_1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a5a209f897_4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5a209f897_4_2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a5a209f897_4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4" descr="Celestia-R1---OverlayTitleH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2971799" y="1473200"/>
            <a:ext cx="5398294" cy="181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2971799" y="3289299"/>
            <a:ext cx="5398294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800"/>
              </a:spcBef>
              <a:spcAft>
                <a:spcPts val="800"/>
              </a:spcAft>
              <a:buSzPts val="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6699418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2971799" y="4402931"/>
            <a:ext cx="3670468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7956718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514351" y="457200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514351" y="1606550"/>
            <a:ext cx="7598569" cy="273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514350" y="2481436"/>
            <a:ext cx="7598570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514351" y="457200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514352" y="1606550"/>
            <a:ext cx="3746500" cy="273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2"/>
          </p:nvPr>
        </p:nvSpPr>
        <p:spPr>
          <a:xfrm>
            <a:off x="4366421" y="1606550"/>
            <a:ext cx="3746499" cy="273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514351" y="457200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730253" y="1663700"/>
            <a:ext cx="3531790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100"/>
              <a:buNone/>
              <a:defRPr sz="2100" b="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800"/>
              </a:spcBef>
              <a:spcAft>
                <a:spcPts val="8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2"/>
          </p:nvPr>
        </p:nvSpPr>
        <p:spPr>
          <a:xfrm>
            <a:off x="514351" y="2152651"/>
            <a:ext cx="3747692" cy="219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3"/>
          </p:nvPr>
        </p:nvSpPr>
        <p:spPr>
          <a:xfrm>
            <a:off x="4572002" y="1670050"/>
            <a:ext cx="3542110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100"/>
              <a:buNone/>
              <a:defRPr sz="2100" b="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800"/>
              </a:spcBef>
              <a:spcAft>
                <a:spcPts val="8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4"/>
          </p:nvPr>
        </p:nvSpPr>
        <p:spPr>
          <a:xfrm>
            <a:off x="4367612" y="2152651"/>
            <a:ext cx="3746500" cy="219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514351" y="457200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486151" y="457201"/>
            <a:ext cx="4626769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2"/>
          </p:nvPr>
        </p:nvSpPr>
        <p:spPr>
          <a:xfrm>
            <a:off x="514350" y="2584450"/>
            <a:ext cx="2760664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spcBef>
                <a:spcPts val="800"/>
              </a:spcBef>
              <a:spcAft>
                <a:spcPts val="8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None/>
              <a:defRPr sz="21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>
            <a:spLocks noGrp="1"/>
          </p:cNvSpPr>
          <p:nvPr>
            <p:ph type="pic" idx="2"/>
          </p:nvPr>
        </p:nvSpPr>
        <p:spPr>
          <a:xfrm>
            <a:off x="5652190" y="685800"/>
            <a:ext cx="2460730" cy="3429000"/>
          </a:xfrm>
          <a:prstGeom prst="roundRect">
            <a:avLst>
              <a:gd name="adj" fmla="val 4280"/>
            </a:avLst>
          </a:prstGeom>
          <a:noFill/>
          <a:ln w="50800" cap="sq" cmpd="dbl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514350" y="2228850"/>
            <a:ext cx="462349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spcBef>
                <a:spcPts val="800"/>
              </a:spcBef>
              <a:spcAft>
                <a:spcPts val="8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514350" y="3549649"/>
            <a:ext cx="759857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>
            <a:spLocks noGrp="1"/>
          </p:cNvSpPr>
          <p:nvPr>
            <p:ph type="pic" idx="2"/>
          </p:nvPr>
        </p:nvSpPr>
        <p:spPr>
          <a:xfrm>
            <a:off x="1028700" y="699084"/>
            <a:ext cx="6569870" cy="2373732"/>
          </a:xfrm>
          <a:prstGeom prst="roundRect">
            <a:avLst>
              <a:gd name="adj" fmla="val 4380"/>
            </a:avLst>
          </a:prstGeom>
          <a:noFill/>
          <a:ln w="50800" cap="sq" cmpd="dbl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514350" y="3974702"/>
            <a:ext cx="7598570" cy="37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spcBef>
                <a:spcPts val="800"/>
              </a:spcBef>
              <a:spcAft>
                <a:spcPts val="8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4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" sz="60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100"/>
          </a:p>
        </p:txBody>
      </p:sp>
      <p:sp>
        <p:nvSpPr>
          <p:cNvPr id="139" name="Google Shape;139;p25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" sz="60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sz="1100"/>
          </a:p>
        </p:txBody>
      </p:sp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744200" y="457201"/>
            <a:ext cx="7162799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823406" y="2514600"/>
            <a:ext cx="7004388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200"/>
              <a:buFont typeface="Calibri"/>
              <a:buNone/>
              <a:defRPr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100"/>
              <a:buFont typeface="Calibri"/>
              <a:buNone/>
              <a:defRPr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900"/>
              <a:buFont typeface="Calibri"/>
              <a:buNone/>
              <a:defRPr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900"/>
              <a:buFont typeface="Calibri"/>
              <a:buNone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2"/>
          </p:nvPr>
        </p:nvSpPr>
        <p:spPr>
          <a:xfrm>
            <a:off x="515599" y="3257550"/>
            <a:ext cx="7614275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514351" y="3583036"/>
            <a:ext cx="7598569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" sz="60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100"/>
          </a:p>
        </p:txBody>
      </p:sp>
      <p:sp>
        <p:nvSpPr>
          <p:cNvPr id="156" name="Google Shape;156;p27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" sz="60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sz="1100"/>
          </a:p>
        </p:txBody>
      </p:sp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744200" y="457201"/>
            <a:ext cx="7162799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514350" y="2914650"/>
            <a:ext cx="7601577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2"/>
          </p:nvPr>
        </p:nvSpPr>
        <p:spPr>
          <a:xfrm>
            <a:off x="514349" y="3581400"/>
            <a:ext cx="760157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8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1"/>
          </p:nvPr>
        </p:nvSpPr>
        <p:spPr>
          <a:xfrm>
            <a:off x="514351" y="2628900"/>
            <a:ext cx="7598571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100"/>
              <a:buNone/>
              <a:defRPr sz="2100" b="0" cap="none"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2"/>
          </p:nvPr>
        </p:nvSpPr>
        <p:spPr>
          <a:xfrm>
            <a:off x="514350" y="3257550"/>
            <a:ext cx="7598571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9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>
            <a:spLocks noGrp="1"/>
          </p:cNvSpPr>
          <p:nvPr>
            <p:ph type="body" idx="1"/>
          </p:nvPr>
        </p:nvSpPr>
        <p:spPr>
          <a:xfrm rot="5400000">
            <a:off x="2945210" y="-824309"/>
            <a:ext cx="2736850" cy="7598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514351" y="457200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0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 rot="5400000">
            <a:off x="5360363" y="1590843"/>
            <a:ext cx="3886201" cy="1618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body" idx="1"/>
          </p:nvPr>
        </p:nvSpPr>
        <p:spPr>
          <a:xfrm rot="5400000">
            <a:off x="1508293" y="-536744"/>
            <a:ext cx="3886200" cy="587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514351" y="457200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514351" y="1606550"/>
            <a:ext cx="7598569" cy="273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8575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8575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575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575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575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kaggle.com/sudalairajkumar/daily-temperature-of-major-citi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kaggle.com/sogun3/uspollution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1"/>
          <p:cNvSpPr txBox="1">
            <a:spLocks noGrp="1"/>
          </p:cNvSpPr>
          <p:nvPr>
            <p:ph type="ctrTitle"/>
          </p:nvPr>
        </p:nvSpPr>
        <p:spPr>
          <a:xfrm>
            <a:off x="514349" y="862557"/>
            <a:ext cx="2744542" cy="3418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 sz="2700"/>
              <a:t>PREDICTING TEMPERATURES USING LINEAR REGRESSION</a:t>
            </a:r>
            <a:endParaRPr sz="1100"/>
          </a:p>
        </p:txBody>
      </p:sp>
      <p:cxnSp>
        <p:nvCxnSpPr>
          <p:cNvPr id="192" name="Google Shape;192;p31"/>
          <p:cNvCxnSpPr/>
          <p:nvPr/>
        </p:nvCxnSpPr>
        <p:spPr>
          <a:xfrm>
            <a:off x="3500192" y="1251585"/>
            <a:ext cx="0" cy="264033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p31"/>
          <p:cNvSpPr txBox="1">
            <a:spLocks noGrp="1"/>
          </p:cNvSpPr>
          <p:nvPr>
            <p:ph type="subTitle" idx="1"/>
          </p:nvPr>
        </p:nvSpPr>
        <p:spPr>
          <a:xfrm>
            <a:off x="3741494" y="1625764"/>
            <a:ext cx="1902315" cy="1890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 cap="none"/>
              <a:t>Group 7: </a:t>
            </a:r>
            <a:endParaRPr sz="1100"/>
          </a:p>
          <a:p>
            <a:pPr marL="0" lvl="0" indent="-88900" algn="l" rtl="0"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100" cap="none"/>
              <a:t> Meher Upadhyay</a:t>
            </a:r>
            <a:endParaRPr sz="1100"/>
          </a:p>
          <a:p>
            <a:pPr marL="0" lvl="0" indent="-88900" algn="l" rtl="0"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100" cap="none"/>
              <a:t> Rodrigo Martins</a:t>
            </a:r>
            <a:endParaRPr sz="1100"/>
          </a:p>
          <a:p>
            <a:pPr marL="0" lvl="0" indent="-88900" algn="l" rtl="0"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100" cap="none"/>
              <a:t> Onyekachi Ohiaeri</a:t>
            </a:r>
            <a:endParaRPr sz="1100"/>
          </a:p>
          <a:p>
            <a:pPr marL="0" lvl="0" indent="-88900" algn="l" rtl="0"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100" cap="none"/>
              <a:t> Daniel Terach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>
            <a:spLocks noGrp="1"/>
          </p:cNvSpPr>
          <p:nvPr>
            <p:ph type="body" idx="1"/>
          </p:nvPr>
        </p:nvSpPr>
        <p:spPr>
          <a:xfrm>
            <a:off x="1917204" y="283842"/>
            <a:ext cx="5309591" cy="491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 b="1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Providing comparative results of the model: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0"/>
          <p:cNvSpPr txBox="1"/>
          <p:nvPr/>
        </p:nvSpPr>
        <p:spPr>
          <a:xfrm>
            <a:off x="1004463" y="897645"/>
            <a:ext cx="11471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Angeles</a:t>
            </a:r>
            <a:endParaRPr sz="1100"/>
          </a:p>
        </p:txBody>
      </p:sp>
      <p:sp>
        <p:nvSpPr>
          <p:cNvPr id="278" name="Google Shape;278;p40"/>
          <p:cNvSpPr txBox="1"/>
          <p:nvPr/>
        </p:nvSpPr>
        <p:spPr>
          <a:xfrm>
            <a:off x="6961005" y="893778"/>
            <a:ext cx="11471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Phoenix</a:t>
            </a:r>
            <a:endParaRPr sz="1100"/>
          </a:p>
        </p:txBody>
      </p:sp>
      <p:sp>
        <p:nvSpPr>
          <p:cNvPr id="279" name="Google Shape;279;p40"/>
          <p:cNvSpPr txBox="1"/>
          <p:nvPr/>
        </p:nvSpPr>
        <p:spPr>
          <a:xfrm>
            <a:off x="3998420" y="893778"/>
            <a:ext cx="11471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York</a:t>
            </a:r>
            <a:endParaRPr sz="1100"/>
          </a:p>
        </p:txBody>
      </p:sp>
      <p:pic>
        <p:nvPicPr>
          <p:cNvPr id="280" name="Google Shape;280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521" y="1206611"/>
            <a:ext cx="2720902" cy="3648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82360" y="1206611"/>
            <a:ext cx="2720902" cy="3648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47129" y="1206611"/>
            <a:ext cx="2486174" cy="3653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>
            <a:spLocks noGrp="1"/>
          </p:cNvSpPr>
          <p:nvPr>
            <p:ph type="body" idx="1"/>
          </p:nvPr>
        </p:nvSpPr>
        <p:spPr>
          <a:xfrm>
            <a:off x="2402122" y="281379"/>
            <a:ext cx="4481377" cy="491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Comparing Train and Test dataset and evaluating model</a:t>
            </a:r>
            <a:endParaRPr sz="33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41"/>
          <p:cNvSpPr txBox="1"/>
          <p:nvPr/>
        </p:nvSpPr>
        <p:spPr>
          <a:xfrm>
            <a:off x="1004463" y="897645"/>
            <a:ext cx="11471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Angeles</a:t>
            </a:r>
            <a:endParaRPr sz="1100"/>
          </a:p>
        </p:txBody>
      </p:sp>
      <p:sp>
        <p:nvSpPr>
          <p:cNvPr id="289" name="Google Shape;289;p41"/>
          <p:cNvSpPr txBox="1"/>
          <p:nvPr/>
        </p:nvSpPr>
        <p:spPr>
          <a:xfrm>
            <a:off x="6961005" y="893778"/>
            <a:ext cx="11471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Phoenix</a:t>
            </a:r>
            <a:endParaRPr sz="1100"/>
          </a:p>
        </p:txBody>
      </p:sp>
      <p:sp>
        <p:nvSpPr>
          <p:cNvPr id="290" name="Google Shape;290;p41"/>
          <p:cNvSpPr txBox="1"/>
          <p:nvPr/>
        </p:nvSpPr>
        <p:spPr>
          <a:xfrm>
            <a:off x="3998420" y="893778"/>
            <a:ext cx="11471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York</a:t>
            </a:r>
            <a:endParaRPr sz="1100"/>
          </a:p>
        </p:txBody>
      </p:sp>
      <p:pic>
        <p:nvPicPr>
          <p:cNvPr id="291" name="Google Shape;29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3188" y="1218769"/>
            <a:ext cx="2640559" cy="3774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28615" y="1218769"/>
            <a:ext cx="2640559" cy="3774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000" y="1235950"/>
            <a:ext cx="2378550" cy="375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/>
        </p:nvSpPr>
        <p:spPr>
          <a:xfrm>
            <a:off x="1888031" y="185911"/>
            <a:ext cx="53679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Using the Scikit-learn library to call functions r2_score and mean_squared_error to evaluate the dataset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2"/>
          <p:cNvSpPr txBox="1"/>
          <p:nvPr/>
        </p:nvSpPr>
        <p:spPr>
          <a:xfrm>
            <a:off x="1192950" y="902750"/>
            <a:ext cx="6758100" cy="15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175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" sz="9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" sz="12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"</a:t>
            </a:r>
            <a:r>
              <a:rPr lang="en" sz="1200" b="1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coefficient of determination</a:t>
            </a:r>
            <a:r>
              <a:rPr lang="en" sz="12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" or "</a:t>
            </a:r>
            <a:r>
              <a:rPr lang="en" sz="1200" b="1" i="1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 sz="1200" b="1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-squared value</a:t>
            </a:r>
            <a:r>
              <a:rPr lang="en" sz="12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," denoted </a:t>
            </a:r>
            <a:r>
              <a:rPr lang="en" sz="1200" b="0" i="1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 sz="1200" b="0" i="0" u="none" strike="noStrike" baseline="30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2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is the regression sum of squares divided by the total sum of squares. So here our one </a:t>
            </a: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r>
              <a:rPr lang="en" sz="12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temperature</a:t>
            </a:r>
            <a:r>
              <a:rPr lang="en" sz="12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of cit</a:t>
            </a: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ies and another variable is the gases of the same cities. 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coefficient of determination, R2,</a:t>
            </a: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is used to analyze how differences in one variable can be explained by a difference in a second variable. </a:t>
            </a:r>
            <a:endParaRPr sz="1200" b="0" i="0" u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 given below the r2 score differs from city to city.: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Los Angeles: 0.76	New York: 0.18	Phoenix: 0.15</a:t>
            </a:r>
            <a:endParaRPr sz="12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42"/>
          <p:cNvSpPr txBox="1"/>
          <p:nvPr/>
        </p:nvSpPr>
        <p:spPr>
          <a:xfrm>
            <a:off x="964513" y="2670749"/>
            <a:ext cx="11471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Angeles</a:t>
            </a:r>
            <a:endParaRPr sz="1100"/>
          </a:p>
        </p:txBody>
      </p:sp>
      <p:sp>
        <p:nvSpPr>
          <p:cNvPr id="301" name="Google Shape;301;p42"/>
          <p:cNvSpPr txBox="1"/>
          <p:nvPr/>
        </p:nvSpPr>
        <p:spPr>
          <a:xfrm>
            <a:off x="6926708" y="2670749"/>
            <a:ext cx="11471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Phoenix</a:t>
            </a:r>
            <a:endParaRPr sz="1100"/>
          </a:p>
        </p:txBody>
      </p:sp>
      <p:sp>
        <p:nvSpPr>
          <p:cNvPr id="302" name="Google Shape;302;p42"/>
          <p:cNvSpPr txBox="1"/>
          <p:nvPr/>
        </p:nvSpPr>
        <p:spPr>
          <a:xfrm>
            <a:off x="3998420" y="2670749"/>
            <a:ext cx="11471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York</a:t>
            </a:r>
            <a:endParaRPr sz="1100"/>
          </a:p>
        </p:txBody>
      </p:sp>
      <p:pic>
        <p:nvPicPr>
          <p:cNvPr id="303" name="Google Shape;303;p42"/>
          <p:cNvPicPr preferRelativeResize="0"/>
          <p:nvPr/>
        </p:nvPicPr>
        <p:blipFill rotWithShape="1">
          <a:blip r:embed="rId3">
            <a:alphaModFix/>
          </a:blip>
          <a:srcRect b="42909"/>
          <a:stretch/>
        </p:blipFill>
        <p:spPr>
          <a:xfrm>
            <a:off x="420725" y="3036875"/>
            <a:ext cx="2864200" cy="152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2"/>
          <p:cNvPicPr preferRelativeResize="0"/>
          <p:nvPr/>
        </p:nvPicPr>
        <p:blipFill rotWithShape="1">
          <a:blip r:embed="rId4">
            <a:alphaModFix/>
          </a:blip>
          <a:srcRect b="38819"/>
          <a:stretch/>
        </p:blipFill>
        <p:spPr>
          <a:xfrm>
            <a:off x="3414675" y="3036875"/>
            <a:ext cx="2431200" cy="152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2"/>
          <p:cNvPicPr preferRelativeResize="0"/>
          <p:nvPr/>
        </p:nvPicPr>
        <p:blipFill rotWithShape="1">
          <a:blip r:embed="rId5">
            <a:alphaModFix/>
          </a:blip>
          <a:srcRect b="38819"/>
          <a:stretch/>
        </p:blipFill>
        <p:spPr>
          <a:xfrm>
            <a:off x="5975625" y="3036875"/>
            <a:ext cx="2616325" cy="15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/>
          <p:nvPr/>
        </p:nvSpPr>
        <p:spPr>
          <a:xfrm>
            <a:off x="1888030" y="421625"/>
            <a:ext cx="5367938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Design and explain the Confusion Matrix inferring if the model is overfitting or underfitting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3"/>
          <p:cNvSpPr txBox="1"/>
          <p:nvPr/>
        </p:nvSpPr>
        <p:spPr>
          <a:xfrm>
            <a:off x="1192937" y="1194495"/>
            <a:ext cx="6758125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" sz="11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A simple way to layout how many predicted categories or classes were correctly predicted and how many were not.</a:t>
            </a:r>
            <a:endParaRPr sz="1100"/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" sz="11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The blue highlighted predictions in the confusion matrix are the true positive</a:t>
            </a:r>
            <a:r>
              <a:rPr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yellow are true negative, green is false positive and </a:t>
            </a:r>
            <a:r>
              <a:rPr lang="en" sz="11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pink is false negative. </a:t>
            </a:r>
            <a:endParaRPr sz="1100"/>
          </a:p>
        </p:txBody>
      </p:sp>
      <p:sp>
        <p:nvSpPr>
          <p:cNvPr id="312" name="Google Shape;312;p43"/>
          <p:cNvSpPr txBox="1"/>
          <p:nvPr/>
        </p:nvSpPr>
        <p:spPr>
          <a:xfrm>
            <a:off x="1142072" y="1698248"/>
            <a:ext cx="11471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Angeles</a:t>
            </a:r>
            <a:endParaRPr sz="1100"/>
          </a:p>
        </p:txBody>
      </p:sp>
      <p:sp>
        <p:nvSpPr>
          <p:cNvPr id="313" name="Google Shape;313;p43"/>
          <p:cNvSpPr txBox="1"/>
          <p:nvPr/>
        </p:nvSpPr>
        <p:spPr>
          <a:xfrm>
            <a:off x="6801499" y="1698248"/>
            <a:ext cx="11471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Phoenix</a:t>
            </a:r>
            <a:endParaRPr sz="1100"/>
          </a:p>
        </p:txBody>
      </p:sp>
      <p:sp>
        <p:nvSpPr>
          <p:cNvPr id="314" name="Google Shape;314;p43"/>
          <p:cNvSpPr txBox="1"/>
          <p:nvPr/>
        </p:nvSpPr>
        <p:spPr>
          <a:xfrm>
            <a:off x="3971786" y="1698248"/>
            <a:ext cx="11471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York</a:t>
            </a:r>
            <a:endParaRPr sz="1100"/>
          </a:p>
        </p:txBody>
      </p:sp>
      <p:pic>
        <p:nvPicPr>
          <p:cNvPr id="315" name="Google Shape;31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557" y="2064371"/>
            <a:ext cx="2074725" cy="1200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33723" y="2064371"/>
            <a:ext cx="2023286" cy="1200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28404" y="2064371"/>
            <a:ext cx="2006139" cy="120025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8" name="Google Shape;318;p43"/>
          <p:cNvGraphicFramePr/>
          <p:nvPr/>
        </p:nvGraphicFramePr>
        <p:xfrm>
          <a:off x="895805" y="335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{A245F0BE-72B0-4929-9880-2B0E1E0233F1}</a:tableStyleId>
              </a:tblPr>
              <a:tblGrid>
                <a:gridCol w="27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8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0 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0 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9" name="Google Shape;319;p43"/>
          <p:cNvGraphicFramePr/>
          <p:nvPr/>
        </p:nvGraphicFramePr>
        <p:xfrm>
          <a:off x="3725543" y="335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{A245F0BE-72B0-4929-9880-2B0E1E0233F1}</a:tableStyleId>
              </a:tblPr>
              <a:tblGrid>
                <a:gridCol w="27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8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0 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0" name="Google Shape;320;p43"/>
          <p:cNvGraphicFramePr/>
          <p:nvPr/>
        </p:nvGraphicFramePr>
        <p:xfrm>
          <a:off x="6511655" y="335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{A245F0BE-72B0-4929-9880-2B0E1E0233F1}</a:tableStyleId>
              </a:tblPr>
              <a:tblGrid>
                <a:gridCol w="27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8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400" u="none" strike="noStrike" cap="none"/>
                    </a:p>
                  </a:txBody>
                  <a:tcPr marL="57150" marR="57150" marT="57150" marB="571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 txBox="1"/>
          <p:nvPr/>
        </p:nvSpPr>
        <p:spPr>
          <a:xfrm>
            <a:off x="1509863" y="1810003"/>
            <a:ext cx="6124274" cy="76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Thank You!!!</a:t>
            </a:r>
            <a:endParaRPr sz="4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title"/>
          </p:nvPr>
        </p:nvSpPr>
        <p:spPr>
          <a:xfrm>
            <a:off x="514351" y="457201"/>
            <a:ext cx="7598569" cy="76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 sz="2300" b="1"/>
              <a:t>Technologies used:</a:t>
            </a:r>
            <a:endParaRPr sz="2300" b="1"/>
          </a:p>
        </p:txBody>
      </p:sp>
      <p:sp>
        <p:nvSpPr>
          <p:cNvPr id="199" name="Google Shape;199;p32"/>
          <p:cNvSpPr txBox="1">
            <a:spLocks noGrp="1"/>
          </p:cNvSpPr>
          <p:nvPr>
            <p:ph type="body" idx="1"/>
          </p:nvPr>
        </p:nvSpPr>
        <p:spPr>
          <a:xfrm>
            <a:off x="761438" y="1370535"/>
            <a:ext cx="7290055" cy="312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1590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Char char="▪"/>
            </a:pPr>
            <a:r>
              <a:rPr lang="en" sz="1200" dirty="0"/>
              <a:t> Python - Programming language</a:t>
            </a:r>
            <a:endParaRPr sz="1100" dirty="0"/>
          </a:p>
          <a:p>
            <a:pPr marL="215900" lvl="0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Noto Sans Symbols"/>
              <a:buChar char="▪"/>
            </a:pPr>
            <a:r>
              <a:rPr lang="en" sz="1200" dirty="0"/>
              <a:t> Jupyter Notebook – Interactive computing environment that contains live code</a:t>
            </a:r>
            <a:endParaRPr sz="1100" dirty="0"/>
          </a:p>
          <a:p>
            <a:pPr marL="215900" lvl="0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Noto Sans Symbols"/>
              <a:buChar char="▪"/>
            </a:pPr>
            <a:r>
              <a:rPr lang="en" sz="1200" dirty="0"/>
              <a:t> NumPy - </a:t>
            </a:r>
            <a:r>
              <a:rPr lang="en" sz="1200" b="0" i="0" u="none" strike="no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Library that supports functionality and mathematical operations for multi-dimensional arrays</a:t>
            </a:r>
            <a:endParaRPr sz="1200" dirty="0"/>
          </a:p>
          <a:p>
            <a:pPr marL="215900" lvl="0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Noto Sans Symbols"/>
              <a:buChar char="▪"/>
            </a:pPr>
            <a:r>
              <a:rPr lang="en" sz="1200" dirty="0"/>
              <a:t> Pandas - </a:t>
            </a:r>
            <a:r>
              <a:rPr lang="en" sz="1200" b="0" i="0" u="none" strike="no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Library used for data manipulation and analysis</a:t>
            </a:r>
            <a:endParaRPr sz="1200" dirty="0"/>
          </a:p>
          <a:p>
            <a:pPr marL="215900" lvl="0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Noto Sans Symbols"/>
              <a:buChar char="▪"/>
            </a:pPr>
            <a:r>
              <a:rPr lang="en" sz="1200" dirty="0"/>
              <a:t> Matplotlib and Seaborn - </a:t>
            </a:r>
            <a:r>
              <a:rPr lang="en" sz="1200" b="0" i="0" u="none" strike="no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Libraries used for mathematical plotting and embedding plots</a:t>
            </a:r>
            <a:endParaRPr sz="1200" dirty="0"/>
          </a:p>
          <a:p>
            <a:pPr marL="215900" lvl="0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Noto Sans Symbols"/>
              <a:buChar char="▪"/>
            </a:pPr>
            <a:r>
              <a:rPr lang="en" sz="1200" dirty="0"/>
              <a:t> Scikit-learn - </a:t>
            </a:r>
            <a:r>
              <a:rPr lang="en" sz="1200" b="0" i="0" u="none" strike="no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 learning library that encompasses regression algorithms. It has some useful methods that we used in our project, such as:</a:t>
            </a:r>
            <a:endParaRPr sz="1200" dirty="0"/>
          </a:p>
          <a:p>
            <a:pPr marL="901700" lvl="2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Noto Sans Symbols"/>
              <a:buChar char="▪"/>
            </a:pPr>
            <a:r>
              <a:rPr lang="en" sz="1000" dirty="0"/>
              <a:t> Train Test Split</a:t>
            </a:r>
            <a:endParaRPr sz="1100" dirty="0"/>
          </a:p>
          <a:p>
            <a:pPr marL="901700" lvl="2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Noto Sans Symbols"/>
              <a:buChar char="▪"/>
            </a:pPr>
            <a:r>
              <a:rPr lang="en" sz="1000" dirty="0"/>
              <a:t> Linear Regression</a:t>
            </a:r>
            <a:endParaRPr sz="1100" dirty="0"/>
          </a:p>
          <a:p>
            <a:pPr marL="901700" lvl="2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Noto Sans Symbols"/>
              <a:buChar char="▪"/>
            </a:pPr>
            <a:r>
              <a:rPr lang="en" sz="1000" dirty="0"/>
              <a:t> Accuracy Score</a:t>
            </a:r>
            <a:endParaRPr sz="1100" dirty="0"/>
          </a:p>
          <a:p>
            <a:pPr marL="901700" lvl="2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Noto Sans Symbols"/>
              <a:buChar char="▪"/>
            </a:pPr>
            <a:r>
              <a:rPr lang="en" sz="1000" dirty="0"/>
              <a:t> Cross Val Score</a:t>
            </a:r>
            <a:endParaRPr sz="1100" dirty="0"/>
          </a:p>
          <a:p>
            <a:pPr marL="901700" lvl="2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Noto Sans Symbols"/>
              <a:buChar char="▪"/>
            </a:pPr>
            <a:r>
              <a:rPr lang="en" sz="1000" dirty="0"/>
              <a:t> R2 Score</a:t>
            </a:r>
            <a:endParaRPr sz="1100" dirty="0"/>
          </a:p>
          <a:p>
            <a:pPr marL="901700" lvl="2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Noto Sans Symbols"/>
              <a:buChar char="▪"/>
            </a:pPr>
            <a:r>
              <a:rPr lang="en" sz="1000" dirty="0"/>
              <a:t> Mean Squared Error</a:t>
            </a:r>
            <a:endParaRPr sz="1100" dirty="0"/>
          </a:p>
          <a:p>
            <a:pPr marL="901700" lvl="2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Noto Sans Symbols"/>
              <a:buChar char="▪"/>
            </a:pPr>
            <a:r>
              <a:rPr lang="en" sz="1000" dirty="0"/>
              <a:t> Confusion Matrix</a:t>
            </a:r>
          </a:p>
          <a:p>
            <a:pPr marL="901700" lvl="2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Noto Sans Symbols"/>
              <a:buChar char="▪"/>
            </a:pPr>
            <a:r>
              <a:rPr lang="en" sz="1000" dirty="0"/>
              <a:t> Classification Report</a:t>
            </a:r>
            <a:endParaRPr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/>
        </p:nvSpPr>
        <p:spPr>
          <a:xfrm>
            <a:off x="514351" y="476065"/>
            <a:ext cx="4191004" cy="38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n" sz="2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by Step Analysis:</a:t>
            </a:r>
            <a:endParaRPr sz="1100"/>
          </a:p>
        </p:txBody>
      </p:sp>
      <p:sp>
        <p:nvSpPr>
          <p:cNvPr id="205" name="Google Shape;205;p33"/>
          <p:cNvSpPr txBox="1">
            <a:spLocks noGrp="1"/>
          </p:cNvSpPr>
          <p:nvPr>
            <p:ph type="body" idx="1"/>
          </p:nvPr>
        </p:nvSpPr>
        <p:spPr>
          <a:xfrm>
            <a:off x="926972" y="1130837"/>
            <a:ext cx="7290055" cy="3145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1590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Char char="▪"/>
            </a:pPr>
            <a:r>
              <a:rPr lang="en" sz="1200" dirty="0"/>
              <a:t> Import Libraries (Pandas, NumPy, Matplotlib, Seaborn and Scikit-learn)</a:t>
            </a:r>
            <a:endParaRPr sz="1100" dirty="0"/>
          </a:p>
          <a:p>
            <a:pPr marL="215900" lvl="0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Noto Sans Symbols"/>
              <a:buChar char="▪"/>
            </a:pPr>
            <a:r>
              <a:rPr lang="en" sz="1200" dirty="0"/>
              <a:t> Load and Analyze the Data using methods: head(), describe(), info(), isna().sum(), shape</a:t>
            </a:r>
            <a:endParaRPr sz="1200" dirty="0"/>
          </a:p>
          <a:p>
            <a:pPr marL="215900" lvl="0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Noto Sans Symbols"/>
              <a:buChar char="▪"/>
            </a:pPr>
            <a:r>
              <a:rPr lang="en" sz="1200" dirty="0"/>
              <a:t> Check the correlation between variables using method corr()</a:t>
            </a:r>
            <a:endParaRPr sz="1100" dirty="0"/>
          </a:p>
          <a:p>
            <a:pPr marL="215900" lvl="0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Noto Sans Symbols"/>
              <a:buChar char="▪"/>
            </a:pPr>
            <a:r>
              <a:rPr lang="en" sz="1200" dirty="0"/>
              <a:t> Use Histogram and Scatter Plots to visualize the correlation between variables</a:t>
            </a:r>
            <a:endParaRPr sz="1200" dirty="0"/>
          </a:p>
          <a:p>
            <a:pPr marL="215900" lvl="0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Noto Sans Symbols"/>
              <a:buChar char="▪"/>
            </a:pPr>
            <a:r>
              <a:rPr lang="en" sz="1200" dirty="0"/>
              <a:t> Choose variable X and y and Split into Train and Test Data sets</a:t>
            </a:r>
            <a:endParaRPr sz="1100" dirty="0"/>
          </a:p>
          <a:p>
            <a:pPr marL="215900" lvl="0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Noto Sans Symbols"/>
              <a:buChar char="▪"/>
            </a:pPr>
            <a:r>
              <a:rPr lang="en" sz="1200" dirty="0"/>
              <a:t> Create the Linear Regression model and make predictions</a:t>
            </a:r>
            <a:endParaRPr sz="1100" dirty="0"/>
          </a:p>
          <a:p>
            <a:pPr marL="215900" lvl="0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Noto Sans Symbols"/>
              <a:buChar char="▪"/>
            </a:pPr>
            <a:r>
              <a:rPr lang="en" sz="1200" dirty="0"/>
              <a:t> Show the results of the model using methods: </a:t>
            </a:r>
            <a:endParaRPr sz="1100" dirty="0"/>
          </a:p>
          <a:p>
            <a:pPr marL="901700" lvl="2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Noto Sans Symbols"/>
              <a:buChar char="▪"/>
            </a:pPr>
            <a:r>
              <a:rPr lang="en" sz="1000" dirty="0"/>
              <a:t>accuracy_score()</a:t>
            </a:r>
            <a:endParaRPr sz="1100" dirty="0"/>
          </a:p>
          <a:p>
            <a:pPr marL="901700" lvl="2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Noto Sans Symbols"/>
              <a:buChar char="▪"/>
            </a:pPr>
            <a:r>
              <a:rPr lang="en" sz="1000" dirty="0"/>
              <a:t> cross_val_score()</a:t>
            </a:r>
            <a:endParaRPr sz="1100" dirty="0"/>
          </a:p>
          <a:p>
            <a:pPr marL="901700" lvl="2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Noto Sans Symbols"/>
              <a:buChar char="▪"/>
            </a:pPr>
            <a:r>
              <a:rPr lang="en" sz="1000" dirty="0"/>
              <a:t> intercept_</a:t>
            </a:r>
            <a:endParaRPr sz="1100" dirty="0"/>
          </a:p>
          <a:p>
            <a:pPr marL="901700" lvl="2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Noto Sans Symbols"/>
              <a:buChar char="▪"/>
            </a:pPr>
            <a:r>
              <a:rPr lang="en" sz="1000" dirty="0"/>
              <a:t> coef_</a:t>
            </a:r>
            <a:endParaRPr sz="1100" dirty="0"/>
          </a:p>
          <a:p>
            <a:pPr marL="901700" lvl="2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Noto Sans Symbols"/>
              <a:buChar char="▪"/>
            </a:pPr>
            <a:r>
              <a:rPr lang="en" sz="1000" dirty="0"/>
              <a:t> mean_squared_error()</a:t>
            </a:r>
            <a:endParaRPr sz="1100" dirty="0"/>
          </a:p>
          <a:p>
            <a:pPr marL="901700" lvl="2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Noto Sans Symbols"/>
              <a:buChar char="▪"/>
            </a:pPr>
            <a:r>
              <a:rPr lang="en" sz="1000" dirty="0"/>
              <a:t> r2_score()</a:t>
            </a:r>
            <a:endParaRPr sz="1100" dirty="0"/>
          </a:p>
          <a:p>
            <a:pPr marL="901700" lvl="2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Noto Sans Symbols"/>
              <a:buChar char="▪"/>
            </a:pPr>
            <a:r>
              <a:rPr lang="en" sz="1000" dirty="0"/>
              <a:t> confusion_matrix()</a:t>
            </a:r>
          </a:p>
          <a:p>
            <a:pPr marL="901700" lvl="2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Noto Sans Symbols"/>
              <a:buChar char="▪"/>
            </a:pPr>
            <a:r>
              <a:rPr lang="en" sz="1000" dirty="0"/>
              <a:t> classification_report()</a:t>
            </a:r>
            <a:endParaRPr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body" idx="1"/>
          </p:nvPr>
        </p:nvSpPr>
        <p:spPr>
          <a:xfrm>
            <a:off x="702811" y="476065"/>
            <a:ext cx="4191004" cy="38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We used 3 datasets of different cities:</a:t>
            </a:r>
            <a:endParaRPr sz="1100"/>
          </a:p>
        </p:txBody>
      </p:sp>
      <p:pic>
        <p:nvPicPr>
          <p:cNvPr id="211" name="Google Shape;21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811" y="1693004"/>
            <a:ext cx="2120449" cy="2880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1776" y="1681493"/>
            <a:ext cx="2126164" cy="2880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09310" y="1693004"/>
            <a:ext cx="2131880" cy="288061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>
            <a:off x="1213281" y="1416004"/>
            <a:ext cx="109951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Angeles</a:t>
            </a:r>
            <a:endParaRPr sz="1100"/>
          </a:p>
        </p:txBody>
      </p:sp>
      <p:sp>
        <p:nvSpPr>
          <p:cNvPr id="215" name="Google Shape;215;p34"/>
          <p:cNvSpPr txBox="1"/>
          <p:nvPr/>
        </p:nvSpPr>
        <p:spPr>
          <a:xfrm>
            <a:off x="6836927" y="1412476"/>
            <a:ext cx="109951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Phoenix</a:t>
            </a:r>
            <a:endParaRPr sz="1100"/>
          </a:p>
        </p:txBody>
      </p:sp>
      <p:sp>
        <p:nvSpPr>
          <p:cNvPr id="216" name="Google Shape;216;p34"/>
          <p:cNvSpPr txBox="1"/>
          <p:nvPr/>
        </p:nvSpPr>
        <p:spPr>
          <a:xfrm>
            <a:off x="3920105" y="1404494"/>
            <a:ext cx="109951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York</a:t>
            </a:r>
            <a:endParaRPr sz="1100"/>
          </a:p>
        </p:txBody>
      </p:sp>
      <p:sp>
        <p:nvSpPr>
          <p:cNvPr id="217" name="Google Shape;217;p34"/>
          <p:cNvSpPr txBox="1"/>
          <p:nvPr/>
        </p:nvSpPr>
        <p:spPr>
          <a:xfrm>
            <a:off x="870749" y="865573"/>
            <a:ext cx="3855128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Datasets links:</a:t>
            </a:r>
            <a:endParaRPr sz="1100"/>
          </a:p>
          <a:p>
            <a:pPr marL="12700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https://www.kaggle.com/sogun3/uspollution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https://www.kaggle.com/sudalairajkumar/daily-temperature-of-major-cities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4"/>
          <p:cNvSpPr txBox="1"/>
          <p:nvPr/>
        </p:nvSpPr>
        <p:spPr>
          <a:xfrm>
            <a:off x="702811" y="4740998"/>
            <a:ext cx="4570890" cy="196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PS: Datasets are modified after cleaning process done to Midterm presentation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type="body" idx="1"/>
          </p:nvPr>
        </p:nvSpPr>
        <p:spPr>
          <a:xfrm>
            <a:off x="2486892" y="363523"/>
            <a:ext cx="4191004" cy="38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Checking the relation between data:</a:t>
            </a:r>
            <a:endParaRPr sz="1100"/>
          </a:p>
        </p:txBody>
      </p:sp>
      <p:sp>
        <p:nvSpPr>
          <p:cNvPr id="224" name="Google Shape;224;p35"/>
          <p:cNvSpPr txBox="1"/>
          <p:nvPr/>
        </p:nvSpPr>
        <p:spPr>
          <a:xfrm>
            <a:off x="1033507" y="1118144"/>
            <a:ext cx="109951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Angeles</a:t>
            </a:r>
            <a:endParaRPr sz="1100"/>
          </a:p>
        </p:txBody>
      </p:sp>
      <p:sp>
        <p:nvSpPr>
          <p:cNvPr id="225" name="Google Shape;225;p35"/>
          <p:cNvSpPr txBox="1"/>
          <p:nvPr/>
        </p:nvSpPr>
        <p:spPr>
          <a:xfrm>
            <a:off x="6810293" y="1052929"/>
            <a:ext cx="109951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Phoenix</a:t>
            </a:r>
            <a:endParaRPr sz="1100"/>
          </a:p>
        </p:txBody>
      </p:sp>
      <p:sp>
        <p:nvSpPr>
          <p:cNvPr id="226" name="Google Shape;226;p35"/>
          <p:cNvSpPr txBox="1"/>
          <p:nvPr/>
        </p:nvSpPr>
        <p:spPr>
          <a:xfrm>
            <a:off x="4032640" y="1097726"/>
            <a:ext cx="109951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York</a:t>
            </a:r>
            <a:endParaRPr sz="1100"/>
          </a:p>
        </p:txBody>
      </p:sp>
      <p:pic>
        <p:nvPicPr>
          <p:cNvPr id="227" name="Google Shape;22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816" y="1456828"/>
            <a:ext cx="2874894" cy="105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5816" y="2631850"/>
            <a:ext cx="2874894" cy="2197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39234" y="1456828"/>
            <a:ext cx="2886325" cy="1063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39232" y="2631850"/>
            <a:ext cx="2886325" cy="2197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44083" y="1456828"/>
            <a:ext cx="2874894" cy="105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35284" y="2631850"/>
            <a:ext cx="2883693" cy="2197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body" idx="1"/>
          </p:nvPr>
        </p:nvSpPr>
        <p:spPr>
          <a:xfrm>
            <a:off x="1917204" y="279833"/>
            <a:ext cx="5309591" cy="491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sz="1700" b="1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Splitting the Data using Scikit-learn method train_test_split():</a:t>
            </a:r>
            <a:endParaRPr sz="2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6"/>
          <p:cNvSpPr txBox="1"/>
          <p:nvPr/>
        </p:nvSpPr>
        <p:spPr>
          <a:xfrm>
            <a:off x="1052475" y="1635388"/>
            <a:ext cx="109951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Angeles</a:t>
            </a:r>
            <a:endParaRPr sz="1100"/>
          </a:p>
        </p:txBody>
      </p:sp>
      <p:sp>
        <p:nvSpPr>
          <p:cNvPr id="239" name="Google Shape;239;p36"/>
          <p:cNvSpPr txBox="1"/>
          <p:nvPr/>
        </p:nvSpPr>
        <p:spPr>
          <a:xfrm>
            <a:off x="6927678" y="1635388"/>
            <a:ext cx="109951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Phoenix</a:t>
            </a:r>
            <a:endParaRPr sz="1100"/>
          </a:p>
        </p:txBody>
      </p:sp>
      <p:sp>
        <p:nvSpPr>
          <p:cNvPr id="240" name="Google Shape;240;p36"/>
          <p:cNvSpPr txBox="1"/>
          <p:nvPr/>
        </p:nvSpPr>
        <p:spPr>
          <a:xfrm>
            <a:off x="3990076" y="1635388"/>
            <a:ext cx="109951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York</a:t>
            </a:r>
            <a:endParaRPr sz="1100"/>
          </a:p>
        </p:txBody>
      </p:sp>
      <p:sp>
        <p:nvSpPr>
          <p:cNvPr id="241" name="Google Shape;241;p36"/>
          <p:cNvSpPr txBox="1"/>
          <p:nvPr/>
        </p:nvSpPr>
        <p:spPr>
          <a:xfrm>
            <a:off x="2340142" y="796816"/>
            <a:ext cx="4587536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After the analysis of the correlation between the data, we decided to use the variable X and y as follows:</a:t>
            </a:r>
            <a:endParaRPr sz="1100"/>
          </a:p>
          <a:p>
            <a:pPr marL="127000" marR="0" lvl="0" indent="-1206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Char char="•"/>
            </a:pPr>
            <a:r>
              <a:rPr lang="en" sz="9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variable X (</a:t>
            </a:r>
            <a:r>
              <a:rPr lang="en" sz="900" b="1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predictor or</a:t>
            </a:r>
            <a:r>
              <a:rPr lang="en" sz="9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900" b="1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independent</a:t>
            </a:r>
            <a:r>
              <a:rPr lang="en" sz="9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variable): NO2, SO2, CO and O3</a:t>
            </a:r>
            <a:endParaRPr sz="1100"/>
          </a:p>
          <a:p>
            <a:pPr marL="127000" marR="0" lvl="0" indent="-1206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Char char="•"/>
            </a:pPr>
            <a:r>
              <a:rPr lang="en" sz="9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variable y (</a:t>
            </a:r>
            <a:r>
              <a:rPr lang="en" sz="900" b="1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response </a:t>
            </a:r>
            <a:r>
              <a:rPr lang="en" sz="9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 </a:t>
            </a:r>
            <a:r>
              <a:rPr lang="en" sz="900" b="1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dependent</a:t>
            </a:r>
            <a:r>
              <a:rPr lang="en" sz="9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variable): Temperature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56" y="1938094"/>
            <a:ext cx="2694749" cy="2769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92458" y="1938094"/>
            <a:ext cx="2694749" cy="2769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30059" y="1912388"/>
            <a:ext cx="2694749" cy="2769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>
            <a:spLocks noGrp="1"/>
          </p:cNvSpPr>
          <p:nvPr>
            <p:ph type="body" idx="1"/>
          </p:nvPr>
        </p:nvSpPr>
        <p:spPr>
          <a:xfrm>
            <a:off x="370580" y="1379825"/>
            <a:ext cx="3651686" cy="491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sz="1700" b="1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Creating the LINEAR REGRESSION Model:</a:t>
            </a:r>
            <a:endParaRPr sz="2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4572000" y="735301"/>
            <a:ext cx="4077070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Regression is a statistical method used to determine the relationship between one dependent variable (usually denoted by y) and a series of other variables (known as independent variables, usually denoted as X).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 are two types of Regression: </a:t>
            </a:r>
            <a:endParaRPr sz="1100"/>
          </a:p>
          <a:p>
            <a:pPr marL="12700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Simple: uses one independent variable to explain or predict the outcome of the dependent variable Y;</a:t>
            </a:r>
            <a:endParaRPr sz="1100"/>
          </a:p>
          <a:p>
            <a:pPr marL="12700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Multiple: uses two or more independent variables to predict the outcome.</a:t>
            </a:r>
            <a:endParaRPr sz="1100"/>
          </a:p>
          <a:p>
            <a:pPr marL="127000" marR="0" lvl="0" indent="-63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our project we used Multiple Regression since we used 4 variables as the X variable.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general form of the Multiple Linear Regression is: Y = a + b</a:t>
            </a:r>
            <a:r>
              <a:rPr lang="en" sz="1100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" sz="1100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" sz="1100" baseline="30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</a:t>
            </a:r>
            <a:r>
              <a:rPr lang="en" sz="1100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" sz="1100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b</a:t>
            </a:r>
            <a:r>
              <a:rPr lang="en" sz="1100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" sz="1100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... + b</a:t>
            </a:r>
            <a:r>
              <a:rPr lang="en" sz="1100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" sz="1100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u, where: </a:t>
            </a:r>
            <a:endParaRPr sz="1100"/>
          </a:p>
          <a:p>
            <a:pPr marL="342900" marR="0" lvl="1" indent="-69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= the variable that </a:t>
            </a: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lang="en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are trying to predict (dependent variable).</a:t>
            </a:r>
            <a:endParaRPr sz="1100"/>
          </a:p>
          <a:p>
            <a:pPr marL="342900" marR="0" lvl="1" indent="-69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X = the variable that </a:t>
            </a: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lang="en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are using to predict Y (independent variable).</a:t>
            </a:r>
            <a:endParaRPr sz="1100"/>
          </a:p>
          <a:p>
            <a:pPr marL="342900" marR="0" lvl="1" indent="-69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= the intercept. </a:t>
            </a:r>
            <a:endParaRPr sz="1100"/>
          </a:p>
          <a:p>
            <a:pPr marL="342900" marR="0" lvl="1" indent="-69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 = the slope.</a:t>
            </a:r>
            <a:endParaRPr sz="1100"/>
          </a:p>
          <a:p>
            <a:pPr marL="342900" marR="0" lvl="1" indent="-69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 = the regression residual.</a:t>
            </a:r>
            <a:endParaRPr sz="1100"/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will show the result of the model after making predictions.</a:t>
            </a:r>
            <a:endParaRPr sz="1100"/>
          </a:p>
        </p:txBody>
      </p:sp>
      <p:pic>
        <p:nvPicPr>
          <p:cNvPr id="251" name="Google Shape;25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586" y="2034865"/>
            <a:ext cx="3863674" cy="8973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37"/>
          <p:cNvCxnSpPr/>
          <p:nvPr/>
        </p:nvCxnSpPr>
        <p:spPr>
          <a:xfrm>
            <a:off x="4323497" y="592585"/>
            <a:ext cx="46473" cy="3928369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>
            <a:spLocks noGrp="1"/>
          </p:cNvSpPr>
          <p:nvPr>
            <p:ph type="body" idx="1"/>
          </p:nvPr>
        </p:nvSpPr>
        <p:spPr>
          <a:xfrm>
            <a:off x="1816657" y="216184"/>
            <a:ext cx="5309591" cy="491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 b="1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Predicting / Classifying the model: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8"/>
          <p:cNvSpPr txBox="1"/>
          <p:nvPr/>
        </p:nvSpPr>
        <p:spPr>
          <a:xfrm>
            <a:off x="929035" y="1036144"/>
            <a:ext cx="11471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Angeles</a:t>
            </a:r>
            <a:endParaRPr sz="1100"/>
          </a:p>
        </p:txBody>
      </p:sp>
      <p:sp>
        <p:nvSpPr>
          <p:cNvPr id="259" name="Google Shape;259;p38"/>
          <p:cNvSpPr txBox="1"/>
          <p:nvPr/>
        </p:nvSpPr>
        <p:spPr>
          <a:xfrm>
            <a:off x="6940995" y="1036144"/>
            <a:ext cx="11471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Phoenix</a:t>
            </a:r>
            <a:endParaRPr sz="1100"/>
          </a:p>
        </p:txBody>
      </p:sp>
      <p:sp>
        <p:nvSpPr>
          <p:cNvPr id="260" name="Google Shape;260;p38"/>
          <p:cNvSpPr txBox="1"/>
          <p:nvPr/>
        </p:nvSpPr>
        <p:spPr>
          <a:xfrm>
            <a:off x="4003393" y="1036144"/>
            <a:ext cx="11471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York</a:t>
            </a:r>
            <a:endParaRPr sz="1100"/>
          </a:p>
        </p:txBody>
      </p:sp>
      <p:pic>
        <p:nvPicPr>
          <p:cNvPr id="261" name="Google Shape;261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416" y="1355375"/>
            <a:ext cx="2845161" cy="3072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37396" y="1355373"/>
            <a:ext cx="2845160" cy="3072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43376" y="1355373"/>
            <a:ext cx="2845161" cy="3072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>
            <a:spLocks noGrp="1"/>
          </p:cNvSpPr>
          <p:nvPr>
            <p:ph type="body" idx="1"/>
          </p:nvPr>
        </p:nvSpPr>
        <p:spPr>
          <a:xfrm>
            <a:off x="631965" y="1120534"/>
            <a:ext cx="36516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 b="1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Cost Function of Dataset: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9"/>
          <p:cNvSpPr txBox="1"/>
          <p:nvPr/>
        </p:nvSpPr>
        <p:spPr>
          <a:xfrm>
            <a:off x="5302449" y="735300"/>
            <a:ext cx="33465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As we know, MSE (Mean Square Error) measures the average squared difference between an observations actual and predicted values. The output is a single number representing the cost or score. </a:t>
            </a:r>
            <a:endParaRPr sz="110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N is the total number of climate temperatures we have in our data set for each city (16)</a:t>
            </a:r>
            <a:endParaRPr sz="110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(1/N) 𝚺 (n, i=1) is the average temperature (summation of avg temperature of each year / 16)</a:t>
            </a:r>
            <a:endParaRPr sz="110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Yi is the actual value given to us by the data set</a:t>
            </a:r>
            <a:endParaRPr sz="110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Mx + b is the graphical line representing the predictions</a:t>
            </a:r>
            <a:endParaRPr sz="110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The alignment of this prediction line to the actual line is a depiction of how accurate our model is and how low our MSE is.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0" name="Google Shape;270;p39"/>
          <p:cNvCxnSpPr/>
          <p:nvPr/>
        </p:nvCxnSpPr>
        <p:spPr>
          <a:xfrm>
            <a:off x="5029472" y="588560"/>
            <a:ext cx="14700" cy="3937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1" name="Google Shape;271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374" y="1717850"/>
            <a:ext cx="4462875" cy="22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1024</Words>
  <Application>Microsoft Office PowerPoint</Application>
  <PresentationFormat>On-screen Show (16:9)</PresentationFormat>
  <Paragraphs>187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Noto Sans Symbols</vt:lpstr>
      <vt:lpstr>Simple Light</vt:lpstr>
      <vt:lpstr>Celestial</vt:lpstr>
      <vt:lpstr>PREDICTING TEMPERATURES USING LINEAR REGRESSION</vt:lpstr>
      <vt:lpstr>Technologies used: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TEMPERATURES USING LINEAR REGRESSION</dc:title>
  <cp:lastModifiedBy>Rodrigo Martins</cp:lastModifiedBy>
  <cp:revision>1</cp:revision>
  <dcterms:modified xsi:type="dcterms:W3CDTF">2020-12-03T01:45:25Z</dcterms:modified>
</cp:coreProperties>
</file>