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61976-C340-4167-A73B-00CFF0030A6B}" v="1" dt="2020-10-14T20:02:24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0"/>
    <p:restoredTop sz="94729"/>
  </p:normalViewPr>
  <p:slideViewPr>
    <p:cSldViewPr snapToGrid="0" snapToObjects="1">
      <p:cViewPr varScale="1">
        <p:scale>
          <a:sx n="91" d="100"/>
          <a:sy n="91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rtins" userId="c44103c5a75932f1" providerId="LiveId" clId="{BAB61976-C340-4167-A73B-00CFF0030A6B}"/>
    <pc:docChg chg="undo custSel modSld">
      <pc:chgData name="Rodrigo Martins" userId="c44103c5a75932f1" providerId="LiveId" clId="{BAB61976-C340-4167-A73B-00CFF0030A6B}" dt="2020-10-14T20:02:34.568" v="69" actId="20577"/>
      <pc:docMkLst>
        <pc:docMk/>
      </pc:docMkLst>
      <pc:sldChg chg="modSp mod">
        <pc:chgData name="Rodrigo Martins" userId="c44103c5a75932f1" providerId="LiveId" clId="{BAB61976-C340-4167-A73B-00CFF0030A6B}" dt="2020-10-14T20:02:34.568" v="69" actId="20577"/>
        <pc:sldMkLst>
          <pc:docMk/>
          <pc:sldMk cId="321495723" sldId="259"/>
        </pc:sldMkLst>
        <pc:spChg chg="mod">
          <ac:chgData name="Rodrigo Martins" userId="c44103c5a75932f1" providerId="LiveId" clId="{BAB61976-C340-4167-A73B-00CFF0030A6B}" dt="2020-10-14T20:02:34.568" v="69" actId="20577"/>
          <ac:spMkLst>
            <pc:docMk/>
            <pc:sldMk cId="321495723" sldId="259"/>
            <ac:spMk id="3" creationId="{281CE876-B29F-3340-B9DF-2D9E10AF8E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F9E0-6A0D-5A49-8606-E85C3380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554" y="1964267"/>
            <a:ext cx="9659571" cy="2421464"/>
          </a:xfrm>
        </p:spPr>
        <p:txBody>
          <a:bodyPr>
            <a:normAutofit/>
          </a:bodyPr>
          <a:lstStyle/>
          <a:p>
            <a:r>
              <a:rPr lang="en-US" dirty="0"/>
              <a:t>Group 7-</a:t>
            </a:r>
            <a:br>
              <a:rPr lang="en-US" dirty="0"/>
            </a:br>
            <a:r>
              <a:rPr lang="en-US" dirty="0"/>
              <a:t>Comparing Pollution and temperature data of 5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989AB-9C1F-7A4D-9421-1F6844538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Meher Upadhyay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Rodrigo Martins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Onyekachi Ohiaeri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Daniel Terach</a:t>
            </a:r>
          </a:p>
        </p:txBody>
      </p:sp>
    </p:spTree>
    <p:extLst>
      <p:ext uri="{BB962C8B-B14F-4D97-AF65-F5344CB8AC3E}">
        <p14:creationId xmlns:p14="http://schemas.microsoft.com/office/powerpoint/2010/main" val="164398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4D8F-9489-E74B-9BA4-125146FE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800" dirty="0"/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21910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5B5E-640D-814B-9635-003904E2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68C32D-FC6D-4D4B-B28D-3F5ECF75F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05109"/>
              </p:ext>
            </p:extLst>
          </p:nvPr>
        </p:nvGraphicFramePr>
        <p:xfrm>
          <a:off x="685800" y="2141538"/>
          <a:ext cx="7918937" cy="296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6654">
                  <a:extLst>
                    <a:ext uri="{9D8B030D-6E8A-4147-A177-3AD203B41FA5}">
                      <a16:colId xmlns:a16="http://schemas.microsoft.com/office/drawing/2014/main" val="3769214641"/>
                    </a:ext>
                  </a:extLst>
                </a:gridCol>
                <a:gridCol w="5369522">
                  <a:extLst>
                    <a:ext uri="{9D8B030D-6E8A-4147-A177-3AD203B41FA5}">
                      <a16:colId xmlns:a16="http://schemas.microsoft.com/office/drawing/2014/main" val="2487578218"/>
                    </a:ext>
                  </a:extLst>
                </a:gridCol>
                <a:gridCol w="1472761">
                  <a:extLst>
                    <a:ext uri="{9D8B030D-6E8A-4147-A177-3AD203B41FA5}">
                      <a16:colId xmlns:a16="http://schemas.microsoft.com/office/drawing/2014/main" val="2912623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Technologies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5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9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0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3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1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4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DF85-C56E-9C46-84D0-D52CAEB8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E876-B29F-3340-B9DF-2D9E10AF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/>
              <a:t>Python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Jupyter Notebook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NumPy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Pandas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Matplotlib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SciPy (Z-Score)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Data Visualization: Box Plot, Histogram, Scatter Plot.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CC6D-1D8A-A347-8C2D-EC2505DE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21" y="81714"/>
            <a:ext cx="10344925" cy="1453363"/>
          </a:xfrm>
        </p:spPr>
        <p:txBody>
          <a:bodyPr>
            <a:normAutofit/>
          </a:bodyPr>
          <a:lstStyle/>
          <a:p>
            <a:r>
              <a:rPr lang="en-US" dirty="0"/>
              <a:t>Data Sets being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DD73-0599-944F-8F91-69F47243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21" y="899394"/>
            <a:ext cx="6546648" cy="1453364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Pollution data (Source Kaggle)</a:t>
            </a:r>
          </a:p>
          <a:p>
            <a:r>
              <a:rPr lang="en-US" sz="3600" dirty="0"/>
              <a:t>Temperature data (Source Kaggle)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2E314-23F5-F548-B5EC-B64BACE0D537}"/>
              </a:ext>
            </a:extLst>
          </p:cNvPr>
          <p:cNvSpPr txBox="1"/>
          <p:nvPr/>
        </p:nvSpPr>
        <p:spPr>
          <a:xfrm>
            <a:off x="2391508" y="4360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0BF971-DFE4-A047-9255-D551192F2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17797"/>
              </p:ext>
            </p:extLst>
          </p:nvPr>
        </p:nvGraphicFramePr>
        <p:xfrm>
          <a:off x="346522" y="2356292"/>
          <a:ext cx="9078832" cy="4009390"/>
        </p:xfrm>
        <a:graphic>
          <a:graphicData uri="http://schemas.openxmlformats.org/drawingml/2006/table">
            <a:tbl>
              <a:tblPr firstCol="1">
                <a:tableStyleId>{5940675A-B579-460E-94D1-54222C63F5DA}</a:tableStyleId>
              </a:tblPr>
              <a:tblGrid>
                <a:gridCol w="5053664">
                  <a:extLst>
                    <a:ext uri="{9D8B030D-6E8A-4147-A177-3AD203B41FA5}">
                      <a16:colId xmlns:a16="http://schemas.microsoft.com/office/drawing/2014/main" val="3091625283"/>
                    </a:ext>
                  </a:extLst>
                </a:gridCol>
                <a:gridCol w="4025168">
                  <a:extLst>
                    <a:ext uri="{9D8B030D-6E8A-4147-A177-3AD203B41FA5}">
                      <a16:colId xmlns:a16="http://schemas.microsoft.com/office/drawing/2014/main" val="1855798962"/>
                    </a:ext>
                  </a:extLst>
                </a:gridCol>
              </a:tblGrid>
              <a:tr h="520847">
                <a:tc>
                  <a:txBody>
                    <a:bodyPr/>
                    <a:lstStyle/>
                    <a:p>
                      <a:pPr rtl="0" fontAlgn="b"/>
                      <a:r>
                        <a:rPr lang="en-US" sz="3300" b="1" dirty="0">
                          <a:effectLst/>
                        </a:rPr>
                        <a:t>State</a:t>
                      </a:r>
                    </a:p>
                  </a:txBody>
                  <a:tcPr marL="52388" marR="52388" marT="34925" marB="34925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3300" b="1" kern="1200" dirty="0">
                          <a:effectLst/>
                        </a:rPr>
                        <a:t>City</a:t>
                      </a:r>
                      <a:endParaRPr lang="en-US" sz="3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8" marR="52388" marT="34925" marB="34925" anchor="b"/>
                </a:tc>
                <a:extLst>
                  <a:ext uri="{0D108BD9-81ED-4DB2-BD59-A6C34878D82A}">
                    <a16:rowId xmlns:a16="http://schemas.microsoft.com/office/drawing/2014/main" val="2461420802"/>
                  </a:ext>
                </a:extLst>
              </a:tr>
              <a:tr h="520847">
                <a:tc>
                  <a:txBody>
                    <a:bodyPr/>
                    <a:lstStyle/>
                    <a:p>
                      <a:pPr rtl="0" fontAlgn="b"/>
                      <a:r>
                        <a:rPr lang="en-US" sz="3300" dirty="0">
                          <a:effectLst/>
                        </a:rPr>
                        <a:t>California </a:t>
                      </a:r>
                    </a:p>
                  </a:txBody>
                  <a:tcPr marL="52388" marR="52388" marT="34925" marB="34925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3300" kern="1200" dirty="0">
                          <a:effectLst/>
                        </a:rPr>
                        <a:t>Los Angeles</a:t>
                      </a:r>
                      <a:endParaRPr lang="en-US" sz="3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8" marR="52388" marT="34925" marB="34925" anchor="b"/>
                </a:tc>
                <a:extLst>
                  <a:ext uri="{0D108BD9-81ED-4DB2-BD59-A6C34878D82A}">
                    <a16:rowId xmlns:a16="http://schemas.microsoft.com/office/drawing/2014/main" val="2996635806"/>
                  </a:ext>
                </a:extLst>
              </a:tr>
              <a:tr h="520847">
                <a:tc>
                  <a:txBody>
                    <a:bodyPr/>
                    <a:lstStyle/>
                    <a:p>
                      <a:pPr rtl="0" fontAlgn="b"/>
                      <a:r>
                        <a:rPr lang="en-US" sz="3300" dirty="0">
                          <a:effectLst/>
                        </a:rPr>
                        <a:t>New York</a:t>
                      </a:r>
                    </a:p>
                  </a:txBody>
                  <a:tcPr marL="52388" marR="52388" marT="34925" marB="34925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3300" kern="1200" dirty="0">
                          <a:effectLst/>
                        </a:rPr>
                        <a:t>New York</a:t>
                      </a:r>
                      <a:endParaRPr lang="en-US" sz="3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8" marR="52388" marT="34925" marB="34925" anchor="b"/>
                </a:tc>
                <a:extLst>
                  <a:ext uri="{0D108BD9-81ED-4DB2-BD59-A6C34878D82A}">
                    <a16:rowId xmlns:a16="http://schemas.microsoft.com/office/drawing/2014/main" val="2234894386"/>
                  </a:ext>
                </a:extLst>
              </a:tr>
              <a:tr h="520847">
                <a:tc>
                  <a:txBody>
                    <a:bodyPr/>
                    <a:lstStyle/>
                    <a:p>
                      <a:pPr rtl="0" fontAlgn="b"/>
                      <a:r>
                        <a:rPr lang="en-US" sz="3300" dirty="0">
                          <a:effectLst/>
                        </a:rPr>
                        <a:t>Texas</a:t>
                      </a:r>
                    </a:p>
                  </a:txBody>
                  <a:tcPr marL="52388" marR="52388" marT="34925" marB="34925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3300" kern="1200" dirty="0">
                          <a:effectLst/>
                        </a:rPr>
                        <a:t>Dallas</a:t>
                      </a:r>
                      <a:endParaRPr lang="en-US" sz="3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8" marR="52388" marT="34925" marB="34925" anchor="b"/>
                </a:tc>
                <a:extLst>
                  <a:ext uri="{0D108BD9-81ED-4DB2-BD59-A6C34878D82A}">
                    <a16:rowId xmlns:a16="http://schemas.microsoft.com/office/drawing/2014/main" val="478853665"/>
                  </a:ext>
                </a:extLst>
              </a:tr>
              <a:tr h="520847">
                <a:tc>
                  <a:txBody>
                    <a:bodyPr/>
                    <a:lstStyle/>
                    <a:p>
                      <a:pPr rtl="0" fontAlgn="b"/>
                      <a:r>
                        <a:rPr lang="en-US" sz="3300" dirty="0">
                          <a:effectLst/>
                        </a:rPr>
                        <a:t>Texas</a:t>
                      </a:r>
                    </a:p>
                  </a:txBody>
                  <a:tcPr marL="52388" marR="52388" marT="34925" marB="34925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3300" kern="1200" dirty="0">
                          <a:effectLst/>
                        </a:rPr>
                        <a:t>Houston</a:t>
                      </a:r>
                      <a:endParaRPr lang="en-US" sz="3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8" marR="52388" marT="34925" marB="34925" anchor="b"/>
                </a:tc>
                <a:extLst>
                  <a:ext uri="{0D108BD9-81ED-4DB2-BD59-A6C34878D82A}">
                    <a16:rowId xmlns:a16="http://schemas.microsoft.com/office/drawing/2014/main" val="492803126"/>
                  </a:ext>
                </a:extLst>
              </a:tr>
              <a:tr h="520847">
                <a:tc>
                  <a:txBody>
                    <a:bodyPr/>
                    <a:lstStyle/>
                    <a:p>
                      <a:pPr rtl="0" fontAlgn="b"/>
                      <a:r>
                        <a:rPr lang="en-US" sz="3300" dirty="0">
                          <a:effectLst/>
                        </a:rPr>
                        <a:t>Arizona</a:t>
                      </a:r>
                    </a:p>
                  </a:txBody>
                  <a:tcPr marL="52388" marR="52388" marT="34925" marB="34925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3300" kern="1200" dirty="0">
                          <a:effectLst/>
                        </a:rPr>
                        <a:t>Phoenix</a:t>
                      </a:r>
                      <a:endParaRPr lang="en-US" sz="3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8" marR="52388" marT="34925" marB="34925" anchor="b"/>
                </a:tc>
                <a:extLst>
                  <a:ext uri="{0D108BD9-81ED-4DB2-BD59-A6C34878D82A}">
                    <a16:rowId xmlns:a16="http://schemas.microsoft.com/office/drawing/2014/main" val="269787301"/>
                  </a:ext>
                </a:extLst>
              </a:tr>
              <a:tr h="520847">
                <a:tc>
                  <a:txBody>
                    <a:bodyPr/>
                    <a:lstStyle/>
                    <a:p>
                      <a:pPr rtl="0" fontAlgn="b"/>
                      <a:r>
                        <a:rPr lang="en-US" sz="3300" dirty="0">
                          <a:effectLst/>
                        </a:rPr>
                        <a:t>Massachusetts</a:t>
                      </a:r>
                    </a:p>
                  </a:txBody>
                  <a:tcPr marL="52388" marR="52388" marT="34925" marB="34925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3300" kern="1200" dirty="0">
                          <a:effectLst/>
                        </a:rPr>
                        <a:t>Boston</a:t>
                      </a:r>
                      <a:endParaRPr lang="en-US" sz="3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8" marR="52388" marT="34925" marB="34925" anchor="b"/>
                </a:tc>
                <a:extLst>
                  <a:ext uri="{0D108BD9-81ED-4DB2-BD59-A6C34878D82A}">
                    <a16:rowId xmlns:a16="http://schemas.microsoft.com/office/drawing/2014/main" val="296388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1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E617-596E-D64E-9B8C-A5C5BF45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8455-660F-624B-8A2D-9F272854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datasets</a:t>
            </a:r>
          </a:p>
          <a:p>
            <a:r>
              <a:rPr lang="en-US" dirty="0"/>
              <a:t>Selecting the common cities that can and year.</a:t>
            </a:r>
          </a:p>
          <a:p>
            <a:r>
              <a:rPr lang="en-US" dirty="0"/>
              <a:t>Elimination of the outliers.</a:t>
            </a:r>
          </a:p>
          <a:p>
            <a:r>
              <a:rPr lang="en-US" dirty="0"/>
              <a:t>Removed NaN data values in both the data sets.</a:t>
            </a:r>
          </a:p>
          <a:p>
            <a:r>
              <a:rPr lang="en-US" dirty="0"/>
              <a:t>Month basis average of the pollution data set.</a:t>
            </a:r>
          </a:p>
          <a:p>
            <a:r>
              <a:rPr lang="en-US" dirty="0"/>
              <a:t> Created data frame of both the data sets.</a:t>
            </a:r>
          </a:p>
          <a:p>
            <a:r>
              <a:rPr lang="en-US" dirty="0"/>
              <a:t>Data analysis  with : Box Plot, Histogram, Scatter Plot.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759-A622-FC40-AFFD-55F23063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7263"/>
            <a:ext cx="10131425" cy="1456267"/>
          </a:xfrm>
        </p:spPr>
        <p:txBody>
          <a:bodyPr/>
          <a:lstStyle/>
          <a:p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( Nitrogen Dioxide)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1275-17D7-214D-A9A9-CB8828A5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54A0A-1B11-4DFF-9D48-F7B0CAEBFF8D}"/>
              </a:ext>
            </a:extLst>
          </p:cNvPr>
          <p:cNvSpPr>
            <a:spLocks noGrp="1"/>
          </p:cNvSpPr>
          <p:nvPr/>
        </p:nvSpPr>
        <p:spPr>
          <a:xfrm>
            <a:off x="838200" y="2010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Sources of NO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Emissions of cars, trucks, buses, power plants, and off-road equipment</a:t>
            </a:r>
          </a:p>
          <a:p>
            <a:r>
              <a:rPr lang="en-US" dirty="0"/>
              <a:t>Health complications of NO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Short-term exposure can cause pre-existing respiratory diseases, such as asthma, to worsen</a:t>
            </a:r>
          </a:p>
          <a:p>
            <a:pPr lvl="1"/>
            <a:r>
              <a:rPr lang="en-US" dirty="0"/>
              <a:t>Long-term exposure can contribute to the development of asthma and respiratory functions</a:t>
            </a:r>
          </a:p>
          <a:p>
            <a:r>
              <a:rPr lang="en-US" dirty="0"/>
              <a:t>Environmental complications of NO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Interacts with oxygen, water, and other chemicals to form acid rain</a:t>
            </a:r>
          </a:p>
          <a:p>
            <a:pPr lvl="1"/>
            <a:r>
              <a:rPr lang="en-US" dirty="0"/>
              <a:t>Contributes to haze and coastal water nutrient pollution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9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759-A622-FC40-AFFD-55F23063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7263"/>
            <a:ext cx="10131425" cy="1456267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 (Ozone)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1275-17D7-214D-A9A9-CB8828A5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54A0A-1B11-4DFF-9D48-F7B0CAEBFF8D}"/>
              </a:ext>
            </a:extLst>
          </p:cNvPr>
          <p:cNvSpPr>
            <a:spLocks noGrp="1"/>
          </p:cNvSpPr>
          <p:nvPr/>
        </p:nvSpPr>
        <p:spPr>
          <a:xfrm>
            <a:off x="838200" y="2010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Sources of O</a:t>
            </a:r>
            <a:r>
              <a:rPr lang="en-US" baseline="-25000" dirty="0"/>
              <a:t>3</a:t>
            </a:r>
          </a:p>
          <a:p>
            <a:pPr lvl="1"/>
            <a:r>
              <a:rPr lang="en-US" dirty="0"/>
              <a:t>Occurs naturally within the stratosphere and troposphere</a:t>
            </a:r>
          </a:p>
          <a:p>
            <a:pPr lvl="1"/>
            <a:r>
              <a:rPr lang="en-US" dirty="0"/>
              <a:t>Majority of ground-level ozone is created by chemical plants, gasoline pumps, oil-based paints, autobody shops, power plants, and moto vehicles</a:t>
            </a:r>
          </a:p>
          <a:p>
            <a:r>
              <a:rPr lang="en-US" dirty="0"/>
              <a:t>Health complications of O</a:t>
            </a:r>
            <a:r>
              <a:rPr lang="en-US" baseline="-25000" dirty="0"/>
              <a:t>3</a:t>
            </a:r>
          </a:p>
          <a:p>
            <a:pPr lvl="1"/>
            <a:r>
              <a:rPr lang="en-US" dirty="0"/>
              <a:t>Inhalation can lead to reduced lung function, inflammation of airways, coughing, throat irritation, and tightness in the chest</a:t>
            </a:r>
          </a:p>
          <a:p>
            <a:r>
              <a:rPr lang="en-US" dirty="0"/>
              <a:t>Environmental complications of O</a:t>
            </a:r>
            <a:r>
              <a:rPr lang="en-US" baseline="-25000" dirty="0"/>
              <a:t>3</a:t>
            </a:r>
          </a:p>
          <a:p>
            <a:pPr lvl="1"/>
            <a:r>
              <a:rPr lang="en-US" dirty="0"/>
              <a:t>Stunts plant growth and can lead to changes in water and nutrient cycles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4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759-A622-FC40-AFFD-55F23063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7263"/>
            <a:ext cx="10131425" cy="1456267"/>
          </a:xfrm>
        </p:spPr>
        <p:txBody>
          <a:bodyPr/>
          <a:lstStyle/>
          <a:p>
            <a:r>
              <a:rPr lang="en-US" dirty="0"/>
              <a:t>SO</a:t>
            </a:r>
            <a:r>
              <a:rPr lang="en-US" baseline="-25000" dirty="0"/>
              <a:t>2</a:t>
            </a:r>
            <a:r>
              <a:rPr lang="en-US" dirty="0"/>
              <a:t> (Sulfur Dioxide)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1275-17D7-214D-A9A9-CB8828A5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54A0A-1B11-4DFF-9D48-F7B0CAEBFF8D}"/>
              </a:ext>
            </a:extLst>
          </p:cNvPr>
          <p:cNvSpPr>
            <a:spLocks noGrp="1"/>
          </p:cNvSpPr>
          <p:nvPr/>
        </p:nvSpPr>
        <p:spPr>
          <a:xfrm>
            <a:off x="838200" y="2010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Sources of SO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Burning of fossil fuels by power plants and other industrial facilities are primary sources of sulfur dioxide</a:t>
            </a:r>
          </a:p>
          <a:p>
            <a:pPr lvl="1"/>
            <a:r>
              <a:rPr lang="en-US" dirty="0"/>
              <a:t>Locomotives, ships, heavy equipment, and various industrial processes are less significant sources</a:t>
            </a:r>
          </a:p>
          <a:p>
            <a:r>
              <a:rPr lang="en-US" dirty="0"/>
              <a:t>Health complications of SO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Inhalation can harm the respiratory system and create breathing difficulties</a:t>
            </a:r>
          </a:p>
          <a:p>
            <a:r>
              <a:rPr lang="en-US" dirty="0"/>
              <a:t>Environmental complications of SO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Has the capability of damaging foliage and contributing to acid rain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1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759-A622-FC40-AFFD-55F23063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7263"/>
            <a:ext cx="10131425" cy="1456267"/>
          </a:xfrm>
        </p:spPr>
        <p:txBody>
          <a:bodyPr/>
          <a:lstStyle/>
          <a:p>
            <a:r>
              <a:rPr lang="en-US" dirty="0"/>
              <a:t>CO (Carbon Monoxide)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1275-17D7-214D-A9A9-CB8828A5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54A0A-1B11-4DFF-9D48-F7B0CAEBFF8D}"/>
              </a:ext>
            </a:extLst>
          </p:cNvPr>
          <p:cNvSpPr>
            <a:spLocks noGrp="1"/>
          </p:cNvSpPr>
          <p:nvPr/>
        </p:nvSpPr>
        <p:spPr>
          <a:xfrm>
            <a:off x="838200" y="2010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Sources of CO</a:t>
            </a:r>
          </a:p>
          <a:p>
            <a:pPr lvl="1"/>
            <a:r>
              <a:rPr lang="en-US" dirty="0"/>
              <a:t>Emissions from cars, trucks, other motor vehicles, and heavy machinery</a:t>
            </a:r>
          </a:p>
          <a:p>
            <a:r>
              <a:rPr lang="en-US" dirty="0"/>
              <a:t>Health complications of CO</a:t>
            </a:r>
          </a:p>
          <a:p>
            <a:pPr lvl="1"/>
            <a:r>
              <a:rPr lang="en-US" dirty="0"/>
              <a:t>Individuals with certain varieties of heart disease are particularly vulnerable, and can have trouble relaying oxygen to their heart</a:t>
            </a:r>
          </a:p>
          <a:p>
            <a:pPr lvl="1"/>
            <a:r>
              <a:rPr lang="en-US" dirty="0"/>
              <a:t>In enclosed environments, carbon monoxide can lead to dizziness, confusion, and even death</a:t>
            </a:r>
          </a:p>
          <a:p>
            <a:r>
              <a:rPr lang="en-US" dirty="0"/>
              <a:t>Environmental complications of CO</a:t>
            </a:r>
          </a:p>
          <a:p>
            <a:pPr lvl="1"/>
            <a:r>
              <a:rPr lang="en-US" dirty="0"/>
              <a:t>Although carbon monoxide does not contribute directly to climate change, its presence increases greenhouse gases such as methane and carbon dioxide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70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472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Group 7- Comparing Pollution and temperature data of 5 cities</vt:lpstr>
      <vt:lpstr>Index</vt:lpstr>
      <vt:lpstr>Technologies used:</vt:lpstr>
      <vt:lpstr>Data Sets being used</vt:lpstr>
      <vt:lpstr>Step By Step Analysis</vt:lpstr>
      <vt:lpstr>NO2 ( Nitrogen Dioxide)</vt:lpstr>
      <vt:lpstr>O3 (Ozone)</vt:lpstr>
      <vt:lpstr>SO2 (Sulfur Dioxide)</vt:lpstr>
      <vt:lpstr>CO (Carbon Monoxide)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7- proving pollution is causing climate change.</dc:title>
  <dc:creator>Upadhyay, Ms. Meher Ghanshyam</dc:creator>
  <cp:lastModifiedBy>Rodrigo Martins</cp:lastModifiedBy>
  <cp:revision>9</cp:revision>
  <dcterms:created xsi:type="dcterms:W3CDTF">2020-10-13T14:35:58Z</dcterms:created>
  <dcterms:modified xsi:type="dcterms:W3CDTF">2020-10-14T20:02:34Z</dcterms:modified>
</cp:coreProperties>
</file>