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3" d="100"/>
          <a:sy n="73" d="100"/>
        </p:scale>
        <p:origin x="36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D9CA-EDA0-4D23-8F58-B5F1FFF887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375430-570E-45ED-B3A7-D1A522358B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8D1787-6C31-4727-B97C-B674E43ECB9A}"/>
              </a:ext>
            </a:extLst>
          </p:cNvPr>
          <p:cNvSpPr>
            <a:spLocks noGrp="1"/>
          </p:cNvSpPr>
          <p:nvPr>
            <p:ph type="dt" sz="half" idx="10"/>
          </p:nvPr>
        </p:nvSpPr>
        <p:spPr/>
        <p:txBody>
          <a:bodyPr/>
          <a:lstStyle/>
          <a:p>
            <a:fld id="{0D6DC6C4-C049-4E1D-9B2D-58609719CB9F}" type="datetimeFigureOut">
              <a:rPr lang="en-US" smtClean="0"/>
              <a:t>10/21/2024</a:t>
            </a:fld>
            <a:endParaRPr lang="en-US"/>
          </a:p>
        </p:txBody>
      </p:sp>
      <p:sp>
        <p:nvSpPr>
          <p:cNvPr id="5" name="Footer Placeholder 4">
            <a:extLst>
              <a:ext uri="{FF2B5EF4-FFF2-40B4-BE49-F238E27FC236}">
                <a16:creationId xmlns:a16="http://schemas.microsoft.com/office/drawing/2014/main" id="{7C24F803-E83C-4781-A459-7ECC66BCCB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4DDC6-FC9F-4A89-BDCD-AEE338E48E4C}"/>
              </a:ext>
            </a:extLst>
          </p:cNvPr>
          <p:cNvSpPr>
            <a:spLocks noGrp="1"/>
          </p:cNvSpPr>
          <p:nvPr>
            <p:ph type="sldNum" sz="quarter" idx="12"/>
          </p:nvPr>
        </p:nvSpPr>
        <p:spPr/>
        <p:txBody>
          <a:bodyPr/>
          <a:lstStyle/>
          <a:p>
            <a:fld id="{7226EECE-8C1A-4EBC-9950-A6692A8AE85B}" type="slidenum">
              <a:rPr lang="en-US" smtClean="0"/>
              <a:t>‹#›</a:t>
            </a:fld>
            <a:endParaRPr lang="en-US"/>
          </a:p>
        </p:txBody>
      </p:sp>
    </p:spTree>
    <p:extLst>
      <p:ext uri="{BB962C8B-B14F-4D97-AF65-F5344CB8AC3E}">
        <p14:creationId xmlns:p14="http://schemas.microsoft.com/office/powerpoint/2010/main" val="2279277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9B667-0FA6-4009-BC1F-4AA26503EF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10C8DF-28E3-441D-BA7F-33ABA081A50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DDF114-C18D-4257-9566-D5970CCEAD6D}"/>
              </a:ext>
            </a:extLst>
          </p:cNvPr>
          <p:cNvSpPr>
            <a:spLocks noGrp="1"/>
          </p:cNvSpPr>
          <p:nvPr>
            <p:ph type="dt" sz="half" idx="10"/>
          </p:nvPr>
        </p:nvSpPr>
        <p:spPr/>
        <p:txBody>
          <a:bodyPr/>
          <a:lstStyle/>
          <a:p>
            <a:fld id="{0D6DC6C4-C049-4E1D-9B2D-58609719CB9F}" type="datetimeFigureOut">
              <a:rPr lang="en-US" smtClean="0"/>
              <a:t>10/21/2024</a:t>
            </a:fld>
            <a:endParaRPr lang="en-US"/>
          </a:p>
        </p:txBody>
      </p:sp>
      <p:sp>
        <p:nvSpPr>
          <p:cNvPr id="5" name="Footer Placeholder 4">
            <a:extLst>
              <a:ext uri="{FF2B5EF4-FFF2-40B4-BE49-F238E27FC236}">
                <a16:creationId xmlns:a16="http://schemas.microsoft.com/office/drawing/2014/main" id="{593F851D-D514-4C71-B0AB-668D28BFFE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E8FD17-EECB-4EA4-8F6E-95A3CC8F31F4}"/>
              </a:ext>
            </a:extLst>
          </p:cNvPr>
          <p:cNvSpPr>
            <a:spLocks noGrp="1"/>
          </p:cNvSpPr>
          <p:nvPr>
            <p:ph type="sldNum" sz="quarter" idx="12"/>
          </p:nvPr>
        </p:nvSpPr>
        <p:spPr/>
        <p:txBody>
          <a:bodyPr/>
          <a:lstStyle/>
          <a:p>
            <a:fld id="{7226EECE-8C1A-4EBC-9950-A6692A8AE85B}" type="slidenum">
              <a:rPr lang="en-US" smtClean="0"/>
              <a:t>‹#›</a:t>
            </a:fld>
            <a:endParaRPr lang="en-US"/>
          </a:p>
        </p:txBody>
      </p:sp>
    </p:spTree>
    <p:extLst>
      <p:ext uri="{BB962C8B-B14F-4D97-AF65-F5344CB8AC3E}">
        <p14:creationId xmlns:p14="http://schemas.microsoft.com/office/powerpoint/2010/main" val="3605104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7272B6-7488-4500-892B-7DDA3781B2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6A7249-996E-4A2C-811C-CDBCB0D9D23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CF836-2BE6-464F-8568-404866C8DBA0}"/>
              </a:ext>
            </a:extLst>
          </p:cNvPr>
          <p:cNvSpPr>
            <a:spLocks noGrp="1"/>
          </p:cNvSpPr>
          <p:nvPr>
            <p:ph type="dt" sz="half" idx="10"/>
          </p:nvPr>
        </p:nvSpPr>
        <p:spPr/>
        <p:txBody>
          <a:bodyPr/>
          <a:lstStyle/>
          <a:p>
            <a:fld id="{0D6DC6C4-C049-4E1D-9B2D-58609719CB9F}" type="datetimeFigureOut">
              <a:rPr lang="en-US" smtClean="0"/>
              <a:t>10/21/2024</a:t>
            </a:fld>
            <a:endParaRPr lang="en-US"/>
          </a:p>
        </p:txBody>
      </p:sp>
      <p:sp>
        <p:nvSpPr>
          <p:cNvPr id="5" name="Footer Placeholder 4">
            <a:extLst>
              <a:ext uri="{FF2B5EF4-FFF2-40B4-BE49-F238E27FC236}">
                <a16:creationId xmlns:a16="http://schemas.microsoft.com/office/drawing/2014/main" id="{D4E221C2-8D9B-48BD-ADBB-C4EC60525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9C2F60-D039-475E-B757-75A4F0C2D5B8}"/>
              </a:ext>
            </a:extLst>
          </p:cNvPr>
          <p:cNvSpPr>
            <a:spLocks noGrp="1"/>
          </p:cNvSpPr>
          <p:nvPr>
            <p:ph type="sldNum" sz="quarter" idx="12"/>
          </p:nvPr>
        </p:nvSpPr>
        <p:spPr/>
        <p:txBody>
          <a:bodyPr/>
          <a:lstStyle/>
          <a:p>
            <a:fld id="{7226EECE-8C1A-4EBC-9950-A6692A8AE85B}" type="slidenum">
              <a:rPr lang="en-US" smtClean="0"/>
              <a:t>‹#›</a:t>
            </a:fld>
            <a:endParaRPr lang="en-US"/>
          </a:p>
        </p:txBody>
      </p:sp>
    </p:spTree>
    <p:extLst>
      <p:ext uri="{BB962C8B-B14F-4D97-AF65-F5344CB8AC3E}">
        <p14:creationId xmlns:p14="http://schemas.microsoft.com/office/powerpoint/2010/main" val="2349250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02484-92E4-43A7-A8A4-DEF87E4829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2424A5-8672-464C-A1AE-97F187CAC12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DB5BED-7D31-41B9-9EC3-5988DA1708CD}"/>
              </a:ext>
            </a:extLst>
          </p:cNvPr>
          <p:cNvSpPr>
            <a:spLocks noGrp="1"/>
          </p:cNvSpPr>
          <p:nvPr>
            <p:ph type="dt" sz="half" idx="10"/>
          </p:nvPr>
        </p:nvSpPr>
        <p:spPr/>
        <p:txBody>
          <a:bodyPr/>
          <a:lstStyle/>
          <a:p>
            <a:fld id="{0D6DC6C4-C049-4E1D-9B2D-58609719CB9F}" type="datetimeFigureOut">
              <a:rPr lang="en-US" smtClean="0"/>
              <a:t>10/21/2024</a:t>
            </a:fld>
            <a:endParaRPr lang="en-US"/>
          </a:p>
        </p:txBody>
      </p:sp>
      <p:sp>
        <p:nvSpPr>
          <p:cNvPr id="5" name="Footer Placeholder 4">
            <a:extLst>
              <a:ext uri="{FF2B5EF4-FFF2-40B4-BE49-F238E27FC236}">
                <a16:creationId xmlns:a16="http://schemas.microsoft.com/office/drawing/2014/main" id="{D8B25D26-C038-4173-AF0B-D42843118D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DD06E9-B82D-47AA-AB0A-99635997C270}"/>
              </a:ext>
            </a:extLst>
          </p:cNvPr>
          <p:cNvSpPr>
            <a:spLocks noGrp="1"/>
          </p:cNvSpPr>
          <p:nvPr>
            <p:ph type="sldNum" sz="quarter" idx="12"/>
          </p:nvPr>
        </p:nvSpPr>
        <p:spPr/>
        <p:txBody>
          <a:bodyPr/>
          <a:lstStyle/>
          <a:p>
            <a:fld id="{7226EECE-8C1A-4EBC-9950-A6692A8AE85B}" type="slidenum">
              <a:rPr lang="en-US" smtClean="0"/>
              <a:t>‹#›</a:t>
            </a:fld>
            <a:endParaRPr lang="en-US"/>
          </a:p>
        </p:txBody>
      </p:sp>
    </p:spTree>
    <p:extLst>
      <p:ext uri="{BB962C8B-B14F-4D97-AF65-F5344CB8AC3E}">
        <p14:creationId xmlns:p14="http://schemas.microsoft.com/office/powerpoint/2010/main" val="626408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DD127-7EE4-4552-A594-454AE44077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18054A-5DB7-4F45-B9B5-22A96C8168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D9BAB2-B83B-4B4A-BA75-233526E292EB}"/>
              </a:ext>
            </a:extLst>
          </p:cNvPr>
          <p:cNvSpPr>
            <a:spLocks noGrp="1"/>
          </p:cNvSpPr>
          <p:nvPr>
            <p:ph type="dt" sz="half" idx="10"/>
          </p:nvPr>
        </p:nvSpPr>
        <p:spPr/>
        <p:txBody>
          <a:bodyPr/>
          <a:lstStyle/>
          <a:p>
            <a:fld id="{0D6DC6C4-C049-4E1D-9B2D-58609719CB9F}" type="datetimeFigureOut">
              <a:rPr lang="en-US" smtClean="0"/>
              <a:t>10/21/2024</a:t>
            </a:fld>
            <a:endParaRPr lang="en-US"/>
          </a:p>
        </p:txBody>
      </p:sp>
      <p:sp>
        <p:nvSpPr>
          <p:cNvPr id="5" name="Footer Placeholder 4">
            <a:extLst>
              <a:ext uri="{FF2B5EF4-FFF2-40B4-BE49-F238E27FC236}">
                <a16:creationId xmlns:a16="http://schemas.microsoft.com/office/drawing/2014/main" id="{F1F67640-FB52-4C8F-9A10-70849E9F54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48A666-B97F-42EF-B926-A16686CACEBC}"/>
              </a:ext>
            </a:extLst>
          </p:cNvPr>
          <p:cNvSpPr>
            <a:spLocks noGrp="1"/>
          </p:cNvSpPr>
          <p:nvPr>
            <p:ph type="sldNum" sz="quarter" idx="12"/>
          </p:nvPr>
        </p:nvSpPr>
        <p:spPr/>
        <p:txBody>
          <a:bodyPr/>
          <a:lstStyle/>
          <a:p>
            <a:fld id="{7226EECE-8C1A-4EBC-9950-A6692A8AE85B}" type="slidenum">
              <a:rPr lang="en-US" smtClean="0"/>
              <a:t>‹#›</a:t>
            </a:fld>
            <a:endParaRPr lang="en-US"/>
          </a:p>
        </p:txBody>
      </p:sp>
    </p:spTree>
    <p:extLst>
      <p:ext uri="{BB962C8B-B14F-4D97-AF65-F5344CB8AC3E}">
        <p14:creationId xmlns:p14="http://schemas.microsoft.com/office/powerpoint/2010/main" val="393582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7683D-154A-41F2-805F-B94BE1F327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F582CD-8367-4E6E-B5BB-0C6505864DF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A52E62-B0E3-461E-8B8A-6532904635C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23D6FD-4054-4AF9-AA82-58229A96B048}"/>
              </a:ext>
            </a:extLst>
          </p:cNvPr>
          <p:cNvSpPr>
            <a:spLocks noGrp="1"/>
          </p:cNvSpPr>
          <p:nvPr>
            <p:ph type="dt" sz="half" idx="10"/>
          </p:nvPr>
        </p:nvSpPr>
        <p:spPr/>
        <p:txBody>
          <a:bodyPr/>
          <a:lstStyle/>
          <a:p>
            <a:fld id="{0D6DC6C4-C049-4E1D-9B2D-58609719CB9F}" type="datetimeFigureOut">
              <a:rPr lang="en-US" smtClean="0"/>
              <a:t>10/21/2024</a:t>
            </a:fld>
            <a:endParaRPr lang="en-US"/>
          </a:p>
        </p:txBody>
      </p:sp>
      <p:sp>
        <p:nvSpPr>
          <p:cNvPr id="6" name="Footer Placeholder 5">
            <a:extLst>
              <a:ext uri="{FF2B5EF4-FFF2-40B4-BE49-F238E27FC236}">
                <a16:creationId xmlns:a16="http://schemas.microsoft.com/office/drawing/2014/main" id="{F6720F95-D920-452C-93DB-6FCE61B36C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DB598A-63DD-4FA3-8746-820A06B0AAEA}"/>
              </a:ext>
            </a:extLst>
          </p:cNvPr>
          <p:cNvSpPr>
            <a:spLocks noGrp="1"/>
          </p:cNvSpPr>
          <p:nvPr>
            <p:ph type="sldNum" sz="quarter" idx="12"/>
          </p:nvPr>
        </p:nvSpPr>
        <p:spPr/>
        <p:txBody>
          <a:bodyPr/>
          <a:lstStyle/>
          <a:p>
            <a:fld id="{7226EECE-8C1A-4EBC-9950-A6692A8AE85B}" type="slidenum">
              <a:rPr lang="en-US" smtClean="0"/>
              <a:t>‹#›</a:t>
            </a:fld>
            <a:endParaRPr lang="en-US"/>
          </a:p>
        </p:txBody>
      </p:sp>
    </p:spTree>
    <p:extLst>
      <p:ext uri="{BB962C8B-B14F-4D97-AF65-F5344CB8AC3E}">
        <p14:creationId xmlns:p14="http://schemas.microsoft.com/office/powerpoint/2010/main" val="3914747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C4C13-2A42-4E6F-BF73-09C4A71CCA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4C0807-5BAE-4FB4-BD93-282BF94240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6BBA35E-1C32-4DB7-A87C-3B92BAA287D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E949B9-B222-4008-8221-A86ACBCA0C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FE36C1C-1EE9-4295-9299-8F38B343DBA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2AA6B8-34EE-482A-BCF0-6FA94D64B026}"/>
              </a:ext>
            </a:extLst>
          </p:cNvPr>
          <p:cNvSpPr>
            <a:spLocks noGrp="1"/>
          </p:cNvSpPr>
          <p:nvPr>
            <p:ph type="dt" sz="half" idx="10"/>
          </p:nvPr>
        </p:nvSpPr>
        <p:spPr/>
        <p:txBody>
          <a:bodyPr/>
          <a:lstStyle/>
          <a:p>
            <a:fld id="{0D6DC6C4-C049-4E1D-9B2D-58609719CB9F}" type="datetimeFigureOut">
              <a:rPr lang="en-US" smtClean="0"/>
              <a:t>10/21/2024</a:t>
            </a:fld>
            <a:endParaRPr lang="en-US"/>
          </a:p>
        </p:txBody>
      </p:sp>
      <p:sp>
        <p:nvSpPr>
          <p:cNvPr id="8" name="Footer Placeholder 7">
            <a:extLst>
              <a:ext uri="{FF2B5EF4-FFF2-40B4-BE49-F238E27FC236}">
                <a16:creationId xmlns:a16="http://schemas.microsoft.com/office/drawing/2014/main" id="{F79AE96C-F8B4-4AE8-A8B4-7E37E1C66B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A93525-9FFE-487F-9A48-0D95C281C9CC}"/>
              </a:ext>
            </a:extLst>
          </p:cNvPr>
          <p:cNvSpPr>
            <a:spLocks noGrp="1"/>
          </p:cNvSpPr>
          <p:nvPr>
            <p:ph type="sldNum" sz="quarter" idx="12"/>
          </p:nvPr>
        </p:nvSpPr>
        <p:spPr/>
        <p:txBody>
          <a:bodyPr/>
          <a:lstStyle/>
          <a:p>
            <a:fld id="{7226EECE-8C1A-4EBC-9950-A6692A8AE85B}" type="slidenum">
              <a:rPr lang="en-US" smtClean="0"/>
              <a:t>‹#›</a:t>
            </a:fld>
            <a:endParaRPr lang="en-US"/>
          </a:p>
        </p:txBody>
      </p:sp>
    </p:spTree>
    <p:extLst>
      <p:ext uri="{BB962C8B-B14F-4D97-AF65-F5344CB8AC3E}">
        <p14:creationId xmlns:p14="http://schemas.microsoft.com/office/powerpoint/2010/main" val="2081818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AFD53-7C33-4317-9343-AF9A8409D3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72C8A9-C5F0-4F4D-B956-1ED06535F77C}"/>
              </a:ext>
            </a:extLst>
          </p:cNvPr>
          <p:cNvSpPr>
            <a:spLocks noGrp="1"/>
          </p:cNvSpPr>
          <p:nvPr>
            <p:ph type="dt" sz="half" idx="10"/>
          </p:nvPr>
        </p:nvSpPr>
        <p:spPr/>
        <p:txBody>
          <a:bodyPr/>
          <a:lstStyle/>
          <a:p>
            <a:fld id="{0D6DC6C4-C049-4E1D-9B2D-58609719CB9F}" type="datetimeFigureOut">
              <a:rPr lang="en-US" smtClean="0"/>
              <a:t>10/21/2024</a:t>
            </a:fld>
            <a:endParaRPr lang="en-US"/>
          </a:p>
        </p:txBody>
      </p:sp>
      <p:sp>
        <p:nvSpPr>
          <p:cNvPr id="4" name="Footer Placeholder 3">
            <a:extLst>
              <a:ext uri="{FF2B5EF4-FFF2-40B4-BE49-F238E27FC236}">
                <a16:creationId xmlns:a16="http://schemas.microsoft.com/office/drawing/2014/main" id="{6341FAFF-6B4B-4FAF-B612-7AA97D3232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66BAC8-93B9-4EF5-BFE4-2755F32820CD}"/>
              </a:ext>
            </a:extLst>
          </p:cNvPr>
          <p:cNvSpPr>
            <a:spLocks noGrp="1"/>
          </p:cNvSpPr>
          <p:nvPr>
            <p:ph type="sldNum" sz="quarter" idx="12"/>
          </p:nvPr>
        </p:nvSpPr>
        <p:spPr/>
        <p:txBody>
          <a:bodyPr/>
          <a:lstStyle/>
          <a:p>
            <a:fld id="{7226EECE-8C1A-4EBC-9950-A6692A8AE85B}" type="slidenum">
              <a:rPr lang="en-US" smtClean="0"/>
              <a:t>‹#›</a:t>
            </a:fld>
            <a:endParaRPr lang="en-US"/>
          </a:p>
        </p:txBody>
      </p:sp>
    </p:spTree>
    <p:extLst>
      <p:ext uri="{BB962C8B-B14F-4D97-AF65-F5344CB8AC3E}">
        <p14:creationId xmlns:p14="http://schemas.microsoft.com/office/powerpoint/2010/main" val="1971158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74D800-97C3-4EB1-AE6B-33C00741295A}"/>
              </a:ext>
            </a:extLst>
          </p:cNvPr>
          <p:cNvSpPr>
            <a:spLocks noGrp="1"/>
          </p:cNvSpPr>
          <p:nvPr>
            <p:ph type="dt" sz="half" idx="10"/>
          </p:nvPr>
        </p:nvSpPr>
        <p:spPr/>
        <p:txBody>
          <a:bodyPr/>
          <a:lstStyle/>
          <a:p>
            <a:fld id="{0D6DC6C4-C049-4E1D-9B2D-58609719CB9F}" type="datetimeFigureOut">
              <a:rPr lang="en-US" smtClean="0"/>
              <a:t>10/21/2024</a:t>
            </a:fld>
            <a:endParaRPr lang="en-US"/>
          </a:p>
        </p:txBody>
      </p:sp>
      <p:sp>
        <p:nvSpPr>
          <p:cNvPr id="3" name="Footer Placeholder 2">
            <a:extLst>
              <a:ext uri="{FF2B5EF4-FFF2-40B4-BE49-F238E27FC236}">
                <a16:creationId xmlns:a16="http://schemas.microsoft.com/office/drawing/2014/main" id="{AB3E6D23-FA80-43FA-852B-CB05D541E3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526A65-4014-44C4-AE77-46176220D46F}"/>
              </a:ext>
            </a:extLst>
          </p:cNvPr>
          <p:cNvSpPr>
            <a:spLocks noGrp="1"/>
          </p:cNvSpPr>
          <p:nvPr>
            <p:ph type="sldNum" sz="quarter" idx="12"/>
          </p:nvPr>
        </p:nvSpPr>
        <p:spPr/>
        <p:txBody>
          <a:bodyPr/>
          <a:lstStyle/>
          <a:p>
            <a:fld id="{7226EECE-8C1A-4EBC-9950-A6692A8AE85B}" type="slidenum">
              <a:rPr lang="en-US" smtClean="0"/>
              <a:t>‹#›</a:t>
            </a:fld>
            <a:endParaRPr lang="en-US"/>
          </a:p>
        </p:txBody>
      </p:sp>
    </p:spTree>
    <p:extLst>
      <p:ext uri="{BB962C8B-B14F-4D97-AF65-F5344CB8AC3E}">
        <p14:creationId xmlns:p14="http://schemas.microsoft.com/office/powerpoint/2010/main" val="291344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57C50-D1EC-4469-9981-F1A9013695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12009F-83AC-4C80-A4E9-9BBA5F1943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546017-DAA5-48A8-A32C-F07BEC2120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E6375FA-B3A4-467F-AEFA-7AE4C1266872}"/>
              </a:ext>
            </a:extLst>
          </p:cNvPr>
          <p:cNvSpPr>
            <a:spLocks noGrp="1"/>
          </p:cNvSpPr>
          <p:nvPr>
            <p:ph type="dt" sz="half" idx="10"/>
          </p:nvPr>
        </p:nvSpPr>
        <p:spPr/>
        <p:txBody>
          <a:bodyPr/>
          <a:lstStyle/>
          <a:p>
            <a:fld id="{0D6DC6C4-C049-4E1D-9B2D-58609719CB9F}" type="datetimeFigureOut">
              <a:rPr lang="en-US" smtClean="0"/>
              <a:t>10/21/2024</a:t>
            </a:fld>
            <a:endParaRPr lang="en-US"/>
          </a:p>
        </p:txBody>
      </p:sp>
      <p:sp>
        <p:nvSpPr>
          <p:cNvPr id="6" name="Footer Placeholder 5">
            <a:extLst>
              <a:ext uri="{FF2B5EF4-FFF2-40B4-BE49-F238E27FC236}">
                <a16:creationId xmlns:a16="http://schemas.microsoft.com/office/drawing/2014/main" id="{1864B3BD-F31B-4DB8-A0EA-5DA9F038AF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044167-7954-42D9-9E4D-5B5524A03AE7}"/>
              </a:ext>
            </a:extLst>
          </p:cNvPr>
          <p:cNvSpPr>
            <a:spLocks noGrp="1"/>
          </p:cNvSpPr>
          <p:nvPr>
            <p:ph type="sldNum" sz="quarter" idx="12"/>
          </p:nvPr>
        </p:nvSpPr>
        <p:spPr/>
        <p:txBody>
          <a:bodyPr/>
          <a:lstStyle/>
          <a:p>
            <a:fld id="{7226EECE-8C1A-4EBC-9950-A6692A8AE85B}" type="slidenum">
              <a:rPr lang="en-US" smtClean="0"/>
              <a:t>‹#›</a:t>
            </a:fld>
            <a:endParaRPr lang="en-US"/>
          </a:p>
        </p:txBody>
      </p:sp>
    </p:spTree>
    <p:extLst>
      <p:ext uri="{BB962C8B-B14F-4D97-AF65-F5344CB8AC3E}">
        <p14:creationId xmlns:p14="http://schemas.microsoft.com/office/powerpoint/2010/main" val="3757874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E8285-3B3F-41F5-BFC2-35BC29A072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38D29F-83C1-43A1-82FB-EFDD991557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CB1DD2-CDFA-4FB3-88BD-0577960C97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62F12CC-2D0D-443D-A393-F0279E0BD7EE}"/>
              </a:ext>
            </a:extLst>
          </p:cNvPr>
          <p:cNvSpPr>
            <a:spLocks noGrp="1"/>
          </p:cNvSpPr>
          <p:nvPr>
            <p:ph type="dt" sz="half" idx="10"/>
          </p:nvPr>
        </p:nvSpPr>
        <p:spPr/>
        <p:txBody>
          <a:bodyPr/>
          <a:lstStyle/>
          <a:p>
            <a:fld id="{0D6DC6C4-C049-4E1D-9B2D-58609719CB9F}" type="datetimeFigureOut">
              <a:rPr lang="en-US" smtClean="0"/>
              <a:t>10/21/2024</a:t>
            </a:fld>
            <a:endParaRPr lang="en-US"/>
          </a:p>
        </p:txBody>
      </p:sp>
      <p:sp>
        <p:nvSpPr>
          <p:cNvPr id="6" name="Footer Placeholder 5">
            <a:extLst>
              <a:ext uri="{FF2B5EF4-FFF2-40B4-BE49-F238E27FC236}">
                <a16:creationId xmlns:a16="http://schemas.microsoft.com/office/drawing/2014/main" id="{AFA06BF3-EE64-4B84-8983-C6268368F3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E70E14-B7D6-4147-84FE-9D98E9B5AC0F}"/>
              </a:ext>
            </a:extLst>
          </p:cNvPr>
          <p:cNvSpPr>
            <a:spLocks noGrp="1"/>
          </p:cNvSpPr>
          <p:nvPr>
            <p:ph type="sldNum" sz="quarter" idx="12"/>
          </p:nvPr>
        </p:nvSpPr>
        <p:spPr/>
        <p:txBody>
          <a:bodyPr/>
          <a:lstStyle/>
          <a:p>
            <a:fld id="{7226EECE-8C1A-4EBC-9950-A6692A8AE85B}" type="slidenum">
              <a:rPr lang="en-US" smtClean="0"/>
              <a:t>‹#›</a:t>
            </a:fld>
            <a:endParaRPr lang="en-US"/>
          </a:p>
        </p:txBody>
      </p:sp>
    </p:spTree>
    <p:extLst>
      <p:ext uri="{BB962C8B-B14F-4D97-AF65-F5344CB8AC3E}">
        <p14:creationId xmlns:p14="http://schemas.microsoft.com/office/powerpoint/2010/main" val="3169789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079AA0-4C81-4B5E-B21C-1054443194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E3CA53-E298-4AC2-A40F-DD334D68BB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E9CAFA-EB6F-4C02-BAA9-F448BCFFEF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6DC6C4-C049-4E1D-9B2D-58609719CB9F}" type="datetimeFigureOut">
              <a:rPr lang="en-US" smtClean="0"/>
              <a:t>10/21/2024</a:t>
            </a:fld>
            <a:endParaRPr lang="en-US"/>
          </a:p>
        </p:txBody>
      </p:sp>
      <p:sp>
        <p:nvSpPr>
          <p:cNvPr id="5" name="Footer Placeholder 4">
            <a:extLst>
              <a:ext uri="{FF2B5EF4-FFF2-40B4-BE49-F238E27FC236}">
                <a16:creationId xmlns:a16="http://schemas.microsoft.com/office/drawing/2014/main" id="{0B50F6A9-3071-48DB-BE72-536FF4F917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F5435F-AC73-4A85-9A32-DB066C76F5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26EECE-8C1A-4EBC-9950-A6692A8AE85B}" type="slidenum">
              <a:rPr lang="en-US" smtClean="0"/>
              <a:t>‹#›</a:t>
            </a:fld>
            <a:endParaRPr lang="en-US"/>
          </a:p>
        </p:txBody>
      </p:sp>
    </p:spTree>
    <p:extLst>
      <p:ext uri="{BB962C8B-B14F-4D97-AF65-F5344CB8AC3E}">
        <p14:creationId xmlns:p14="http://schemas.microsoft.com/office/powerpoint/2010/main" val="3364869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1183-7437-4B39-9879-6A2078F85E5C}"/>
              </a:ext>
            </a:extLst>
          </p:cNvPr>
          <p:cNvSpPr>
            <a:spLocks noGrp="1"/>
          </p:cNvSpPr>
          <p:nvPr>
            <p:ph type="ctrTitle"/>
          </p:nvPr>
        </p:nvSpPr>
        <p:spPr/>
        <p:txBody>
          <a:bodyPr>
            <a:normAutofit fontScale="90000"/>
          </a:bodyPr>
          <a:lstStyle/>
          <a:p>
            <a:r>
              <a:rPr lang="en-US" dirty="0"/>
              <a:t>Bridging  Classical Neural Network with Quantum Neural Network </a:t>
            </a:r>
          </a:p>
        </p:txBody>
      </p:sp>
      <p:sp>
        <p:nvSpPr>
          <p:cNvPr id="3" name="Subtitle 2">
            <a:extLst>
              <a:ext uri="{FF2B5EF4-FFF2-40B4-BE49-F238E27FC236}">
                <a16:creationId xmlns:a16="http://schemas.microsoft.com/office/drawing/2014/main" id="{6645ECA9-750B-4587-9782-0B833C6D5079}"/>
              </a:ext>
            </a:extLst>
          </p:cNvPr>
          <p:cNvSpPr>
            <a:spLocks noGrp="1"/>
          </p:cNvSpPr>
          <p:nvPr>
            <p:ph type="subTitle" idx="1"/>
          </p:nvPr>
        </p:nvSpPr>
        <p:spPr>
          <a:xfrm>
            <a:off x="8587047" y="5804911"/>
            <a:ext cx="2953789" cy="695642"/>
          </a:xfrm>
        </p:spPr>
        <p:txBody>
          <a:bodyPr>
            <a:normAutofit fontScale="70000" lnSpcReduction="20000"/>
          </a:bodyPr>
          <a:lstStyle/>
          <a:p>
            <a:r>
              <a:rPr lang="en-US" dirty="0" err="1"/>
              <a:t>Prentatation</a:t>
            </a:r>
            <a:r>
              <a:rPr lang="en-US" dirty="0"/>
              <a:t> by</a:t>
            </a:r>
            <a:br>
              <a:rPr lang="en-US" dirty="0"/>
            </a:br>
            <a:r>
              <a:rPr lang="en-US" dirty="0"/>
              <a:t>Meheru Jannat, Mahamudul Islam Shawcha</a:t>
            </a:r>
          </a:p>
        </p:txBody>
      </p:sp>
    </p:spTree>
    <p:extLst>
      <p:ext uri="{BB962C8B-B14F-4D97-AF65-F5344CB8AC3E}">
        <p14:creationId xmlns:p14="http://schemas.microsoft.com/office/powerpoint/2010/main" val="1945305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D33DB-64A8-4861-9256-2A9B8FEBDEFA}"/>
              </a:ext>
            </a:extLst>
          </p:cNvPr>
          <p:cNvSpPr>
            <a:spLocks noGrp="1"/>
          </p:cNvSpPr>
          <p:nvPr>
            <p:ph type="title"/>
          </p:nvPr>
        </p:nvSpPr>
        <p:spPr/>
        <p:txBody>
          <a:bodyPr/>
          <a:lstStyle/>
          <a:p>
            <a:r>
              <a:rPr lang="en-US" dirty="0"/>
              <a:t>Quantum Superposition and </a:t>
            </a:r>
            <a:r>
              <a:rPr lang="en-US" dirty="0" err="1"/>
              <a:t>Mathmatical</a:t>
            </a:r>
            <a:r>
              <a:rPr lang="en-US" dirty="0"/>
              <a:t> Intuition Behind QNNs</a:t>
            </a:r>
          </a:p>
        </p:txBody>
      </p:sp>
      <p:sp>
        <p:nvSpPr>
          <p:cNvPr id="3" name="Content Placeholder 2">
            <a:extLst>
              <a:ext uri="{FF2B5EF4-FFF2-40B4-BE49-F238E27FC236}">
                <a16:creationId xmlns:a16="http://schemas.microsoft.com/office/drawing/2014/main" id="{FF2EB105-E63D-486F-B463-4FEFBB197D2A}"/>
              </a:ext>
            </a:extLst>
          </p:cNvPr>
          <p:cNvSpPr>
            <a:spLocks noGrp="1"/>
          </p:cNvSpPr>
          <p:nvPr>
            <p:ph idx="1"/>
          </p:nvPr>
        </p:nvSpPr>
        <p:spPr/>
        <p:txBody>
          <a:bodyPr/>
          <a:lstStyle/>
          <a:p>
            <a:r>
              <a:rPr lang="en-US" dirty="0"/>
              <a:t>Quantum superposition allows a quantum system to exist in multiple states simultaneously</a:t>
            </a:r>
          </a:p>
          <a:p>
            <a:r>
              <a:rPr lang="en-US" dirty="0"/>
              <a:t>We use quantum circuits to encode data into superposed quantum states, increasing the parallelism of computations . This allows the quantum models to process input data more efficiently when paired with classical knowledge distillation</a:t>
            </a:r>
          </a:p>
        </p:txBody>
      </p:sp>
    </p:spTree>
    <p:extLst>
      <p:ext uri="{BB962C8B-B14F-4D97-AF65-F5344CB8AC3E}">
        <p14:creationId xmlns:p14="http://schemas.microsoft.com/office/powerpoint/2010/main" val="1411625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15A90-A973-4AE4-A024-E233557ACA4D}"/>
              </a:ext>
            </a:extLst>
          </p:cNvPr>
          <p:cNvSpPr>
            <a:spLocks noGrp="1"/>
          </p:cNvSpPr>
          <p:nvPr>
            <p:ph type="title"/>
          </p:nvPr>
        </p:nvSpPr>
        <p:spPr/>
        <p:txBody>
          <a:bodyPr/>
          <a:lstStyle/>
          <a:p>
            <a:r>
              <a:rPr lang="en-US" dirty="0"/>
              <a:t>Quantum Gradient Descent and Parameter Optimization</a:t>
            </a:r>
          </a:p>
        </p:txBody>
      </p:sp>
      <p:sp>
        <p:nvSpPr>
          <p:cNvPr id="3" name="Content Placeholder 2">
            <a:extLst>
              <a:ext uri="{FF2B5EF4-FFF2-40B4-BE49-F238E27FC236}">
                <a16:creationId xmlns:a16="http://schemas.microsoft.com/office/drawing/2014/main" id="{727810DE-0AF5-4D0F-991A-53A81C46B92A}"/>
              </a:ext>
            </a:extLst>
          </p:cNvPr>
          <p:cNvSpPr>
            <a:spLocks noGrp="1"/>
          </p:cNvSpPr>
          <p:nvPr>
            <p:ph idx="1"/>
          </p:nvPr>
        </p:nvSpPr>
        <p:spPr/>
        <p:txBody>
          <a:bodyPr/>
          <a:lstStyle/>
          <a:p>
            <a:r>
              <a:rPr lang="en-US" dirty="0"/>
              <a:t>Gradient Descent is used for optimization in machine learning models</a:t>
            </a:r>
          </a:p>
          <a:p>
            <a:r>
              <a:rPr lang="en-US" dirty="0"/>
              <a:t>We utilize Quantum Gradient Descent(QGD), specifically through the parameter shift rule, to update quantum models </a:t>
            </a:r>
            <a:r>
              <a:rPr lang="en-US" dirty="0" err="1"/>
              <a:t>parametrs</a:t>
            </a:r>
            <a:r>
              <a:rPr lang="en-US" dirty="0"/>
              <a:t>. By combining QGD with knowledge distillation , the quantum model is optimized  to minimize the KL-divergence from the classical teacher model’s output.</a:t>
            </a:r>
          </a:p>
        </p:txBody>
      </p:sp>
    </p:spTree>
    <p:extLst>
      <p:ext uri="{BB962C8B-B14F-4D97-AF65-F5344CB8AC3E}">
        <p14:creationId xmlns:p14="http://schemas.microsoft.com/office/powerpoint/2010/main" val="3372142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8306-5CF7-4A93-B765-EABDC0C319B6}"/>
              </a:ext>
            </a:extLst>
          </p:cNvPr>
          <p:cNvSpPr>
            <a:spLocks noGrp="1"/>
          </p:cNvSpPr>
          <p:nvPr>
            <p:ph type="title"/>
          </p:nvPr>
        </p:nvSpPr>
        <p:spPr/>
        <p:txBody>
          <a:bodyPr/>
          <a:lstStyle/>
          <a:p>
            <a:r>
              <a:rPr lang="en-US" dirty="0"/>
              <a:t>Amplitude Encoding in Quantum Neural Network</a:t>
            </a:r>
          </a:p>
        </p:txBody>
      </p:sp>
      <p:sp>
        <p:nvSpPr>
          <p:cNvPr id="3" name="Content Placeholder 2">
            <a:extLst>
              <a:ext uri="{FF2B5EF4-FFF2-40B4-BE49-F238E27FC236}">
                <a16:creationId xmlns:a16="http://schemas.microsoft.com/office/drawing/2014/main" id="{11DDADD4-D3F0-45E2-AEBF-39216E693F24}"/>
              </a:ext>
            </a:extLst>
          </p:cNvPr>
          <p:cNvSpPr>
            <a:spLocks noGrp="1"/>
          </p:cNvSpPr>
          <p:nvPr>
            <p:ph idx="1"/>
          </p:nvPr>
        </p:nvSpPr>
        <p:spPr/>
        <p:txBody>
          <a:bodyPr/>
          <a:lstStyle/>
          <a:p>
            <a:r>
              <a:rPr lang="en-US" dirty="0"/>
              <a:t>Amplitude encoding compresses classical data into quantum states efficiently representing high-dimensional data</a:t>
            </a:r>
          </a:p>
          <a:p>
            <a:r>
              <a:rPr lang="en-US" dirty="0"/>
              <a:t>Amplitude encoding is applied to MNIST and </a:t>
            </a:r>
            <a:r>
              <a:rPr lang="en-US" dirty="0" err="1"/>
              <a:t>FashionMNIST</a:t>
            </a:r>
            <a:r>
              <a:rPr lang="en-US" dirty="0"/>
              <a:t> datasets, converting them into quantum states. This allows the QNNs to learn from the encode data and apply knowledge </a:t>
            </a:r>
            <a:r>
              <a:rPr lang="en-US" dirty="0" err="1"/>
              <a:t>ditilled</a:t>
            </a:r>
            <a:r>
              <a:rPr lang="en-US" dirty="0"/>
              <a:t> from classical models</a:t>
            </a:r>
          </a:p>
        </p:txBody>
      </p:sp>
    </p:spTree>
    <p:extLst>
      <p:ext uri="{BB962C8B-B14F-4D97-AF65-F5344CB8AC3E}">
        <p14:creationId xmlns:p14="http://schemas.microsoft.com/office/powerpoint/2010/main" val="1803281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3156B-A15B-4BE9-99A3-E58C15DC4549}"/>
              </a:ext>
            </a:extLst>
          </p:cNvPr>
          <p:cNvSpPr>
            <a:spLocks noGrp="1"/>
          </p:cNvSpPr>
          <p:nvPr>
            <p:ph type="title"/>
          </p:nvPr>
        </p:nvSpPr>
        <p:spPr/>
        <p:txBody>
          <a:bodyPr/>
          <a:lstStyle/>
          <a:p>
            <a:r>
              <a:rPr lang="en-US" dirty="0"/>
              <a:t>Dataset Used</a:t>
            </a:r>
          </a:p>
        </p:txBody>
      </p:sp>
      <p:sp>
        <p:nvSpPr>
          <p:cNvPr id="3" name="Content Placeholder 2">
            <a:extLst>
              <a:ext uri="{FF2B5EF4-FFF2-40B4-BE49-F238E27FC236}">
                <a16:creationId xmlns:a16="http://schemas.microsoft.com/office/drawing/2014/main" id="{32119CF4-C1FF-4B69-9A06-663D540A5772}"/>
              </a:ext>
            </a:extLst>
          </p:cNvPr>
          <p:cNvSpPr>
            <a:spLocks noGrp="1"/>
          </p:cNvSpPr>
          <p:nvPr>
            <p:ph idx="1"/>
          </p:nvPr>
        </p:nvSpPr>
        <p:spPr/>
        <p:txBody>
          <a:bodyPr/>
          <a:lstStyle/>
          <a:p>
            <a:pPr marL="514350" indent="-514350">
              <a:buAutoNum type="arabicPeriod"/>
            </a:pPr>
            <a:r>
              <a:rPr lang="en-US" dirty="0"/>
              <a:t>MNIST</a:t>
            </a:r>
          </a:p>
          <a:p>
            <a:r>
              <a:rPr lang="en-US" dirty="0"/>
              <a:t>A dataset of handwritten digits commonly used for </a:t>
            </a:r>
            <a:r>
              <a:rPr lang="en-US" dirty="0" err="1"/>
              <a:t>traning</a:t>
            </a:r>
            <a:r>
              <a:rPr lang="en-US" dirty="0"/>
              <a:t> classical models</a:t>
            </a:r>
          </a:p>
          <a:p>
            <a:pPr marL="0" indent="0">
              <a:buNone/>
            </a:pPr>
            <a:r>
              <a:rPr lang="en-US" dirty="0"/>
              <a:t>2. </a:t>
            </a:r>
            <a:r>
              <a:rPr lang="en-US" dirty="0" err="1"/>
              <a:t>FashionMNIST</a:t>
            </a:r>
            <a:endParaRPr lang="en-US" dirty="0"/>
          </a:p>
          <a:p>
            <a:r>
              <a:rPr lang="en-US" dirty="0"/>
              <a:t>A more complex dataset of clothing items used to test model generalization </a:t>
            </a:r>
          </a:p>
          <a:p>
            <a:pPr marL="0" indent="0">
              <a:buNone/>
            </a:pPr>
            <a:r>
              <a:rPr lang="en-US" dirty="0"/>
              <a:t>Both datasets are used to evaluate the performance of quantum models with and without knowledge distillation from classical CNNs.</a:t>
            </a:r>
          </a:p>
          <a:p>
            <a:pPr marL="0" indent="0">
              <a:buNone/>
            </a:pPr>
            <a:endParaRPr lang="en-US" dirty="0"/>
          </a:p>
        </p:txBody>
      </p:sp>
    </p:spTree>
    <p:extLst>
      <p:ext uri="{BB962C8B-B14F-4D97-AF65-F5344CB8AC3E}">
        <p14:creationId xmlns:p14="http://schemas.microsoft.com/office/powerpoint/2010/main" val="4221807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1410D-A69B-4C93-85AA-E2490B167FD8}"/>
              </a:ext>
            </a:extLst>
          </p:cNvPr>
          <p:cNvSpPr>
            <a:spLocks noGrp="1"/>
          </p:cNvSpPr>
          <p:nvPr>
            <p:ph type="title"/>
          </p:nvPr>
        </p:nvSpPr>
        <p:spPr/>
        <p:txBody>
          <a:bodyPr/>
          <a:lstStyle/>
          <a:p>
            <a:r>
              <a:rPr lang="en-US" dirty="0"/>
              <a:t>Dataset Filtering</a:t>
            </a:r>
          </a:p>
        </p:txBody>
      </p:sp>
      <p:sp>
        <p:nvSpPr>
          <p:cNvPr id="3" name="Content Placeholder 2">
            <a:extLst>
              <a:ext uri="{FF2B5EF4-FFF2-40B4-BE49-F238E27FC236}">
                <a16:creationId xmlns:a16="http://schemas.microsoft.com/office/drawing/2014/main" id="{584E292A-63F4-47E1-A973-AA3AAE19E5DD}"/>
              </a:ext>
            </a:extLst>
          </p:cNvPr>
          <p:cNvSpPr>
            <a:spLocks noGrp="1"/>
          </p:cNvSpPr>
          <p:nvPr>
            <p:ph idx="1"/>
          </p:nvPr>
        </p:nvSpPr>
        <p:spPr/>
        <p:txBody>
          <a:bodyPr/>
          <a:lstStyle/>
          <a:p>
            <a:pPr marL="0" indent="0">
              <a:buNone/>
            </a:pPr>
            <a:r>
              <a:rPr lang="en-US" dirty="0"/>
              <a:t>We Preprocess the datasets using techniques like normalization filtering and resizing to ensure compatibility with both classical and quantum models. For QNNs, the data is further encoded into quantum states using amplitude encoding</a:t>
            </a:r>
          </a:p>
        </p:txBody>
      </p:sp>
    </p:spTree>
    <p:extLst>
      <p:ext uri="{BB962C8B-B14F-4D97-AF65-F5344CB8AC3E}">
        <p14:creationId xmlns:p14="http://schemas.microsoft.com/office/powerpoint/2010/main" val="454528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9A8D-48C3-4E43-9AFA-A175A8B260AF}"/>
              </a:ext>
            </a:extLst>
          </p:cNvPr>
          <p:cNvSpPr>
            <a:spLocks noGrp="1"/>
          </p:cNvSpPr>
          <p:nvPr>
            <p:ph type="title"/>
          </p:nvPr>
        </p:nvSpPr>
        <p:spPr/>
        <p:txBody>
          <a:bodyPr/>
          <a:lstStyle/>
          <a:p>
            <a:r>
              <a:rPr lang="en-US" dirty="0"/>
              <a:t>Classical Convolutional Neural Networks(CNNs)</a:t>
            </a:r>
          </a:p>
        </p:txBody>
      </p:sp>
      <p:sp>
        <p:nvSpPr>
          <p:cNvPr id="3" name="Content Placeholder 2">
            <a:extLst>
              <a:ext uri="{FF2B5EF4-FFF2-40B4-BE49-F238E27FC236}">
                <a16:creationId xmlns:a16="http://schemas.microsoft.com/office/drawing/2014/main" id="{8F5AE0E1-BDB9-4421-AB7D-5719D915904F}"/>
              </a:ext>
            </a:extLst>
          </p:cNvPr>
          <p:cNvSpPr>
            <a:spLocks noGrp="1"/>
          </p:cNvSpPr>
          <p:nvPr>
            <p:ph idx="1"/>
          </p:nvPr>
        </p:nvSpPr>
        <p:spPr/>
        <p:txBody>
          <a:bodyPr/>
          <a:lstStyle/>
          <a:p>
            <a:r>
              <a:rPr lang="en-US" dirty="0" err="1"/>
              <a:t>LetNet</a:t>
            </a:r>
            <a:r>
              <a:rPr lang="en-US" dirty="0"/>
              <a:t> : A simple ,efficient architecture for digit classification</a:t>
            </a:r>
          </a:p>
          <a:p>
            <a:r>
              <a:rPr lang="en-US" dirty="0" err="1"/>
              <a:t>AlexNet</a:t>
            </a:r>
            <a:r>
              <a:rPr lang="en-US" dirty="0"/>
              <a:t> : A deeper network that captures complex image features</a:t>
            </a:r>
          </a:p>
          <a:p>
            <a:pPr marL="0" indent="0">
              <a:buNone/>
            </a:pPr>
            <a:r>
              <a:rPr lang="en-US" dirty="0"/>
              <a:t>Both </a:t>
            </a:r>
            <a:r>
              <a:rPr lang="en-US" dirty="0" err="1"/>
              <a:t>LetNet</a:t>
            </a:r>
            <a:r>
              <a:rPr lang="en-US" dirty="0"/>
              <a:t> and </a:t>
            </a:r>
            <a:r>
              <a:rPr lang="en-US" dirty="0" err="1"/>
              <a:t>AlexNet</a:t>
            </a:r>
            <a:r>
              <a:rPr lang="en-US" dirty="0"/>
              <a:t> are used as teacher models in </a:t>
            </a:r>
            <a:r>
              <a:rPr lang="en-US" dirty="0" err="1"/>
              <a:t>ditillation</a:t>
            </a:r>
            <a:r>
              <a:rPr lang="en-US" dirty="0"/>
              <a:t> process, providing the quantum student  model with pre-trained knowledge on both MNIST and </a:t>
            </a:r>
            <a:r>
              <a:rPr lang="en-US" dirty="0" err="1"/>
              <a:t>FashionMNIST</a:t>
            </a:r>
            <a:r>
              <a:rPr lang="en-US" dirty="0"/>
              <a:t> datasets </a:t>
            </a:r>
          </a:p>
        </p:txBody>
      </p:sp>
    </p:spTree>
    <p:extLst>
      <p:ext uri="{BB962C8B-B14F-4D97-AF65-F5344CB8AC3E}">
        <p14:creationId xmlns:p14="http://schemas.microsoft.com/office/powerpoint/2010/main" val="1006763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AF67B-6F18-4B4B-A687-8147EF0C54E6}"/>
              </a:ext>
            </a:extLst>
          </p:cNvPr>
          <p:cNvSpPr>
            <a:spLocks noGrp="1"/>
          </p:cNvSpPr>
          <p:nvPr>
            <p:ph type="title"/>
          </p:nvPr>
        </p:nvSpPr>
        <p:spPr/>
        <p:txBody>
          <a:bodyPr/>
          <a:lstStyle/>
          <a:p>
            <a:r>
              <a:rPr lang="en-US" dirty="0"/>
              <a:t>Ensemble of </a:t>
            </a:r>
            <a:r>
              <a:rPr lang="en-US" dirty="0" err="1"/>
              <a:t>AlexNet</a:t>
            </a:r>
            <a:r>
              <a:rPr lang="en-US" dirty="0"/>
              <a:t> and </a:t>
            </a:r>
            <a:r>
              <a:rPr lang="en-US" dirty="0" err="1"/>
              <a:t>Letnet</a:t>
            </a:r>
            <a:endParaRPr lang="en-US" dirty="0"/>
          </a:p>
        </p:txBody>
      </p:sp>
      <p:sp>
        <p:nvSpPr>
          <p:cNvPr id="3" name="Content Placeholder 2">
            <a:extLst>
              <a:ext uri="{FF2B5EF4-FFF2-40B4-BE49-F238E27FC236}">
                <a16:creationId xmlns:a16="http://schemas.microsoft.com/office/drawing/2014/main" id="{97914F08-5B89-4868-9E2C-6E3E8E2A7545}"/>
              </a:ext>
            </a:extLst>
          </p:cNvPr>
          <p:cNvSpPr>
            <a:spLocks noGrp="1"/>
          </p:cNvSpPr>
          <p:nvPr>
            <p:ph idx="1"/>
          </p:nvPr>
        </p:nvSpPr>
        <p:spPr/>
        <p:txBody>
          <a:bodyPr/>
          <a:lstStyle/>
          <a:p>
            <a:r>
              <a:rPr lang="en-US" dirty="0"/>
              <a:t>We combine the outputs of </a:t>
            </a:r>
            <a:r>
              <a:rPr lang="en-US" dirty="0" err="1"/>
              <a:t>AlexNet</a:t>
            </a:r>
            <a:r>
              <a:rPr lang="en-US" dirty="0"/>
              <a:t> and </a:t>
            </a:r>
            <a:r>
              <a:rPr lang="en-US" dirty="0" err="1"/>
              <a:t>Letnet</a:t>
            </a:r>
            <a:r>
              <a:rPr lang="en-US" dirty="0"/>
              <a:t> using an ensemble technique. The ensemble acts as a more robust teacher model, providing diverse representation of the data to improve the quantum student </a:t>
            </a:r>
            <a:r>
              <a:rPr lang="en-US" dirty="0" err="1"/>
              <a:t>models’s</a:t>
            </a:r>
            <a:r>
              <a:rPr lang="en-US" dirty="0"/>
              <a:t> performance</a:t>
            </a:r>
          </a:p>
        </p:txBody>
      </p:sp>
    </p:spTree>
    <p:extLst>
      <p:ext uri="{BB962C8B-B14F-4D97-AF65-F5344CB8AC3E}">
        <p14:creationId xmlns:p14="http://schemas.microsoft.com/office/powerpoint/2010/main" val="1538924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86B16-D4A7-9EE7-2C5C-8BB947430F93}"/>
              </a:ext>
            </a:extLst>
          </p:cNvPr>
          <p:cNvSpPr>
            <a:spLocks noGrp="1"/>
          </p:cNvSpPr>
          <p:nvPr>
            <p:ph type="title"/>
          </p:nvPr>
        </p:nvSpPr>
        <p:spPr/>
        <p:txBody>
          <a:bodyPr/>
          <a:lstStyle/>
          <a:p>
            <a:r>
              <a:rPr lang="en-US" dirty="0"/>
              <a:t>Parameterized Quantum Circuits</a:t>
            </a:r>
          </a:p>
        </p:txBody>
      </p:sp>
      <p:pic>
        <p:nvPicPr>
          <p:cNvPr id="5" name="Content Placeholder 4">
            <a:extLst>
              <a:ext uri="{FF2B5EF4-FFF2-40B4-BE49-F238E27FC236}">
                <a16:creationId xmlns:a16="http://schemas.microsoft.com/office/drawing/2014/main" id="{952CE268-237E-9D5B-6B84-8F9A9343C27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484" t="35570" r="561" b="13469"/>
          <a:stretch/>
        </p:blipFill>
        <p:spPr>
          <a:xfrm>
            <a:off x="1454331" y="3352801"/>
            <a:ext cx="9426156" cy="3021874"/>
          </a:xfrm>
        </p:spPr>
      </p:pic>
      <p:sp>
        <p:nvSpPr>
          <p:cNvPr id="6" name="TextBox 5">
            <a:extLst>
              <a:ext uri="{FF2B5EF4-FFF2-40B4-BE49-F238E27FC236}">
                <a16:creationId xmlns:a16="http://schemas.microsoft.com/office/drawing/2014/main" id="{0739508E-49D2-60BA-8874-8A3ED9735CCA}"/>
              </a:ext>
            </a:extLst>
          </p:cNvPr>
          <p:cNvSpPr txBox="1"/>
          <p:nvPr/>
        </p:nvSpPr>
        <p:spPr>
          <a:xfrm>
            <a:off x="1071155" y="1690689"/>
            <a:ext cx="10580914" cy="1477328"/>
          </a:xfrm>
          <a:prstGeom prst="rect">
            <a:avLst/>
          </a:prstGeom>
          <a:noFill/>
        </p:spPr>
        <p:txBody>
          <a:bodyPr wrap="square" rtlCol="0">
            <a:spAutoFit/>
          </a:bodyPr>
          <a:lstStyle/>
          <a:p>
            <a:r>
              <a:rPr lang="en-US" dirty="0"/>
              <a:t>We employed two Parameterized Quantum Circuits (PQCs) with 3 and 4 qubits. PQCs, key in quantum machine learning and variational algorithms, adjust gate parameters (θ) to minimize a cost function. The 3-qubit PQC uses Hadamard (H) and parameterized rotation gates (R_Y), with angles θ optimized during learning. This circuit offers a compact, expressive model for smaller-scale tasks. The 4-qubit PQC, with an extra qubit, uses a sequence of R_Y gates and can capture more complex patterns due to the larger state space.</a:t>
            </a:r>
          </a:p>
        </p:txBody>
      </p:sp>
    </p:spTree>
    <p:extLst>
      <p:ext uri="{BB962C8B-B14F-4D97-AF65-F5344CB8AC3E}">
        <p14:creationId xmlns:p14="http://schemas.microsoft.com/office/powerpoint/2010/main" val="779653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CC668-D0C3-8E07-B933-58C0B0FF47B1}"/>
              </a:ext>
            </a:extLst>
          </p:cNvPr>
          <p:cNvSpPr>
            <a:spLocks noGrp="1"/>
          </p:cNvSpPr>
          <p:nvPr>
            <p:ph type="title"/>
          </p:nvPr>
        </p:nvSpPr>
        <p:spPr/>
        <p:txBody>
          <a:bodyPr/>
          <a:lstStyle/>
          <a:p>
            <a:r>
              <a:rPr lang="en-US" dirty="0"/>
              <a:t>Performance Metrics</a:t>
            </a:r>
          </a:p>
        </p:txBody>
      </p:sp>
      <p:sp>
        <p:nvSpPr>
          <p:cNvPr id="3" name="Content Placeholder 2">
            <a:extLst>
              <a:ext uri="{FF2B5EF4-FFF2-40B4-BE49-F238E27FC236}">
                <a16:creationId xmlns:a16="http://schemas.microsoft.com/office/drawing/2014/main" id="{E699B03E-9EF5-D77C-C4BB-93AC87239FFD}"/>
              </a:ext>
            </a:extLst>
          </p:cNvPr>
          <p:cNvSpPr>
            <a:spLocks noGrp="1"/>
          </p:cNvSpPr>
          <p:nvPr>
            <p:ph idx="1"/>
          </p:nvPr>
        </p:nvSpPr>
        <p:spPr/>
        <p:txBody>
          <a:bodyPr/>
          <a:lstStyle/>
          <a:p>
            <a:r>
              <a:rPr lang="en-US" dirty="0"/>
              <a:t>Accuracy = Number of correct predictions / Total number of predictions .</a:t>
            </a:r>
          </a:p>
          <a:p>
            <a:r>
              <a:rPr lang="en-US" dirty="0"/>
              <a:t>To evaluate our models, we use accuracy as the primary metric, which is suitable for the balanced datasets we crafted. Accuracy is calculated as the ratio of correct predictions to total predictions. In balanced datasets, it reliably reflects the model's classification performance. While other metrics like precision or recall are better for imbalanced datasets, accuracy is simple, interpretable, and computationally efficient, making it ideal for this study.</a:t>
            </a:r>
          </a:p>
          <a:p>
            <a:endParaRPr lang="en-US" dirty="0"/>
          </a:p>
        </p:txBody>
      </p:sp>
    </p:spTree>
    <p:extLst>
      <p:ext uri="{BB962C8B-B14F-4D97-AF65-F5344CB8AC3E}">
        <p14:creationId xmlns:p14="http://schemas.microsoft.com/office/powerpoint/2010/main" val="1341480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5B603-722F-E479-B8B9-B480E0F7E1D0}"/>
              </a:ext>
            </a:extLst>
          </p:cNvPr>
          <p:cNvSpPr>
            <a:spLocks noGrp="1"/>
          </p:cNvSpPr>
          <p:nvPr>
            <p:ph type="title"/>
          </p:nvPr>
        </p:nvSpPr>
        <p:spPr/>
        <p:txBody>
          <a:bodyPr/>
          <a:lstStyle/>
          <a:p>
            <a:r>
              <a:rPr lang="en-US" dirty="0"/>
              <a:t>Implementation Details</a:t>
            </a:r>
          </a:p>
        </p:txBody>
      </p:sp>
      <p:sp>
        <p:nvSpPr>
          <p:cNvPr id="4" name="Rectangle 1">
            <a:extLst>
              <a:ext uri="{FF2B5EF4-FFF2-40B4-BE49-F238E27FC236}">
                <a16:creationId xmlns:a16="http://schemas.microsoft.com/office/drawing/2014/main" id="{77547D49-A107-9217-1604-8C5465FC80B8}"/>
              </a:ext>
            </a:extLst>
          </p:cNvPr>
          <p:cNvSpPr>
            <a:spLocks noGrp="1" noChangeArrowheads="1"/>
          </p:cNvSpPr>
          <p:nvPr>
            <p:ph idx="1"/>
          </p:nvPr>
        </p:nvSpPr>
        <p:spPr bwMode="auto">
          <a:xfrm>
            <a:off x="1099457" y="1922213"/>
            <a:ext cx="9690463"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Frameworks: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PyTorch</a:t>
            </a:r>
            <a:r>
              <a:rPr kumimoji="0" lang="en-US" altLang="en-US" sz="1800" b="0" i="0" u="none" strike="noStrike" cap="none" normalizeH="0" baseline="0" dirty="0">
                <a:ln>
                  <a:noFill/>
                </a:ln>
                <a:solidFill>
                  <a:schemeClr val="tx1"/>
                </a:solidFill>
                <a:effectLst/>
                <a:latin typeface="Arial" panose="020B0604020202020204" pitchFamily="34" charset="0"/>
              </a:rPr>
              <a:t> for neural networks, </a:t>
            </a:r>
            <a:r>
              <a:rPr kumimoji="0" lang="en-US" altLang="en-US" sz="1800" b="0" i="0" u="none" strike="noStrike" cap="none" normalizeH="0" baseline="0" dirty="0" err="1">
                <a:ln>
                  <a:noFill/>
                </a:ln>
                <a:solidFill>
                  <a:schemeClr val="tx1"/>
                </a:solidFill>
                <a:effectLst/>
                <a:latin typeface="Arial" panose="020B0604020202020204" pitchFamily="34" charset="0"/>
              </a:rPr>
              <a:t>Qiskit</a:t>
            </a:r>
            <a:r>
              <a:rPr kumimoji="0" lang="en-US" altLang="en-US" sz="1800" b="0" i="0" u="none" strike="noStrike" cap="none" normalizeH="0" baseline="0" dirty="0">
                <a:ln>
                  <a:noFill/>
                </a:ln>
                <a:solidFill>
                  <a:schemeClr val="tx1"/>
                </a:solidFill>
                <a:effectLst/>
                <a:latin typeface="Arial" panose="020B0604020202020204" pitchFamily="34" charset="0"/>
              </a:rPr>
              <a:t> QASM Simulator for quantum simulations.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Hyperparameter Optimization:</a:t>
            </a:r>
            <a:r>
              <a:rPr kumimoji="0" lang="en-US" altLang="en-US" sz="1800" b="0" i="0" u="none" strike="noStrike" cap="none" normalizeH="0" baseline="0" dirty="0">
                <a:ln>
                  <a:noFill/>
                </a:ln>
                <a:solidFill>
                  <a:schemeClr val="tx1"/>
                </a:solidFill>
                <a:effectLst/>
                <a:latin typeface="Arial" panose="020B0604020202020204" pitchFamily="34" charset="0"/>
              </a:rPr>
              <a:t> Used to find optimal values for optimizer, learning rate,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loss function, KL-Divergence temperature, and λ.</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Optimizer:</a:t>
            </a:r>
            <a:r>
              <a:rPr kumimoji="0" lang="en-US" altLang="en-US" sz="1800" b="0" i="0" u="none" strike="noStrike" cap="none" normalizeH="0" baseline="0" dirty="0">
                <a:ln>
                  <a:noFill/>
                </a:ln>
                <a:solidFill>
                  <a:schemeClr val="tx1"/>
                </a:solidFill>
                <a:effectLst/>
                <a:latin typeface="Arial" panose="020B0604020202020204" pitchFamily="34" charset="0"/>
              </a:rPr>
              <a:t> Adam, chosen for handling noisy problems and sparse gradients.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Learning Rate &amp; Training:</a:t>
            </a:r>
            <a:r>
              <a:rPr kumimoji="0" lang="en-US" altLang="en-US" sz="1800" b="0" i="0" u="none" strike="noStrike" cap="none" normalizeH="0" baseline="0" dirty="0">
                <a:ln>
                  <a:noFill/>
                </a:ln>
                <a:solidFill>
                  <a:schemeClr val="tx1"/>
                </a:solidFill>
                <a:effectLst/>
                <a:latin typeface="Arial" panose="020B0604020202020204" pitchFamily="34" charset="0"/>
              </a:rPr>
              <a:t> Set to 0.001, with 10 epochs to avoid overfitting.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Loss Functions:</a:t>
            </a:r>
            <a:r>
              <a:rPr kumimoji="0" lang="en-US" altLang="en-US" sz="1800" b="0" i="0" u="none" strike="noStrike" cap="none" normalizeH="0" baseline="0" dirty="0">
                <a:ln>
                  <a:noFill/>
                </a:ln>
                <a:solidFill>
                  <a:schemeClr val="tx1"/>
                </a:solidFill>
                <a:effectLst/>
                <a:latin typeface="Arial" panose="020B0604020202020204" pitchFamily="34" charset="0"/>
              </a:rPr>
              <a:t> Cross-Entropy Loss for classification, KL-Divergence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with temperature of 3 for knowledge distillation.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λ Value:</a:t>
            </a:r>
            <a:r>
              <a:rPr kumimoji="0" lang="en-US" altLang="en-US" sz="1800" b="0" i="0" u="none" strike="noStrike" cap="none" normalizeH="0" baseline="0" dirty="0">
                <a:ln>
                  <a:noFill/>
                </a:ln>
                <a:solidFill>
                  <a:schemeClr val="tx1"/>
                </a:solidFill>
                <a:effectLst/>
                <a:latin typeface="Arial" panose="020B0604020202020204" pitchFamily="34" charset="0"/>
              </a:rPr>
              <a:t> 0.9, to appropriately balance the distillation loss in the overall loss function.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Quantum Experiments:</a:t>
            </a:r>
            <a:r>
              <a:rPr kumimoji="0" lang="en-US" altLang="en-US" sz="1800" b="0" i="0" u="none" strike="noStrike" cap="none" normalizeH="0" baseline="0" dirty="0">
                <a:ln>
                  <a:noFill/>
                </a:ln>
                <a:solidFill>
                  <a:schemeClr val="tx1"/>
                </a:solidFill>
                <a:effectLst/>
                <a:latin typeface="Arial" panose="020B0604020202020204" pitchFamily="34" charset="0"/>
              </a:rPr>
              <a:t> 5000 shots per measurement for accurate probability distributions </a:t>
            </a:r>
          </a:p>
        </p:txBody>
      </p:sp>
    </p:spTree>
    <p:extLst>
      <p:ext uri="{BB962C8B-B14F-4D97-AF65-F5344CB8AC3E}">
        <p14:creationId xmlns:p14="http://schemas.microsoft.com/office/powerpoint/2010/main" val="1827360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DDBD8-2748-45EE-B90E-9635826BF856}"/>
              </a:ext>
            </a:extLst>
          </p:cNvPr>
          <p:cNvSpPr>
            <a:spLocks noGrp="1"/>
          </p:cNvSpPr>
          <p:nvPr>
            <p:ph type="ctrTitle"/>
          </p:nvPr>
        </p:nvSpPr>
        <p:spPr>
          <a:xfrm>
            <a:off x="1524000" y="889462"/>
            <a:ext cx="9144000" cy="773083"/>
          </a:xfrm>
        </p:spPr>
        <p:txBody>
          <a:bodyPr>
            <a:normAutofit fontScale="90000"/>
          </a:bodyPr>
          <a:lstStyle/>
          <a:p>
            <a:r>
              <a:rPr lang="en-US" dirty="0"/>
              <a:t>Introduction </a:t>
            </a:r>
          </a:p>
        </p:txBody>
      </p:sp>
      <p:sp>
        <p:nvSpPr>
          <p:cNvPr id="3" name="Subtitle 2">
            <a:extLst>
              <a:ext uri="{FF2B5EF4-FFF2-40B4-BE49-F238E27FC236}">
                <a16:creationId xmlns:a16="http://schemas.microsoft.com/office/drawing/2014/main" id="{2EF91C1F-81E7-4F86-86D0-A807378229E3}"/>
              </a:ext>
            </a:extLst>
          </p:cNvPr>
          <p:cNvSpPr>
            <a:spLocks noGrp="1"/>
          </p:cNvSpPr>
          <p:nvPr>
            <p:ph type="subTitle" idx="1"/>
          </p:nvPr>
        </p:nvSpPr>
        <p:spPr>
          <a:xfrm>
            <a:off x="1524000" y="1961804"/>
            <a:ext cx="9144000" cy="3295996"/>
          </a:xfrm>
        </p:spPr>
        <p:txBody>
          <a:bodyPr/>
          <a:lstStyle/>
          <a:p>
            <a:pPr marL="342900" indent="-342900" algn="l">
              <a:buFont typeface="Arial" panose="020B0604020202020204" pitchFamily="34" charset="0"/>
              <a:buChar char="•"/>
            </a:pPr>
            <a:r>
              <a:rPr lang="en-US" dirty="0" err="1"/>
              <a:t>Quantm</a:t>
            </a:r>
            <a:r>
              <a:rPr lang="en-US" dirty="0"/>
              <a:t> Neural Networks(QNNS) are advantageous in tasks like image classification, but suffer from  qubit instability and resource limitations.</a:t>
            </a:r>
          </a:p>
          <a:p>
            <a:pPr marL="342900" indent="-342900" algn="l">
              <a:buFont typeface="Arial" panose="020B0604020202020204" pitchFamily="34" charset="0"/>
              <a:buChar char="•"/>
            </a:pPr>
            <a:r>
              <a:rPr lang="en-US" dirty="0"/>
              <a:t>This paper address this </a:t>
            </a:r>
            <a:r>
              <a:rPr lang="en-US" dirty="0" err="1"/>
              <a:t>chalanges</a:t>
            </a:r>
            <a:r>
              <a:rPr lang="en-US" dirty="0"/>
              <a:t>  by using knowledge distillation to transfer knowledge from classical CNNs to Quantum Models, improving </a:t>
            </a:r>
            <a:r>
              <a:rPr lang="en-US" dirty="0" err="1"/>
              <a:t>performace</a:t>
            </a:r>
            <a:r>
              <a:rPr lang="en-US" dirty="0"/>
              <a:t> without extensive quantum model </a:t>
            </a:r>
            <a:r>
              <a:rPr lang="en-US" dirty="0" err="1"/>
              <a:t>traning</a:t>
            </a:r>
            <a:endParaRPr lang="en-US" dirty="0"/>
          </a:p>
        </p:txBody>
      </p:sp>
    </p:spTree>
    <p:extLst>
      <p:ext uri="{BB962C8B-B14F-4D97-AF65-F5344CB8AC3E}">
        <p14:creationId xmlns:p14="http://schemas.microsoft.com/office/powerpoint/2010/main" val="2452118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DAE88-2731-E66C-BA39-C20DC715C14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8C67E0C-71E7-8D80-D726-F0070AE9F7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28548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DE22B-0B66-4977-BDED-4D2E33FCF61A}"/>
              </a:ext>
            </a:extLst>
          </p:cNvPr>
          <p:cNvSpPr>
            <a:spLocks noGrp="1"/>
          </p:cNvSpPr>
          <p:nvPr>
            <p:ph type="title"/>
          </p:nvPr>
        </p:nvSpPr>
        <p:spPr/>
        <p:txBody>
          <a:bodyPr/>
          <a:lstStyle/>
          <a:p>
            <a:r>
              <a:rPr lang="en-US" dirty="0"/>
              <a:t>Related Works</a:t>
            </a:r>
          </a:p>
        </p:txBody>
      </p:sp>
      <p:sp>
        <p:nvSpPr>
          <p:cNvPr id="3" name="Content Placeholder 2">
            <a:extLst>
              <a:ext uri="{FF2B5EF4-FFF2-40B4-BE49-F238E27FC236}">
                <a16:creationId xmlns:a16="http://schemas.microsoft.com/office/drawing/2014/main" id="{3C36EB00-8D09-4D51-AE86-3855756FD222}"/>
              </a:ext>
            </a:extLst>
          </p:cNvPr>
          <p:cNvSpPr>
            <a:spLocks noGrp="1"/>
          </p:cNvSpPr>
          <p:nvPr>
            <p:ph idx="1"/>
          </p:nvPr>
        </p:nvSpPr>
        <p:spPr/>
        <p:txBody>
          <a:bodyPr/>
          <a:lstStyle/>
          <a:p>
            <a:r>
              <a:rPr lang="en-US" dirty="0"/>
              <a:t>The research is grounded in Quantum Machine Learning (QML), Error Mitigation and Transfer Learning in QML.</a:t>
            </a:r>
          </a:p>
          <a:p>
            <a:r>
              <a:rPr lang="en-US" dirty="0"/>
              <a:t>Prior  work lacks  focus on classical-to-quantum transfer. This paper innovates by bridging the gap using knowledge distillation </a:t>
            </a:r>
          </a:p>
        </p:txBody>
      </p:sp>
    </p:spTree>
    <p:extLst>
      <p:ext uri="{BB962C8B-B14F-4D97-AF65-F5344CB8AC3E}">
        <p14:creationId xmlns:p14="http://schemas.microsoft.com/office/powerpoint/2010/main" val="153069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30738-A5B7-44CC-A072-4D047FBF70E9}"/>
              </a:ext>
            </a:extLst>
          </p:cNvPr>
          <p:cNvSpPr>
            <a:spLocks noGrp="1"/>
          </p:cNvSpPr>
          <p:nvPr>
            <p:ph type="title"/>
          </p:nvPr>
        </p:nvSpPr>
        <p:spPr/>
        <p:txBody>
          <a:bodyPr/>
          <a:lstStyle/>
          <a:p>
            <a:r>
              <a:rPr lang="en-US" dirty="0"/>
              <a:t>Quantum Machine Learning(QML)</a:t>
            </a:r>
          </a:p>
        </p:txBody>
      </p:sp>
      <p:sp>
        <p:nvSpPr>
          <p:cNvPr id="3" name="Content Placeholder 2">
            <a:extLst>
              <a:ext uri="{FF2B5EF4-FFF2-40B4-BE49-F238E27FC236}">
                <a16:creationId xmlns:a16="http://schemas.microsoft.com/office/drawing/2014/main" id="{2C94A6A4-C16E-4C35-A8B9-C4AE925900E3}"/>
              </a:ext>
            </a:extLst>
          </p:cNvPr>
          <p:cNvSpPr>
            <a:spLocks noGrp="1"/>
          </p:cNvSpPr>
          <p:nvPr>
            <p:ph idx="1"/>
          </p:nvPr>
        </p:nvSpPr>
        <p:spPr/>
        <p:txBody>
          <a:bodyPr/>
          <a:lstStyle/>
          <a:p>
            <a:r>
              <a:rPr lang="en-US" dirty="0"/>
              <a:t>In theory : QML leverages quantum phenomena such as superposition and entanglement to speed up computations.</a:t>
            </a:r>
          </a:p>
          <a:p>
            <a:r>
              <a:rPr lang="en-US" dirty="0"/>
              <a:t>In this paper  we explore QNN architectures that, when coupled with knowledge transfer from classical models, significantly reduce the need of training quantum models from scratch, especially on image classification tasks like MNIST</a:t>
            </a:r>
          </a:p>
        </p:txBody>
      </p:sp>
    </p:spTree>
    <p:extLst>
      <p:ext uri="{BB962C8B-B14F-4D97-AF65-F5344CB8AC3E}">
        <p14:creationId xmlns:p14="http://schemas.microsoft.com/office/powerpoint/2010/main" val="940380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5C046-488B-4C54-9D5B-7B6EE978E86B}"/>
              </a:ext>
            </a:extLst>
          </p:cNvPr>
          <p:cNvSpPr>
            <a:spLocks noGrp="1"/>
          </p:cNvSpPr>
          <p:nvPr>
            <p:ph type="title"/>
          </p:nvPr>
        </p:nvSpPr>
        <p:spPr/>
        <p:txBody>
          <a:bodyPr/>
          <a:lstStyle/>
          <a:p>
            <a:r>
              <a:rPr lang="en-US" dirty="0"/>
              <a:t>Error Mitigation and Resource handling</a:t>
            </a:r>
          </a:p>
        </p:txBody>
      </p:sp>
      <p:sp>
        <p:nvSpPr>
          <p:cNvPr id="3" name="Content Placeholder 2">
            <a:extLst>
              <a:ext uri="{FF2B5EF4-FFF2-40B4-BE49-F238E27FC236}">
                <a16:creationId xmlns:a16="http://schemas.microsoft.com/office/drawing/2014/main" id="{18D5B9BE-4D8A-4373-B8A4-A490CA5AB493}"/>
              </a:ext>
            </a:extLst>
          </p:cNvPr>
          <p:cNvSpPr>
            <a:spLocks noGrp="1"/>
          </p:cNvSpPr>
          <p:nvPr>
            <p:ph idx="1"/>
          </p:nvPr>
        </p:nvSpPr>
        <p:spPr/>
        <p:txBody>
          <a:bodyPr/>
          <a:lstStyle/>
          <a:p>
            <a:r>
              <a:rPr lang="en-US" dirty="0"/>
              <a:t>Quantum Models face challenges from quantum noise and </a:t>
            </a:r>
            <a:r>
              <a:rPr lang="en-US" dirty="0" err="1"/>
              <a:t>qubi</a:t>
            </a:r>
            <a:r>
              <a:rPr lang="en-US" dirty="0"/>
              <a:t> instability, requiring error correction techniques</a:t>
            </a:r>
          </a:p>
          <a:p>
            <a:r>
              <a:rPr lang="en-US" dirty="0"/>
              <a:t>By using classical CNNs as teacher model in knowledge distillation, we bypass the need for complex error-mitigation techniques, allowing quantum models to learn from classical output rather than raw quantum data.</a:t>
            </a:r>
          </a:p>
        </p:txBody>
      </p:sp>
    </p:spTree>
    <p:extLst>
      <p:ext uri="{BB962C8B-B14F-4D97-AF65-F5344CB8AC3E}">
        <p14:creationId xmlns:p14="http://schemas.microsoft.com/office/powerpoint/2010/main" val="3763721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864A3-F026-4FEA-ABB9-75F11BCD7D99}"/>
              </a:ext>
            </a:extLst>
          </p:cNvPr>
          <p:cNvSpPr>
            <a:spLocks noGrp="1"/>
          </p:cNvSpPr>
          <p:nvPr>
            <p:ph type="title"/>
          </p:nvPr>
        </p:nvSpPr>
        <p:spPr/>
        <p:txBody>
          <a:bodyPr/>
          <a:lstStyle/>
          <a:p>
            <a:r>
              <a:rPr lang="en-US" dirty="0"/>
              <a:t>Transfer Learning in Quantum Machine Learning</a:t>
            </a:r>
          </a:p>
        </p:txBody>
      </p:sp>
      <p:sp>
        <p:nvSpPr>
          <p:cNvPr id="3" name="Content Placeholder 2">
            <a:extLst>
              <a:ext uri="{FF2B5EF4-FFF2-40B4-BE49-F238E27FC236}">
                <a16:creationId xmlns:a16="http://schemas.microsoft.com/office/drawing/2014/main" id="{D6AD94FD-1990-44D5-9201-C1F985CF3662}"/>
              </a:ext>
            </a:extLst>
          </p:cNvPr>
          <p:cNvSpPr>
            <a:spLocks noGrp="1"/>
          </p:cNvSpPr>
          <p:nvPr>
            <p:ph idx="1"/>
          </p:nvPr>
        </p:nvSpPr>
        <p:spPr/>
        <p:txBody>
          <a:bodyPr/>
          <a:lstStyle/>
          <a:p>
            <a:r>
              <a:rPr lang="en-US" dirty="0"/>
              <a:t>Transfer learning is used to transfer knowledge between models.</a:t>
            </a:r>
          </a:p>
          <a:p>
            <a:r>
              <a:rPr lang="en-US" dirty="0"/>
              <a:t>We propose classical-to-quantum transfer, where classical CNNs act as teachers, transferring their knowledge to quantum student models via knowledge distillation. This method alleviates the computational burden of quantum-only training.</a:t>
            </a:r>
          </a:p>
        </p:txBody>
      </p:sp>
    </p:spTree>
    <p:extLst>
      <p:ext uri="{BB962C8B-B14F-4D97-AF65-F5344CB8AC3E}">
        <p14:creationId xmlns:p14="http://schemas.microsoft.com/office/powerpoint/2010/main" val="1403034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0BA2F-A96E-4439-B433-C49AC2BC1376}"/>
              </a:ext>
            </a:extLst>
          </p:cNvPr>
          <p:cNvSpPr>
            <a:spLocks noGrp="1"/>
          </p:cNvSpPr>
          <p:nvPr>
            <p:ph type="title"/>
          </p:nvPr>
        </p:nvSpPr>
        <p:spPr/>
        <p:txBody>
          <a:bodyPr/>
          <a:lstStyle/>
          <a:p>
            <a:r>
              <a:rPr lang="en-US" dirty="0"/>
              <a:t>Methodology </a:t>
            </a:r>
          </a:p>
        </p:txBody>
      </p:sp>
      <p:sp>
        <p:nvSpPr>
          <p:cNvPr id="3" name="Content Placeholder 2">
            <a:extLst>
              <a:ext uri="{FF2B5EF4-FFF2-40B4-BE49-F238E27FC236}">
                <a16:creationId xmlns:a16="http://schemas.microsoft.com/office/drawing/2014/main" id="{B5CC9D58-0B68-4ACF-8E2B-1ADC521E4C38}"/>
              </a:ext>
            </a:extLst>
          </p:cNvPr>
          <p:cNvSpPr>
            <a:spLocks noGrp="1"/>
          </p:cNvSpPr>
          <p:nvPr>
            <p:ph idx="1"/>
          </p:nvPr>
        </p:nvSpPr>
        <p:spPr/>
        <p:txBody>
          <a:bodyPr/>
          <a:lstStyle/>
          <a:p>
            <a:r>
              <a:rPr lang="en-US" dirty="0"/>
              <a:t>In the paper </a:t>
            </a:r>
            <a:r>
              <a:rPr lang="en-US" dirty="0" err="1"/>
              <a:t>methodlogy</a:t>
            </a:r>
            <a:r>
              <a:rPr lang="en-US" dirty="0"/>
              <a:t> is broken down into </a:t>
            </a:r>
          </a:p>
          <a:p>
            <a:pPr marL="514350" indent="-514350">
              <a:buAutoNum type="arabicPeriod"/>
            </a:pPr>
            <a:r>
              <a:rPr lang="en-US" dirty="0"/>
              <a:t>Problem Formulation: How we </a:t>
            </a:r>
            <a:r>
              <a:rPr lang="en-US" dirty="0" err="1"/>
              <a:t>strcture</a:t>
            </a:r>
            <a:r>
              <a:rPr lang="en-US" dirty="0"/>
              <a:t> the classical-to-quantum transfer</a:t>
            </a:r>
          </a:p>
          <a:p>
            <a:pPr marL="514350" indent="-514350">
              <a:buAutoNum type="arabicPeriod"/>
            </a:pPr>
            <a:r>
              <a:rPr lang="en-US" dirty="0"/>
              <a:t> Knowledge Distillation : The core of the </a:t>
            </a:r>
            <a:r>
              <a:rPr lang="en-US" dirty="0" err="1"/>
              <a:t>teachnique</a:t>
            </a:r>
            <a:r>
              <a:rPr lang="en-US" dirty="0"/>
              <a:t> used for training quantum models.</a:t>
            </a:r>
          </a:p>
          <a:p>
            <a:pPr marL="514350" indent="-514350">
              <a:buAutoNum type="arabicPeriod"/>
            </a:pPr>
            <a:r>
              <a:rPr lang="en-US" dirty="0"/>
              <a:t> Quantum Superposition and Gradient Descent: </a:t>
            </a:r>
            <a:r>
              <a:rPr lang="en-US" dirty="0" err="1"/>
              <a:t>Mathmatical</a:t>
            </a:r>
            <a:r>
              <a:rPr lang="en-US" dirty="0"/>
              <a:t> foundation for the QNNs.</a:t>
            </a:r>
          </a:p>
        </p:txBody>
      </p:sp>
    </p:spTree>
    <p:extLst>
      <p:ext uri="{BB962C8B-B14F-4D97-AF65-F5344CB8AC3E}">
        <p14:creationId xmlns:p14="http://schemas.microsoft.com/office/powerpoint/2010/main" val="3152180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3EC55-A8F4-48E5-B850-8742D4DD768E}"/>
              </a:ext>
            </a:extLst>
          </p:cNvPr>
          <p:cNvSpPr>
            <a:spLocks noGrp="1"/>
          </p:cNvSpPr>
          <p:nvPr>
            <p:ph type="title"/>
          </p:nvPr>
        </p:nvSpPr>
        <p:spPr/>
        <p:txBody>
          <a:bodyPr/>
          <a:lstStyle/>
          <a:p>
            <a:r>
              <a:rPr lang="en-US" dirty="0"/>
              <a:t>Problem formulation and integration of knowledge distillation </a:t>
            </a:r>
          </a:p>
        </p:txBody>
      </p:sp>
      <p:sp>
        <p:nvSpPr>
          <p:cNvPr id="3" name="Content Placeholder 2">
            <a:extLst>
              <a:ext uri="{FF2B5EF4-FFF2-40B4-BE49-F238E27FC236}">
                <a16:creationId xmlns:a16="http://schemas.microsoft.com/office/drawing/2014/main" id="{CA96D7A9-27C2-434E-9EB5-32D3B6BC535D}"/>
              </a:ext>
            </a:extLst>
          </p:cNvPr>
          <p:cNvSpPr>
            <a:spLocks noGrp="1"/>
          </p:cNvSpPr>
          <p:nvPr>
            <p:ph idx="1"/>
          </p:nvPr>
        </p:nvSpPr>
        <p:spPr/>
        <p:txBody>
          <a:bodyPr/>
          <a:lstStyle/>
          <a:p>
            <a:r>
              <a:rPr lang="en-US" dirty="0"/>
              <a:t>The problem we address is how to use classical models(</a:t>
            </a:r>
            <a:r>
              <a:rPr lang="en-US" dirty="0" err="1"/>
              <a:t>LetNet</a:t>
            </a:r>
            <a:r>
              <a:rPr lang="en-US" dirty="0"/>
              <a:t> ,</a:t>
            </a:r>
            <a:r>
              <a:rPr lang="en-US" dirty="0" err="1"/>
              <a:t>AlexNet</a:t>
            </a:r>
            <a:r>
              <a:rPr lang="en-US" dirty="0"/>
              <a:t>) to transfer learned knowledge to quantum models, improving their performance without quantum-only training. we apply KL-divergence to quantify the similarity between classical and quantum models during </a:t>
            </a:r>
            <a:r>
              <a:rPr lang="en-US" dirty="0" err="1"/>
              <a:t>traning</a:t>
            </a:r>
            <a:r>
              <a:rPr lang="en-US" dirty="0"/>
              <a:t>.</a:t>
            </a:r>
          </a:p>
        </p:txBody>
      </p:sp>
    </p:spTree>
    <p:extLst>
      <p:ext uri="{BB962C8B-B14F-4D97-AF65-F5344CB8AC3E}">
        <p14:creationId xmlns:p14="http://schemas.microsoft.com/office/powerpoint/2010/main" val="1161417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00794-AD5A-4515-AA85-764B165E94EC}"/>
              </a:ext>
            </a:extLst>
          </p:cNvPr>
          <p:cNvSpPr>
            <a:spLocks noGrp="1"/>
          </p:cNvSpPr>
          <p:nvPr>
            <p:ph type="title"/>
          </p:nvPr>
        </p:nvSpPr>
        <p:spPr/>
        <p:txBody>
          <a:bodyPr/>
          <a:lstStyle/>
          <a:p>
            <a:r>
              <a:rPr lang="en-US" dirty="0"/>
              <a:t>Knowledge Distillation</a:t>
            </a:r>
          </a:p>
        </p:txBody>
      </p:sp>
      <p:sp>
        <p:nvSpPr>
          <p:cNvPr id="3" name="Content Placeholder 2">
            <a:extLst>
              <a:ext uri="{FF2B5EF4-FFF2-40B4-BE49-F238E27FC236}">
                <a16:creationId xmlns:a16="http://schemas.microsoft.com/office/drawing/2014/main" id="{043A1253-44A9-47C5-A070-BA2CC5D8E556}"/>
              </a:ext>
            </a:extLst>
          </p:cNvPr>
          <p:cNvSpPr>
            <a:spLocks noGrp="1"/>
          </p:cNvSpPr>
          <p:nvPr>
            <p:ph idx="1"/>
          </p:nvPr>
        </p:nvSpPr>
        <p:spPr/>
        <p:txBody>
          <a:bodyPr/>
          <a:lstStyle/>
          <a:p>
            <a:r>
              <a:rPr lang="en-US" dirty="0"/>
              <a:t>Knowledge distillation is a technique where a teacher model transfer knowledge to a student model</a:t>
            </a:r>
          </a:p>
          <a:p>
            <a:r>
              <a:rPr lang="en-US" dirty="0"/>
              <a:t>Classical CNNS serve as the teacher network, while quantum models are the student. The student QNN learns by mimicking the outputs of the classical CNN through response-based , feature-based, and relation-based distillation methods. This allows the quantum model to leverage classical knowledge without heavy training</a:t>
            </a:r>
          </a:p>
        </p:txBody>
      </p:sp>
    </p:spTree>
    <p:extLst>
      <p:ext uri="{BB962C8B-B14F-4D97-AF65-F5344CB8AC3E}">
        <p14:creationId xmlns:p14="http://schemas.microsoft.com/office/powerpoint/2010/main" val="148915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1021</TotalTime>
  <Words>1091</Words>
  <Application>Microsoft Office PowerPoint</Application>
  <PresentationFormat>Widescreen</PresentationFormat>
  <Paragraphs>71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Bridging  Classical Neural Network with Quantum Neural Network </vt:lpstr>
      <vt:lpstr>Introduction </vt:lpstr>
      <vt:lpstr>Related Works</vt:lpstr>
      <vt:lpstr>Quantum Machine Learning(QML)</vt:lpstr>
      <vt:lpstr>Error Mitigation and Resource handling</vt:lpstr>
      <vt:lpstr>Transfer Learning in Quantum Machine Learning</vt:lpstr>
      <vt:lpstr>Methodology </vt:lpstr>
      <vt:lpstr>Problem formulation and integration of knowledge distillation </vt:lpstr>
      <vt:lpstr>Knowledge Distillation</vt:lpstr>
      <vt:lpstr>Quantum Superposition and Mathmatical Intuition Behind QNNs</vt:lpstr>
      <vt:lpstr>Quantum Gradient Descent and Parameter Optimization</vt:lpstr>
      <vt:lpstr>Amplitude Encoding in Quantum Neural Network</vt:lpstr>
      <vt:lpstr>Dataset Used</vt:lpstr>
      <vt:lpstr>Dataset Filtering</vt:lpstr>
      <vt:lpstr>Classical Convolutional Neural Networks(CNNs)</vt:lpstr>
      <vt:lpstr>Ensemble of AlexNet and Letnet</vt:lpstr>
      <vt:lpstr>Parameterized Quantum Circuits</vt:lpstr>
      <vt:lpstr>Performance Metrics</vt:lpstr>
      <vt:lpstr>Implementation Details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Bridging  Classical Neural Network with Quantum Neural Network</dc:title>
  <dc:creator>shawcha</dc:creator>
  <cp:lastModifiedBy>meheru jannat</cp:lastModifiedBy>
  <cp:revision>6</cp:revision>
  <dcterms:created xsi:type="dcterms:W3CDTF">2024-10-19T16:46:29Z</dcterms:created>
  <dcterms:modified xsi:type="dcterms:W3CDTF">2024-10-22T05:10:29Z</dcterms:modified>
</cp:coreProperties>
</file>