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HA BOTU" userId="307da02e3fc96d7e" providerId="LiveId" clId="{32908A63-B80E-4E3E-BA62-32EB7F9F0A63}"/>
    <pc:docChg chg="custSel addSld modSld">
      <pc:chgData name="VINEETHA BOTU" userId="307da02e3fc96d7e" providerId="LiveId" clId="{32908A63-B80E-4E3E-BA62-32EB7F9F0A63}" dt="2022-10-13T13:42:24.192" v="305" actId="122"/>
      <pc:docMkLst>
        <pc:docMk/>
      </pc:docMkLst>
      <pc:sldChg chg="modSp mod">
        <pc:chgData name="VINEETHA BOTU" userId="307da02e3fc96d7e" providerId="LiveId" clId="{32908A63-B80E-4E3E-BA62-32EB7F9F0A63}" dt="2022-10-13T13:42:24.192" v="305" actId="122"/>
        <pc:sldMkLst>
          <pc:docMk/>
          <pc:sldMk cId="2918843898" sldId="256"/>
        </pc:sldMkLst>
        <pc:spChg chg="mod">
          <ac:chgData name="VINEETHA BOTU" userId="307da02e3fc96d7e" providerId="LiveId" clId="{32908A63-B80E-4E3E-BA62-32EB7F9F0A63}" dt="2022-10-13T13:42:01.939" v="302" actId="1076"/>
          <ac:spMkLst>
            <pc:docMk/>
            <pc:sldMk cId="2918843898" sldId="256"/>
            <ac:spMk id="2" creationId="{846BE58C-6146-23E5-5398-A31240E145EE}"/>
          </ac:spMkLst>
        </pc:spChg>
        <pc:spChg chg="mod">
          <ac:chgData name="VINEETHA BOTU" userId="307da02e3fc96d7e" providerId="LiveId" clId="{32908A63-B80E-4E3E-BA62-32EB7F9F0A63}" dt="2022-10-13T13:42:24.192" v="305" actId="122"/>
          <ac:spMkLst>
            <pc:docMk/>
            <pc:sldMk cId="2918843898" sldId="256"/>
            <ac:spMk id="3" creationId="{5B742512-565F-5E96-225B-70F698D60B9A}"/>
          </ac:spMkLst>
        </pc:spChg>
      </pc:sldChg>
      <pc:sldChg chg="modSp mod">
        <pc:chgData name="VINEETHA BOTU" userId="307da02e3fc96d7e" providerId="LiveId" clId="{32908A63-B80E-4E3E-BA62-32EB7F9F0A63}" dt="2022-10-13T13:40:31.795" v="296" actId="207"/>
        <pc:sldMkLst>
          <pc:docMk/>
          <pc:sldMk cId="1153359241" sldId="257"/>
        </pc:sldMkLst>
        <pc:spChg chg="mod">
          <ac:chgData name="VINEETHA BOTU" userId="307da02e3fc96d7e" providerId="LiveId" clId="{32908A63-B80E-4E3E-BA62-32EB7F9F0A63}" dt="2022-10-13T13:40:22.392" v="295" actId="1076"/>
          <ac:spMkLst>
            <pc:docMk/>
            <pc:sldMk cId="1153359241" sldId="257"/>
            <ac:spMk id="2" creationId="{F5CCE3BA-8ADF-9582-F0F3-1E439F7A3534}"/>
          </ac:spMkLst>
        </pc:spChg>
        <pc:spChg chg="mod">
          <ac:chgData name="VINEETHA BOTU" userId="307da02e3fc96d7e" providerId="LiveId" clId="{32908A63-B80E-4E3E-BA62-32EB7F9F0A63}" dt="2022-10-13T13:40:31.795" v="296" actId="207"/>
          <ac:spMkLst>
            <pc:docMk/>
            <pc:sldMk cId="1153359241" sldId="257"/>
            <ac:spMk id="5" creationId="{843A1A7B-A92C-5D98-AFDA-DA9703773AC1}"/>
          </ac:spMkLst>
        </pc:spChg>
      </pc:sldChg>
      <pc:sldChg chg="addSp delSp modSp mod">
        <pc:chgData name="VINEETHA BOTU" userId="307da02e3fc96d7e" providerId="LiveId" clId="{32908A63-B80E-4E3E-BA62-32EB7F9F0A63}" dt="2022-10-13T11:21:21.663" v="115" actId="1076"/>
        <pc:sldMkLst>
          <pc:docMk/>
          <pc:sldMk cId="1817470191" sldId="259"/>
        </pc:sldMkLst>
        <pc:spChg chg="add del mod">
          <ac:chgData name="VINEETHA BOTU" userId="307da02e3fc96d7e" providerId="LiveId" clId="{32908A63-B80E-4E3E-BA62-32EB7F9F0A63}" dt="2022-10-13T11:21:08.989" v="114" actId="478"/>
          <ac:spMkLst>
            <pc:docMk/>
            <pc:sldMk cId="1817470191" sldId="259"/>
            <ac:spMk id="4" creationId="{BBD7119C-407A-6CAC-EE6B-616DB7A91AC4}"/>
          </ac:spMkLst>
        </pc:spChg>
        <pc:picChg chg="add mod">
          <ac:chgData name="VINEETHA BOTU" userId="307da02e3fc96d7e" providerId="LiveId" clId="{32908A63-B80E-4E3E-BA62-32EB7F9F0A63}" dt="2022-10-13T11:21:21.663" v="115" actId="1076"/>
          <ac:picMkLst>
            <pc:docMk/>
            <pc:sldMk cId="1817470191" sldId="259"/>
            <ac:picMk id="3" creationId="{13DB5CBB-08F2-1479-8AB0-82B3356ED8CF}"/>
          </ac:picMkLst>
        </pc:picChg>
      </pc:sldChg>
      <pc:sldChg chg="addSp delSp modSp new mod">
        <pc:chgData name="VINEETHA BOTU" userId="307da02e3fc96d7e" providerId="LiveId" clId="{32908A63-B80E-4E3E-BA62-32EB7F9F0A63}" dt="2022-10-13T13:41:20.967" v="298" actId="207"/>
        <pc:sldMkLst>
          <pc:docMk/>
          <pc:sldMk cId="1612666706" sldId="260"/>
        </pc:sldMkLst>
        <pc:spChg chg="add del mod">
          <ac:chgData name="VINEETHA BOTU" userId="307da02e3fc96d7e" providerId="LiveId" clId="{32908A63-B80E-4E3E-BA62-32EB7F9F0A63}" dt="2022-10-13T11:19:26.026" v="102"/>
          <ac:spMkLst>
            <pc:docMk/>
            <pc:sldMk cId="1612666706" sldId="260"/>
            <ac:spMk id="4" creationId="{1138F26E-A83E-6430-B074-A2C4ADEA28DF}"/>
          </ac:spMkLst>
        </pc:spChg>
        <pc:spChg chg="add mod">
          <ac:chgData name="VINEETHA BOTU" userId="307da02e3fc96d7e" providerId="LiveId" clId="{32908A63-B80E-4E3E-BA62-32EB7F9F0A63}" dt="2022-10-13T13:41:20.967" v="298" actId="207"/>
          <ac:spMkLst>
            <pc:docMk/>
            <pc:sldMk cId="1612666706" sldId="260"/>
            <ac:spMk id="5" creationId="{A21919FB-297E-2899-8B93-68FC6FD09E32}"/>
          </ac:spMkLst>
        </pc:spChg>
        <pc:picChg chg="add mod">
          <ac:chgData name="VINEETHA BOTU" userId="307da02e3fc96d7e" providerId="LiveId" clId="{32908A63-B80E-4E3E-BA62-32EB7F9F0A63}" dt="2022-10-13T11:17:47.120" v="98" actId="1076"/>
          <ac:picMkLst>
            <pc:docMk/>
            <pc:sldMk cId="1612666706" sldId="260"/>
            <ac:picMk id="3" creationId="{9FFC342F-1070-A585-55FF-93C64C9FCCEC}"/>
          </ac:picMkLst>
        </pc:picChg>
        <pc:inkChg chg="add del">
          <ac:chgData name="VINEETHA BOTU" userId="307da02e3fc96d7e" providerId="LiveId" clId="{32908A63-B80E-4E3E-BA62-32EB7F9F0A63}" dt="2022-10-13T11:21:51.655" v="118"/>
          <ac:inkMkLst>
            <pc:docMk/>
            <pc:sldMk cId="1612666706" sldId="260"/>
            <ac:inkMk id="6" creationId="{7E92ADFF-C546-B53C-ED76-C42CF355F690}"/>
          </ac:inkMkLst>
        </pc:inkChg>
        <pc:inkChg chg="add del">
          <ac:chgData name="VINEETHA BOTU" userId="307da02e3fc96d7e" providerId="LiveId" clId="{32908A63-B80E-4E3E-BA62-32EB7F9F0A63}" dt="2022-10-13T11:21:54.619" v="119"/>
          <ac:inkMkLst>
            <pc:docMk/>
            <pc:sldMk cId="1612666706" sldId="260"/>
            <ac:inkMk id="7" creationId="{385BB95A-143C-EDC9-1B63-DDDDB86D4007}"/>
          </ac:inkMkLst>
        </pc:inkChg>
        <pc:inkChg chg="add">
          <ac:chgData name="VINEETHA BOTU" userId="307da02e3fc96d7e" providerId="LiveId" clId="{32908A63-B80E-4E3E-BA62-32EB7F9F0A63}" dt="2022-10-13T11:22:02.333" v="120" actId="9405"/>
          <ac:inkMkLst>
            <pc:docMk/>
            <pc:sldMk cId="1612666706" sldId="260"/>
            <ac:inkMk id="8" creationId="{3591B372-43A5-36CC-FA63-E9F4B33DCE27}"/>
          </ac:inkMkLst>
        </pc:inkChg>
        <pc:inkChg chg="add">
          <ac:chgData name="VINEETHA BOTU" userId="307da02e3fc96d7e" providerId="LiveId" clId="{32908A63-B80E-4E3E-BA62-32EB7F9F0A63}" dt="2022-10-13T11:22:05.588" v="121" actId="9405"/>
          <ac:inkMkLst>
            <pc:docMk/>
            <pc:sldMk cId="1612666706" sldId="260"/>
            <ac:inkMk id="9" creationId="{D0AC8EF5-D5A6-11E9-17CD-15E0172A0688}"/>
          </ac:inkMkLst>
        </pc:inkChg>
      </pc:sldChg>
      <pc:sldChg chg="addSp modSp new mod">
        <pc:chgData name="VINEETHA BOTU" userId="307da02e3fc96d7e" providerId="LiveId" clId="{32908A63-B80E-4E3E-BA62-32EB7F9F0A63}" dt="2022-10-13T13:41:41.165" v="301" actId="20577"/>
        <pc:sldMkLst>
          <pc:docMk/>
          <pc:sldMk cId="2958242200" sldId="261"/>
        </pc:sldMkLst>
        <pc:spChg chg="add mod">
          <ac:chgData name="VINEETHA BOTU" userId="307da02e3fc96d7e" providerId="LiveId" clId="{32908A63-B80E-4E3E-BA62-32EB7F9F0A63}" dt="2022-10-13T11:23:06.270" v="146" actId="20577"/>
          <ac:spMkLst>
            <pc:docMk/>
            <pc:sldMk cId="2958242200" sldId="261"/>
            <ac:spMk id="2" creationId="{4B4A00AB-D127-4240-ACDA-113D889BF9F2}"/>
          </ac:spMkLst>
        </pc:spChg>
        <pc:spChg chg="add mod">
          <ac:chgData name="VINEETHA BOTU" userId="307da02e3fc96d7e" providerId="LiveId" clId="{32908A63-B80E-4E3E-BA62-32EB7F9F0A63}" dt="2022-10-13T13:41:41.165" v="301" actId="20577"/>
          <ac:spMkLst>
            <pc:docMk/>
            <pc:sldMk cId="2958242200" sldId="261"/>
            <ac:spMk id="3" creationId="{B9F20BAC-E49E-3A27-5785-A88CD1FF71B0}"/>
          </ac:spMkLst>
        </pc:spChg>
        <pc:spChg chg="add mod">
          <ac:chgData name="VINEETHA BOTU" userId="307da02e3fc96d7e" providerId="LiveId" clId="{32908A63-B80E-4E3E-BA62-32EB7F9F0A63}" dt="2022-10-13T11:25:30.594" v="278" actId="20577"/>
          <ac:spMkLst>
            <pc:docMk/>
            <pc:sldMk cId="2958242200" sldId="261"/>
            <ac:spMk id="4" creationId="{C23952ED-F224-B49D-6884-E746625DFAF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1:22:02.3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27,'1086'0,"-1057"-2,50-8,16-2,220 10,-162 3,-105 1,65 12,-52-5,8 1,-22-3,59 2,308-10,-401 2,-1 1,1 0,-1 0,0 1,1 1,15 7,-15-6,0 0,0-1,1 0,-1-1,15 1,297-3,-159-3,207 2,-367 0,0 1,0 0,0 0,0 0,0 1,0 0,0 0,0 0,-1 1,1-1,-1 1,0 1,0-1,0 1,0 0,6 7,-1-1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1:22:05.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1,'815'0,"-801"0,0 1,0 0,0 1,-1 1,1 0,-1 1,1 0,-1 1,0 0,-1 1,1 1,-1 0,18 15,-20-12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33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5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26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88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521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42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92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56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898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45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10/13/2022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0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10/13/2022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37305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E58C-6146-23E5-5398-A31240E145EE}"/>
              </a:ext>
            </a:extLst>
          </p:cNvPr>
          <p:cNvSpPr>
            <a:spLocks noGrp="1"/>
          </p:cNvSpPr>
          <p:nvPr>
            <p:ph type="ctrTitle"/>
          </p:nvPr>
        </p:nvSpPr>
        <p:spPr>
          <a:xfrm>
            <a:off x="656946" y="556994"/>
            <a:ext cx="10493405" cy="568171"/>
          </a:xfrm>
        </p:spPr>
        <p:txBody>
          <a:bodyPr>
            <a:noAutofit/>
          </a:bodyPr>
          <a:lstStyle/>
          <a:p>
            <a:r>
              <a:rPr lang="en-IN" sz="4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EC-2 : ELASTIC COMPUTE CLOUD</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742512-565F-5E96-225B-70F698D60B9A}"/>
              </a:ext>
            </a:extLst>
          </p:cNvPr>
          <p:cNvSpPr>
            <a:spLocks noGrp="1"/>
          </p:cNvSpPr>
          <p:nvPr>
            <p:ph type="subTitle" idx="1"/>
          </p:nvPr>
        </p:nvSpPr>
        <p:spPr>
          <a:xfrm>
            <a:off x="1535838" y="1293841"/>
            <a:ext cx="9469514" cy="5111397"/>
          </a:xfrm>
        </p:spPr>
        <p:txBody>
          <a:bodyPr>
            <a:normAutofit/>
          </a:bodyPr>
          <a:lstStyle/>
          <a:p>
            <a:pPr marL="342900" indent="-342900">
              <a:buFont typeface="Arial" panose="020B0604020202020204" pitchFamily="34" charset="0"/>
              <a:buChar char="•"/>
            </a:pPr>
            <a:r>
              <a:rPr lang="en-IN" dirty="0">
                <a:solidFill>
                  <a:schemeClr val="tx1"/>
                </a:solidFill>
              </a:rPr>
              <a:t>Amazon EC2 is a web service that provides secure, resizable compute capacity in the cloud. It allows you to provision virtual servers called EC2 instances.</a:t>
            </a:r>
          </a:p>
          <a:p>
            <a:pPr marL="342900" indent="-342900" algn="l">
              <a:buFont typeface="Arial" panose="020B0604020202020204" pitchFamily="34" charset="0"/>
              <a:buChar char="•"/>
            </a:pPr>
            <a:r>
              <a:rPr lang="en-IN" dirty="0">
                <a:solidFill>
                  <a:schemeClr val="tx1"/>
                </a:solidFill>
              </a:rPr>
              <a:t>You can create and manage these instances through the AWS Management Console, the AWS Command Line Interface (CLI), or through automation tools and infrastructure orchestration services.</a:t>
            </a:r>
          </a:p>
          <a:p>
            <a:pPr algn="l"/>
            <a:r>
              <a:rPr lang="en-IN" b="0" i="0" dirty="0">
                <a:solidFill>
                  <a:srgbClr val="FFC000"/>
                </a:solidFill>
                <a:effectLst/>
                <a:latin typeface="Calibri" panose="020F0502020204030204" pitchFamily="34" charset="0"/>
                <a:cs typeface="Calibri" panose="020F0502020204030204" pitchFamily="34" charset="0"/>
              </a:rPr>
              <a:t>                </a:t>
            </a:r>
            <a:r>
              <a:rPr lang="en-IN" b="1" i="0" dirty="0">
                <a:solidFill>
                  <a:srgbClr val="FFC000"/>
                </a:solidFill>
                <a:effectLst/>
                <a:latin typeface="Calibri" panose="020F0502020204030204" pitchFamily="34" charset="0"/>
                <a:cs typeface="Calibri" panose="020F0502020204030204" pitchFamily="34" charset="0"/>
              </a:rPr>
              <a:t>In order to create an EC2 instance, you need to define:</a:t>
            </a:r>
          </a:p>
          <a:p>
            <a:pPr>
              <a:buFont typeface="Arial" panose="020B0604020202020204" pitchFamily="34" charset="0"/>
              <a:buChar char="•"/>
            </a:pPr>
            <a:r>
              <a:rPr lang="en-IN" sz="1800" b="0" i="0" dirty="0">
                <a:solidFill>
                  <a:schemeClr val="tx1"/>
                </a:solidFill>
                <a:effectLst/>
                <a:latin typeface="Calibri" panose="020F0502020204030204" pitchFamily="34" charset="0"/>
                <a:cs typeface="Calibri" panose="020F0502020204030204" pitchFamily="34" charset="0"/>
              </a:rPr>
              <a:t>Hardware specifications, like CPU, memory, network, and storage.</a:t>
            </a:r>
          </a:p>
          <a:p>
            <a:pPr algn="r">
              <a:buFont typeface="Arial" panose="020B0604020202020204" pitchFamily="34" charset="0"/>
              <a:buChar char="•"/>
            </a:pPr>
            <a:r>
              <a:rPr lang="en-IN" sz="1800" b="0" i="0" dirty="0">
                <a:solidFill>
                  <a:schemeClr val="tx1"/>
                </a:solidFill>
                <a:effectLst/>
                <a:latin typeface="Calibri" panose="020F0502020204030204" pitchFamily="34" charset="0"/>
                <a:cs typeface="Calibri" panose="020F0502020204030204" pitchFamily="34" charset="0"/>
              </a:rPr>
              <a:t>Logical configurations, like networking location, firewall rules, authentication, and the operating system of your choice.</a:t>
            </a: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91884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3BA-8ADF-9582-F0F3-1E439F7A3534}"/>
              </a:ext>
            </a:extLst>
          </p:cNvPr>
          <p:cNvSpPr>
            <a:spLocks noGrp="1"/>
          </p:cNvSpPr>
          <p:nvPr>
            <p:ph type="title"/>
          </p:nvPr>
        </p:nvSpPr>
        <p:spPr>
          <a:xfrm>
            <a:off x="946104" y="33850"/>
            <a:ext cx="9905998" cy="1478570"/>
          </a:xfrm>
        </p:spPr>
        <p:txBody>
          <a:bodyPr/>
          <a:lstStyle/>
          <a:p>
            <a:r>
              <a:rPr lang="en-IN" b="1" i="1" dirty="0">
                <a:effectLst/>
                <a:highlight>
                  <a:srgbClr val="008080"/>
                </a:highlight>
                <a:latin typeface="Times New Roman" panose="02020603050405020304" pitchFamily="18" charset="0"/>
                <a:cs typeface="Times New Roman" panose="02020603050405020304" pitchFamily="18" charset="0"/>
              </a:rPr>
              <a:t>What Are Instance Families?</a:t>
            </a:r>
            <a:br>
              <a:rPr lang="en-IN" b="1" i="0" dirty="0">
                <a:solidFill>
                  <a:srgbClr val="1F1F1F"/>
                </a:solidFill>
                <a:effectLst/>
                <a:latin typeface="Source Sans Pro" panose="020B0503030403020204" pitchFamily="34" charset="0"/>
              </a:rPr>
            </a:br>
            <a:endParaRPr lang="en-IN" dirty="0"/>
          </a:p>
        </p:txBody>
      </p:sp>
      <p:graphicFrame>
        <p:nvGraphicFramePr>
          <p:cNvPr id="4" name="Table 4">
            <a:extLst>
              <a:ext uri="{FF2B5EF4-FFF2-40B4-BE49-F238E27FC236}">
                <a16:creationId xmlns:a16="http://schemas.microsoft.com/office/drawing/2014/main" id="{498820CB-6282-FE78-BE8F-CE47DA91FA92}"/>
              </a:ext>
            </a:extLst>
          </p:cNvPr>
          <p:cNvGraphicFramePr>
            <a:graphicFrameLocks noGrp="1"/>
          </p:cNvGraphicFramePr>
          <p:nvPr>
            <p:ph idx="1"/>
            <p:extLst>
              <p:ext uri="{D42A27DB-BD31-4B8C-83A1-F6EECF244321}">
                <p14:modId xmlns:p14="http://schemas.microsoft.com/office/powerpoint/2010/main" val="435588268"/>
              </p:ext>
            </p:extLst>
          </p:nvPr>
        </p:nvGraphicFramePr>
        <p:xfrm>
          <a:off x="53266" y="3409025"/>
          <a:ext cx="12097304" cy="3415125"/>
        </p:xfrm>
        <a:graphic>
          <a:graphicData uri="http://schemas.openxmlformats.org/drawingml/2006/table">
            <a:tbl>
              <a:tblPr firstRow="1" bandRow="1">
                <a:tableStyleId>{5C22544A-7EE6-4342-B048-85BDC9FD1C3A}</a:tableStyleId>
              </a:tblPr>
              <a:tblGrid>
                <a:gridCol w="4014194">
                  <a:extLst>
                    <a:ext uri="{9D8B030D-6E8A-4147-A177-3AD203B41FA5}">
                      <a16:colId xmlns:a16="http://schemas.microsoft.com/office/drawing/2014/main" val="1476436562"/>
                    </a:ext>
                  </a:extLst>
                </a:gridCol>
                <a:gridCol w="4041555">
                  <a:extLst>
                    <a:ext uri="{9D8B030D-6E8A-4147-A177-3AD203B41FA5}">
                      <a16:colId xmlns:a16="http://schemas.microsoft.com/office/drawing/2014/main" val="300842824"/>
                    </a:ext>
                  </a:extLst>
                </a:gridCol>
                <a:gridCol w="4041555">
                  <a:extLst>
                    <a:ext uri="{9D8B030D-6E8A-4147-A177-3AD203B41FA5}">
                      <a16:colId xmlns:a16="http://schemas.microsoft.com/office/drawing/2014/main" val="3416449875"/>
                    </a:ext>
                  </a:extLst>
                </a:gridCol>
              </a:tblGrid>
              <a:tr h="1392482">
                <a:tc>
                  <a:txBody>
                    <a:bodyPr/>
                    <a:lstStyle/>
                    <a:p>
                      <a:pPr algn="l"/>
                      <a:r>
                        <a:rPr lang="en-IN" b="0" dirty="0">
                          <a:effectLst/>
                          <a:latin typeface="Source Sans Pro" panose="020B0503030403020204" pitchFamily="34" charset="0"/>
                        </a:rPr>
                        <a:t>General purpose</a:t>
                      </a:r>
                    </a:p>
                  </a:txBody>
                  <a:tcPr marL="121920" marR="121920" marT="30480" marB="30480" anchor="ctr"/>
                </a:tc>
                <a:tc>
                  <a:txBody>
                    <a:bodyPr/>
                    <a:lstStyle/>
                    <a:p>
                      <a:pPr algn="l"/>
                      <a:r>
                        <a:rPr lang="en-IN" b="0">
                          <a:effectLst/>
                          <a:latin typeface="Source Sans Pro" panose="020B0503030403020204" pitchFamily="34" charset="0"/>
                        </a:rPr>
                        <a:t>Provides a balance of compute, memory, and networking resources, and can be used for a variety of workloads.</a:t>
                      </a:r>
                    </a:p>
                  </a:txBody>
                  <a:tcPr marL="121920" marR="121920" marT="30480" marB="30480" anchor="ctr"/>
                </a:tc>
                <a:tc>
                  <a:txBody>
                    <a:bodyPr/>
                    <a:lstStyle/>
                    <a:p>
                      <a:pPr algn="l"/>
                      <a:r>
                        <a:rPr lang="en-IN" b="0">
                          <a:effectLst/>
                          <a:latin typeface="Source Sans Pro" panose="020B0503030403020204" pitchFamily="34" charset="0"/>
                        </a:rPr>
                        <a:t>Scale-out workloads such as web servers, containerized microservices, caching fleets, distributed data stores, and development environments.</a:t>
                      </a:r>
                    </a:p>
                  </a:txBody>
                  <a:tcPr marL="121920" marR="121920" marT="30480" marB="30480" anchor="ctr"/>
                </a:tc>
                <a:extLst>
                  <a:ext uri="{0D108BD9-81ED-4DB2-BD59-A6C34878D82A}">
                    <a16:rowId xmlns:a16="http://schemas.microsoft.com/office/drawing/2014/main" val="4026113089"/>
                  </a:ext>
                </a:extLst>
              </a:tr>
              <a:tr h="2022643">
                <a:tc>
                  <a:txBody>
                    <a:bodyPr/>
                    <a:lstStyle/>
                    <a:p>
                      <a:pPr algn="l"/>
                      <a:r>
                        <a:rPr lang="en-IN" b="0" dirty="0">
                          <a:effectLst/>
                          <a:latin typeface="Source Sans Pro" panose="020B0503030403020204" pitchFamily="34" charset="0"/>
                        </a:rPr>
                        <a:t>Compute optimized</a:t>
                      </a:r>
                    </a:p>
                  </a:txBody>
                  <a:tcPr marL="121920" marR="121920" marT="30480" marB="30480" anchor="ctr"/>
                </a:tc>
                <a:tc>
                  <a:txBody>
                    <a:bodyPr/>
                    <a:lstStyle/>
                    <a:p>
                      <a:pPr algn="l"/>
                      <a:r>
                        <a:rPr lang="en-IN" b="0">
                          <a:effectLst/>
                          <a:latin typeface="Source Sans Pro" panose="020B0503030403020204" pitchFamily="34" charset="0"/>
                        </a:rPr>
                        <a:t>Ideal for compute-bound applications that benefit from high-performance processors.</a:t>
                      </a:r>
                    </a:p>
                  </a:txBody>
                  <a:tcPr marL="121920" marR="121920" marT="30480" marB="30480" anchor="ctr"/>
                </a:tc>
                <a:tc>
                  <a:txBody>
                    <a:bodyPr/>
                    <a:lstStyle/>
                    <a:p>
                      <a:pPr algn="l"/>
                      <a:r>
                        <a:rPr lang="en-IN" b="0" dirty="0">
                          <a:effectLst/>
                          <a:latin typeface="Source Sans Pro" panose="020B0503030403020204" pitchFamily="34" charset="0"/>
                        </a:rPr>
                        <a:t>High-performance web servers, scientific </a:t>
                      </a:r>
                      <a:r>
                        <a:rPr lang="en-IN" b="0" dirty="0" err="1">
                          <a:effectLst/>
                          <a:latin typeface="Source Sans Pro" panose="020B0503030403020204" pitchFamily="34" charset="0"/>
                        </a:rPr>
                        <a:t>modeling</a:t>
                      </a:r>
                      <a:r>
                        <a:rPr lang="en-IN" b="0" dirty="0">
                          <a:effectLst/>
                          <a:latin typeface="Source Sans Pro" panose="020B0503030403020204" pitchFamily="34" charset="0"/>
                        </a:rPr>
                        <a:t>, batch processing, distributed analytics, high-performance computing (HPC), machine/deep learning, ad serving, highly scalable multiplayer gaming.</a:t>
                      </a:r>
                    </a:p>
                  </a:txBody>
                  <a:tcPr marL="121920" marR="121920" marT="30480" marB="30480" anchor="ctr"/>
                </a:tc>
                <a:extLst>
                  <a:ext uri="{0D108BD9-81ED-4DB2-BD59-A6C34878D82A}">
                    <a16:rowId xmlns:a16="http://schemas.microsoft.com/office/drawing/2014/main" val="278724236"/>
                  </a:ext>
                </a:extLst>
              </a:tr>
            </a:tbl>
          </a:graphicData>
        </a:graphic>
      </p:graphicFrame>
      <p:sp>
        <p:nvSpPr>
          <p:cNvPr id="5" name="TextBox 4">
            <a:extLst>
              <a:ext uri="{FF2B5EF4-FFF2-40B4-BE49-F238E27FC236}">
                <a16:creationId xmlns:a16="http://schemas.microsoft.com/office/drawing/2014/main" id="{843A1A7B-A92C-5D98-AFDA-DA9703773AC1}"/>
              </a:ext>
            </a:extLst>
          </p:cNvPr>
          <p:cNvSpPr txBox="1"/>
          <p:nvPr/>
        </p:nvSpPr>
        <p:spPr>
          <a:xfrm>
            <a:off x="2530136" y="994298"/>
            <a:ext cx="7803472" cy="2800767"/>
          </a:xfrm>
          <a:prstGeom prst="rect">
            <a:avLst/>
          </a:prstGeom>
          <a:noFill/>
        </p:spPr>
        <p:txBody>
          <a:bodyPr wrap="square" rtlCol="0">
            <a:spAutoFit/>
          </a:bodyPr>
          <a:lstStyle/>
          <a:p>
            <a:pPr marL="285750" indent="-285750">
              <a:buFont typeface="Arial" panose="020B0604020202020204" pitchFamily="34" charset="0"/>
              <a:buChar char="•"/>
            </a:pPr>
            <a:r>
              <a:rPr lang="en-IN" sz="2800" b="0" i="0" dirty="0">
                <a:effectLst/>
                <a:latin typeface="Source Sans Pro" panose="020B0503030403020204" pitchFamily="34" charset="0"/>
              </a:rPr>
              <a:t>General purpose</a:t>
            </a:r>
          </a:p>
          <a:p>
            <a:pPr marL="285750" indent="-285750">
              <a:buFont typeface="Arial" panose="020B0604020202020204" pitchFamily="34" charset="0"/>
              <a:buChar char="•"/>
            </a:pPr>
            <a:r>
              <a:rPr lang="en-IN" sz="2800" b="0" dirty="0">
                <a:effectLst/>
                <a:latin typeface="Source Sans Pro" panose="020B0503030403020204" pitchFamily="34" charset="0"/>
              </a:rPr>
              <a:t>Compute optimized</a:t>
            </a:r>
          </a:p>
          <a:p>
            <a:pPr marL="285750" indent="-285750">
              <a:buFont typeface="Arial" panose="020B0604020202020204" pitchFamily="34" charset="0"/>
              <a:buChar char="•"/>
            </a:pPr>
            <a:r>
              <a:rPr lang="en-IN" sz="2800" b="0" dirty="0">
                <a:effectLst/>
                <a:latin typeface="Source Sans Pro" panose="020B0503030403020204" pitchFamily="34" charset="0"/>
              </a:rPr>
              <a:t>Memory optimized</a:t>
            </a:r>
          </a:p>
          <a:p>
            <a:pPr marL="285750" indent="-285750">
              <a:buFont typeface="Arial" panose="020B0604020202020204" pitchFamily="34" charset="0"/>
              <a:buChar char="•"/>
            </a:pPr>
            <a:r>
              <a:rPr lang="en-IN" sz="2800" b="0" dirty="0">
                <a:effectLst/>
                <a:latin typeface="Source Sans Pro" panose="020B0503030403020204" pitchFamily="34" charset="0"/>
              </a:rPr>
              <a:t>Accelerated computing</a:t>
            </a:r>
          </a:p>
          <a:p>
            <a:pPr marL="285750" indent="-285750">
              <a:buFont typeface="Arial" panose="020B0604020202020204" pitchFamily="34" charset="0"/>
              <a:buChar char="•"/>
            </a:pPr>
            <a:r>
              <a:rPr lang="en-IN" sz="2800" b="0" dirty="0">
                <a:effectLst/>
                <a:latin typeface="Source Sans Pro" panose="020B0503030403020204" pitchFamily="34" charset="0"/>
              </a:rPr>
              <a:t>Storage optimized</a:t>
            </a:r>
          </a:p>
          <a:p>
            <a:pPr marL="285750" indent="-285750">
              <a:buFont typeface="Arial" panose="020B0604020202020204" pitchFamily="34" charset="0"/>
              <a:buChar char="•"/>
            </a:pPr>
            <a:endParaRPr lang="en-IN" b="0" dirty="0">
              <a:effectLst/>
              <a:latin typeface="Source Sans Pro" panose="020B0503030403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5335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DA84D5B-9567-639D-A410-2BA42755453A}"/>
              </a:ext>
            </a:extLst>
          </p:cNvPr>
          <p:cNvGraphicFramePr>
            <a:graphicFrameLocks noGrp="1"/>
          </p:cNvGraphicFramePr>
          <p:nvPr>
            <p:extLst>
              <p:ext uri="{D42A27DB-BD31-4B8C-83A1-F6EECF244321}">
                <p14:modId xmlns:p14="http://schemas.microsoft.com/office/powerpoint/2010/main" val="3882792497"/>
              </p:ext>
            </p:extLst>
          </p:nvPr>
        </p:nvGraphicFramePr>
        <p:xfrm>
          <a:off x="99134" y="59924"/>
          <a:ext cx="11993731" cy="6738152"/>
        </p:xfrm>
        <a:graphic>
          <a:graphicData uri="http://schemas.openxmlformats.org/drawingml/2006/table">
            <a:tbl>
              <a:tblPr firstRow="1" bandRow="1">
                <a:tableStyleId>{5C22544A-7EE6-4342-B048-85BDC9FD1C3A}</a:tableStyleId>
              </a:tblPr>
              <a:tblGrid>
                <a:gridCol w="3849727">
                  <a:extLst>
                    <a:ext uri="{9D8B030D-6E8A-4147-A177-3AD203B41FA5}">
                      <a16:colId xmlns:a16="http://schemas.microsoft.com/office/drawing/2014/main" val="4032707972"/>
                    </a:ext>
                  </a:extLst>
                </a:gridCol>
                <a:gridCol w="4072002">
                  <a:extLst>
                    <a:ext uri="{9D8B030D-6E8A-4147-A177-3AD203B41FA5}">
                      <a16:colId xmlns:a16="http://schemas.microsoft.com/office/drawing/2014/main" val="3724619057"/>
                    </a:ext>
                  </a:extLst>
                </a:gridCol>
                <a:gridCol w="4072002">
                  <a:extLst>
                    <a:ext uri="{9D8B030D-6E8A-4147-A177-3AD203B41FA5}">
                      <a16:colId xmlns:a16="http://schemas.microsoft.com/office/drawing/2014/main" val="281370736"/>
                    </a:ext>
                  </a:extLst>
                </a:gridCol>
              </a:tblGrid>
              <a:tr h="2028691">
                <a:tc>
                  <a:txBody>
                    <a:bodyPr/>
                    <a:lstStyle/>
                    <a:p>
                      <a:pPr algn="l"/>
                      <a:r>
                        <a:rPr lang="en-IN" b="0" dirty="0">
                          <a:effectLst/>
                          <a:latin typeface="Source Sans Pro" panose="020B0503030403020204" pitchFamily="34" charset="0"/>
                        </a:rPr>
                        <a:t>Memory optimized</a:t>
                      </a:r>
                    </a:p>
                  </a:txBody>
                  <a:tcPr marL="121920" marR="121920" marT="30480" marB="30480" anchor="ctr"/>
                </a:tc>
                <a:tc>
                  <a:txBody>
                    <a:bodyPr/>
                    <a:lstStyle/>
                    <a:p>
                      <a:pPr algn="l"/>
                      <a:r>
                        <a:rPr lang="en-IN" b="0" dirty="0">
                          <a:effectLst/>
                          <a:latin typeface="Source Sans Pro" panose="020B0503030403020204" pitchFamily="34" charset="0"/>
                        </a:rPr>
                        <a:t>Designed to deliver fast performance for workloads that process large data sets in memory.</a:t>
                      </a:r>
                    </a:p>
                  </a:txBody>
                  <a:tcPr marL="121920" marR="121920" marT="30480" marB="30480" anchor="ctr"/>
                </a:tc>
                <a:tc>
                  <a:txBody>
                    <a:bodyPr/>
                    <a:lstStyle/>
                    <a:p>
                      <a:pPr algn="l"/>
                      <a:r>
                        <a:rPr lang="en-IN" b="0">
                          <a:effectLst/>
                          <a:latin typeface="Source Sans Pro" panose="020B0503030403020204" pitchFamily="34" charset="0"/>
                        </a:rPr>
                        <a:t>Memory-intensive applications such as high-performance databases, distributed web-scale in-memory caches, mid-size in-memory databases, real-time big-data analytics, and other enterprise applications.</a:t>
                      </a:r>
                    </a:p>
                  </a:txBody>
                  <a:tcPr marL="121920" marR="121920" marT="30480" marB="30480" anchor="ctr"/>
                </a:tc>
                <a:extLst>
                  <a:ext uri="{0D108BD9-81ED-4DB2-BD59-A6C34878D82A}">
                    <a16:rowId xmlns:a16="http://schemas.microsoft.com/office/drawing/2014/main" val="3120933602"/>
                  </a:ext>
                </a:extLst>
              </a:tr>
              <a:tr h="2028691">
                <a:tc>
                  <a:txBody>
                    <a:bodyPr/>
                    <a:lstStyle/>
                    <a:p>
                      <a:pPr algn="l"/>
                      <a:r>
                        <a:rPr lang="en-IN" b="0" dirty="0">
                          <a:effectLst/>
                          <a:latin typeface="Source Sans Pro" panose="020B0503030403020204" pitchFamily="34" charset="0"/>
                        </a:rPr>
                        <a:t>Accelerated computing</a:t>
                      </a:r>
                    </a:p>
                  </a:txBody>
                  <a:tcPr marL="121920" marR="121920" marT="30480" marB="30480" anchor="ctr"/>
                </a:tc>
                <a:tc>
                  <a:txBody>
                    <a:bodyPr/>
                    <a:lstStyle/>
                    <a:p>
                      <a:pPr algn="l"/>
                      <a:r>
                        <a:rPr lang="en-IN" b="0" dirty="0">
                          <a:effectLst/>
                          <a:latin typeface="Source Sans Pro" panose="020B0503030403020204" pitchFamily="34" charset="0"/>
                        </a:rPr>
                        <a:t>Use hardware accelerators or co-processors to perform functions such as floating-point number calculations, graphics processing, or data pattern matching more efficiently than is possible with conventional CPUs.</a:t>
                      </a:r>
                    </a:p>
                  </a:txBody>
                  <a:tcPr marL="121920" marR="121920" marT="30480" marB="30480" anchor="ctr"/>
                </a:tc>
                <a:tc>
                  <a:txBody>
                    <a:bodyPr/>
                    <a:lstStyle/>
                    <a:p>
                      <a:pPr algn="l"/>
                      <a:r>
                        <a:rPr lang="en-IN" b="0" dirty="0">
                          <a:effectLst/>
                          <a:latin typeface="Source Sans Pro" panose="020B0503030403020204" pitchFamily="34" charset="0"/>
                        </a:rPr>
                        <a:t>3D visualizations, graphics-intensive remote workstations, 3D rendering, application streaming, video encoding, and other server-side graphics workloads.</a:t>
                      </a:r>
                    </a:p>
                  </a:txBody>
                  <a:tcPr marL="121920" marR="121920" marT="30480" marB="30480" anchor="ctr"/>
                </a:tc>
                <a:extLst>
                  <a:ext uri="{0D108BD9-81ED-4DB2-BD59-A6C34878D82A}">
                    <a16:rowId xmlns:a16="http://schemas.microsoft.com/office/drawing/2014/main" val="4153183732"/>
                  </a:ext>
                </a:extLst>
              </a:tr>
              <a:tr h="2680770">
                <a:tc>
                  <a:txBody>
                    <a:bodyPr/>
                    <a:lstStyle/>
                    <a:p>
                      <a:pPr algn="l"/>
                      <a:r>
                        <a:rPr lang="en-IN" b="0" dirty="0">
                          <a:effectLst/>
                          <a:latin typeface="Source Sans Pro" panose="020B0503030403020204" pitchFamily="34" charset="0"/>
                        </a:rPr>
                        <a:t>Storage optimized</a:t>
                      </a:r>
                    </a:p>
                  </a:txBody>
                  <a:tcPr marL="121920" marR="121920" marT="30480" marB="30480" anchor="ctr"/>
                </a:tc>
                <a:tc>
                  <a:txBody>
                    <a:bodyPr/>
                    <a:lstStyle/>
                    <a:p>
                      <a:pPr algn="l"/>
                      <a:r>
                        <a:rPr lang="en-IN" b="0">
                          <a:effectLst/>
                          <a:latin typeface="Source Sans Pro" panose="020B0503030403020204" pitchFamily="34" charset="0"/>
                        </a:rPr>
                        <a:t>Designed for workloads that require high, sequential read and write access to large data sets on local storage. They are optimized to deliver tens of thousands of low-latency random I/O operations per second (IOPS) to applications that replicate their data across different instances.</a:t>
                      </a:r>
                    </a:p>
                  </a:txBody>
                  <a:tcPr marL="121920" marR="121920" marT="30480" marB="30480" anchor="ctr"/>
                </a:tc>
                <a:tc>
                  <a:txBody>
                    <a:bodyPr/>
                    <a:lstStyle/>
                    <a:p>
                      <a:pPr algn="l"/>
                      <a:r>
                        <a:rPr lang="en-IN" b="0" dirty="0">
                          <a:effectLst/>
                          <a:latin typeface="Source Sans Pro" panose="020B0503030403020204" pitchFamily="34" charset="0"/>
                        </a:rPr>
                        <a:t>NoSQL databases, such as Cassandra, MongoDB, and Redis, in-memory databases, scale-out transactional databases, data warehousing, Elasticsearch, and analytics.</a:t>
                      </a:r>
                    </a:p>
                  </a:txBody>
                  <a:tcPr marL="121920" marR="121920" marT="30480" marB="30480" anchor="ctr"/>
                </a:tc>
                <a:extLst>
                  <a:ext uri="{0D108BD9-81ED-4DB2-BD59-A6C34878D82A}">
                    <a16:rowId xmlns:a16="http://schemas.microsoft.com/office/drawing/2014/main" val="2479347197"/>
                  </a:ext>
                </a:extLst>
              </a:tr>
            </a:tbl>
          </a:graphicData>
        </a:graphic>
      </p:graphicFrame>
    </p:spTree>
    <p:extLst>
      <p:ext uri="{BB962C8B-B14F-4D97-AF65-F5344CB8AC3E}">
        <p14:creationId xmlns:p14="http://schemas.microsoft.com/office/powerpoint/2010/main" val="295036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DB5CBB-08F2-1479-8AB0-82B3356ED8CF}"/>
              </a:ext>
            </a:extLst>
          </p:cNvPr>
          <p:cNvPicPr>
            <a:picLocks noChangeAspect="1"/>
          </p:cNvPicPr>
          <p:nvPr/>
        </p:nvPicPr>
        <p:blipFill>
          <a:blip r:embed="rId2"/>
          <a:stretch>
            <a:fillRect/>
          </a:stretch>
        </p:blipFill>
        <p:spPr>
          <a:xfrm>
            <a:off x="1661715" y="1372673"/>
            <a:ext cx="9294698" cy="4326791"/>
          </a:xfrm>
          <a:prstGeom prst="rect">
            <a:avLst/>
          </a:prstGeom>
        </p:spPr>
      </p:pic>
    </p:spTree>
    <p:extLst>
      <p:ext uri="{BB962C8B-B14F-4D97-AF65-F5344CB8AC3E}">
        <p14:creationId xmlns:p14="http://schemas.microsoft.com/office/powerpoint/2010/main" val="181747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C342F-1070-A585-55FF-93C64C9FCCEC}"/>
              </a:ext>
            </a:extLst>
          </p:cNvPr>
          <p:cNvPicPr>
            <a:picLocks noChangeAspect="1"/>
          </p:cNvPicPr>
          <p:nvPr/>
        </p:nvPicPr>
        <p:blipFill>
          <a:blip r:embed="rId2"/>
          <a:stretch>
            <a:fillRect/>
          </a:stretch>
        </p:blipFill>
        <p:spPr>
          <a:xfrm>
            <a:off x="1426715" y="2201385"/>
            <a:ext cx="8610600" cy="4514850"/>
          </a:xfrm>
          <a:prstGeom prst="rect">
            <a:avLst/>
          </a:prstGeom>
        </p:spPr>
      </p:pic>
      <p:sp>
        <p:nvSpPr>
          <p:cNvPr id="5" name="TextBox 4">
            <a:extLst>
              <a:ext uri="{FF2B5EF4-FFF2-40B4-BE49-F238E27FC236}">
                <a16:creationId xmlns:a16="http://schemas.microsoft.com/office/drawing/2014/main" id="{A21919FB-297E-2899-8B93-68FC6FD09E32}"/>
              </a:ext>
            </a:extLst>
          </p:cNvPr>
          <p:cNvSpPr txBox="1"/>
          <p:nvPr/>
        </p:nvSpPr>
        <p:spPr>
          <a:xfrm>
            <a:off x="1319813" y="724057"/>
            <a:ext cx="9552373" cy="1477328"/>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An Amazon Machine Image (AMI) is a supported and maintained image provided by AWS that provides the information required to launch an instance. You must specify an AMI when you launch an instance. You can launch multiple instances from a single AMI when you require multiple instances with the same configuration. You can use different AMIs to launch instances when you require instances with different configurations.</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591B372-43A5-36CC-FA63-E9F4B33DCE27}"/>
                  </a:ext>
                </a:extLst>
              </p14:cNvPr>
              <p14:cNvContentPartPr/>
              <p14:nvPr/>
            </p14:nvContentPartPr>
            <p14:xfrm>
              <a:off x="5690433" y="4082673"/>
              <a:ext cx="1363680" cy="56520"/>
            </p14:xfrm>
          </p:contentPart>
        </mc:Choice>
        <mc:Fallback xmlns="">
          <p:pic>
            <p:nvPicPr>
              <p:cNvPr id="8" name="Ink 7">
                <a:extLst>
                  <a:ext uri="{FF2B5EF4-FFF2-40B4-BE49-F238E27FC236}">
                    <a16:creationId xmlns:a16="http://schemas.microsoft.com/office/drawing/2014/main" id="{3591B372-43A5-36CC-FA63-E9F4B33DCE27}"/>
                  </a:ext>
                </a:extLst>
              </p:cNvPr>
              <p:cNvPicPr/>
              <p:nvPr/>
            </p:nvPicPr>
            <p:blipFill>
              <a:blip r:embed="rId4"/>
              <a:stretch>
                <a:fillRect/>
              </a:stretch>
            </p:blipFill>
            <p:spPr>
              <a:xfrm>
                <a:off x="5636433" y="3975033"/>
                <a:ext cx="147132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0AC8EF5-D5A6-11E9-17CD-15E0172A0688}"/>
                  </a:ext>
                </a:extLst>
              </p14:cNvPr>
              <p14:cNvContentPartPr/>
              <p14:nvPr/>
            </p14:nvContentPartPr>
            <p14:xfrm>
              <a:off x="3080433" y="4092033"/>
              <a:ext cx="370440" cy="29520"/>
            </p14:xfrm>
          </p:contentPart>
        </mc:Choice>
        <mc:Fallback xmlns="">
          <p:pic>
            <p:nvPicPr>
              <p:cNvPr id="9" name="Ink 8">
                <a:extLst>
                  <a:ext uri="{FF2B5EF4-FFF2-40B4-BE49-F238E27FC236}">
                    <a16:creationId xmlns:a16="http://schemas.microsoft.com/office/drawing/2014/main" id="{D0AC8EF5-D5A6-11E9-17CD-15E0172A0688}"/>
                  </a:ext>
                </a:extLst>
              </p:cNvPr>
              <p:cNvPicPr/>
              <p:nvPr/>
            </p:nvPicPr>
            <p:blipFill>
              <a:blip r:embed="rId6"/>
              <a:stretch>
                <a:fillRect/>
              </a:stretch>
            </p:blipFill>
            <p:spPr>
              <a:xfrm>
                <a:off x="3026433" y="3984393"/>
                <a:ext cx="478080" cy="245160"/>
              </a:xfrm>
              <a:prstGeom prst="rect">
                <a:avLst/>
              </a:prstGeom>
            </p:spPr>
          </p:pic>
        </mc:Fallback>
      </mc:AlternateContent>
    </p:spTree>
    <p:extLst>
      <p:ext uri="{BB962C8B-B14F-4D97-AF65-F5344CB8AC3E}">
        <p14:creationId xmlns:p14="http://schemas.microsoft.com/office/powerpoint/2010/main" val="161266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A00AB-D127-4240-ACDA-113D889BF9F2}"/>
              </a:ext>
            </a:extLst>
          </p:cNvPr>
          <p:cNvSpPr txBox="1"/>
          <p:nvPr/>
        </p:nvSpPr>
        <p:spPr>
          <a:xfrm>
            <a:off x="1873188" y="594805"/>
            <a:ext cx="6498455" cy="830997"/>
          </a:xfrm>
          <a:prstGeom prst="rect">
            <a:avLst/>
          </a:prstGeom>
          <a:noFill/>
        </p:spPr>
        <p:txBody>
          <a:bodyPr wrap="square" rtlCol="0">
            <a:spAutoFit/>
          </a:bodyPr>
          <a:lstStyle/>
          <a:p>
            <a:r>
              <a:rPr lang="en-IN" sz="4800" dirty="0"/>
              <a:t>TASK //</a:t>
            </a:r>
            <a:endParaRPr lang="en-IN" dirty="0"/>
          </a:p>
        </p:txBody>
      </p:sp>
      <p:sp>
        <p:nvSpPr>
          <p:cNvPr id="3" name="TextBox 2">
            <a:extLst>
              <a:ext uri="{FF2B5EF4-FFF2-40B4-BE49-F238E27FC236}">
                <a16:creationId xmlns:a16="http://schemas.microsoft.com/office/drawing/2014/main" id="{B9F20BAC-E49E-3A27-5785-A88CD1FF71B0}"/>
              </a:ext>
            </a:extLst>
          </p:cNvPr>
          <p:cNvSpPr txBox="1"/>
          <p:nvPr/>
        </p:nvSpPr>
        <p:spPr>
          <a:xfrm>
            <a:off x="1961965" y="2050741"/>
            <a:ext cx="6143348" cy="923330"/>
          </a:xfrm>
          <a:prstGeom prst="rect">
            <a:avLst/>
          </a:prstGeom>
          <a:noFill/>
        </p:spPr>
        <p:txBody>
          <a:bodyPr wrap="square" rtlCol="0">
            <a:spAutoFit/>
          </a:bodyPr>
          <a:lstStyle/>
          <a:p>
            <a:pPr marL="285750" indent="-285750">
              <a:buFont typeface="Arial" panose="020B0604020202020204" pitchFamily="34" charset="0"/>
              <a:buChar char="•"/>
            </a:pPr>
            <a:r>
              <a:rPr lang="en-IN" dirty="0"/>
              <a:t>DIFFERENCE BETWEEN SNAPSHOT AND AMI</a:t>
            </a:r>
          </a:p>
          <a:p>
            <a:pPr marL="285750" indent="-285750">
              <a:buFont typeface="Arial" panose="020B0604020202020204" pitchFamily="34" charset="0"/>
              <a:buChar char="•"/>
            </a:pPr>
            <a:r>
              <a:rPr lang="en-IN" dirty="0"/>
              <a:t>TYPES OF SERVICES OFFERED BY AWS(HINT -03)</a:t>
            </a:r>
          </a:p>
          <a:p>
            <a:pPr marL="285750" indent="-285750">
              <a:buFont typeface="Arial" panose="020B0604020202020204" pitchFamily="34" charset="0"/>
              <a:buChar char="•"/>
            </a:pPr>
            <a:r>
              <a:rPr lang="en-IN" dirty="0"/>
              <a:t>DIFFERNCE BETWEEN HDD AND SSD</a:t>
            </a:r>
          </a:p>
        </p:txBody>
      </p:sp>
      <p:sp>
        <p:nvSpPr>
          <p:cNvPr id="4" name="TextBox 3">
            <a:extLst>
              <a:ext uri="{FF2B5EF4-FFF2-40B4-BE49-F238E27FC236}">
                <a16:creationId xmlns:a16="http://schemas.microsoft.com/office/drawing/2014/main" id="{C23952ED-F224-B49D-6884-E746625DFAFE}"/>
              </a:ext>
            </a:extLst>
          </p:cNvPr>
          <p:cNvSpPr txBox="1"/>
          <p:nvPr/>
        </p:nvSpPr>
        <p:spPr>
          <a:xfrm>
            <a:off x="8238478" y="5149049"/>
            <a:ext cx="2805343" cy="369332"/>
          </a:xfrm>
          <a:prstGeom prst="rect">
            <a:avLst/>
          </a:prstGeom>
          <a:noFill/>
        </p:spPr>
        <p:txBody>
          <a:bodyPr wrap="square" rtlCol="0">
            <a:spAutoFit/>
          </a:bodyPr>
          <a:lstStyle/>
          <a:p>
            <a:r>
              <a:rPr lang="en-IN" dirty="0"/>
              <a:t>END ,,,,,,</a:t>
            </a:r>
          </a:p>
        </p:txBody>
      </p:sp>
    </p:spTree>
    <p:extLst>
      <p:ext uri="{BB962C8B-B14F-4D97-AF65-F5344CB8AC3E}">
        <p14:creationId xmlns:p14="http://schemas.microsoft.com/office/powerpoint/2010/main" val="29582422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45</TotalTime>
  <Words>487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Rockwell</vt:lpstr>
      <vt:lpstr>Source Sans Pro</vt:lpstr>
      <vt:lpstr>Times New Roman</vt:lpstr>
      <vt:lpstr>Gallery</vt:lpstr>
      <vt:lpstr> EC-2 : ELASTIC COMPUTE CLOUD</vt:lpstr>
      <vt:lpstr>What Are Instance Families?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EC-2 : ELASTIC COMPUTE CLOUD</dc:title>
  <dc:creator>VINEETHA BOTU</dc:creator>
  <cp:lastModifiedBy>VINEETHA BOTU</cp:lastModifiedBy>
  <cp:revision>1</cp:revision>
  <dcterms:created xsi:type="dcterms:W3CDTF">2022-10-13T10:43:41Z</dcterms:created>
  <dcterms:modified xsi:type="dcterms:W3CDTF">2022-10-13T13:42:41Z</dcterms:modified>
</cp:coreProperties>
</file>