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14"/>
    <a:srgbClr val="0C7E63"/>
    <a:srgbClr val="183101"/>
    <a:srgbClr val="06184A"/>
    <a:srgbClr val="57255F"/>
    <a:srgbClr val="A100FF"/>
    <a:srgbClr val="883C84"/>
    <a:srgbClr val="461B49"/>
    <a:srgbClr val="963488"/>
    <a:srgbClr val="283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hik\Downloads\Cleaned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hik\Downloads\Cleaned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IN" sz="2800" b="1" dirty="0"/>
              <a:t>Top 5 Popular Categories</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lumMod val="50000"/>
              </a:schemeClr>
            </a:solidFill>
            <a:ln>
              <a:noFill/>
            </a:ln>
            <a:effectLst/>
          </c:spPr>
          <c:invertIfNegative val="0"/>
          <c:cat>
            <c:strRef>
              <c:f>'Top 5'!$A$3:$A$7</c:f>
              <c:strCache>
                <c:ptCount val="5"/>
                <c:pt idx="0">
                  <c:v>Animals</c:v>
                </c:pt>
                <c:pt idx="1">
                  <c:v>Science</c:v>
                </c:pt>
                <c:pt idx="2">
                  <c:v>Healthy Eating</c:v>
                </c:pt>
                <c:pt idx="3">
                  <c:v>Technology</c:v>
                </c:pt>
                <c:pt idx="4">
                  <c:v>Food</c:v>
                </c:pt>
              </c:strCache>
            </c:strRef>
          </c:cat>
          <c:val>
            <c:numRef>
              <c:f>'Top 5'!$B$3:$B$7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E884-4270-B0B3-CF66A57E85FA}"/>
            </c:ext>
          </c:extLst>
        </c:ser>
        <c:dLbls>
          <c:dLblPos val="outEnd"/>
          <c:showLegendKey val="0"/>
          <c:showVal val="0"/>
          <c:showCatName val="0"/>
          <c:showSerName val="0"/>
          <c:showPercent val="0"/>
          <c:showBubbleSize val="0"/>
        </c:dLbls>
        <c:gapWidth val="127"/>
        <c:overlap val="-27"/>
        <c:axId val="400816639"/>
        <c:axId val="400827199"/>
      </c:barChart>
      <c:catAx>
        <c:axId val="400816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00827199"/>
        <c:crosses val="autoZero"/>
        <c:auto val="1"/>
        <c:lblAlgn val="ctr"/>
        <c:lblOffset val="100"/>
        <c:noMultiLvlLbl val="0"/>
      </c:catAx>
      <c:valAx>
        <c:axId val="400827199"/>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sz="2400" dirty="0"/>
                  <a:t>Aggregate Popularity Score</a:t>
                </a:r>
              </a:p>
            </c:rich>
          </c:tx>
          <c:layout>
            <c:manualLayout>
              <c:xMode val="edge"/>
              <c:yMode val="edge"/>
              <c:x val="2.3107004169631612E-3"/>
              <c:y val="0.2744267106570260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0,&quot;K&quot;" sourceLinked="0"/>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00816639"/>
        <c:crosses val="autoZero"/>
        <c:crossBetween val="between"/>
      </c:valAx>
      <c:spPr>
        <a:noFill/>
        <a:ln w="0">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a:t>Popularity Percentage of Top 5 Categories</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'Top 5'!$B$2</c:f>
              <c:strCache>
                <c:ptCount val="1"/>
                <c:pt idx="0">
                  <c:v>Aggregate Score</c:v>
                </c:pt>
              </c:strCache>
            </c:strRef>
          </c:tx>
          <c:spPr>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dPt>
            <c:idx val="0"/>
            <c:bubble3D val="0"/>
            <c:explosion val="20"/>
            <c:spPr>
              <a:solidFill>
                <a:srgbClr val="8A0014"/>
              </a:solidFill>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extLst>
              <c:ext xmlns:c16="http://schemas.microsoft.com/office/drawing/2014/chart" uri="{C3380CC4-5D6E-409C-BE32-E72D297353CC}">
                <c16:uniqueId val="{00000001-141B-48AD-913F-BB06594208E8}"/>
              </c:ext>
            </c:extLst>
          </c:dPt>
          <c:dPt>
            <c:idx val="1"/>
            <c:bubble3D val="0"/>
            <c:spPr>
              <a:solidFill>
                <a:srgbClr val="002060"/>
              </a:solidFill>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extLst>
              <c:ext xmlns:c16="http://schemas.microsoft.com/office/drawing/2014/chart" uri="{C3380CC4-5D6E-409C-BE32-E72D297353CC}">
                <c16:uniqueId val="{00000003-141B-48AD-913F-BB06594208E8}"/>
              </c:ext>
            </c:extLst>
          </c:dPt>
          <c:dPt>
            <c:idx val="2"/>
            <c:bubble3D val="0"/>
            <c:spPr>
              <a:solidFill>
                <a:schemeClr val="accent6">
                  <a:lumMod val="75000"/>
                </a:schemeClr>
              </a:solidFill>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extLst>
              <c:ext xmlns:c16="http://schemas.microsoft.com/office/drawing/2014/chart" uri="{C3380CC4-5D6E-409C-BE32-E72D297353CC}">
                <c16:uniqueId val="{00000005-141B-48AD-913F-BB06594208E8}"/>
              </c:ext>
            </c:extLst>
          </c:dPt>
          <c:dPt>
            <c:idx val="3"/>
            <c:bubble3D val="0"/>
            <c:spPr>
              <a:solidFill>
                <a:srgbClr val="57255F"/>
              </a:solidFill>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extLst>
              <c:ext xmlns:c16="http://schemas.microsoft.com/office/drawing/2014/chart" uri="{C3380CC4-5D6E-409C-BE32-E72D297353CC}">
                <c16:uniqueId val="{00000007-141B-48AD-913F-BB06594208E8}"/>
              </c:ext>
            </c:extLst>
          </c:dPt>
          <c:dPt>
            <c:idx val="4"/>
            <c:bubble3D val="0"/>
            <c:spPr>
              <a:solidFill>
                <a:srgbClr val="183101"/>
              </a:solidFill>
              <a:ln w="25400">
                <a:solidFill>
                  <a:schemeClr val="tx1"/>
                </a:solidFill>
              </a:ln>
              <a:effectLst>
                <a:outerShdw blurRad="50800" dist="38100" dir="5400000" algn="t" rotWithShape="0">
                  <a:prstClr val="black">
                    <a:alpha val="40000"/>
                  </a:prstClr>
                </a:outerShdw>
              </a:effectLst>
              <a:scene3d>
                <a:camera prst="orthographicFront"/>
                <a:lightRig rig="threePt" dir="t"/>
              </a:scene3d>
              <a:sp3d prstMaterial="powder"/>
            </c:spPr>
            <c:extLst>
              <c:ext xmlns:c16="http://schemas.microsoft.com/office/drawing/2014/chart" uri="{C3380CC4-5D6E-409C-BE32-E72D297353CC}">
                <c16:uniqueId val="{00000009-141B-48AD-913F-BB06594208E8}"/>
              </c:ext>
            </c:extLst>
          </c:dPt>
          <c:dLbls>
            <c:dLbl>
              <c:idx val="0"/>
              <c:layout>
                <c:manualLayout>
                  <c:x val="0.11682785753153502"/>
                  <c:y val="4.534514815182153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41B-48AD-913F-BB06594208E8}"/>
                </c:ext>
              </c:extLst>
            </c:dLbl>
            <c:dLbl>
              <c:idx val="1"/>
              <c:layout>
                <c:manualLayout>
                  <c:x val="2.0876606931310621E-2"/>
                  <c:y val="0.2062879561602916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41B-48AD-913F-BB06594208E8}"/>
                </c:ext>
              </c:extLst>
            </c:dLbl>
            <c:dLbl>
              <c:idx val="2"/>
              <c:layout>
                <c:manualLayout>
                  <c:x val="-0.10578081038580457"/>
                  <c:y val="0.1375552348131579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30910154517065308"/>
                      <c:h val="0.18136246120522678"/>
                    </c:manualLayout>
                  </c15:layout>
                </c:ext>
                <c:ext xmlns:c16="http://schemas.microsoft.com/office/drawing/2014/chart" uri="{C3380CC4-5D6E-409C-BE32-E72D297353CC}">
                  <c16:uniqueId val="{00000005-141B-48AD-913F-BB06594208E8}"/>
                </c:ext>
              </c:extLst>
            </c:dLbl>
            <c:dLbl>
              <c:idx val="3"/>
              <c:layout>
                <c:manualLayout>
                  <c:x val="-0.18917459912270457"/>
                  <c:y val="-0.16609064739494636"/>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6648178286993202"/>
                      <c:h val="0.19311456703463895"/>
                    </c:manualLayout>
                  </c15:layout>
                </c:ext>
                <c:ext xmlns:c16="http://schemas.microsoft.com/office/drawing/2014/chart" uri="{C3380CC4-5D6E-409C-BE32-E72D297353CC}">
                  <c16:uniqueId val="{00000007-141B-48AD-913F-BB06594208E8}"/>
                </c:ext>
              </c:extLst>
            </c:dLbl>
            <c:dLbl>
              <c:idx val="4"/>
              <c:layout>
                <c:manualLayout>
                  <c:x val="0.14418113300916355"/>
                  <c:y val="-0.163149467836584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141B-48AD-913F-BB06594208E8}"/>
                </c:ext>
              </c:extLst>
            </c:dLbl>
            <c:numFmt formatCode="0.0%" sourceLinked="0"/>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5'!$A$3:$A$7</c:f>
              <c:strCache>
                <c:ptCount val="5"/>
                <c:pt idx="0">
                  <c:v>Animals</c:v>
                </c:pt>
                <c:pt idx="1">
                  <c:v>Science</c:v>
                </c:pt>
                <c:pt idx="2">
                  <c:v>Healthy Eating</c:v>
                </c:pt>
                <c:pt idx="3">
                  <c:v>Technology</c:v>
                </c:pt>
                <c:pt idx="4">
                  <c:v>Food</c:v>
                </c:pt>
              </c:strCache>
            </c:strRef>
          </c:cat>
          <c:val>
            <c:numRef>
              <c:f>'Top 5'!$B$3:$B$7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1B-48AD-913F-BB06594208E8}"/>
            </c:ext>
          </c:extLst>
        </c:ser>
        <c:dLbls>
          <c:dLblPos val="inEnd"/>
          <c:showLegendKey val="0"/>
          <c:showVal val="1"/>
          <c:showCatName val="0"/>
          <c:showSerName val="0"/>
          <c:showPercent val="0"/>
          <c:showBubbleSize val="0"/>
          <c:showLeaderLines val="1"/>
        </c:dLbls>
        <c:firstSliceAng val="24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564183"/>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a:t>
            </a:r>
          </a:p>
          <a:p>
            <a:pPr algn="ctr">
              <a:lnSpc>
                <a:spcPts val="11059"/>
              </a:lnSpc>
            </a:pPr>
            <a:r>
              <a:rPr lang="en-US" sz="10533" spc="-105" dirty="0">
                <a:solidFill>
                  <a:srgbClr val="FFFFFF"/>
                </a:solidFill>
                <a:latin typeface="Graphik Regular" panose="020B050303020206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651770" y="4543896"/>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E0A9353B-3AD9-B1CA-2002-33AA521C31C5}"/>
              </a:ext>
            </a:extLst>
          </p:cNvPr>
          <p:cNvSpPr txBox="1"/>
          <p:nvPr/>
        </p:nvSpPr>
        <p:spPr>
          <a:xfrm>
            <a:off x="11575009" y="2062642"/>
            <a:ext cx="5753100" cy="703223"/>
          </a:xfrm>
          <a:prstGeom prst="rect">
            <a:avLst/>
          </a:prstGeom>
          <a:noFill/>
        </p:spPr>
        <p:txBody>
          <a:bodyPr wrap="square" rtlCol="0">
            <a:spAutoFit/>
          </a:bodyPr>
          <a:lstStyle/>
          <a:p>
            <a:endParaRPr lang="en-IN" dirty="0"/>
          </a:p>
        </p:txBody>
      </p:sp>
      <p:sp>
        <p:nvSpPr>
          <p:cNvPr id="19" name="TextBox 18">
            <a:extLst>
              <a:ext uri="{FF2B5EF4-FFF2-40B4-BE49-F238E27FC236}">
                <a16:creationId xmlns:a16="http://schemas.microsoft.com/office/drawing/2014/main" id="{BC06ACA7-8EAC-F7DA-9C36-0DBF14175B45}"/>
              </a:ext>
            </a:extLst>
          </p:cNvPr>
          <p:cNvSpPr txBox="1"/>
          <p:nvPr/>
        </p:nvSpPr>
        <p:spPr>
          <a:xfrm>
            <a:off x="11609414" y="2015519"/>
            <a:ext cx="5753100" cy="703223"/>
          </a:xfrm>
          <a:prstGeom prst="rect">
            <a:avLst/>
          </a:prstGeom>
          <a:noFill/>
        </p:spPr>
        <p:txBody>
          <a:bodyPr wrap="square" rtlCol="0">
            <a:spAutoFit/>
          </a:bodyPr>
          <a:lstStyle/>
          <a:p>
            <a:endParaRPr lang="en-IN" dirty="0"/>
          </a:p>
        </p:txBody>
      </p:sp>
      <p:sp>
        <p:nvSpPr>
          <p:cNvPr id="26" name="TextBox 25">
            <a:extLst>
              <a:ext uri="{FF2B5EF4-FFF2-40B4-BE49-F238E27FC236}">
                <a16:creationId xmlns:a16="http://schemas.microsoft.com/office/drawing/2014/main" id="{475A337B-FEA6-7827-AD7B-1BC8F769B516}"/>
              </a:ext>
            </a:extLst>
          </p:cNvPr>
          <p:cNvSpPr txBox="1"/>
          <p:nvPr/>
        </p:nvSpPr>
        <p:spPr>
          <a:xfrm>
            <a:off x="11249055" y="7134257"/>
            <a:ext cx="6494400" cy="1938992"/>
          </a:xfrm>
          <a:prstGeom prst="rect">
            <a:avLst/>
          </a:prstGeom>
          <a:noFill/>
        </p:spPr>
        <p:txBody>
          <a:bodyPr wrap="square" rtlCol="0">
            <a:spAutoFit/>
          </a:bodyPr>
          <a:lstStyle/>
          <a:p>
            <a:r>
              <a:rPr lang="en-IN" sz="2400" b="1" dirty="0"/>
              <a:t>NEXT STEPS</a:t>
            </a:r>
          </a:p>
          <a:p>
            <a:r>
              <a:rPr lang="en-IN" sz="2400" dirty="0"/>
              <a:t>This Analysis is Insightful, but its time to take this Analysis to next level which is to Large Scale Production for real time Understanding of your Business. We can show you how to do this!</a:t>
            </a:r>
          </a:p>
        </p:txBody>
      </p:sp>
      <p:sp>
        <p:nvSpPr>
          <p:cNvPr id="27" name="TextBox 26">
            <a:extLst>
              <a:ext uri="{FF2B5EF4-FFF2-40B4-BE49-F238E27FC236}">
                <a16:creationId xmlns:a16="http://schemas.microsoft.com/office/drawing/2014/main" id="{3662B7B2-A561-10EC-47D0-D6025505565E}"/>
              </a:ext>
            </a:extLst>
          </p:cNvPr>
          <p:cNvSpPr txBox="1"/>
          <p:nvPr/>
        </p:nvSpPr>
        <p:spPr>
          <a:xfrm>
            <a:off x="11249055" y="1444757"/>
            <a:ext cx="6494400" cy="1569660"/>
          </a:xfrm>
          <a:prstGeom prst="rect">
            <a:avLst/>
          </a:prstGeom>
          <a:noFill/>
        </p:spPr>
        <p:txBody>
          <a:bodyPr wrap="square" rtlCol="0">
            <a:spAutoFit/>
          </a:bodyPr>
          <a:lstStyle/>
          <a:p>
            <a:r>
              <a:rPr lang="en-IN" sz="2400" b="1" dirty="0"/>
              <a:t>ANALYSIS</a:t>
            </a:r>
          </a:p>
          <a:p>
            <a:r>
              <a:rPr lang="en-IN" sz="2400" dirty="0"/>
              <a:t>Animals and Science are the 2 most popular content categories, indicating that people enjoy both “Real life” and “Factual” Content.</a:t>
            </a:r>
          </a:p>
        </p:txBody>
      </p:sp>
      <p:sp>
        <p:nvSpPr>
          <p:cNvPr id="28" name="TextBox 27">
            <a:extLst>
              <a:ext uri="{FF2B5EF4-FFF2-40B4-BE49-F238E27FC236}">
                <a16:creationId xmlns:a16="http://schemas.microsoft.com/office/drawing/2014/main" id="{EFF0239D-A001-FE2E-F3E8-961A20DB5BB0}"/>
              </a:ext>
            </a:extLst>
          </p:cNvPr>
          <p:cNvSpPr txBox="1"/>
          <p:nvPr/>
        </p:nvSpPr>
        <p:spPr>
          <a:xfrm>
            <a:off x="11239530" y="4104841"/>
            <a:ext cx="6492866" cy="2308324"/>
          </a:xfrm>
          <a:prstGeom prst="rect">
            <a:avLst/>
          </a:prstGeom>
          <a:noFill/>
        </p:spPr>
        <p:txBody>
          <a:bodyPr wrap="square" rtlCol="0">
            <a:spAutoFit/>
          </a:bodyPr>
          <a:lstStyle/>
          <a:p>
            <a:r>
              <a:rPr lang="en-IN" sz="2400" b="1" dirty="0"/>
              <a:t>INSIGHT</a:t>
            </a:r>
          </a:p>
          <a:p>
            <a:r>
              <a:rPr lang="en-IN" sz="2400" dirty="0"/>
              <a:t>In Top 5 Categories there is a Common theme which is “Food”. Both Healthy Eating and Food are the top categories. You can use this insight to create Campaigns and work with Healthy Eating brands to boost User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545404" y="5526207"/>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079464" y="4359240"/>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7"/>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69990"/>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The Analytics team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nchor="ctr"/>
          <a:lstStyle/>
          <a:p>
            <a:pPr algn="ct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FE09D05F-1B08-F79D-41A6-F4168C379E06}"/>
              </a:ext>
            </a:extLst>
          </p:cNvPr>
          <p:cNvSpPr txBox="1"/>
          <p:nvPr/>
        </p:nvSpPr>
        <p:spPr>
          <a:xfrm>
            <a:off x="8719949" y="3117810"/>
            <a:ext cx="7129651" cy="4401205"/>
          </a:xfrm>
          <a:prstGeom prst="rect">
            <a:avLst/>
          </a:prstGeom>
          <a:noFill/>
        </p:spPr>
        <p:txBody>
          <a:bodyPr wrap="square" rtlCol="0">
            <a:spAutoFit/>
          </a:bodyPr>
          <a:lstStyle/>
          <a:p>
            <a:r>
              <a:rPr lang="en-IN" sz="2800" dirty="0"/>
              <a:t>Social Buzz is a fast growing Technology unicorn that need to adapt quickly to its Global Scale. Accenture has begun a 3 Month POC focusing on the below tasks:</a:t>
            </a:r>
          </a:p>
          <a:p>
            <a:endParaRPr lang="en-IN" sz="2800" dirty="0"/>
          </a:p>
          <a:p>
            <a:pPr marL="457200" indent="-457200">
              <a:buFont typeface="Arial" panose="020B0604020202020204" pitchFamily="34" charset="0"/>
              <a:buChar char="•"/>
            </a:pPr>
            <a:r>
              <a:rPr lang="en-IN" sz="2800" dirty="0"/>
              <a:t>An Audit of Social Buzz’s Big data Practice</a:t>
            </a:r>
          </a:p>
          <a:p>
            <a:pPr marL="457200" indent="-457200">
              <a:buFont typeface="Arial" panose="020B0604020202020204" pitchFamily="34" charset="0"/>
              <a:buChar char="•"/>
            </a:pPr>
            <a:r>
              <a:rPr lang="en-IN" sz="2800" dirty="0"/>
              <a:t>Recommendations for a Successful IPO</a:t>
            </a:r>
          </a:p>
          <a:p>
            <a:pPr marL="457200" indent="-457200">
              <a:buFont typeface="Arial" panose="020B0604020202020204" pitchFamily="34" charset="0"/>
              <a:buChar char="•"/>
            </a:pPr>
            <a:r>
              <a:rPr lang="en-IN" sz="2800" dirty="0"/>
              <a:t>Analysis for Top 5 Categories Popular Content</a:t>
            </a:r>
          </a:p>
          <a:p>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DA539E8E-3150-4C9F-84FC-74422430BF42}"/>
              </a:ext>
            </a:extLst>
          </p:cNvPr>
          <p:cNvSpPr txBox="1"/>
          <p:nvPr/>
        </p:nvSpPr>
        <p:spPr>
          <a:xfrm>
            <a:off x="2793617" y="5143500"/>
            <a:ext cx="6731454" cy="4401205"/>
          </a:xfrm>
          <a:prstGeom prst="rect">
            <a:avLst/>
          </a:prstGeom>
          <a:noFill/>
        </p:spPr>
        <p:txBody>
          <a:bodyPr wrap="square" rtlCol="0">
            <a:spAutoFit/>
          </a:bodyPr>
          <a:lstStyle/>
          <a:p>
            <a:r>
              <a:rPr lang="en-IN" sz="3200" dirty="0">
                <a:solidFill>
                  <a:schemeClr val="bg1"/>
                </a:solidFill>
              </a:rPr>
              <a:t>Over </a:t>
            </a:r>
            <a:r>
              <a:rPr lang="en-IN" sz="3200" b="1" dirty="0">
                <a:solidFill>
                  <a:schemeClr val="bg1"/>
                </a:solidFill>
              </a:rPr>
              <a:t>100,000</a:t>
            </a:r>
            <a:r>
              <a:rPr lang="en-IN" sz="3200" dirty="0">
                <a:solidFill>
                  <a:schemeClr val="bg1"/>
                </a:solidFill>
              </a:rPr>
              <a:t>  pieces of Content every day and </a:t>
            </a:r>
            <a:r>
              <a:rPr lang="en-IN" sz="3200" b="1" dirty="0">
                <a:solidFill>
                  <a:schemeClr val="bg1"/>
                </a:solidFill>
              </a:rPr>
              <a:t>500M</a:t>
            </a:r>
            <a:r>
              <a:rPr lang="en-IN" sz="3200" dirty="0">
                <a:solidFill>
                  <a:schemeClr val="bg1"/>
                </a:solidFill>
              </a:rPr>
              <a:t> Active users each month!</a:t>
            </a:r>
          </a:p>
          <a:p>
            <a:endParaRPr lang="en-IN" sz="3200" dirty="0">
              <a:solidFill>
                <a:schemeClr val="bg1"/>
              </a:solidFill>
            </a:endParaRPr>
          </a:p>
          <a:p>
            <a:endParaRPr lang="en-IN" sz="3600" dirty="0">
              <a:solidFill>
                <a:schemeClr val="bg1"/>
              </a:solidFill>
            </a:endParaRPr>
          </a:p>
          <a:p>
            <a:r>
              <a:rPr lang="en-IN" sz="2800" dirty="0">
                <a:solidFill>
                  <a:schemeClr val="bg1"/>
                </a:solidFill>
              </a:rPr>
              <a:t>How to Capitalize it when there is so much?</a:t>
            </a:r>
          </a:p>
          <a:p>
            <a:endParaRPr lang="en-IN" sz="3200" dirty="0">
              <a:solidFill>
                <a:schemeClr val="bg1"/>
              </a:solidFill>
            </a:endParaRPr>
          </a:p>
          <a:p>
            <a:r>
              <a:rPr lang="en-IN" sz="2800" u="sng" dirty="0">
                <a:solidFill>
                  <a:schemeClr val="bg1"/>
                </a:solidFill>
              </a:rPr>
              <a:t>Analysis to find Social Buzz’s Top 5 Popular Content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18" name="Group 18"/>
          <p:cNvGrpSpPr>
            <a:grpSpLocks noChangeAspect="1"/>
          </p:cNvGrpSpPr>
          <p:nvPr/>
        </p:nvGrpSpPr>
        <p:grpSpPr>
          <a:xfrm>
            <a:off x="11326969" y="6850721"/>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3" name="Group 23"/>
          <p:cNvGrpSpPr>
            <a:grpSpLocks noChangeAspect="1"/>
          </p:cNvGrpSpPr>
          <p:nvPr/>
        </p:nvGrpSpPr>
        <p:grpSpPr>
          <a:xfrm>
            <a:off x="11294845" y="3939132"/>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0425" y="996954"/>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t>
            </a:r>
          </a:p>
          <a:p>
            <a:pPr algn="ctr">
              <a:lnSpc>
                <a:spcPts val="9600"/>
              </a:lnSpc>
            </a:pPr>
            <a:r>
              <a:rPr lang="en-US" sz="8000" spc="-80" dirty="0">
                <a:solidFill>
                  <a:srgbClr val="000000"/>
                </a:solidFill>
                <a:latin typeface="Graphik Regular" panose="020B0503030202060203" pitchFamily="34" charset="0"/>
              </a:rPr>
              <a:t>Analytics team</a:t>
            </a:r>
          </a:p>
        </p:txBody>
      </p:sp>
      <p:sp>
        <p:nvSpPr>
          <p:cNvPr id="35" name="TextBox 34">
            <a:extLst>
              <a:ext uri="{FF2B5EF4-FFF2-40B4-BE49-F238E27FC236}">
                <a16:creationId xmlns:a16="http://schemas.microsoft.com/office/drawing/2014/main" id="{76C7196F-9112-4DD4-C819-C800333478C2}"/>
              </a:ext>
            </a:extLst>
          </p:cNvPr>
          <p:cNvSpPr txBox="1"/>
          <p:nvPr/>
        </p:nvSpPr>
        <p:spPr>
          <a:xfrm>
            <a:off x="14338938" y="1638300"/>
            <a:ext cx="3352800" cy="1169551"/>
          </a:xfrm>
          <a:prstGeom prst="rect">
            <a:avLst/>
          </a:prstGeom>
          <a:noFill/>
        </p:spPr>
        <p:txBody>
          <a:bodyPr wrap="square" rtlCol="0">
            <a:spAutoFit/>
          </a:bodyPr>
          <a:lstStyle/>
          <a:p>
            <a:pPr algn="ctr"/>
            <a:r>
              <a:rPr lang="en-IN" sz="2800" b="1" dirty="0">
                <a:solidFill>
                  <a:schemeClr val="tx1"/>
                </a:solidFill>
              </a:rPr>
              <a:t>Andrew Fleming</a:t>
            </a:r>
          </a:p>
          <a:p>
            <a:pPr algn="ctr"/>
            <a:r>
              <a:rPr lang="en-IN" sz="2400" dirty="0"/>
              <a:t>Chief Technical Architect</a:t>
            </a:r>
            <a:endParaRPr lang="en-IN" sz="2400" dirty="0">
              <a:solidFill>
                <a:schemeClr val="tx1"/>
              </a:solidFill>
            </a:endParaRPr>
          </a:p>
          <a:p>
            <a:endParaRPr lang="en-IN" dirty="0"/>
          </a:p>
        </p:txBody>
      </p:sp>
      <p:sp>
        <p:nvSpPr>
          <p:cNvPr id="36" name="TextBox 35">
            <a:extLst>
              <a:ext uri="{FF2B5EF4-FFF2-40B4-BE49-F238E27FC236}">
                <a16:creationId xmlns:a16="http://schemas.microsoft.com/office/drawing/2014/main" id="{FDE3F3DD-DF09-18D7-8F74-76F264E0E67F}"/>
              </a:ext>
            </a:extLst>
          </p:cNvPr>
          <p:cNvSpPr txBox="1"/>
          <p:nvPr/>
        </p:nvSpPr>
        <p:spPr>
          <a:xfrm>
            <a:off x="14338938" y="4650789"/>
            <a:ext cx="3352800" cy="1169551"/>
          </a:xfrm>
          <a:prstGeom prst="rect">
            <a:avLst/>
          </a:prstGeom>
          <a:noFill/>
        </p:spPr>
        <p:txBody>
          <a:bodyPr wrap="square" rtlCol="0">
            <a:spAutoFit/>
          </a:bodyPr>
          <a:lstStyle/>
          <a:p>
            <a:pPr algn="ctr"/>
            <a:r>
              <a:rPr lang="en-IN" sz="2800" b="1" dirty="0"/>
              <a:t>Marcus Rompton</a:t>
            </a:r>
            <a:endParaRPr lang="en-IN" sz="2800" b="1" dirty="0">
              <a:solidFill>
                <a:schemeClr val="tx1"/>
              </a:solidFill>
            </a:endParaRPr>
          </a:p>
          <a:p>
            <a:pPr algn="ctr"/>
            <a:r>
              <a:rPr lang="en-IN" sz="2400" dirty="0">
                <a:solidFill>
                  <a:schemeClr val="tx1"/>
                </a:solidFill>
              </a:rPr>
              <a:t>Senior Principle</a:t>
            </a:r>
          </a:p>
          <a:p>
            <a:endParaRPr lang="en-IN" dirty="0"/>
          </a:p>
        </p:txBody>
      </p:sp>
      <p:sp>
        <p:nvSpPr>
          <p:cNvPr id="37" name="TextBox 36">
            <a:extLst>
              <a:ext uri="{FF2B5EF4-FFF2-40B4-BE49-F238E27FC236}">
                <a16:creationId xmlns:a16="http://schemas.microsoft.com/office/drawing/2014/main" id="{92BD0B4C-BA39-6956-8364-B38281B94719}"/>
              </a:ext>
            </a:extLst>
          </p:cNvPr>
          <p:cNvSpPr txBox="1"/>
          <p:nvPr/>
        </p:nvSpPr>
        <p:spPr>
          <a:xfrm>
            <a:off x="14338938" y="7663279"/>
            <a:ext cx="3352800" cy="1169551"/>
          </a:xfrm>
          <a:prstGeom prst="rect">
            <a:avLst/>
          </a:prstGeom>
          <a:noFill/>
        </p:spPr>
        <p:txBody>
          <a:bodyPr wrap="square" rtlCol="0">
            <a:spAutoFit/>
          </a:bodyPr>
          <a:lstStyle/>
          <a:p>
            <a:pPr algn="ctr"/>
            <a:r>
              <a:rPr lang="en-IN" sz="2800" b="1" dirty="0"/>
              <a:t>Mehika Anchuri</a:t>
            </a:r>
            <a:endParaRPr lang="en-IN" sz="2800" b="1" dirty="0">
              <a:solidFill>
                <a:schemeClr val="tx1"/>
              </a:solidFill>
            </a:endParaRPr>
          </a:p>
          <a:p>
            <a:pPr algn="ctr"/>
            <a:r>
              <a:rPr lang="en-IN" sz="2400" dirty="0">
                <a:solidFill>
                  <a:schemeClr val="tx1"/>
                </a:solidFill>
              </a:rPr>
              <a:t>Data Analyst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Rectangle: Rounded Corners 39">
            <a:extLst>
              <a:ext uri="{FF2B5EF4-FFF2-40B4-BE49-F238E27FC236}">
                <a16:creationId xmlns:a16="http://schemas.microsoft.com/office/drawing/2014/main" id="{BFB4D51A-D287-0909-2C25-B5C85A1E1CAB}"/>
              </a:ext>
            </a:extLst>
          </p:cNvPr>
          <p:cNvSpPr/>
          <p:nvPr/>
        </p:nvSpPr>
        <p:spPr>
          <a:xfrm>
            <a:off x="4601924" y="1195754"/>
            <a:ext cx="5324400" cy="941326"/>
          </a:xfrm>
          <a:prstGeom prst="roundRect">
            <a:avLst>
              <a:gd name="adj" fmla="val 30833"/>
            </a:avLst>
          </a:prstGeom>
          <a:solidFill>
            <a:schemeClr val="bg1"/>
          </a:solidFill>
          <a:effectLst>
            <a:outerShdw blurRad="50800" dist="38100" dir="2700000" algn="tl" rotWithShape="0">
              <a:prstClr val="black">
                <a:alpha val="40000"/>
              </a:prstClr>
            </a:outerShdw>
          </a:effectLst>
          <a:scene3d>
            <a:camera prst="obliqueBottom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 Collection</a:t>
            </a:r>
          </a:p>
        </p:txBody>
      </p:sp>
      <p:sp>
        <p:nvSpPr>
          <p:cNvPr id="41" name="Rectangle: Rounded Corners 40">
            <a:extLst>
              <a:ext uri="{FF2B5EF4-FFF2-40B4-BE49-F238E27FC236}">
                <a16:creationId xmlns:a16="http://schemas.microsoft.com/office/drawing/2014/main" id="{606A7967-AC49-7F66-D503-1CC98B4F9452}"/>
              </a:ext>
            </a:extLst>
          </p:cNvPr>
          <p:cNvSpPr/>
          <p:nvPr/>
        </p:nvSpPr>
        <p:spPr>
          <a:xfrm>
            <a:off x="6624556" y="2841614"/>
            <a:ext cx="5324400" cy="943200"/>
          </a:xfrm>
          <a:prstGeom prst="roundRect">
            <a:avLst>
              <a:gd name="adj" fmla="val 32825"/>
            </a:avLst>
          </a:prstGeom>
          <a:solidFill>
            <a:schemeClr val="bg1"/>
          </a:solidFill>
          <a:effectLst>
            <a:outerShdw blurRad="50800" dist="38100" dir="2700000" algn="tl" rotWithShape="0">
              <a:prstClr val="black">
                <a:alpha val="40000"/>
              </a:prstClr>
            </a:outerShdw>
          </a:effectLst>
          <a:scene3d>
            <a:camera prst="obliqueBottom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 Cleaning</a:t>
            </a:r>
          </a:p>
        </p:txBody>
      </p:sp>
      <p:sp>
        <p:nvSpPr>
          <p:cNvPr id="42" name="Rectangle: Rounded Corners 41">
            <a:extLst>
              <a:ext uri="{FF2B5EF4-FFF2-40B4-BE49-F238E27FC236}">
                <a16:creationId xmlns:a16="http://schemas.microsoft.com/office/drawing/2014/main" id="{F4C84B8C-6877-8C98-03F5-EEC5FD5F9384}"/>
              </a:ext>
            </a:extLst>
          </p:cNvPr>
          <p:cNvSpPr/>
          <p:nvPr/>
        </p:nvSpPr>
        <p:spPr>
          <a:xfrm>
            <a:off x="8500258" y="4489348"/>
            <a:ext cx="5324400" cy="943200"/>
          </a:xfrm>
          <a:prstGeom prst="roundRect">
            <a:avLst>
              <a:gd name="adj" fmla="val 24746"/>
            </a:avLst>
          </a:prstGeom>
          <a:solidFill>
            <a:schemeClr val="bg1"/>
          </a:solidFill>
          <a:effectLst>
            <a:outerShdw blurRad="50800" dist="38100" dir="2700000" algn="tl" rotWithShape="0">
              <a:prstClr val="black">
                <a:alpha val="40000"/>
              </a:prstClr>
            </a:outerShdw>
          </a:effectLst>
          <a:scene3d>
            <a:camera prst="obliqueBottom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 Modelling</a:t>
            </a:r>
          </a:p>
        </p:txBody>
      </p:sp>
      <p:sp>
        <p:nvSpPr>
          <p:cNvPr id="43" name="Rectangle: Rounded Corners 42">
            <a:extLst>
              <a:ext uri="{FF2B5EF4-FFF2-40B4-BE49-F238E27FC236}">
                <a16:creationId xmlns:a16="http://schemas.microsoft.com/office/drawing/2014/main" id="{24E096D1-EDDF-A958-628B-AFDD2111E44A}"/>
              </a:ext>
            </a:extLst>
          </p:cNvPr>
          <p:cNvSpPr/>
          <p:nvPr/>
        </p:nvSpPr>
        <p:spPr>
          <a:xfrm>
            <a:off x="10355621" y="6137082"/>
            <a:ext cx="5324400" cy="943200"/>
          </a:xfrm>
          <a:prstGeom prst="roundRect">
            <a:avLst>
              <a:gd name="adj" fmla="val 33505"/>
            </a:avLst>
          </a:prstGeom>
          <a:solidFill>
            <a:schemeClr val="bg1"/>
          </a:solidFill>
          <a:effectLst>
            <a:outerShdw blurRad="50800" dist="38100" dir="2700000" algn="tl" rotWithShape="0">
              <a:prstClr val="black">
                <a:alpha val="40000"/>
              </a:prstClr>
            </a:outerShdw>
          </a:effectLst>
          <a:scene3d>
            <a:camera prst="obliqueBottom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 Analysis</a:t>
            </a:r>
          </a:p>
        </p:txBody>
      </p:sp>
      <p:sp>
        <p:nvSpPr>
          <p:cNvPr id="44" name="Rectangle: Rounded Corners 43">
            <a:extLst>
              <a:ext uri="{FF2B5EF4-FFF2-40B4-BE49-F238E27FC236}">
                <a16:creationId xmlns:a16="http://schemas.microsoft.com/office/drawing/2014/main" id="{2951C9C0-9B72-86A2-C51B-E3F079971613}"/>
              </a:ext>
            </a:extLst>
          </p:cNvPr>
          <p:cNvSpPr/>
          <p:nvPr/>
        </p:nvSpPr>
        <p:spPr>
          <a:xfrm>
            <a:off x="11985963" y="7784814"/>
            <a:ext cx="5324400" cy="943200"/>
          </a:xfrm>
          <a:prstGeom prst="roundRect">
            <a:avLst>
              <a:gd name="adj" fmla="val 36312"/>
            </a:avLst>
          </a:prstGeom>
          <a:solidFill>
            <a:schemeClr val="bg1"/>
          </a:solidFill>
          <a:effectLst>
            <a:outerShdw blurRad="50800" dist="38100" dir="2700000" algn="tl" rotWithShape="0">
              <a:prstClr val="black">
                <a:alpha val="40000"/>
              </a:prstClr>
            </a:outerShdw>
          </a:effectLst>
          <a:scene3d>
            <a:camera prst="obliqueBottom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 Insights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20" name="TextBox 19">
            <a:extLst>
              <a:ext uri="{FF2B5EF4-FFF2-40B4-BE49-F238E27FC236}">
                <a16:creationId xmlns:a16="http://schemas.microsoft.com/office/drawing/2014/main" id="{3FA74846-FA84-9E2F-97AB-129C35D439E5}"/>
              </a:ext>
            </a:extLst>
          </p:cNvPr>
          <p:cNvSpPr txBox="1"/>
          <p:nvPr/>
        </p:nvSpPr>
        <p:spPr>
          <a:xfrm>
            <a:off x="2648824" y="2834288"/>
            <a:ext cx="2368641" cy="1862048"/>
          </a:xfrm>
          <a:prstGeom prst="rect">
            <a:avLst/>
          </a:prstGeom>
          <a:noFill/>
        </p:spPr>
        <p:txBody>
          <a:bodyPr wrap="square" rtlCol="0">
            <a:spAutoFit/>
          </a:bodyPr>
          <a:lstStyle/>
          <a:p>
            <a:r>
              <a:rPr lang="en-IN" sz="11500" dirty="0">
                <a:solidFill>
                  <a:srgbClr val="A100FF"/>
                </a:solidFill>
              </a:rPr>
              <a:t>16</a:t>
            </a:r>
          </a:p>
        </p:txBody>
      </p:sp>
      <p:sp>
        <p:nvSpPr>
          <p:cNvPr id="21" name="TextBox 20">
            <a:extLst>
              <a:ext uri="{FF2B5EF4-FFF2-40B4-BE49-F238E27FC236}">
                <a16:creationId xmlns:a16="http://schemas.microsoft.com/office/drawing/2014/main" id="{1972D19D-C575-0F1E-27A0-2E3E4C7603D2}"/>
              </a:ext>
            </a:extLst>
          </p:cNvPr>
          <p:cNvSpPr txBox="1"/>
          <p:nvPr/>
        </p:nvSpPr>
        <p:spPr>
          <a:xfrm>
            <a:off x="7157620" y="2834288"/>
            <a:ext cx="3201344" cy="1862048"/>
          </a:xfrm>
          <a:prstGeom prst="rect">
            <a:avLst/>
          </a:prstGeom>
          <a:noFill/>
        </p:spPr>
        <p:txBody>
          <a:bodyPr wrap="square" rtlCol="0">
            <a:spAutoFit/>
          </a:bodyPr>
          <a:lstStyle/>
          <a:p>
            <a:r>
              <a:rPr lang="en-IN" sz="11500" dirty="0">
                <a:solidFill>
                  <a:srgbClr val="A100FF"/>
                </a:solidFill>
              </a:rPr>
              <a:t>1897</a:t>
            </a:r>
          </a:p>
        </p:txBody>
      </p:sp>
      <p:sp>
        <p:nvSpPr>
          <p:cNvPr id="22" name="TextBox 21">
            <a:extLst>
              <a:ext uri="{FF2B5EF4-FFF2-40B4-BE49-F238E27FC236}">
                <a16:creationId xmlns:a16="http://schemas.microsoft.com/office/drawing/2014/main" id="{FCA93280-8BB1-F2DD-6C01-08EAA264D812}"/>
              </a:ext>
            </a:extLst>
          </p:cNvPr>
          <p:cNvSpPr txBox="1"/>
          <p:nvPr/>
        </p:nvSpPr>
        <p:spPr>
          <a:xfrm>
            <a:off x="12742597" y="2834288"/>
            <a:ext cx="2972219" cy="1862048"/>
          </a:xfrm>
          <a:prstGeom prst="rect">
            <a:avLst/>
          </a:prstGeom>
          <a:noFill/>
        </p:spPr>
        <p:txBody>
          <a:bodyPr wrap="square" rtlCol="0">
            <a:spAutoFit/>
          </a:bodyPr>
          <a:lstStyle/>
          <a:p>
            <a:r>
              <a:rPr lang="en-IN" sz="11500" dirty="0">
                <a:solidFill>
                  <a:srgbClr val="A100FF"/>
                </a:solidFill>
              </a:rPr>
              <a:t>MAY</a:t>
            </a:r>
          </a:p>
        </p:txBody>
      </p:sp>
      <p:sp>
        <p:nvSpPr>
          <p:cNvPr id="23" name="TextBox 22">
            <a:extLst>
              <a:ext uri="{FF2B5EF4-FFF2-40B4-BE49-F238E27FC236}">
                <a16:creationId xmlns:a16="http://schemas.microsoft.com/office/drawing/2014/main" id="{5D1FDD40-C17D-0588-7C22-BA7338F9C429}"/>
              </a:ext>
            </a:extLst>
          </p:cNvPr>
          <p:cNvSpPr txBox="1"/>
          <p:nvPr/>
        </p:nvSpPr>
        <p:spPr>
          <a:xfrm>
            <a:off x="1793065" y="4874359"/>
            <a:ext cx="3640403" cy="1446550"/>
          </a:xfrm>
          <a:prstGeom prst="rect">
            <a:avLst/>
          </a:prstGeom>
          <a:noFill/>
        </p:spPr>
        <p:txBody>
          <a:bodyPr wrap="square" rtlCol="0">
            <a:spAutoFit/>
          </a:bodyPr>
          <a:lstStyle/>
          <a:p>
            <a:pPr algn="ctr"/>
            <a:r>
              <a:rPr lang="en-IN" sz="4400" dirty="0"/>
              <a:t>Unique Categories</a:t>
            </a:r>
          </a:p>
        </p:txBody>
      </p:sp>
      <p:sp>
        <p:nvSpPr>
          <p:cNvPr id="24" name="TextBox 23">
            <a:extLst>
              <a:ext uri="{FF2B5EF4-FFF2-40B4-BE49-F238E27FC236}">
                <a16:creationId xmlns:a16="http://schemas.microsoft.com/office/drawing/2014/main" id="{C12CC238-FA79-B7EB-CA52-1CEB189F62E9}"/>
              </a:ext>
            </a:extLst>
          </p:cNvPr>
          <p:cNvSpPr txBox="1"/>
          <p:nvPr/>
        </p:nvSpPr>
        <p:spPr>
          <a:xfrm>
            <a:off x="6629854" y="4874359"/>
            <a:ext cx="4148347" cy="1446550"/>
          </a:xfrm>
          <a:prstGeom prst="rect">
            <a:avLst/>
          </a:prstGeom>
          <a:noFill/>
        </p:spPr>
        <p:txBody>
          <a:bodyPr wrap="square" rtlCol="0">
            <a:spAutoFit/>
          </a:bodyPr>
          <a:lstStyle/>
          <a:p>
            <a:pPr algn="ctr"/>
            <a:r>
              <a:rPr lang="en-IN" sz="4400" dirty="0"/>
              <a:t>Reactions to “ANIMALS” Posts</a:t>
            </a:r>
          </a:p>
        </p:txBody>
      </p:sp>
      <p:sp>
        <p:nvSpPr>
          <p:cNvPr id="25" name="TextBox 24">
            <a:extLst>
              <a:ext uri="{FF2B5EF4-FFF2-40B4-BE49-F238E27FC236}">
                <a16:creationId xmlns:a16="http://schemas.microsoft.com/office/drawing/2014/main" id="{2EE5E4BF-25C9-A52E-D6BA-A7187A63A747}"/>
              </a:ext>
            </a:extLst>
          </p:cNvPr>
          <p:cNvSpPr txBox="1"/>
          <p:nvPr/>
        </p:nvSpPr>
        <p:spPr>
          <a:xfrm>
            <a:off x="12336249" y="4933980"/>
            <a:ext cx="3640403" cy="1446550"/>
          </a:xfrm>
          <a:prstGeom prst="rect">
            <a:avLst/>
          </a:prstGeom>
          <a:noFill/>
        </p:spPr>
        <p:txBody>
          <a:bodyPr wrap="square" rtlCol="0">
            <a:spAutoFit/>
          </a:bodyPr>
          <a:lstStyle/>
          <a:p>
            <a:pPr algn="ctr"/>
            <a:r>
              <a:rPr lang="en-IN" sz="4400"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9FD288F3-1EDA-4EE9-3B9F-BE7A427BEB2D}"/>
              </a:ext>
            </a:extLst>
          </p:cNvPr>
          <p:cNvGraphicFramePr>
            <a:graphicFrameLocks/>
          </p:cNvGraphicFramePr>
          <p:nvPr>
            <p:extLst>
              <p:ext uri="{D42A27DB-BD31-4B8C-83A1-F6EECF244321}">
                <p14:modId xmlns:p14="http://schemas.microsoft.com/office/powerpoint/2010/main" val="4019155494"/>
              </p:ext>
            </p:extLst>
          </p:nvPr>
        </p:nvGraphicFramePr>
        <p:xfrm>
          <a:off x="5147538" y="1689351"/>
          <a:ext cx="10992338" cy="719248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3" name="Chart 32">
            <a:extLst>
              <a:ext uri="{FF2B5EF4-FFF2-40B4-BE49-F238E27FC236}">
                <a16:creationId xmlns:a16="http://schemas.microsoft.com/office/drawing/2014/main" id="{3F170E6B-FC1D-690F-349E-7769EFB5E5F9}"/>
              </a:ext>
            </a:extLst>
          </p:cNvPr>
          <p:cNvGraphicFramePr>
            <a:graphicFrameLocks/>
          </p:cNvGraphicFramePr>
          <p:nvPr>
            <p:extLst>
              <p:ext uri="{D42A27DB-BD31-4B8C-83A1-F6EECF244321}">
                <p14:modId xmlns:p14="http://schemas.microsoft.com/office/powerpoint/2010/main" val="3359456378"/>
              </p:ext>
            </p:extLst>
          </p:nvPr>
        </p:nvGraphicFramePr>
        <p:xfrm>
          <a:off x="6400800" y="1257300"/>
          <a:ext cx="8450106" cy="751702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2483</TotalTime>
  <Words>318</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Söhne</vt: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Mehika Anchuri</cp:lastModifiedBy>
  <cp:revision>13</cp:revision>
  <dcterms:created xsi:type="dcterms:W3CDTF">2006-08-16T00:00:00Z</dcterms:created>
  <dcterms:modified xsi:type="dcterms:W3CDTF">2024-05-19T11:57:08Z</dcterms:modified>
  <dc:identifier>DAEhDyfaYKE</dc:identifier>
</cp:coreProperties>
</file>