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1788" r:id="rId2"/>
    <p:sldId id="698" r:id="rId3"/>
    <p:sldId id="1792" r:id="rId4"/>
    <p:sldId id="1803" r:id="rId5"/>
    <p:sldId id="1802" r:id="rId6"/>
    <p:sldId id="260" r:id="rId7"/>
    <p:sldId id="180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07" autoAdjust="0"/>
  </p:normalViewPr>
  <p:slideViewPr>
    <p:cSldViewPr snapToGrid="0">
      <p:cViewPr>
        <p:scale>
          <a:sx n="80" d="100"/>
          <a:sy n="80" d="100"/>
        </p:scale>
        <p:origin x="136" y="-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4D3F1-9397-4BDC-A5A0-3BAC69491589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64995-9A50-4591-9CA1-AB9B6F61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2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100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8786277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65288"/>
            <a:ext cx="5349129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0" y="2125013"/>
            <a:ext cx="5349240" cy="3996000"/>
          </a:xfr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49240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528E1B-5BDF-48B1-B9CD-A31A996312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6A696DA-71F5-44D5-B231-17F470D2F6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923430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59145"/>
            <a:ext cx="3549549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22401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21226" y="1659145"/>
            <a:ext cx="3549549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40801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40801" y="1659145"/>
            <a:ext cx="3549549" cy="398256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3BAE7D4-2DCE-493F-8804-6735FFDC6D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0AA8666D-884E-4CE4-A16C-E06A6E0BAE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5729684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1650" y="1665289"/>
            <a:ext cx="5594351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939BF43-6ABE-4327-81AC-7892A04773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4133C46-CE37-4404-B4D0-9DFA12410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9355478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5331242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79D3799-9A6C-45EE-B3ED-0F77AAB6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0687906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79D3799-9A6C-45EE-B3ED-0F77AAB6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aseCode">
            <a:extLst>
              <a:ext uri="{FF2B5EF4-FFF2-40B4-BE49-F238E27FC236}">
                <a16:creationId xmlns:a16="http://schemas.microsoft.com/office/drawing/2014/main" id="{4D067F15-7090-4FD4-8B55-76CB78DD9BD0}"/>
              </a:ext>
            </a:extLst>
          </p:cNvPr>
          <p:cNvSpPr txBox="1"/>
          <p:nvPr userDrawn="1"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5" name="Copyright">
            <a:extLst>
              <a:ext uri="{FF2B5EF4-FFF2-40B4-BE49-F238E27FC236}">
                <a16:creationId xmlns:a16="http://schemas.microsoft.com/office/drawing/2014/main" id="{A13EFA35-A937-47F7-93E5-9465F8876AC6}"/>
              </a:ext>
            </a:extLst>
          </p:cNvPr>
          <p:cNvSpPr txBox="1"/>
          <p:nvPr userDrawn="1"/>
        </p:nvSpPr>
        <p:spPr>
          <a:xfrm>
            <a:off x="469901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2023 Deloitte Development LLC. All rights reserved.</a:t>
            </a:r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B4359-4F20-4FAE-B7A0-C54983A639ED}"/>
              </a:ext>
            </a:extLst>
          </p:cNvPr>
          <p:cNvSpPr txBox="1"/>
          <p:nvPr userDrawn="1"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65137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35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48975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4" y="4255707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24617" y="4249683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5943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29062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38155" y="2125013"/>
            <a:ext cx="5325845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38157" y="1700213"/>
            <a:ext cx="5325844" cy="385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2920" y="6121014"/>
            <a:ext cx="11145627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2920" y="2125013"/>
            <a:ext cx="5316825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2920" y="1700213"/>
            <a:ext cx="5319272" cy="385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1583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 &amp;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2920" y="320040"/>
            <a:ext cx="11136000" cy="33155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2920" y="2052000"/>
            <a:ext cx="11145628" cy="40690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2920" y="1700214"/>
            <a:ext cx="11136001" cy="357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2920" y="6121014"/>
            <a:ext cx="11145627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5721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accent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4724634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hart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2920" y="320040"/>
            <a:ext cx="11136000" cy="33155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2920" y="2051999"/>
            <a:ext cx="3522776" cy="40690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2920" y="1700214"/>
            <a:ext cx="3537600" cy="357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27200" y="2051999"/>
            <a:ext cx="3537600" cy="40690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27199" y="1700214"/>
            <a:ext cx="3537600" cy="357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44286" y="2051999"/>
            <a:ext cx="3522781" cy="40690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44286" y="1700214"/>
            <a:ext cx="3540671" cy="357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2920" y="6121014"/>
            <a:ext cx="11145627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2338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00839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, 1 column text with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2920" y="320040"/>
            <a:ext cx="11136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2919" y="1700213"/>
            <a:ext cx="11164147" cy="46815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737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807835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197936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/>
          <a:lstStyle>
            <a:lvl1pPr algn="ctr">
              <a:defRPr sz="900"/>
            </a:lvl1pPr>
          </a:lstStyle>
          <a:p>
            <a:r>
              <a:rPr lang="en-GB" sz="900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/>
          <a:lstStyle>
            <a:lvl1pPr>
              <a:lnSpc>
                <a:spcPct val="100000"/>
              </a:lnSpc>
              <a:defRPr sz="9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997566-12DB-42C6-84E6-8E749C2312C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0342BD48-5C4F-4819-BD37-89A6717CB9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45883A3-A15B-4670-8B4D-F88093CD47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4A348EF0-ADC4-462A-90A0-4CFC003519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A79EC0B1-EA9D-4403-8E95-16D34E280DB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61703B8D-1192-427B-A844-72937E6938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64D1D140-37E4-4FDD-AE02-1774414EBC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7C6572CF-06BE-469A-81CE-8D5296B315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E43F102F-68A0-410F-B141-874D3FF27F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52FA796B-05A6-4597-A863-F044BEB067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CBD083F0-A3F9-415E-87B8-E17B452B5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2841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 sz="900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BE0613-D0C6-405A-ACD6-58EF0477427B}"/>
              </a:ext>
            </a:extLst>
          </p:cNvPr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D362D39-3352-4BA0-AC51-553983A7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156DAFF-F101-4061-AA75-F8EEDC00F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5667AB23-84F3-44E4-B904-5D4D3A9B3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2CE4E7F-CB40-4545-80AF-423201F72F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A7B265B2-4EA1-416A-A272-49E48905C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3744CD22-C3A3-4D80-AB50-3E6D34833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046CB4E-F174-491D-9CAB-2A9115985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8B2D79F2-05A8-4E1C-A4D8-725E52963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9EA13742-485A-4EC3-BF90-9FD12F905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D44DAC1-76F0-42F6-93C9-61B9C3054D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506686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76244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8DDF-4411-42A6-8A9B-798E7120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DAED6-6235-4188-9C4B-5976F86A3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53A2F-B0B6-47D0-A62F-C553AE62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4681-0F0F-413A-AC16-148677DCBBE4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D98A3-FFBE-4FD7-B825-0FC6EFFAE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54CDE-38F2-4EFF-B2EC-1C66B207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A3D5-842D-4A9B-B550-901ED2704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 Page Imag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E5D7BA0-7E63-4F55-8707-FB998AF96C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C1D43B-9933-4650-9DD5-73494BECAE5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5EEA3F2-C909-4275-956A-5518D341D424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619F8D2D-E0FF-4267-BB4C-23E0F19AA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0BDA8F6-D1EC-4590-8515-7F2E0D9EE1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8E570DBD-3EC7-4EE8-886A-A6498BEC3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1656288-29CD-4B95-A46B-7B8DA7860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C3894AF9-2B03-4231-9AEA-EC49F5E19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F1C43784-6F73-4D9F-8497-B40FDBB85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E031C0BD-B701-4255-B53D-1A0FB8066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1F07466D-8C2C-4286-9984-919330135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F2700776-9B5A-4A2C-BA8E-E8C5B03A09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1D768AB6-AEBA-4689-BCE3-70447F634D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0393146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- Deloitte green accent 3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4934" y="1705670"/>
            <a:ext cx="10517717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934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37162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4934" y="1705670"/>
            <a:ext cx="10517717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934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82957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 4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8000" y="1705670"/>
            <a:ext cx="10514651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8000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25392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674087"/>
            <a:ext cx="11188699" cy="3571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CFE9674-04ED-4C53-9426-4EA385799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7214795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A9CD2DA-AA83-4DCB-8501-DE5878CC0B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559CC6F-6478-4902-A4D5-F8FB6538D2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879230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911C489-B226-49BC-B069-119CF8BC96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F47218A4-44FE-4E96-A903-7AD44AF4E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458248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vmlDrawing" Target="../drawings/vmlDrawing1.v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1"/>
            </p:custDataLst>
            <p:extLst>
              <p:ext uri="{D42A27DB-BD31-4B8C-83A1-F6EECF244321}">
                <p14:modId xmlns:p14="http://schemas.microsoft.com/office/powerpoint/2010/main" val="342380256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32" imgW="270" imgH="270" progId="TCLayout.ActiveDocument.1">
                  <p:embed/>
                </p:oleObj>
              </mc:Choice>
              <mc:Fallback>
                <p:oleObj name="think-cell Slide" r:id="rId32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3098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CaseCode"/>
          <p:cNvSpPr txBox="1"/>
          <p:nvPr/>
        </p:nvSpPr>
        <p:spPr>
          <a:xfrm>
            <a:off x="6335184" y="6477000"/>
            <a:ext cx="48965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Predicting Employee Attrition Using Decision Trees and Random Forests</a:t>
            </a:r>
          </a:p>
        </p:txBody>
      </p:sp>
      <p:sp>
        <p:nvSpPr>
          <p:cNvPr id="18" name="Copyright"/>
          <p:cNvSpPr txBox="1"/>
          <p:nvPr/>
        </p:nvSpPr>
        <p:spPr>
          <a:xfrm>
            <a:off x="469901" y="6477000"/>
            <a:ext cx="5355167" cy="13849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b="0" noProof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Copyright © 2023 Deloitte Development LLC. All rights reserved.</a:t>
            </a:r>
            <a:endParaRPr lang="en-US" sz="900" b="0" noProof="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88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13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1397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300" b="1" kern="1200" dirty="0" smtClean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3048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13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4699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635000" indent="-1397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0" orient="horz" pos="4081">
          <p15:clr>
            <a:srgbClr val="F26B43"/>
          </p15:clr>
        </p15:guide>
        <p15:guide id="46" orient="horz" pos="4020">
          <p15:clr>
            <a:srgbClr val="F26B43"/>
          </p15:clr>
        </p15:guide>
        <p15:guide id="51" orient="horz" pos="4080">
          <p15:clr>
            <a:srgbClr val="F26B43"/>
          </p15:clr>
        </p15:guide>
        <p15:guide id="52" pos="3840">
          <p15:clr>
            <a:srgbClr val="F26B43"/>
          </p15:clr>
        </p15:guide>
        <p15:guide id="53" pos="3912">
          <p15:clr>
            <a:srgbClr val="F26B43"/>
          </p15:clr>
        </p15:guide>
        <p15:guide id="54" pos="3768">
          <p15:clr>
            <a:srgbClr val="F26B43"/>
          </p15:clr>
        </p15:guide>
        <p15:guide id="55" pos="4968">
          <p15:clr>
            <a:srgbClr val="F26B43"/>
          </p15:clr>
        </p15:guide>
        <p15:guide id="56" pos="5088">
          <p15:clr>
            <a:srgbClr val="F26B43"/>
          </p15:clr>
        </p15:guide>
        <p15:guide id="57" pos="6168">
          <p15:clr>
            <a:srgbClr val="F26B43"/>
          </p15:clr>
        </p15:guide>
        <p15:guide id="58" pos="6288">
          <p15:clr>
            <a:srgbClr val="F26B43"/>
          </p15:clr>
        </p15:guide>
        <p15:guide id="59" pos="2712">
          <p15:clr>
            <a:srgbClr val="F26B43"/>
          </p15:clr>
        </p15:guide>
        <p15:guide id="60" pos="2592">
          <p15:clr>
            <a:srgbClr val="F26B43"/>
          </p15:clr>
        </p15:guide>
        <p15:guide id="61" pos="1512">
          <p15:clr>
            <a:srgbClr val="F26B43"/>
          </p15:clr>
        </p15:guide>
        <p15:guide id="62" pos="1392">
          <p15:clr>
            <a:srgbClr val="F26B43"/>
          </p15:clr>
        </p15:guide>
        <p15:guide id="63" pos="312">
          <p15:clr>
            <a:srgbClr val="F26B43"/>
          </p15:clr>
        </p15:guide>
        <p15:guide id="64" orient="horz" pos="1056">
          <p15:clr>
            <a:srgbClr val="F26B43"/>
          </p15:clr>
        </p15:guide>
        <p15:guide id="65" orient="horz" pos="2232">
          <p15:clr>
            <a:srgbClr val="F26B43"/>
          </p15:clr>
        </p15:guide>
        <p15:guide id="66" orient="horz" pos="1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BBB0344-205D-40DA-8F1C-CEAAE4EF7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85" y="227365"/>
            <a:ext cx="5347469" cy="534746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64FF0EC-2DB1-48FB-B63F-6839B9659BDF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BA05F11B-6309-4F9D-A1A1-F500578A47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946B0C86-193F-42AD-B633-DE9FB1B338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F0D4C504-E56E-4800-997A-D9E55233D6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6D698283-DDBE-4806-9723-E164910BBE2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id="{BD237B82-AF01-4B75-B933-F50F684057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10">
              <a:extLst>
                <a:ext uri="{FF2B5EF4-FFF2-40B4-BE49-F238E27FC236}">
                  <a16:creationId xmlns:a16="http://schemas.microsoft.com/office/drawing/2014/main" id="{164EA1EC-7305-46E6-BF12-3411EA2463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F267799E-50DE-4A09-96DB-2BA5AC7BB2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2E8828C5-D748-4DC7-9FC9-AE1A049A61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16B8B875-BFB2-4EB2-AF22-FD4EA59C4A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B132ECBE-AB56-4EEE-A02D-CC2A31868F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89C3B06-0C7A-48E7-B867-B80CED672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Predicting Employee Attrition</a:t>
            </a:r>
            <a:br>
              <a:rPr lang="en-US" dirty="0"/>
            </a:br>
            <a:r>
              <a:rPr lang="en-US" sz="2400" dirty="0">
                <a:solidFill>
                  <a:schemeClr val="tx1"/>
                </a:solidFill>
              </a:rPr>
              <a:t>Using Decision Trees and Random Forests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4C65F6-8EEC-4BDC-A0C8-8DB31CC27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all" dirty="0"/>
              <a:t>Maddie Hince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04F6B55-7573-4242-9B38-1557491E938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4852" y="5659120"/>
            <a:ext cx="1198880" cy="11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9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1650" y="317500"/>
            <a:ext cx="11188700" cy="559193"/>
          </a:xfrm>
        </p:spPr>
        <p:txBody>
          <a:bodyPr/>
          <a:lstStyle/>
          <a:p>
            <a:r>
              <a:rPr lang="en-GB" sz="2800" dirty="0"/>
              <a:t>Agenda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40903" y="1854938"/>
            <a:ext cx="2051428" cy="10772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26890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Introduction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06096" y="2896809"/>
            <a:ext cx="2153518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GB" sz="8800" b="0" i="0" u="none" strike="noStrike" kern="1200" cap="none" spc="0" normalizeH="0" baseline="0" noProof="0" dirty="0">
                <a:ln>
                  <a:noFill/>
                </a:ln>
                <a:solidFill>
                  <a:srgbClr val="43B02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06096" y="1629304"/>
            <a:ext cx="2153518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GB" sz="8800" b="0" i="0" u="none" strike="noStrike" kern="1200" cap="none" spc="0" normalizeH="0" baseline="0" noProof="0" dirty="0">
                <a:ln>
                  <a:noFill/>
                </a:ln>
                <a:solidFill>
                  <a:srgbClr val="26890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57077" y="1854938"/>
            <a:ext cx="2256571" cy="10772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53565A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Modeling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13627" y="1629304"/>
            <a:ext cx="2153518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GB" sz="8800" b="0" i="0" u="none" strike="noStrike" kern="1200" cap="none" spc="0" normalizeH="0" baseline="0" noProof="0" dirty="0">
                <a:ln>
                  <a:noFill/>
                </a:ln>
                <a:solidFill>
                  <a:srgbClr val="53565A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06096" y="4294539"/>
            <a:ext cx="2153518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GB" sz="8800" b="0" i="0" u="none" strike="noStrike" kern="120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13627" y="2896809"/>
            <a:ext cx="2153518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GB" sz="8800" b="0" i="0" u="none" strike="noStrike" kern="1200" cap="none" spc="0" normalizeH="0" baseline="0" noProof="0" dirty="0">
                <a:ln>
                  <a:noFill/>
                </a:ln>
                <a:solidFill>
                  <a:srgbClr val="0D839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713627" y="4294539"/>
            <a:ext cx="2153518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GB" sz="8800" b="0" i="0" u="none" strike="noStrike" kern="1200" cap="none" spc="0" normalizeH="0" baseline="0" noProof="0" dirty="0">
                <a:ln>
                  <a:noFill/>
                </a:ln>
                <a:solidFill>
                  <a:srgbClr val="26890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440903" y="3164024"/>
            <a:ext cx="2051428" cy="10772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3B02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Understanding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57077" y="3164024"/>
            <a:ext cx="2256571" cy="10772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D839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Evaluation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440903" y="4568595"/>
            <a:ext cx="2051428" cy="10772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Preparation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57077" y="4568595"/>
            <a:ext cx="2256571" cy="10772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26890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673647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D96DA7-8549-458C-9AEF-2745D107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Can we predict whether an employee will leave a company based on certain factors?</a:t>
            </a:r>
            <a:endParaRPr lang="en-US" sz="2400" dirty="0"/>
          </a:p>
        </p:txBody>
      </p:sp>
      <p:grpSp>
        <p:nvGrpSpPr>
          <p:cNvPr id="5" name="General_Border_33">
            <a:extLst>
              <a:ext uri="{FF2B5EF4-FFF2-40B4-BE49-F238E27FC236}">
                <a16:creationId xmlns:a16="http://schemas.microsoft.com/office/drawing/2014/main" id="{8705909D-94B9-428A-93D7-DF0B8E8C676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31435" y="2145127"/>
            <a:ext cx="1413650" cy="1413650"/>
            <a:chOff x="4220" y="1197"/>
            <a:chExt cx="340" cy="340"/>
          </a:xfrm>
          <a:solidFill>
            <a:srgbClr val="00A3E0"/>
          </a:solidFill>
        </p:grpSpPr>
        <p:sp>
          <p:nvSpPr>
            <p:cNvPr id="6" name="Freeform 337">
              <a:extLst>
                <a:ext uri="{FF2B5EF4-FFF2-40B4-BE49-F238E27FC236}">
                  <a16:creationId xmlns:a16="http://schemas.microsoft.com/office/drawing/2014/main" id="{92D754EE-83CB-437A-B7A5-FCDE6268BD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0" y="1197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solidFill>
                <a:srgbClr val="00A3E0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7" name="Freeform 338">
              <a:extLst>
                <a:ext uri="{FF2B5EF4-FFF2-40B4-BE49-F238E27FC236}">
                  <a16:creationId xmlns:a16="http://schemas.microsoft.com/office/drawing/2014/main" id="{12F9C61F-DBF7-4BF3-AEEF-526753E257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2" y="1261"/>
              <a:ext cx="156" cy="212"/>
            </a:xfrm>
            <a:custGeom>
              <a:avLst/>
              <a:gdLst>
                <a:gd name="T0" fmla="*/ 234 w 235"/>
                <a:gd name="T1" fmla="*/ 81 h 320"/>
                <a:gd name="T2" fmla="*/ 232 w 235"/>
                <a:gd name="T3" fmla="*/ 77 h 320"/>
                <a:gd name="T4" fmla="*/ 157 w 235"/>
                <a:gd name="T5" fmla="*/ 3 h 320"/>
                <a:gd name="T6" fmla="*/ 154 w 235"/>
                <a:gd name="T7" fmla="*/ 0 h 320"/>
                <a:gd name="T8" fmla="*/ 150 w 235"/>
                <a:gd name="T9" fmla="*/ 0 h 320"/>
                <a:gd name="T10" fmla="*/ 11 w 235"/>
                <a:gd name="T11" fmla="*/ 0 h 320"/>
                <a:gd name="T12" fmla="*/ 0 w 235"/>
                <a:gd name="T13" fmla="*/ 10 h 320"/>
                <a:gd name="T14" fmla="*/ 0 w 235"/>
                <a:gd name="T15" fmla="*/ 309 h 320"/>
                <a:gd name="T16" fmla="*/ 11 w 235"/>
                <a:gd name="T17" fmla="*/ 320 h 320"/>
                <a:gd name="T18" fmla="*/ 224 w 235"/>
                <a:gd name="T19" fmla="*/ 320 h 320"/>
                <a:gd name="T20" fmla="*/ 235 w 235"/>
                <a:gd name="T21" fmla="*/ 309 h 320"/>
                <a:gd name="T22" fmla="*/ 235 w 235"/>
                <a:gd name="T23" fmla="*/ 85 h 320"/>
                <a:gd name="T24" fmla="*/ 234 w 235"/>
                <a:gd name="T25" fmla="*/ 81 h 320"/>
                <a:gd name="T26" fmla="*/ 160 w 235"/>
                <a:gd name="T27" fmla="*/ 36 h 320"/>
                <a:gd name="T28" fmla="*/ 199 w 235"/>
                <a:gd name="T29" fmla="*/ 74 h 320"/>
                <a:gd name="T30" fmla="*/ 160 w 235"/>
                <a:gd name="T31" fmla="*/ 74 h 320"/>
                <a:gd name="T32" fmla="*/ 160 w 235"/>
                <a:gd name="T33" fmla="*/ 36 h 320"/>
                <a:gd name="T34" fmla="*/ 22 w 235"/>
                <a:gd name="T35" fmla="*/ 298 h 320"/>
                <a:gd name="T36" fmla="*/ 22 w 235"/>
                <a:gd name="T37" fmla="*/ 21 h 320"/>
                <a:gd name="T38" fmla="*/ 139 w 235"/>
                <a:gd name="T39" fmla="*/ 21 h 320"/>
                <a:gd name="T40" fmla="*/ 139 w 235"/>
                <a:gd name="T41" fmla="*/ 85 h 320"/>
                <a:gd name="T42" fmla="*/ 150 w 235"/>
                <a:gd name="T43" fmla="*/ 96 h 320"/>
                <a:gd name="T44" fmla="*/ 214 w 235"/>
                <a:gd name="T45" fmla="*/ 96 h 320"/>
                <a:gd name="T46" fmla="*/ 214 w 235"/>
                <a:gd name="T47" fmla="*/ 298 h 320"/>
                <a:gd name="T48" fmla="*/ 22 w 235"/>
                <a:gd name="T49" fmla="*/ 29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20">
                  <a:moveTo>
                    <a:pt x="234" y="81"/>
                  </a:moveTo>
                  <a:cubicBezTo>
                    <a:pt x="234" y="80"/>
                    <a:pt x="233" y="78"/>
                    <a:pt x="232" y="77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6" y="2"/>
                    <a:pt x="155" y="1"/>
                    <a:pt x="154" y="0"/>
                  </a:cubicBezTo>
                  <a:cubicBezTo>
                    <a:pt x="152" y="0"/>
                    <a:pt x="151" y="0"/>
                    <a:pt x="15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5"/>
                    <a:pt x="5" y="320"/>
                    <a:pt x="11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5" y="315"/>
                    <a:pt x="235" y="309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84"/>
                    <a:pt x="235" y="82"/>
                    <a:pt x="234" y="81"/>
                  </a:cubicBezTo>
                  <a:close/>
                  <a:moveTo>
                    <a:pt x="160" y="36"/>
                  </a:moveTo>
                  <a:cubicBezTo>
                    <a:pt x="199" y="74"/>
                    <a:pt x="199" y="74"/>
                    <a:pt x="199" y="74"/>
                  </a:cubicBezTo>
                  <a:cubicBezTo>
                    <a:pt x="160" y="74"/>
                    <a:pt x="160" y="74"/>
                    <a:pt x="160" y="74"/>
                  </a:cubicBezTo>
                  <a:lnTo>
                    <a:pt x="160" y="36"/>
                  </a:lnTo>
                  <a:close/>
                  <a:moveTo>
                    <a:pt x="22" y="298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39" y="85"/>
                    <a:pt x="139" y="85"/>
                    <a:pt x="139" y="85"/>
                  </a:cubicBezTo>
                  <a:cubicBezTo>
                    <a:pt x="139" y="91"/>
                    <a:pt x="144" y="96"/>
                    <a:pt x="150" y="96"/>
                  </a:cubicBezTo>
                  <a:cubicBezTo>
                    <a:pt x="214" y="96"/>
                    <a:pt x="214" y="96"/>
                    <a:pt x="214" y="96"/>
                  </a:cubicBezTo>
                  <a:cubicBezTo>
                    <a:pt x="214" y="298"/>
                    <a:pt x="214" y="298"/>
                    <a:pt x="214" y="298"/>
                  </a:cubicBezTo>
                  <a:lnTo>
                    <a:pt x="22" y="298"/>
                  </a:lnTo>
                  <a:close/>
                </a:path>
              </a:pathLst>
            </a:custGeom>
            <a:grpFill/>
            <a:ln>
              <a:solidFill>
                <a:srgbClr val="00A3E0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8" name="Freeform 339">
              <a:extLst>
                <a:ext uri="{FF2B5EF4-FFF2-40B4-BE49-F238E27FC236}">
                  <a16:creationId xmlns:a16="http://schemas.microsoft.com/office/drawing/2014/main" id="{DE6BF7F1-9747-4EFD-A55F-37A1ADF67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" y="1431"/>
              <a:ext cx="99" cy="14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0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0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6"/>
                    <a:pt x="149" y="10"/>
                  </a:cubicBezTo>
                  <a:cubicBezTo>
                    <a:pt x="149" y="4"/>
                    <a:pt x="145" y="0"/>
                    <a:pt x="139" y="0"/>
                  </a:cubicBezTo>
                  <a:close/>
                </a:path>
              </a:pathLst>
            </a:custGeom>
            <a:grpFill/>
            <a:ln>
              <a:solidFill>
                <a:srgbClr val="00A3E0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" name="Freeform 340">
              <a:extLst>
                <a:ext uri="{FF2B5EF4-FFF2-40B4-BE49-F238E27FC236}">
                  <a16:creationId xmlns:a16="http://schemas.microsoft.com/office/drawing/2014/main" id="{5ACC648C-2B27-4AFB-A49D-C64EFDF73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" y="1402"/>
              <a:ext cx="99" cy="14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1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1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7"/>
                    <a:pt x="149" y="11"/>
                  </a:cubicBezTo>
                  <a:cubicBezTo>
                    <a:pt x="149" y="5"/>
                    <a:pt x="145" y="0"/>
                    <a:pt x="139" y="0"/>
                  </a:cubicBezTo>
                  <a:close/>
                </a:path>
              </a:pathLst>
            </a:custGeom>
            <a:grpFill/>
            <a:ln>
              <a:solidFill>
                <a:srgbClr val="00A3E0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" name="Freeform 341">
              <a:extLst>
                <a:ext uri="{FF2B5EF4-FFF2-40B4-BE49-F238E27FC236}">
                  <a16:creationId xmlns:a16="http://schemas.microsoft.com/office/drawing/2014/main" id="{F4484CCE-CA22-4A20-A94A-3CE7180A4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" y="1374"/>
              <a:ext cx="99" cy="14"/>
            </a:xfrm>
            <a:custGeom>
              <a:avLst/>
              <a:gdLst>
                <a:gd name="T0" fmla="*/ 139 w 149"/>
                <a:gd name="T1" fmla="*/ 0 h 22"/>
                <a:gd name="T2" fmla="*/ 11 w 149"/>
                <a:gd name="T3" fmla="*/ 0 h 22"/>
                <a:gd name="T4" fmla="*/ 0 w 149"/>
                <a:gd name="T5" fmla="*/ 11 h 22"/>
                <a:gd name="T6" fmla="*/ 11 w 149"/>
                <a:gd name="T7" fmla="*/ 22 h 22"/>
                <a:gd name="T8" fmla="*/ 139 w 149"/>
                <a:gd name="T9" fmla="*/ 22 h 22"/>
                <a:gd name="T10" fmla="*/ 149 w 149"/>
                <a:gd name="T11" fmla="*/ 11 h 22"/>
                <a:gd name="T12" fmla="*/ 139 w 149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2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39" y="22"/>
                    <a:pt x="139" y="22"/>
                    <a:pt x="139" y="22"/>
                  </a:cubicBezTo>
                  <a:cubicBezTo>
                    <a:pt x="145" y="22"/>
                    <a:pt x="149" y="17"/>
                    <a:pt x="149" y="11"/>
                  </a:cubicBezTo>
                  <a:cubicBezTo>
                    <a:pt x="149" y="5"/>
                    <a:pt x="145" y="0"/>
                    <a:pt x="139" y="0"/>
                  </a:cubicBezTo>
                  <a:close/>
                </a:path>
              </a:pathLst>
            </a:custGeom>
            <a:grpFill/>
            <a:ln>
              <a:solidFill>
                <a:srgbClr val="00A3E0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1" name="Freeform 342">
              <a:extLst>
                <a:ext uri="{FF2B5EF4-FFF2-40B4-BE49-F238E27FC236}">
                  <a16:creationId xmlns:a16="http://schemas.microsoft.com/office/drawing/2014/main" id="{1CCEE1AF-B14A-42DC-90D6-CD15538F6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" y="1346"/>
              <a:ext cx="99" cy="14"/>
            </a:xfrm>
            <a:custGeom>
              <a:avLst/>
              <a:gdLst>
                <a:gd name="T0" fmla="*/ 139 w 149"/>
                <a:gd name="T1" fmla="*/ 0 h 21"/>
                <a:gd name="T2" fmla="*/ 11 w 149"/>
                <a:gd name="T3" fmla="*/ 0 h 21"/>
                <a:gd name="T4" fmla="*/ 0 w 149"/>
                <a:gd name="T5" fmla="*/ 10 h 21"/>
                <a:gd name="T6" fmla="*/ 11 w 149"/>
                <a:gd name="T7" fmla="*/ 21 h 21"/>
                <a:gd name="T8" fmla="*/ 139 w 149"/>
                <a:gd name="T9" fmla="*/ 21 h 21"/>
                <a:gd name="T10" fmla="*/ 149 w 149"/>
                <a:gd name="T11" fmla="*/ 10 h 21"/>
                <a:gd name="T12" fmla="*/ 139 w 14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1">
                  <a:moveTo>
                    <a:pt x="1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5" y="21"/>
                    <a:pt x="149" y="16"/>
                    <a:pt x="149" y="10"/>
                  </a:cubicBezTo>
                  <a:cubicBezTo>
                    <a:pt x="149" y="4"/>
                    <a:pt x="145" y="0"/>
                    <a:pt x="139" y="0"/>
                  </a:cubicBezTo>
                  <a:close/>
                </a:path>
              </a:pathLst>
            </a:custGeom>
            <a:grpFill/>
            <a:ln>
              <a:solidFill>
                <a:srgbClr val="00A3E0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grpSp>
        <p:nvGrpSpPr>
          <p:cNvPr id="12" name="General_Border_113">
            <a:extLst>
              <a:ext uri="{FF2B5EF4-FFF2-40B4-BE49-F238E27FC236}">
                <a16:creationId xmlns:a16="http://schemas.microsoft.com/office/drawing/2014/main" id="{1EEFDF5B-76DD-4A6E-999D-27D2B77D81D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249606" y="2145127"/>
            <a:ext cx="1413650" cy="1413650"/>
            <a:chOff x="2732" y="2698"/>
            <a:chExt cx="340" cy="340"/>
          </a:xfrm>
          <a:solidFill>
            <a:srgbClr val="2C5234"/>
          </a:solidFill>
        </p:grpSpPr>
        <p:sp>
          <p:nvSpPr>
            <p:cNvPr id="13" name="Freeform 760">
              <a:extLst>
                <a:ext uri="{FF2B5EF4-FFF2-40B4-BE49-F238E27FC236}">
                  <a16:creationId xmlns:a16="http://schemas.microsoft.com/office/drawing/2014/main" id="{91A3CE87-D755-45B1-8C86-CC66CA6003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2" y="269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solidFill>
                <a:srgbClr val="2C5234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4" name="Freeform 761">
              <a:extLst>
                <a:ext uri="{FF2B5EF4-FFF2-40B4-BE49-F238E27FC236}">
                  <a16:creationId xmlns:a16="http://schemas.microsoft.com/office/drawing/2014/main" id="{5155FBAD-40D7-4460-80F2-8385C5DE0F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17" y="2762"/>
              <a:ext cx="170" cy="212"/>
            </a:xfrm>
            <a:custGeom>
              <a:avLst/>
              <a:gdLst>
                <a:gd name="T0" fmla="*/ 245 w 256"/>
                <a:gd name="T1" fmla="*/ 320 h 320"/>
                <a:gd name="T2" fmla="*/ 234 w 256"/>
                <a:gd name="T3" fmla="*/ 309 h 320"/>
                <a:gd name="T4" fmla="*/ 234 w 256"/>
                <a:gd name="T5" fmla="*/ 213 h 320"/>
                <a:gd name="T6" fmla="*/ 192 w 256"/>
                <a:gd name="T7" fmla="*/ 170 h 320"/>
                <a:gd name="T8" fmla="*/ 64 w 256"/>
                <a:gd name="T9" fmla="*/ 170 h 320"/>
                <a:gd name="T10" fmla="*/ 21 w 256"/>
                <a:gd name="T11" fmla="*/ 213 h 320"/>
                <a:gd name="T12" fmla="*/ 21 w 256"/>
                <a:gd name="T13" fmla="*/ 309 h 320"/>
                <a:gd name="T14" fmla="*/ 10 w 256"/>
                <a:gd name="T15" fmla="*/ 320 h 320"/>
                <a:gd name="T16" fmla="*/ 0 w 256"/>
                <a:gd name="T17" fmla="*/ 309 h 320"/>
                <a:gd name="T18" fmla="*/ 0 w 256"/>
                <a:gd name="T19" fmla="*/ 213 h 320"/>
                <a:gd name="T20" fmla="*/ 64 w 256"/>
                <a:gd name="T21" fmla="*/ 149 h 320"/>
                <a:gd name="T22" fmla="*/ 192 w 256"/>
                <a:gd name="T23" fmla="*/ 149 h 320"/>
                <a:gd name="T24" fmla="*/ 256 w 256"/>
                <a:gd name="T25" fmla="*/ 213 h 320"/>
                <a:gd name="T26" fmla="*/ 256 w 256"/>
                <a:gd name="T27" fmla="*/ 309 h 320"/>
                <a:gd name="T28" fmla="*/ 245 w 256"/>
                <a:gd name="T29" fmla="*/ 320 h 320"/>
                <a:gd name="T30" fmla="*/ 192 w 256"/>
                <a:gd name="T31" fmla="*/ 64 h 320"/>
                <a:gd name="T32" fmla="*/ 128 w 256"/>
                <a:gd name="T33" fmla="*/ 0 h 320"/>
                <a:gd name="T34" fmla="*/ 64 w 256"/>
                <a:gd name="T35" fmla="*/ 64 h 320"/>
                <a:gd name="T36" fmla="*/ 128 w 256"/>
                <a:gd name="T37" fmla="*/ 128 h 320"/>
                <a:gd name="T38" fmla="*/ 192 w 256"/>
                <a:gd name="T39" fmla="*/ 64 h 320"/>
                <a:gd name="T40" fmla="*/ 170 w 256"/>
                <a:gd name="T41" fmla="*/ 64 h 320"/>
                <a:gd name="T42" fmla="*/ 128 w 256"/>
                <a:gd name="T43" fmla="*/ 106 h 320"/>
                <a:gd name="T44" fmla="*/ 85 w 256"/>
                <a:gd name="T45" fmla="*/ 64 h 320"/>
                <a:gd name="T46" fmla="*/ 128 w 256"/>
                <a:gd name="T47" fmla="*/ 21 h 320"/>
                <a:gd name="T48" fmla="*/ 170 w 256"/>
                <a:gd name="T49" fmla="*/ 6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6" h="320">
                  <a:moveTo>
                    <a:pt x="245" y="320"/>
                  </a:moveTo>
                  <a:cubicBezTo>
                    <a:pt x="239" y="320"/>
                    <a:pt x="234" y="315"/>
                    <a:pt x="234" y="309"/>
                  </a:cubicBezTo>
                  <a:cubicBezTo>
                    <a:pt x="234" y="213"/>
                    <a:pt x="234" y="213"/>
                    <a:pt x="234" y="213"/>
                  </a:cubicBezTo>
                  <a:cubicBezTo>
                    <a:pt x="234" y="189"/>
                    <a:pt x="215" y="170"/>
                    <a:pt x="192" y="170"/>
                  </a:cubicBezTo>
                  <a:cubicBezTo>
                    <a:pt x="64" y="170"/>
                    <a:pt x="64" y="170"/>
                    <a:pt x="64" y="170"/>
                  </a:cubicBezTo>
                  <a:cubicBezTo>
                    <a:pt x="40" y="170"/>
                    <a:pt x="21" y="189"/>
                    <a:pt x="21" y="213"/>
                  </a:cubicBezTo>
                  <a:cubicBezTo>
                    <a:pt x="21" y="309"/>
                    <a:pt x="21" y="309"/>
                    <a:pt x="21" y="309"/>
                  </a:cubicBezTo>
                  <a:cubicBezTo>
                    <a:pt x="21" y="315"/>
                    <a:pt x="16" y="320"/>
                    <a:pt x="10" y="320"/>
                  </a:cubicBezTo>
                  <a:cubicBezTo>
                    <a:pt x="4" y="320"/>
                    <a:pt x="0" y="315"/>
                    <a:pt x="0" y="309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178"/>
                    <a:pt x="28" y="149"/>
                    <a:pt x="64" y="149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227" y="149"/>
                    <a:pt x="256" y="178"/>
                    <a:pt x="256" y="213"/>
                  </a:cubicBezTo>
                  <a:cubicBezTo>
                    <a:pt x="256" y="309"/>
                    <a:pt x="256" y="309"/>
                    <a:pt x="256" y="309"/>
                  </a:cubicBezTo>
                  <a:cubicBezTo>
                    <a:pt x="256" y="315"/>
                    <a:pt x="251" y="320"/>
                    <a:pt x="245" y="320"/>
                  </a:cubicBezTo>
                  <a:close/>
                  <a:moveTo>
                    <a:pt x="192" y="64"/>
                  </a:moveTo>
                  <a:cubicBezTo>
                    <a:pt x="192" y="28"/>
                    <a:pt x="163" y="0"/>
                    <a:pt x="128" y="0"/>
                  </a:cubicBezTo>
                  <a:cubicBezTo>
                    <a:pt x="92" y="0"/>
                    <a:pt x="64" y="28"/>
                    <a:pt x="64" y="64"/>
                  </a:cubicBezTo>
                  <a:cubicBezTo>
                    <a:pt x="64" y="99"/>
                    <a:pt x="92" y="128"/>
                    <a:pt x="128" y="128"/>
                  </a:cubicBezTo>
                  <a:cubicBezTo>
                    <a:pt x="163" y="128"/>
                    <a:pt x="192" y="99"/>
                    <a:pt x="192" y="64"/>
                  </a:cubicBezTo>
                  <a:close/>
                  <a:moveTo>
                    <a:pt x="170" y="64"/>
                  </a:moveTo>
                  <a:cubicBezTo>
                    <a:pt x="170" y="87"/>
                    <a:pt x="151" y="106"/>
                    <a:pt x="128" y="106"/>
                  </a:cubicBezTo>
                  <a:cubicBezTo>
                    <a:pt x="104" y="106"/>
                    <a:pt x="85" y="87"/>
                    <a:pt x="85" y="64"/>
                  </a:cubicBezTo>
                  <a:cubicBezTo>
                    <a:pt x="85" y="40"/>
                    <a:pt x="104" y="21"/>
                    <a:pt x="128" y="21"/>
                  </a:cubicBezTo>
                  <a:cubicBezTo>
                    <a:pt x="151" y="21"/>
                    <a:pt x="170" y="40"/>
                    <a:pt x="170" y="64"/>
                  </a:cubicBezTo>
                  <a:close/>
                </a:path>
              </a:pathLst>
            </a:custGeom>
            <a:grpFill/>
            <a:ln>
              <a:solidFill>
                <a:srgbClr val="2C5234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521AB8E-A5E0-4D95-9382-AD959C765FF0}"/>
              </a:ext>
            </a:extLst>
          </p:cNvPr>
          <p:cNvSpPr txBox="1"/>
          <p:nvPr/>
        </p:nvSpPr>
        <p:spPr>
          <a:xfrm>
            <a:off x="599351" y="3824876"/>
            <a:ext cx="32724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dirty="0">
                <a:solidFill>
                  <a:srgbClr val="313131"/>
                </a:solidFill>
              </a:rPr>
              <a:t>Employees leave companies everyday (retired, fired, resigned)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4B13A2-125D-4346-A114-2F267B707F01}"/>
              </a:ext>
            </a:extLst>
          </p:cNvPr>
          <p:cNvSpPr txBox="1"/>
          <p:nvPr/>
        </p:nvSpPr>
        <p:spPr>
          <a:xfrm>
            <a:off x="4399963" y="3824876"/>
            <a:ext cx="327243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dirty="0">
                <a:solidFill>
                  <a:srgbClr val="313131"/>
                </a:solidFill>
              </a:rPr>
              <a:t>Knowing why employees leave can help upper leadership and HR staff of any organization create better hiring and retention strategies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42B7BD-B5E3-4340-9FDD-4077DE940AAC}"/>
              </a:ext>
            </a:extLst>
          </p:cNvPr>
          <p:cNvSpPr txBox="1"/>
          <p:nvPr/>
        </p:nvSpPr>
        <p:spPr>
          <a:xfrm>
            <a:off x="8320213" y="3824876"/>
            <a:ext cx="327243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dirty="0">
                <a:solidFill>
                  <a:srgbClr val="313131"/>
                </a:solidFill>
              </a:rPr>
              <a:t>Without employees, you don’t have a company – attrition can affect overall productivity and profit</a:t>
            </a:r>
          </a:p>
        </p:txBody>
      </p:sp>
      <p:grpSp>
        <p:nvGrpSpPr>
          <p:cNvPr id="26" name="General_Border_18">
            <a:extLst>
              <a:ext uri="{FF2B5EF4-FFF2-40B4-BE49-F238E27FC236}">
                <a16:creationId xmlns:a16="http://schemas.microsoft.com/office/drawing/2014/main" id="{A1AE9FC5-F9B2-4E16-8225-AD35DB3911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28744" y="2145127"/>
            <a:ext cx="1413649" cy="1413649"/>
            <a:chOff x="5414" y="3704"/>
            <a:chExt cx="340" cy="341"/>
          </a:xfrm>
          <a:solidFill>
            <a:srgbClr val="86BC25"/>
          </a:solidFill>
        </p:grpSpPr>
        <p:sp>
          <p:nvSpPr>
            <p:cNvPr id="27" name="Freeform 476">
              <a:extLst>
                <a:ext uri="{FF2B5EF4-FFF2-40B4-BE49-F238E27FC236}">
                  <a16:creationId xmlns:a16="http://schemas.microsoft.com/office/drawing/2014/main" id="{BB2F0A49-3DEA-46DB-BA4E-4E962F9D7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6" y="3768"/>
              <a:ext cx="184" cy="213"/>
            </a:xfrm>
            <a:custGeom>
              <a:avLst/>
              <a:gdLst>
                <a:gd name="T0" fmla="*/ 182 w 278"/>
                <a:gd name="T1" fmla="*/ 213 h 320"/>
                <a:gd name="T2" fmla="*/ 182 w 278"/>
                <a:gd name="T3" fmla="*/ 309 h 320"/>
                <a:gd name="T4" fmla="*/ 171 w 278"/>
                <a:gd name="T5" fmla="*/ 320 h 320"/>
                <a:gd name="T6" fmla="*/ 11 w 278"/>
                <a:gd name="T7" fmla="*/ 320 h 320"/>
                <a:gd name="T8" fmla="*/ 0 w 278"/>
                <a:gd name="T9" fmla="*/ 309 h 320"/>
                <a:gd name="T10" fmla="*/ 0 w 278"/>
                <a:gd name="T11" fmla="*/ 10 h 320"/>
                <a:gd name="T12" fmla="*/ 11 w 278"/>
                <a:gd name="T13" fmla="*/ 0 h 320"/>
                <a:gd name="T14" fmla="*/ 171 w 278"/>
                <a:gd name="T15" fmla="*/ 0 h 320"/>
                <a:gd name="T16" fmla="*/ 182 w 278"/>
                <a:gd name="T17" fmla="*/ 10 h 320"/>
                <a:gd name="T18" fmla="*/ 182 w 278"/>
                <a:gd name="T19" fmla="*/ 106 h 320"/>
                <a:gd name="T20" fmla="*/ 171 w 278"/>
                <a:gd name="T21" fmla="*/ 117 h 320"/>
                <a:gd name="T22" fmla="*/ 160 w 278"/>
                <a:gd name="T23" fmla="*/ 106 h 320"/>
                <a:gd name="T24" fmla="*/ 160 w 278"/>
                <a:gd name="T25" fmla="*/ 21 h 320"/>
                <a:gd name="T26" fmla="*/ 22 w 278"/>
                <a:gd name="T27" fmla="*/ 21 h 320"/>
                <a:gd name="T28" fmla="*/ 22 w 278"/>
                <a:gd name="T29" fmla="*/ 298 h 320"/>
                <a:gd name="T30" fmla="*/ 160 w 278"/>
                <a:gd name="T31" fmla="*/ 298 h 320"/>
                <a:gd name="T32" fmla="*/ 160 w 278"/>
                <a:gd name="T33" fmla="*/ 213 h 320"/>
                <a:gd name="T34" fmla="*/ 171 w 278"/>
                <a:gd name="T35" fmla="*/ 202 h 320"/>
                <a:gd name="T36" fmla="*/ 182 w 278"/>
                <a:gd name="T37" fmla="*/ 213 h 320"/>
                <a:gd name="T38" fmla="*/ 277 w 278"/>
                <a:gd name="T39" fmla="*/ 156 h 320"/>
                <a:gd name="T40" fmla="*/ 275 w 278"/>
                <a:gd name="T41" fmla="*/ 152 h 320"/>
                <a:gd name="T42" fmla="*/ 232 w 278"/>
                <a:gd name="T43" fmla="*/ 109 h 320"/>
                <a:gd name="T44" fmla="*/ 217 w 278"/>
                <a:gd name="T45" fmla="*/ 109 h 320"/>
                <a:gd name="T46" fmla="*/ 217 w 278"/>
                <a:gd name="T47" fmla="*/ 125 h 320"/>
                <a:gd name="T48" fmla="*/ 241 w 278"/>
                <a:gd name="T49" fmla="*/ 149 h 320"/>
                <a:gd name="T50" fmla="*/ 86 w 278"/>
                <a:gd name="T51" fmla="*/ 149 h 320"/>
                <a:gd name="T52" fmla="*/ 75 w 278"/>
                <a:gd name="T53" fmla="*/ 160 h 320"/>
                <a:gd name="T54" fmla="*/ 86 w 278"/>
                <a:gd name="T55" fmla="*/ 170 h 320"/>
                <a:gd name="T56" fmla="*/ 241 w 278"/>
                <a:gd name="T57" fmla="*/ 170 h 320"/>
                <a:gd name="T58" fmla="*/ 217 w 278"/>
                <a:gd name="T59" fmla="*/ 195 h 320"/>
                <a:gd name="T60" fmla="*/ 217 w 278"/>
                <a:gd name="T61" fmla="*/ 210 h 320"/>
                <a:gd name="T62" fmla="*/ 224 w 278"/>
                <a:gd name="T63" fmla="*/ 213 h 320"/>
                <a:gd name="T64" fmla="*/ 232 w 278"/>
                <a:gd name="T65" fmla="*/ 210 h 320"/>
                <a:gd name="T66" fmla="*/ 275 w 278"/>
                <a:gd name="T67" fmla="*/ 167 h 320"/>
                <a:gd name="T68" fmla="*/ 277 w 278"/>
                <a:gd name="T69" fmla="*/ 164 h 320"/>
                <a:gd name="T70" fmla="*/ 277 w 278"/>
                <a:gd name="T71" fmla="*/ 15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320">
                  <a:moveTo>
                    <a:pt x="182" y="213"/>
                  </a:moveTo>
                  <a:cubicBezTo>
                    <a:pt x="182" y="309"/>
                    <a:pt x="182" y="309"/>
                    <a:pt x="182" y="309"/>
                  </a:cubicBezTo>
                  <a:cubicBezTo>
                    <a:pt x="182" y="315"/>
                    <a:pt x="177" y="320"/>
                    <a:pt x="171" y="320"/>
                  </a:cubicBezTo>
                  <a:cubicBezTo>
                    <a:pt x="11" y="320"/>
                    <a:pt x="11" y="320"/>
                    <a:pt x="11" y="320"/>
                  </a:cubicBezTo>
                  <a:cubicBezTo>
                    <a:pt x="5" y="320"/>
                    <a:pt x="0" y="315"/>
                    <a:pt x="0" y="30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7" y="0"/>
                    <a:pt x="182" y="4"/>
                    <a:pt x="182" y="10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182" y="112"/>
                    <a:pt x="177" y="117"/>
                    <a:pt x="171" y="117"/>
                  </a:cubicBezTo>
                  <a:cubicBezTo>
                    <a:pt x="165" y="117"/>
                    <a:pt x="160" y="112"/>
                    <a:pt x="160" y="106"/>
                  </a:cubicBezTo>
                  <a:cubicBezTo>
                    <a:pt x="160" y="21"/>
                    <a:pt x="160" y="21"/>
                    <a:pt x="160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98"/>
                    <a:pt x="22" y="298"/>
                    <a:pt x="22" y="298"/>
                  </a:cubicBezTo>
                  <a:cubicBezTo>
                    <a:pt x="160" y="298"/>
                    <a:pt x="160" y="298"/>
                    <a:pt x="160" y="298"/>
                  </a:cubicBezTo>
                  <a:cubicBezTo>
                    <a:pt x="160" y="213"/>
                    <a:pt x="160" y="213"/>
                    <a:pt x="160" y="213"/>
                  </a:cubicBezTo>
                  <a:cubicBezTo>
                    <a:pt x="160" y="207"/>
                    <a:pt x="165" y="202"/>
                    <a:pt x="171" y="202"/>
                  </a:cubicBezTo>
                  <a:cubicBezTo>
                    <a:pt x="177" y="202"/>
                    <a:pt x="182" y="207"/>
                    <a:pt x="182" y="213"/>
                  </a:cubicBezTo>
                  <a:close/>
                  <a:moveTo>
                    <a:pt x="277" y="156"/>
                  </a:moveTo>
                  <a:cubicBezTo>
                    <a:pt x="276" y="154"/>
                    <a:pt x="276" y="153"/>
                    <a:pt x="275" y="152"/>
                  </a:cubicBezTo>
                  <a:cubicBezTo>
                    <a:pt x="232" y="109"/>
                    <a:pt x="232" y="109"/>
                    <a:pt x="232" y="109"/>
                  </a:cubicBezTo>
                  <a:cubicBezTo>
                    <a:pt x="228" y="105"/>
                    <a:pt x="221" y="105"/>
                    <a:pt x="217" y="109"/>
                  </a:cubicBezTo>
                  <a:cubicBezTo>
                    <a:pt x="213" y="114"/>
                    <a:pt x="213" y="120"/>
                    <a:pt x="217" y="125"/>
                  </a:cubicBezTo>
                  <a:cubicBezTo>
                    <a:pt x="241" y="149"/>
                    <a:pt x="241" y="149"/>
                    <a:pt x="241" y="149"/>
                  </a:cubicBezTo>
                  <a:cubicBezTo>
                    <a:pt x="86" y="149"/>
                    <a:pt x="86" y="149"/>
                    <a:pt x="86" y="149"/>
                  </a:cubicBezTo>
                  <a:cubicBezTo>
                    <a:pt x="80" y="149"/>
                    <a:pt x="75" y="154"/>
                    <a:pt x="75" y="160"/>
                  </a:cubicBezTo>
                  <a:cubicBezTo>
                    <a:pt x="75" y="166"/>
                    <a:pt x="80" y="170"/>
                    <a:pt x="86" y="170"/>
                  </a:cubicBezTo>
                  <a:cubicBezTo>
                    <a:pt x="241" y="170"/>
                    <a:pt x="241" y="170"/>
                    <a:pt x="241" y="170"/>
                  </a:cubicBezTo>
                  <a:cubicBezTo>
                    <a:pt x="217" y="195"/>
                    <a:pt x="217" y="195"/>
                    <a:pt x="217" y="195"/>
                  </a:cubicBezTo>
                  <a:cubicBezTo>
                    <a:pt x="213" y="199"/>
                    <a:pt x="213" y="206"/>
                    <a:pt x="217" y="210"/>
                  </a:cubicBezTo>
                  <a:cubicBezTo>
                    <a:pt x="219" y="212"/>
                    <a:pt x="222" y="213"/>
                    <a:pt x="224" y="213"/>
                  </a:cubicBezTo>
                  <a:cubicBezTo>
                    <a:pt x="227" y="213"/>
                    <a:pt x="230" y="212"/>
                    <a:pt x="232" y="210"/>
                  </a:cubicBezTo>
                  <a:cubicBezTo>
                    <a:pt x="275" y="167"/>
                    <a:pt x="275" y="167"/>
                    <a:pt x="275" y="167"/>
                  </a:cubicBezTo>
                  <a:cubicBezTo>
                    <a:pt x="276" y="166"/>
                    <a:pt x="276" y="165"/>
                    <a:pt x="277" y="164"/>
                  </a:cubicBezTo>
                  <a:cubicBezTo>
                    <a:pt x="278" y="161"/>
                    <a:pt x="278" y="158"/>
                    <a:pt x="277" y="156"/>
                  </a:cubicBezTo>
                  <a:close/>
                </a:path>
              </a:pathLst>
            </a:custGeom>
            <a:grpFill/>
            <a:ln>
              <a:solidFill>
                <a:srgbClr val="86BC25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8" name="Freeform 477">
              <a:extLst>
                <a:ext uri="{FF2B5EF4-FFF2-40B4-BE49-F238E27FC236}">
                  <a16:creationId xmlns:a16="http://schemas.microsoft.com/office/drawing/2014/main" id="{15222501-A7E1-4A20-A076-012274434E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14" y="3704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solidFill>
                <a:srgbClr val="86BC25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63448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8A68AC-D538-4707-A86E-9A9084E6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Data Understanding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9FE00-6643-4965-A32D-395C3F6FD324}"/>
              </a:ext>
            </a:extLst>
          </p:cNvPr>
          <p:cNvSpPr>
            <a:spLocks noChangeAspect="1"/>
          </p:cNvSpPr>
          <p:nvPr/>
        </p:nvSpPr>
        <p:spPr bwMode="gray">
          <a:xfrm>
            <a:off x="2947949" y="1087460"/>
            <a:ext cx="3017291" cy="2199237"/>
          </a:xfrm>
          <a:prstGeom prst="rect">
            <a:avLst/>
          </a:prstGeom>
          <a:solidFill>
            <a:srgbClr val="0097A9"/>
          </a:solidFill>
          <a:ln w="19050" algn="ctr">
            <a:noFill/>
            <a:miter lim="800000"/>
            <a:headEnd/>
            <a:tailEnd/>
          </a:ln>
        </p:spPr>
        <p:txBody>
          <a:bodyPr wrap="square" lIns="91440" tIns="0" rIns="91440" bIns="0" rtlCol="0" anchor="ctr" anchorCtr="1"/>
          <a:lstStyle/>
          <a:p>
            <a:pPr algn="ctr">
              <a:buFont typeface="Wingdings 2" pitchFamily="18" charset="2"/>
              <a:buNone/>
            </a:pPr>
            <a:r>
              <a:rPr lang="en-GB" sz="2000" dirty="0">
                <a:solidFill>
                  <a:schemeClr val="bg1"/>
                </a:solidFill>
              </a:rPr>
              <a:t>Data downloaded from Kaggle, but initially collected as an employee survey by IBM’s HR Department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A97AF-3E48-48CA-85E1-6270283AF20D}"/>
              </a:ext>
            </a:extLst>
          </p:cNvPr>
          <p:cNvSpPr>
            <a:spLocks noChangeAspect="1"/>
          </p:cNvSpPr>
          <p:nvPr/>
        </p:nvSpPr>
        <p:spPr bwMode="gray">
          <a:xfrm>
            <a:off x="6226760" y="1087460"/>
            <a:ext cx="3017291" cy="2199237"/>
          </a:xfrm>
          <a:prstGeom prst="rect">
            <a:avLst/>
          </a:prstGeom>
          <a:solidFill>
            <a:srgbClr val="046A38"/>
          </a:solidFill>
          <a:ln w="19050" algn="ctr">
            <a:noFill/>
            <a:miter lim="800000"/>
            <a:headEnd/>
            <a:tailEnd/>
          </a:ln>
        </p:spPr>
        <p:txBody>
          <a:bodyPr wrap="square" lIns="91440" tIns="0" rIns="91440" bIns="0" rtlCol="0" anchor="ctr" anchorCtr="1"/>
          <a:lstStyle/>
          <a:p>
            <a:pPr algn="ctr">
              <a:buFont typeface="Wingdings 2" pitchFamily="18" charset="2"/>
              <a:buNone/>
            </a:pPr>
            <a:r>
              <a:rPr lang="en-GB" sz="2000" dirty="0">
                <a:solidFill>
                  <a:schemeClr val="bg1"/>
                </a:solidFill>
              </a:rPr>
              <a:t>Raw dataset contains 1470 rows, 35 features (18 used in analysis)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B3B542-33D7-4F14-92DE-47AE119BE7ED}"/>
              </a:ext>
            </a:extLst>
          </p:cNvPr>
          <p:cNvSpPr>
            <a:spLocks noChangeAspect="1"/>
          </p:cNvSpPr>
          <p:nvPr/>
        </p:nvSpPr>
        <p:spPr bwMode="gray">
          <a:xfrm>
            <a:off x="6226760" y="3571303"/>
            <a:ext cx="3017291" cy="2199237"/>
          </a:xfrm>
          <a:prstGeom prst="rect">
            <a:avLst/>
          </a:prstGeom>
          <a:solidFill>
            <a:srgbClr val="43B02A"/>
          </a:solidFill>
          <a:ln w="19050" algn="ctr">
            <a:noFill/>
            <a:miter lim="800000"/>
            <a:headEnd/>
            <a:tailEnd/>
          </a:ln>
        </p:spPr>
        <p:txBody>
          <a:bodyPr wrap="square" lIns="91440" tIns="0" rIns="91440" bIns="0" rtlCol="0" anchor="ctr" anchorCtr="1"/>
          <a:lstStyle/>
          <a:p>
            <a:pPr algn="ctr">
              <a:buFont typeface="Wingdings 2" pitchFamily="18" charset="2"/>
              <a:buNone/>
            </a:pPr>
            <a:r>
              <a:rPr lang="en-GB" sz="2000" dirty="0">
                <a:solidFill>
                  <a:schemeClr val="bg1"/>
                </a:solidFill>
              </a:rPr>
              <a:t>Relatively small dataset, not much information on details of when or how data was collected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0D2817-C943-43E0-ADA0-0E2E1C39540B}"/>
              </a:ext>
            </a:extLst>
          </p:cNvPr>
          <p:cNvSpPr>
            <a:spLocks noChangeAspect="1"/>
          </p:cNvSpPr>
          <p:nvPr/>
        </p:nvSpPr>
        <p:spPr bwMode="gray">
          <a:xfrm>
            <a:off x="2947949" y="3571302"/>
            <a:ext cx="3017291" cy="2199237"/>
          </a:xfrm>
          <a:prstGeom prst="rect">
            <a:avLst/>
          </a:prstGeom>
          <a:solidFill>
            <a:srgbClr val="86BC25"/>
          </a:solidFill>
          <a:ln w="19050" algn="ctr">
            <a:noFill/>
            <a:miter lim="800000"/>
            <a:headEnd/>
            <a:tailEnd/>
          </a:ln>
        </p:spPr>
        <p:txBody>
          <a:bodyPr wrap="square" lIns="91440" tIns="0" rIns="91440" bIns="0" rtlCol="0" anchor="ctr" anchorCtr="1"/>
          <a:lstStyle/>
          <a:p>
            <a:pPr algn="ctr">
              <a:buFont typeface="Wingdings 2" pitchFamily="18" charset="2"/>
              <a:buNone/>
            </a:pPr>
            <a:r>
              <a:rPr lang="en-GB" sz="2000" dirty="0">
                <a:solidFill>
                  <a:schemeClr val="bg1"/>
                </a:solidFill>
              </a:rPr>
              <a:t>Features used in analysis include hourly pay rate, years since last promotion, and job satisfaction</a:t>
            </a:r>
          </a:p>
        </p:txBody>
      </p:sp>
    </p:spTree>
    <p:extLst>
      <p:ext uri="{BB962C8B-B14F-4D97-AF65-F5344CB8AC3E}">
        <p14:creationId xmlns:p14="http://schemas.microsoft.com/office/powerpoint/2010/main" val="7955379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5B0345-E6CD-4DAD-BCCA-789E1697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Data Preparation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0E89887-C44A-4BAC-BF59-FD31CA2FA7DF}"/>
              </a:ext>
            </a:extLst>
          </p:cNvPr>
          <p:cNvGrpSpPr/>
          <p:nvPr/>
        </p:nvGrpSpPr>
        <p:grpSpPr>
          <a:xfrm>
            <a:off x="528000" y="1542628"/>
            <a:ext cx="11135999" cy="3772745"/>
            <a:chOff x="528000" y="693393"/>
            <a:chExt cx="11135999" cy="377274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6266B43-56EC-4531-8016-DC02321E695F}"/>
                </a:ext>
              </a:extLst>
            </p:cNvPr>
            <p:cNvGrpSpPr/>
            <p:nvPr/>
          </p:nvGrpSpPr>
          <p:grpSpPr>
            <a:xfrm>
              <a:off x="528000" y="2032500"/>
              <a:ext cx="11135999" cy="2433638"/>
              <a:chOff x="1900238" y="2241550"/>
              <a:chExt cx="8388350" cy="2433638"/>
            </a:xfrm>
          </p:grpSpPr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E56A2F8B-3717-4DF8-A221-790A061F3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7776" y="3975101"/>
                <a:ext cx="2651760" cy="5847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 defTabSz="762000">
                  <a:lnSpc>
                    <a:spcPct val="95000"/>
                  </a:lnSpc>
                </a:pPr>
                <a:r>
                  <a:rPr lang="en-US" sz="2000" b="1" dirty="0">
                    <a:ea typeface="ＭＳ Ｐゴシック" charset="-128"/>
                  </a:rPr>
                  <a:t>Determine Features to be Used in Analysis</a:t>
                </a:r>
              </a:p>
            </p:txBody>
          </p:sp>
          <p:sp>
            <p:nvSpPr>
              <p:cNvPr id="9" name="Rectangle 4">
                <a:extLst>
                  <a:ext uri="{FF2B5EF4-FFF2-40B4-BE49-F238E27FC236}">
                    <a16:creationId xmlns:a16="http://schemas.microsoft.com/office/drawing/2014/main" id="{6945D974-EBD3-45F8-BF16-6CF447296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3300" y="3167064"/>
                <a:ext cx="2651760" cy="5847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 defTabSz="762000">
                  <a:lnSpc>
                    <a:spcPct val="95000"/>
                  </a:lnSpc>
                </a:pPr>
                <a:r>
                  <a:rPr lang="en-US" sz="2000" b="1" dirty="0">
                    <a:ea typeface="ＭＳ Ｐゴシック" charset="-128"/>
                  </a:rPr>
                  <a:t>Encode Features like Gender, Job Role, and Marital Status</a:t>
                </a:r>
              </a:p>
            </p:txBody>
          </p:sp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0669317F-82CE-4E74-A964-FCA3EAC7BF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238" y="2241550"/>
                <a:ext cx="8388350" cy="2433638"/>
              </a:xfrm>
              <a:custGeom>
                <a:avLst/>
                <a:gdLst>
                  <a:gd name="T0" fmla="*/ 0 w 5281"/>
                  <a:gd name="T1" fmla="*/ 2147483647 h 1635"/>
                  <a:gd name="T2" fmla="*/ 0 w 5281"/>
                  <a:gd name="T3" fmla="*/ 2147483647 h 1635"/>
                  <a:gd name="T4" fmla="*/ 2147483647 w 5281"/>
                  <a:gd name="T5" fmla="*/ 2147483647 h 1635"/>
                  <a:gd name="T6" fmla="*/ 2147483647 w 5281"/>
                  <a:gd name="T7" fmla="*/ 2147483647 h 1635"/>
                  <a:gd name="T8" fmla="*/ 2147483647 w 5281"/>
                  <a:gd name="T9" fmla="*/ 2147483647 h 1635"/>
                  <a:gd name="T10" fmla="*/ 2147483647 w 5281"/>
                  <a:gd name="T11" fmla="*/ 0 h 1635"/>
                  <a:gd name="T12" fmla="*/ 2147483647 w 5281"/>
                  <a:gd name="T13" fmla="*/ 0 h 16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81"/>
                  <a:gd name="T22" fmla="*/ 0 h 1635"/>
                  <a:gd name="T23" fmla="*/ 5281 w 5281"/>
                  <a:gd name="T24" fmla="*/ 1635 h 16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81" h="1635">
                    <a:moveTo>
                      <a:pt x="0" y="1634"/>
                    </a:moveTo>
                    <a:lnTo>
                      <a:pt x="0" y="1089"/>
                    </a:lnTo>
                    <a:lnTo>
                      <a:pt x="1760" y="1089"/>
                    </a:lnTo>
                    <a:lnTo>
                      <a:pt x="1760" y="544"/>
                    </a:lnTo>
                    <a:lnTo>
                      <a:pt x="3520" y="544"/>
                    </a:lnTo>
                    <a:lnTo>
                      <a:pt x="3520" y="0"/>
                    </a:lnTo>
                    <a:lnTo>
                      <a:pt x="5280" y="0"/>
                    </a:lnTo>
                  </a:path>
                </a:pathLst>
              </a:custGeom>
              <a:noFill/>
              <a:ln w="57150" cap="rnd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Text Box 6">
                <a:extLst>
                  <a:ext uri="{FF2B5EF4-FFF2-40B4-BE49-F238E27FC236}">
                    <a16:creationId xmlns:a16="http://schemas.microsoft.com/office/drawing/2014/main" id="{E8086438-31B3-4633-A663-127034E0C9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16190" y="2336801"/>
                <a:ext cx="2651760" cy="87716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 defTabSz="762000">
                  <a:lnSpc>
                    <a:spcPct val="95000"/>
                  </a:lnSpc>
                </a:pPr>
                <a:r>
                  <a:rPr lang="en-US" sz="2000" b="1" dirty="0">
                    <a:ea typeface="ＭＳ Ｐゴシック" charset="-128"/>
                  </a:rPr>
                  <a:t>Use SMOTE to Address Class Imbalance </a:t>
                </a:r>
                <a:r>
                  <a:rPr lang="en-US" sz="2000" i="1" dirty="0">
                    <a:ea typeface="ＭＳ Ｐゴシック" charset="-128"/>
                  </a:rPr>
                  <a:t>(after baseline model performance evaluation)</a:t>
                </a:r>
              </a:p>
            </p:txBody>
          </p:sp>
        </p:grpSp>
        <p:grpSp>
          <p:nvGrpSpPr>
            <p:cNvPr id="16" name="Office_Border_5">
              <a:extLst>
                <a:ext uri="{FF2B5EF4-FFF2-40B4-BE49-F238E27FC236}">
                  <a16:creationId xmlns:a16="http://schemas.microsoft.com/office/drawing/2014/main" id="{73D9DDD1-5196-495E-89C7-68FE6DEF401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32513" y="1469014"/>
              <a:ext cx="1126971" cy="1126971"/>
              <a:chOff x="5042" y="3019"/>
              <a:chExt cx="341" cy="340"/>
            </a:xfrm>
            <a:solidFill>
              <a:srgbClr val="046A38"/>
            </a:solidFill>
          </p:grpSpPr>
          <p:sp>
            <p:nvSpPr>
              <p:cNvPr id="17" name="Freeform 829">
                <a:extLst>
                  <a:ext uri="{FF2B5EF4-FFF2-40B4-BE49-F238E27FC236}">
                    <a16:creationId xmlns:a16="http://schemas.microsoft.com/office/drawing/2014/main" id="{E99A3E6A-9564-4B89-910F-6C1247E510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26" y="3139"/>
                <a:ext cx="72" cy="156"/>
              </a:xfrm>
              <a:custGeom>
                <a:avLst/>
                <a:gdLst>
                  <a:gd name="T0" fmla="*/ 74 w 107"/>
                  <a:gd name="T1" fmla="*/ 8 h 235"/>
                  <a:gd name="T2" fmla="*/ 64 w 107"/>
                  <a:gd name="T3" fmla="*/ 0 h 235"/>
                  <a:gd name="T4" fmla="*/ 43 w 107"/>
                  <a:gd name="T5" fmla="*/ 0 h 235"/>
                  <a:gd name="T6" fmla="*/ 32 w 107"/>
                  <a:gd name="T7" fmla="*/ 8 h 235"/>
                  <a:gd name="T8" fmla="*/ 0 w 107"/>
                  <a:gd name="T9" fmla="*/ 136 h 235"/>
                  <a:gd name="T10" fmla="*/ 2 w 107"/>
                  <a:gd name="T11" fmla="*/ 145 h 235"/>
                  <a:gd name="T12" fmla="*/ 11 w 107"/>
                  <a:gd name="T13" fmla="*/ 149 h 235"/>
                  <a:gd name="T14" fmla="*/ 21 w 107"/>
                  <a:gd name="T15" fmla="*/ 149 h 235"/>
                  <a:gd name="T16" fmla="*/ 21 w 107"/>
                  <a:gd name="T17" fmla="*/ 224 h 235"/>
                  <a:gd name="T18" fmla="*/ 32 w 107"/>
                  <a:gd name="T19" fmla="*/ 235 h 235"/>
                  <a:gd name="T20" fmla="*/ 43 w 107"/>
                  <a:gd name="T21" fmla="*/ 224 h 235"/>
                  <a:gd name="T22" fmla="*/ 43 w 107"/>
                  <a:gd name="T23" fmla="*/ 149 h 235"/>
                  <a:gd name="T24" fmla="*/ 64 w 107"/>
                  <a:gd name="T25" fmla="*/ 149 h 235"/>
                  <a:gd name="T26" fmla="*/ 64 w 107"/>
                  <a:gd name="T27" fmla="*/ 224 h 235"/>
                  <a:gd name="T28" fmla="*/ 75 w 107"/>
                  <a:gd name="T29" fmla="*/ 235 h 235"/>
                  <a:gd name="T30" fmla="*/ 85 w 107"/>
                  <a:gd name="T31" fmla="*/ 224 h 235"/>
                  <a:gd name="T32" fmla="*/ 85 w 107"/>
                  <a:gd name="T33" fmla="*/ 149 h 235"/>
                  <a:gd name="T34" fmla="*/ 96 w 107"/>
                  <a:gd name="T35" fmla="*/ 149 h 235"/>
                  <a:gd name="T36" fmla="*/ 104 w 107"/>
                  <a:gd name="T37" fmla="*/ 145 h 235"/>
                  <a:gd name="T38" fmla="*/ 106 w 107"/>
                  <a:gd name="T39" fmla="*/ 136 h 235"/>
                  <a:gd name="T40" fmla="*/ 74 w 107"/>
                  <a:gd name="T41" fmla="*/ 8 h 235"/>
                  <a:gd name="T42" fmla="*/ 51 w 107"/>
                  <a:gd name="T43" fmla="*/ 21 h 235"/>
                  <a:gd name="T44" fmla="*/ 56 w 107"/>
                  <a:gd name="T45" fmla="*/ 21 h 235"/>
                  <a:gd name="T46" fmla="*/ 82 w 107"/>
                  <a:gd name="T47" fmla="*/ 128 h 235"/>
                  <a:gd name="T48" fmla="*/ 24 w 107"/>
                  <a:gd name="T49" fmla="*/ 128 h 235"/>
                  <a:gd name="T50" fmla="*/ 51 w 107"/>
                  <a:gd name="T51" fmla="*/ 21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" h="235">
                    <a:moveTo>
                      <a:pt x="74" y="8"/>
                    </a:moveTo>
                    <a:cubicBezTo>
                      <a:pt x="73" y="3"/>
                      <a:pt x="69" y="0"/>
                      <a:pt x="64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8" y="0"/>
                      <a:pt x="34" y="3"/>
                      <a:pt x="32" y="8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139"/>
                      <a:pt x="0" y="143"/>
                      <a:pt x="2" y="145"/>
                    </a:cubicBezTo>
                    <a:cubicBezTo>
                      <a:pt x="4" y="148"/>
                      <a:pt x="7" y="149"/>
                      <a:pt x="11" y="149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21" y="224"/>
                      <a:pt x="21" y="224"/>
                      <a:pt x="21" y="224"/>
                    </a:cubicBezTo>
                    <a:cubicBezTo>
                      <a:pt x="21" y="230"/>
                      <a:pt x="26" y="235"/>
                      <a:pt x="32" y="235"/>
                    </a:cubicBezTo>
                    <a:cubicBezTo>
                      <a:pt x="38" y="235"/>
                      <a:pt x="43" y="230"/>
                      <a:pt x="43" y="224"/>
                    </a:cubicBezTo>
                    <a:cubicBezTo>
                      <a:pt x="43" y="149"/>
                      <a:pt x="43" y="149"/>
                      <a:pt x="43" y="149"/>
                    </a:cubicBezTo>
                    <a:cubicBezTo>
                      <a:pt x="64" y="149"/>
                      <a:pt x="64" y="149"/>
                      <a:pt x="64" y="149"/>
                    </a:cubicBezTo>
                    <a:cubicBezTo>
                      <a:pt x="64" y="224"/>
                      <a:pt x="64" y="224"/>
                      <a:pt x="64" y="224"/>
                    </a:cubicBezTo>
                    <a:cubicBezTo>
                      <a:pt x="64" y="230"/>
                      <a:pt x="69" y="235"/>
                      <a:pt x="75" y="235"/>
                    </a:cubicBezTo>
                    <a:cubicBezTo>
                      <a:pt x="81" y="235"/>
                      <a:pt x="85" y="230"/>
                      <a:pt x="85" y="224"/>
                    </a:cubicBezTo>
                    <a:cubicBezTo>
                      <a:pt x="85" y="149"/>
                      <a:pt x="85" y="149"/>
                      <a:pt x="85" y="149"/>
                    </a:cubicBezTo>
                    <a:cubicBezTo>
                      <a:pt x="96" y="149"/>
                      <a:pt x="96" y="149"/>
                      <a:pt x="96" y="149"/>
                    </a:cubicBezTo>
                    <a:cubicBezTo>
                      <a:pt x="99" y="149"/>
                      <a:pt x="102" y="148"/>
                      <a:pt x="104" y="145"/>
                    </a:cubicBezTo>
                    <a:cubicBezTo>
                      <a:pt x="106" y="143"/>
                      <a:pt x="107" y="139"/>
                      <a:pt x="106" y="136"/>
                    </a:cubicBezTo>
                    <a:lnTo>
                      <a:pt x="74" y="8"/>
                    </a:lnTo>
                    <a:close/>
                    <a:moveTo>
                      <a:pt x="51" y="21"/>
                    </a:moveTo>
                    <a:cubicBezTo>
                      <a:pt x="56" y="21"/>
                      <a:pt x="56" y="21"/>
                      <a:pt x="56" y="21"/>
                    </a:cubicBezTo>
                    <a:cubicBezTo>
                      <a:pt x="82" y="128"/>
                      <a:pt x="82" y="128"/>
                      <a:pt x="82" y="128"/>
                    </a:cubicBezTo>
                    <a:cubicBezTo>
                      <a:pt x="24" y="128"/>
                      <a:pt x="24" y="128"/>
                      <a:pt x="24" y="128"/>
                    </a:cubicBezTo>
                    <a:lnTo>
                      <a:pt x="51" y="21"/>
                    </a:lnTo>
                    <a:close/>
                  </a:path>
                </a:pathLst>
              </a:custGeom>
              <a:grpFill/>
              <a:ln>
                <a:solidFill>
                  <a:srgbClr val="046A38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8" name="Freeform 830">
                <a:extLst>
                  <a:ext uri="{FF2B5EF4-FFF2-40B4-BE49-F238E27FC236}">
                    <a16:creationId xmlns:a16="http://schemas.microsoft.com/office/drawing/2014/main" id="{7CA0F40D-D16A-4E22-B02D-8C0E1AA90D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40" y="3083"/>
                <a:ext cx="43" cy="42"/>
              </a:xfrm>
              <a:custGeom>
                <a:avLst/>
                <a:gdLst>
                  <a:gd name="T0" fmla="*/ 32 w 64"/>
                  <a:gd name="T1" fmla="*/ 64 h 64"/>
                  <a:gd name="T2" fmla="*/ 64 w 64"/>
                  <a:gd name="T3" fmla="*/ 32 h 64"/>
                  <a:gd name="T4" fmla="*/ 32 w 64"/>
                  <a:gd name="T5" fmla="*/ 0 h 64"/>
                  <a:gd name="T6" fmla="*/ 0 w 64"/>
                  <a:gd name="T7" fmla="*/ 32 h 64"/>
                  <a:gd name="T8" fmla="*/ 32 w 64"/>
                  <a:gd name="T9" fmla="*/ 64 h 64"/>
                  <a:gd name="T10" fmla="*/ 32 w 64"/>
                  <a:gd name="T11" fmla="*/ 21 h 64"/>
                  <a:gd name="T12" fmla="*/ 43 w 64"/>
                  <a:gd name="T13" fmla="*/ 32 h 64"/>
                  <a:gd name="T14" fmla="*/ 32 w 64"/>
                  <a:gd name="T15" fmla="*/ 42 h 64"/>
                  <a:gd name="T16" fmla="*/ 22 w 64"/>
                  <a:gd name="T17" fmla="*/ 32 h 64"/>
                  <a:gd name="T18" fmla="*/ 32 w 64"/>
                  <a:gd name="T19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50" y="64"/>
                      <a:pt x="64" y="49"/>
                      <a:pt x="64" y="32"/>
                    </a:cubicBezTo>
                    <a:cubicBezTo>
                      <a:pt x="64" y="14"/>
                      <a:pt x="50" y="0"/>
                      <a:pt x="32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4"/>
                      <a:pt x="32" y="64"/>
                    </a:cubicBezTo>
                    <a:close/>
                    <a:moveTo>
                      <a:pt x="32" y="21"/>
                    </a:moveTo>
                    <a:cubicBezTo>
                      <a:pt x="38" y="21"/>
                      <a:pt x="43" y="26"/>
                      <a:pt x="43" y="32"/>
                    </a:cubicBezTo>
                    <a:cubicBezTo>
                      <a:pt x="43" y="38"/>
                      <a:pt x="38" y="42"/>
                      <a:pt x="32" y="42"/>
                    </a:cubicBezTo>
                    <a:cubicBezTo>
                      <a:pt x="26" y="42"/>
                      <a:pt x="22" y="38"/>
                      <a:pt x="22" y="32"/>
                    </a:cubicBezTo>
                    <a:cubicBezTo>
                      <a:pt x="22" y="26"/>
                      <a:pt x="26" y="21"/>
                      <a:pt x="32" y="21"/>
                    </a:cubicBezTo>
                    <a:close/>
                  </a:path>
                </a:pathLst>
              </a:custGeom>
              <a:grpFill/>
              <a:ln>
                <a:solidFill>
                  <a:srgbClr val="046A38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9" name="Freeform 831">
                <a:extLst>
                  <a:ext uri="{FF2B5EF4-FFF2-40B4-BE49-F238E27FC236}">
                    <a16:creationId xmlns:a16="http://schemas.microsoft.com/office/drawing/2014/main" id="{A7BECBD2-45D4-4466-844F-EABCF2CCB0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27" y="3139"/>
                <a:ext cx="71" cy="156"/>
              </a:xfrm>
              <a:custGeom>
                <a:avLst/>
                <a:gdLst>
                  <a:gd name="T0" fmla="*/ 96 w 106"/>
                  <a:gd name="T1" fmla="*/ 0 h 235"/>
                  <a:gd name="T2" fmla="*/ 10 w 106"/>
                  <a:gd name="T3" fmla="*/ 0 h 235"/>
                  <a:gd name="T4" fmla="*/ 0 w 106"/>
                  <a:gd name="T5" fmla="*/ 11 h 235"/>
                  <a:gd name="T6" fmla="*/ 0 w 106"/>
                  <a:gd name="T7" fmla="*/ 117 h 235"/>
                  <a:gd name="T8" fmla="*/ 10 w 106"/>
                  <a:gd name="T9" fmla="*/ 128 h 235"/>
                  <a:gd name="T10" fmla="*/ 21 w 106"/>
                  <a:gd name="T11" fmla="*/ 128 h 235"/>
                  <a:gd name="T12" fmla="*/ 21 w 106"/>
                  <a:gd name="T13" fmla="*/ 224 h 235"/>
                  <a:gd name="T14" fmla="*/ 32 w 106"/>
                  <a:gd name="T15" fmla="*/ 235 h 235"/>
                  <a:gd name="T16" fmla="*/ 42 w 106"/>
                  <a:gd name="T17" fmla="*/ 224 h 235"/>
                  <a:gd name="T18" fmla="*/ 42 w 106"/>
                  <a:gd name="T19" fmla="*/ 128 h 235"/>
                  <a:gd name="T20" fmla="*/ 64 w 106"/>
                  <a:gd name="T21" fmla="*/ 128 h 235"/>
                  <a:gd name="T22" fmla="*/ 64 w 106"/>
                  <a:gd name="T23" fmla="*/ 224 h 235"/>
                  <a:gd name="T24" fmla="*/ 74 w 106"/>
                  <a:gd name="T25" fmla="*/ 235 h 235"/>
                  <a:gd name="T26" fmla="*/ 85 w 106"/>
                  <a:gd name="T27" fmla="*/ 224 h 235"/>
                  <a:gd name="T28" fmla="*/ 85 w 106"/>
                  <a:gd name="T29" fmla="*/ 128 h 235"/>
                  <a:gd name="T30" fmla="*/ 96 w 106"/>
                  <a:gd name="T31" fmla="*/ 128 h 235"/>
                  <a:gd name="T32" fmla="*/ 106 w 106"/>
                  <a:gd name="T33" fmla="*/ 117 h 235"/>
                  <a:gd name="T34" fmla="*/ 106 w 106"/>
                  <a:gd name="T35" fmla="*/ 11 h 235"/>
                  <a:gd name="T36" fmla="*/ 96 w 106"/>
                  <a:gd name="T37" fmla="*/ 0 h 235"/>
                  <a:gd name="T38" fmla="*/ 85 w 106"/>
                  <a:gd name="T39" fmla="*/ 107 h 235"/>
                  <a:gd name="T40" fmla="*/ 21 w 106"/>
                  <a:gd name="T41" fmla="*/ 107 h 235"/>
                  <a:gd name="T42" fmla="*/ 21 w 106"/>
                  <a:gd name="T43" fmla="*/ 21 h 235"/>
                  <a:gd name="T44" fmla="*/ 85 w 106"/>
                  <a:gd name="T45" fmla="*/ 21 h 235"/>
                  <a:gd name="T46" fmla="*/ 85 w 106"/>
                  <a:gd name="T47" fmla="*/ 107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6" h="235">
                    <a:moveTo>
                      <a:pt x="9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23"/>
                      <a:pt x="4" y="128"/>
                      <a:pt x="10" y="128"/>
                    </a:cubicBezTo>
                    <a:cubicBezTo>
                      <a:pt x="21" y="128"/>
                      <a:pt x="21" y="128"/>
                      <a:pt x="21" y="128"/>
                    </a:cubicBezTo>
                    <a:cubicBezTo>
                      <a:pt x="21" y="224"/>
                      <a:pt x="21" y="224"/>
                      <a:pt x="21" y="224"/>
                    </a:cubicBezTo>
                    <a:cubicBezTo>
                      <a:pt x="21" y="230"/>
                      <a:pt x="26" y="235"/>
                      <a:pt x="32" y="235"/>
                    </a:cubicBezTo>
                    <a:cubicBezTo>
                      <a:pt x="38" y="235"/>
                      <a:pt x="42" y="230"/>
                      <a:pt x="42" y="224"/>
                    </a:cubicBezTo>
                    <a:cubicBezTo>
                      <a:pt x="42" y="128"/>
                      <a:pt x="42" y="128"/>
                      <a:pt x="42" y="128"/>
                    </a:cubicBezTo>
                    <a:cubicBezTo>
                      <a:pt x="64" y="128"/>
                      <a:pt x="64" y="128"/>
                      <a:pt x="64" y="128"/>
                    </a:cubicBezTo>
                    <a:cubicBezTo>
                      <a:pt x="64" y="224"/>
                      <a:pt x="64" y="224"/>
                      <a:pt x="64" y="224"/>
                    </a:cubicBezTo>
                    <a:cubicBezTo>
                      <a:pt x="64" y="230"/>
                      <a:pt x="68" y="235"/>
                      <a:pt x="74" y="235"/>
                    </a:cubicBezTo>
                    <a:cubicBezTo>
                      <a:pt x="80" y="235"/>
                      <a:pt x="85" y="230"/>
                      <a:pt x="85" y="224"/>
                    </a:cubicBezTo>
                    <a:cubicBezTo>
                      <a:pt x="85" y="128"/>
                      <a:pt x="85" y="128"/>
                      <a:pt x="85" y="128"/>
                    </a:cubicBezTo>
                    <a:cubicBezTo>
                      <a:pt x="96" y="128"/>
                      <a:pt x="96" y="128"/>
                      <a:pt x="96" y="128"/>
                    </a:cubicBezTo>
                    <a:cubicBezTo>
                      <a:pt x="102" y="128"/>
                      <a:pt x="106" y="123"/>
                      <a:pt x="106" y="117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106" y="5"/>
                      <a:pt x="102" y="0"/>
                      <a:pt x="96" y="0"/>
                    </a:cubicBezTo>
                    <a:close/>
                    <a:moveTo>
                      <a:pt x="85" y="107"/>
                    </a:move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85" y="21"/>
                      <a:pt x="85" y="21"/>
                      <a:pt x="85" y="21"/>
                    </a:cubicBezTo>
                    <a:lnTo>
                      <a:pt x="85" y="107"/>
                    </a:lnTo>
                    <a:close/>
                  </a:path>
                </a:pathLst>
              </a:custGeom>
              <a:grpFill/>
              <a:ln>
                <a:solidFill>
                  <a:srgbClr val="046A38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20" name="Freeform 832">
                <a:extLst>
                  <a:ext uri="{FF2B5EF4-FFF2-40B4-BE49-F238E27FC236}">
                    <a16:creationId xmlns:a16="http://schemas.microsoft.com/office/drawing/2014/main" id="{5E00B2EB-6A35-4B9E-A916-53D70F3081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41" y="3083"/>
                <a:ext cx="43" cy="42"/>
              </a:xfrm>
              <a:custGeom>
                <a:avLst/>
                <a:gdLst>
                  <a:gd name="T0" fmla="*/ 32 w 64"/>
                  <a:gd name="T1" fmla="*/ 64 h 64"/>
                  <a:gd name="T2" fmla="*/ 64 w 64"/>
                  <a:gd name="T3" fmla="*/ 32 h 64"/>
                  <a:gd name="T4" fmla="*/ 32 w 64"/>
                  <a:gd name="T5" fmla="*/ 0 h 64"/>
                  <a:gd name="T6" fmla="*/ 0 w 64"/>
                  <a:gd name="T7" fmla="*/ 32 h 64"/>
                  <a:gd name="T8" fmla="*/ 32 w 64"/>
                  <a:gd name="T9" fmla="*/ 64 h 64"/>
                  <a:gd name="T10" fmla="*/ 32 w 64"/>
                  <a:gd name="T11" fmla="*/ 21 h 64"/>
                  <a:gd name="T12" fmla="*/ 43 w 64"/>
                  <a:gd name="T13" fmla="*/ 32 h 64"/>
                  <a:gd name="T14" fmla="*/ 32 w 64"/>
                  <a:gd name="T15" fmla="*/ 42 h 64"/>
                  <a:gd name="T16" fmla="*/ 21 w 64"/>
                  <a:gd name="T17" fmla="*/ 32 h 64"/>
                  <a:gd name="T18" fmla="*/ 32 w 64"/>
                  <a:gd name="T19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50" y="64"/>
                      <a:pt x="64" y="49"/>
                      <a:pt x="64" y="32"/>
                    </a:cubicBezTo>
                    <a:cubicBezTo>
                      <a:pt x="64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49"/>
                      <a:pt x="14" y="64"/>
                      <a:pt x="32" y="64"/>
                    </a:cubicBezTo>
                    <a:close/>
                    <a:moveTo>
                      <a:pt x="32" y="21"/>
                    </a:moveTo>
                    <a:cubicBezTo>
                      <a:pt x="38" y="21"/>
                      <a:pt x="43" y="26"/>
                      <a:pt x="43" y="32"/>
                    </a:cubicBezTo>
                    <a:cubicBezTo>
                      <a:pt x="43" y="38"/>
                      <a:pt x="38" y="42"/>
                      <a:pt x="32" y="42"/>
                    </a:cubicBezTo>
                    <a:cubicBezTo>
                      <a:pt x="26" y="42"/>
                      <a:pt x="21" y="38"/>
                      <a:pt x="21" y="32"/>
                    </a:cubicBezTo>
                    <a:cubicBezTo>
                      <a:pt x="21" y="26"/>
                      <a:pt x="26" y="21"/>
                      <a:pt x="32" y="21"/>
                    </a:cubicBezTo>
                    <a:close/>
                  </a:path>
                </a:pathLst>
              </a:custGeom>
              <a:grpFill/>
              <a:ln>
                <a:solidFill>
                  <a:srgbClr val="046A38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21" name="Freeform 833">
                <a:extLst>
                  <a:ext uri="{FF2B5EF4-FFF2-40B4-BE49-F238E27FC236}">
                    <a16:creationId xmlns:a16="http://schemas.microsoft.com/office/drawing/2014/main" id="{C513F6E2-8AEA-4F6C-9C30-E4755B2EAC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42" y="3019"/>
                <a:ext cx="341" cy="340"/>
              </a:xfrm>
              <a:custGeom>
                <a:avLst/>
                <a:gdLst>
                  <a:gd name="T0" fmla="*/ 256 w 512"/>
                  <a:gd name="T1" fmla="*/ 0 h 512"/>
                  <a:gd name="T2" fmla="*/ 0 w 512"/>
                  <a:gd name="T3" fmla="*/ 256 h 512"/>
                  <a:gd name="T4" fmla="*/ 256 w 512"/>
                  <a:gd name="T5" fmla="*/ 512 h 512"/>
                  <a:gd name="T6" fmla="*/ 512 w 512"/>
                  <a:gd name="T7" fmla="*/ 256 h 512"/>
                  <a:gd name="T8" fmla="*/ 256 w 512"/>
                  <a:gd name="T9" fmla="*/ 0 h 512"/>
                  <a:gd name="T10" fmla="*/ 256 w 512"/>
                  <a:gd name="T11" fmla="*/ 490 h 512"/>
                  <a:gd name="T12" fmla="*/ 21 w 512"/>
                  <a:gd name="T13" fmla="*/ 256 h 512"/>
                  <a:gd name="T14" fmla="*/ 256 w 512"/>
                  <a:gd name="T15" fmla="*/ 21 h 512"/>
                  <a:gd name="T16" fmla="*/ 490 w 512"/>
                  <a:gd name="T17" fmla="*/ 256 h 512"/>
                  <a:gd name="T18" fmla="*/ 256 w 512"/>
                  <a:gd name="T19" fmla="*/ 49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  <a:moveTo>
                      <a:pt x="256" y="490"/>
                    </a:move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lose/>
                  </a:path>
                </a:pathLst>
              </a:custGeom>
              <a:grpFill/>
              <a:ln>
                <a:solidFill>
                  <a:srgbClr val="046A38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25" name="Media_Technology_Border_5">
              <a:extLst>
                <a:ext uri="{FF2B5EF4-FFF2-40B4-BE49-F238E27FC236}">
                  <a16:creationId xmlns:a16="http://schemas.microsoft.com/office/drawing/2014/main" id="{7D8B3E74-5B6F-49C7-90E4-2FE95A225C1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312936" y="693393"/>
              <a:ext cx="1126971" cy="1126971"/>
              <a:chOff x="394" y="389"/>
              <a:chExt cx="341" cy="340"/>
            </a:xfrm>
            <a:solidFill>
              <a:srgbClr val="0097A9"/>
            </a:solidFill>
          </p:grpSpPr>
          <p:sp>
            <p:nvSpPr>
              <p:cNvPr id="26" name="Freeform 189">
                <a:extLst>
                  <a:ext uri="{FF2B5EF4-FFF2-40B4-BE49-F238E27FC236}">
                    <a16:creationId xmlns:a16="http://schemas.microsoft.com/office/drawing/2014/main" id="{D154F187-D444-4272-9D23-A29EECB191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4" y="389"/>
                <a:ext cx="341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solidFill>
                  <a:srgbClr val="0097A9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27" name="Freeform 190">
                <a:extLst>
                  <a:ext uri="{FF2B5EF4-FFF2-40B4-BE49-F238E27FC236}">
                    <a16:creationId xmlns:a16="http://schemas.microsoft.com/office/drawing/2014/main" id="{7D4309C4-CFF8-4E64-9C02-1096610B4F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6" y="453"/>
                <a:ext cx="56" cy="212"/>
              </a:xfrm>
              <a:custGeom>
                <a:avLst/>
                <a:gdLst>
                  <a:gd name="T0" fmla="*/ 53 w 85"/>
                  <a:gd name="T1" fmla="*/ 193 h 320"/>
                  <a:gd name="T2" fmla="*/ 53 w 85"/>
                  <a:gd name="T3" fmla="*/ 10 h 320"/>
                  <a:gd name="T4" fmla="*/ 43 w 85"/>
                  <a:gd name="T5" fmla="*/ 0 h 320"/>
                  <a:gd name="T6" fmla="*/ 32 w 85"/>
                  <a:gd name="T7" fmla="*/ 10 h 320"/>
                  <a:gd name="T8" fmla="*/ 32 w 85"/>
                  <a:gd name="T9" fmla="*/ 193 h 320"/>
                  <a:gd name="T10" fmla="*/ 0 w 85"/>
                  <a:gd name="T11" fmla="*/ 234 h 320"/>
                  <a:gd name="T12" fmla="*/ 32 w 85"/>
                  <a:gd name="T13" fmla="*/ 275 h 320"/>
                  <a:gd name="T14" fmla="*/ 32 w 85"/>
                  <a:gd name="T15" fmla="*/ 309 h 320"/>
                  <a:gd name="T16" fmla="*/ 43 w 85"/>
                  <a:gd name="T17" fmla="*/ 320 h 320"/>
                  <a:gd name="T18" fmla="*/ 53 w 85"/>
                  <a:gd name="T19" fmla="*/ 309 h 320"/>
                  <a:gd name="T20" fmla="*/ 53 w 85"/>
                  <a:gd name="T21" fmla="*/ 275 h 320"/>
                  <a:gd name="T22" fmla="*/ 85 w 85"/>
                  <a:gd name="T23" fmla="*/ 234 h 320"/>
                  <a:gd name="T24" fmla="*/ 53 w 85"/>
                  <a:gd name="T25" fmla="*/ 193 h 320"/>
                  <a:gd name="T26" fmla="*/ 43 w 85"/>
                  <a:gd name="T27" fmla="*/ 256 h 320"/>
                  <a:gd name="T28" fmla="*/ 21 w 85"/>
                  <a:gd name="T29" fmla="*/ 234 h 320"/>
                  <a:gd name="T30" fmla="*/ 43 w 85"/>
                  <a:gd name="T31" fmla="*/ 213 h 320"/>
                  <a:gd name="T32" fmla="*/ 64 w 85"/>
                  <a:gd name="T33" fmla="*/ 234 h 320"/>
                  <a:gd name="T34" fmla="*/ 43 w 85"/>
                  <a:gd name="T35" fmla="*/ 256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5" h="320">
                    <a:moveTo>
                      <a:pt x="53" y="193"/>
                    </a:moveTo>
                    <a:cubicBezTo>
                      <a:pt x="53" y="10"/>
                      <a:pt x="53" y="10"/>
                      <a:pt x="53" y="10"/>
                    </a:cubicBezTo>
                    <a:cubicBezTo>
                      <a:pt x="53" y="4"/>
                      <a:pt x="49" y="0"/>
                      <a:pt x="43" y="0"/>
                    </a:cubicBezTo>
                    <a:cubicBezTo>
                      <a:pt x="37" y="0"/>
                      <a:pt x="32" y="4"/>
                      <a:pt x="32" y="10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14" y="198"/>
                      <a:pt x="0" y="215"/>
                      <a:pt x="0" y="234"/>
                    </a:cubicBezTo>
                    <a:cubicBezTo>
                      <a:pt x="0" y="254"/>
                      <a:pt x="14" y="271"/>
                      <a:pt x="32" y="275"/>
                    </a:cubicBezTo>
                    <a:cubicBezTo>
                      <a:pt x="32" y="309"/>
                      <a:pt x="32" y="309"/>
                      <a:pt x="32" y="309"/>
                    </a:cubicBezTo>
                    <a:cubicBezTo>
                      <a:pt x="32" y="315"/>
                      <a:pt x="37" y="320"/>
                      <a:pt x="43" y="320"/>
                    </a:cubicBezTo>
                    <a:cubicBezTo>
                      <a:pt x="49" y="320"/>
                      <a:pt x="53" y="315"/>
                      <a:pt x="53" y="309"/>
                    </a:cubicBezTo>
                    <a:cubicBezTo>
                      <a:pt x="53" y="275"/>
                      <a:pt x="53" y="275"/>
                      <a:pt x="53" y="275"/>
                    </a:cubicBezTo>
                    <a:cubicBezTo>
                      <a:pt x="72" y="271"/>
                      <a:pt x="85" y="254"/>
                      <a:pt x="85" y="234"/>
                    </a:cubicBezTo>
                    <a:cubicBezTo>
                      <a:pt x="85" y="215"/>
                      <a:pt x="72" y="198"/>
                      <a:pt x="53" y="193"/>
                    </a:cubicBezTo>
                    <a:close/>
                    <a:moveTo>
                      <a:pt x="43" y="256"/>
                    </a:moveTo>
                    <a:cubicBezTo>
                      <a:pt x="31" y="256"/>
                      <a:pt x="21" y="246"/>
                      <a:pt x="21" y="234"/>
                    </a:cubicBezTo>
                    <a:cubicBezTo>
                      <a:pt x="21" y="223"/>
                      <a:pt x="31" y="213"/>
                      <a:pt x="43" y="213"/>
                    </a:cubicBezTo>
                    <a:cubicBezTo>
                      <a:pt x="54" y="213"/>
                      <a:pt x="64" y="223"/>
                      <a:pt x="64" y="234"/>
                    </a:cubicBezTo>
                    <a:cubicBezTo>
                      <a:pt x="64" y="246"/>
                      <a:pt x="54" y="256"/>
                      <a:pt x="43" y="256"/>
                    </a:cubicBezTo>
                    <a:close/>
                  </a:path>
                </a:pathLst>
              </a:custGeom>
              <a:grpFill/>
              <a:ln>
                <a:solidFill>
                  <a:srgbClr val="0097A9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28" name="Freeform 191">
                <a:extLst>
                  <a:ext uri="{FF2B5EF4-FFF2-40B4-BE49-F238E27FC236}">
                    <a16:creationId xmlns:a16="http://schemas.microsoft.com/office/drawing/2014/main" id="{DB781696-C9FD-48E6-AFD6-C2AE20D4DA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2" y="453"/>
                <a:ext cx="57" cy="212"/>
              </a:xfrm>
              <a:custGeom>
                <a:avLst/>
                <a:gdLst>
                  <a:gd name="T0" fmla="*/ 53 w 85"/>
                  <a:gd name="T1" fmla="*/ 44 h 320"/>
                  <a:gd name="T2" fmla="*/ 53 w 85"/>
                  <a:gd name="T3" fmla="*/ 10 h 320"/>
                  <a:gd name="T4" fmla="*/ 43 w 85"/>
                  <a:gd name="T5" fmla="*/ 0 h 320"/>
                  <a:gd name="T6" fmla="*/ 32 w 85"/>
                  <a:gd name="T7" fmla="*/ 10 h 320"/>
                  <a:gd name="T8" fmla="*/ 32 w 85"/>
                  <a:gd name="T9" fmla="*/ 44 h 320"/>
                  <a:gd name="T10" fmla="*/ 0 w 85"/>
                  <a:gd name="T11" fmla="*/ 85 h 320"/>
                  <a:gd name="T12" fmla="*/ 32 w 85"/>
                  <a:gd name="T13" fmla="*/ 126 h 320"/>
                  <a:gd name="T14" fmla="*/ 32 w 85"/>
                  <a:gd name="T15" fmla="*/ 309 h 320"/>
                  <a:gd name="T16" fmla="*/ 43 w 85"/>
                  <a:gd name="T17" fmla="*/ 320 h 320"/>
                  <a:gd name="T18" fmla="*/ 53 w 85"/>
                  <a:gd name="T19" fmla="*/ 309 h 320"/>
                  <a:gd name="T20" fmla="*/ 53 w 85"/>
                  <a:gd name="T21" fmla="*/ 126 h 320"/>
                  <a:gd name="T22" fmla="*/ 85 w 85"/>
                  <a:gd name="T23" fmla="*/ 85 h 320"/>
                  <a:gd name="T24" fmla="*/ 53 w 85"/>
                  <a:gd name="T25" fmla="*/ 44 h 320"/>
                  <a:gd name="T26" fmla="*/ 43 w 85"/>
                  <a:gd name="T27" fmla="*/ 106 h 320"/>
                  <a:gd name="T28" fmla="*/ 21 w 85"/>
                  <a:gd name="T29" fmla="*/ 85 h 320"/>
                  <a:gd name="T30" fmla="*/ 43 w 85"/>
                  <a:gd name="T31" fmla="*/ 64 h 320"/>
                  <a:gd name="T32" fmla="*/ 64 w 85"/>
                  <a:gd name="T33" fmla="*/ 85 h 320"/>
                  <a:gd name="T34" fmla="*/ 43 w 85"/>
                  <a:gd name="T35" fmla="*/ 106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5" h="320">
                    <a:moveTo>
                      <a:pt x="53" y="44"/>
                    </a:moveTo>
                    <a:cubicBezTo>
                      <a:pt x="53" y="10"/>
                      <a:pt x="53" y="10"/>
                      <a:pt x="53" y="10"/>
                    </a:cubicBezTo>
                    <a:cubicBezTo>
                      <a:pt x="53" y="4"/>
                      <a:pt x="49" y="0"/>
                      <a:pt x="43" y="0"/>
                    </a:cubicBezTo>
                    <a:cubicBezTo>
                      <a:pt x="37" y="0"/>
                      <a:pt x="32" y="4"/>
                      <a:pt x="32" y="10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14" y="49"/>
                      <a:pt x="0" y="65"/>
                      <a:pt x="0" y="85"/>
                    </a:cubicBezTo>
                    <a:cubicBezTo>
                      <a:pt x="0" y="105"/>
                      <a:pt x="14" y="121"/>
                      <a:pt x="32" y="126"/>
                    </a:cubicBezTo>
                    <a:cubicBezTo>
                      <a:pt x="32" y="309"/>
                      <a:pt x="32" y="309"/>
                      <a:pt x="32" y="309"/>
                    </a:cubicBezTo>
                    <a:cubicBezTo>
                      <a:pt x="32" y="315"/>
                      <a:pt x="37" y="320"/>
                      <a:pt x="43" y="320"/>
                    </a:cubicBezTo>
                    <a:cubicBezTo>
                      <a:pt x="49" y="320"/>
                      <a:pt x="53" y="315"/>
                      <a:pt x="53" y="309"/>
                    </a:cubicBezTo>
                    <a:cubicBezTo>
                      <a:pt x="53" y="126"/>
                      <a:pt x="53" y="126"/>
                      <a:pt x="53" y="126"/>
                    </a:cubicBezTo>
                    <a:cubicBezTo>
                      <a:pt x="72" y="121"/>
                      <a:pt x="85" y="105"/>
                      <a:pt x="85" y="85"/>
                    </a:cubicBezTo>
                    <a:cubicBezTo>
                      <a:pt x="85" y="65"/>
                      <a:pt x="72" y="49"/>
                      <a:pt x="53" y="44"/>
                    </a:cubicBezTo>
                    <a:close/>
                    <a:moveTo>
                      <a:pt x="43" y="106"/>
                    </a:moveTo>
                    <a:cubicBezTo>
                      <a:pt x="31" y="106"/>
                      <a:pt x="21" y="97"/>
                      <a:pt x="21" y="85"/>
                    </a:cubicBezTo>
                    <a:cubicBezTo>
                      <a:pt x="21" y="73"/>
                      <a:pt x="31" y="64"/>
                      <a:pt x="43" y="64"/>
                    </a:cubicBezTo>
                    <a:cubicBezTo>
                      <a:pt x="54" y="64"/>
                      <a:pt x="64" y="73"/>
                      <a:pt x="64" y="85"/>
                    </a:cubicBezTo>
                    <a:cubicBezTo>
                      <a:pt x="64" y="97"/>
                      <a:pt x="54" y="106"/>
                      <a:pt x="43" y="106"/>
                    </a:cubicBezTo>
                    <a:close/>
                  </a:path>
                </a:pathLst>
              </a:custGeom>
              <a:grpFill/>
              <a:ln>
                <a:solidFill>
                  <a:srgbClr val="0097A9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29" name="Freeform 192">
                <a:extLst>
                  <a:ext uri="{FF2B5EF4-FFF2-40B4-BE49-F238E27FC236}">
                    <a16:creationId xmlns:a16="http://schemas.microsoft.com/office/drawing/2014/main" id="{1B88C42B-9728-4087-935E-47D337E4F1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0" y="453"/>
                <a:ext cx="56" cy="212"/>
              </a:xfrm>
              <a:custGeom>
                <a:avLst/>
                <a:gdLst>
                  <a:gd name="T0" fmla="*/ 53 w 85"/>
                  <a:gd name="T1" fmla="*/ 97 h 320"/>
                  <a:gd name="T2" fmla="*/ 53 w 85"/>
                  <a:gd name="T3" fmla="*/ 10 h 320"/>
                  <a:gd name="T4" fmla="*/ 43 w 85"/>
                  <a:gd name="T5" fmla="*/ 0 h 320"/>
                  <a:gd name="T6" fmla="*/ 32 w 85"/>
                  <a:gd name="T7" fmla="*/ 10 h 320"/>
                  <a:gd name="T8" fmla="*/ 32 w 85"/>
                  <a:gd name="T9" fmla="*/ 97 h 320"/>
                  <a:gd name="T10" fmla="*/ 0 w 85"/>
                  <a:gd name="T11" fmla="*/ 138 h 320"/>
                  <a:gd name="T12" fmla="*/ 32 w 85"/>
                  <a:gd name="T13" fmla="*/ 179 h 320"/>
                  <a:gd name="T14" fmla="*/ 32 w 85"/>
                  <a:gd name="T15" fmla="*/ 309 h 320"/>
                  <a:gd name="T16" fmla="*/ 43 w 85"/>
                  <a:gd name="T17" fmla="*/ 320 h 320"/>
                  <a:gd name="T18" fmla="*/ 53 w 85"/>
                  <a:gd name="T19" fmla="*/ 309 h 320"/>
                  <a:gd name="T20" fmla="*/ 53 w 85"/>
                  <a:gd name="T21" fmla="*/ 179 h 320"/>
                  <a:gd name="T22" fmla="*/ 85 w 85"/>
                  <a:gd name="T23" fmla="*/ 138 h 320"/>
                  <a:gd name="T24" fmla="*/ 53 w 85"/>
                  <a:gd name="T25" fmla="*/ 97 h 320"/>
                  <a:gd name="T26" fmla="*/ 43 w 85"/>
                  <a:gd name="T27" fmla="*/ 160 h 320"/>
                  <a:gd name="T28" fmla="*/ 21 w 85"/>
                  <a:gd name="T29" fmla="*/ 138 h 320"/>
                  <a:gd name="T30" fmla="*/ 43 w 85"/>
                  <a:gd name="T31" fmla="*/ 117 h 320"/>
                  <a:gd name="T32" fmla="*/ 64 w 85"/>
                  <a:gd name="T33" fmla="*/ 138 h 320"/>
                  <a:gd name="T34" fmla="*/ 43 w 85"/>
                  <a:gd name="T35" fmla="*/ 16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5" h="320">
                    <a:moveTo>
                      <a:pt x="53" y="97"/>
                    </a:moveTo>
                    <a:cubicBezTo>
                      <a:pt x="53" y="10"/>
                      <a:pt x="53" y="10"/>
                      <a:pt x="53" y="10"/>
                    </a:cubicBezTo>
                    <a:cubicBezTo>
                      <a:pt x="53" y="4"/>
                      <a:pt x="49" y="0"/>
                      <a:pt x="43" y="0"/>
                    </a:cubicBezTo>
                    <a:cubicBezTo>
                      <a:pt x="37" y="0"/>
                      <a:pt x="32" y="4"/>
                      <a:pt x="32" y="10"/>
                    </a:cubicBezTo>
                    <a:cubicBezTo>
                      <a:pt x="32" y="97"/>
                      <a:pt x="32" y="97"/>
                      <a:pt x="32" y="97"/>
                    </a:cubicBezTo>
                    <a:cubicBezTo>
                      <a:pt x="14" y="102"/>
                      <a:pt x="0" y="119"/>
                      <a:pt x="0" y="138"/>
                    </a:cubicBezTo>
                    <a:cubicBezTo>
                      <a:pt x="0" y="158"/>
                      <a:pt x="14" y="175"/>
                      <a:pt x="32" y="179"/>
                    </a:cubicBezTo>
                    <a:cubicBezTo>
                      <a:pt x="32" y="309"/>
                      <a:pt x="32" y="309"/>
                      <a:pt x="32" y="309"/>
                    </a:cubicBezTo>
                    <a:cubicBezTo>
                      <a:pt x="32" y="315"/>
                      <a:pt x="37" y="320"/>
                      <a:pt x="43" y="320"/>
                    </a:cubicBezTo>
                    <a:cubicBezTo>
                      <a:pt x="49" y="320"/>
                      <a:pt x="53" y="315"/>
                      <a:pt x="53" y="309"/>
                    </a:cubicBezTo>
                    <a:cubicBezTo>
                      <a:pt x="53" y="179"/>
                      <a:pt x="53" y="179"/>
                      <a:pt x="53" y="179"/>
                    </a:cubicBezTo>
                    <a:cubicBezTo>
                      <a:pt x="72" y="175"/>
                      <a:pt x="85" y="158"/>
                      <a:pt x="85" y="138"/>
                    </a:cubicBezTo>
                    <a:cubicBezTo>
                      <a:pt x="85" y="119"/>
                      <a:pt x="72" y="102"/>
                      <a:pt x="53" y="97"/>
                    </a:cubicBezTo>
                    <a:close/>
                    <a:moveTo>
                      <a:pt x="43" y="160"/>
                    </a:moveTo>
                    <a:cubicBezTo>
                      <a:pt x="31" y="160"/>
                      <a:pt x="21" y="150"/>
                      <a:pt x="21" y="138"/>
                    </a:cubicBezTo>
                    <a:cubicBezTo>
                      <a:pt x="21" y="127"/>
                      <a:pt x="31" y="117"/>
                      <a:pt x="43" y="117"/>
                    </a:cubicBezTo>
                    <a:cubicBezTo>
                      <a:pt x="54" y="117"/>
                      <a:pt x="64" y="127"/>
                      <a:pt x="64" y="138"/>
                    </a:cubicBezTo>
                    <a:cubicBezTo>
                      <a:pt x="64" y="150"/>
                      <a:pt x="54" y="160"/>
                      <a:pt x="43" y="160"/>
                    </a:cubicBezTo>
                    <a:close/>
                  </a:path>
                </a:pathLst>
              </a:custGeom>
              <a:grpFill/>
              <a:ln>
                <a:solidFill>
                  <a:srgbClr val="0097A9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30" name="General_Border_102">
              <a:extLst>
                <a:ext uri="{FF2B5EF4-FFF2-40B4-BE49-F238E27FC236}">
                  <a16:creationId xmlns:a16="http://schemas.microsoft.com/office/drawing/2014/main" id="{514EB457-5CED-41FE-A788-D79A14B186D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80731" y="2297390"/>
              <a:ext cx="1126971" cy="1126971"/>
              <a:chOff x="7354" y="1520"/>
              <a:chExt cx="340" cy="340"/>
            </a:xfrm>
            <a:solidFill>
              <a:srgbClr val="43B02A"/>
            </a:solidFill>
          </p:grpSpPr>
          <p:sp>
            <p:nvSpPr>
              <p:cNvPr id="31" name="Freeform 388">
                <a:extLst>
                  <a:ext uri="{FF2B5EF4-FFF2-40B4-BE49-F238E27FC236}">
                    <a16:creationId xmlns:a16="http://schemas.microsoft.com/office/drawing/2014/main" id="{CCBDCDE8-2283-4181-84D8-5F4A9AEA68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18" y="1619"/>
                <a:ext cx="212" cy="141"/>
              </a:xfrm>
              <a:custGeom>
                <a:avLst/>
                <a:gdLst>
                  <a:gd name="T0" fmla="*/ 64 w 320"/>
                  <a:gd name="T1" fmla="*/ 0 h 213"/>
                  <a:gd name="T2" fmla="*/ 10 w 320"/>
                  <a:gd name="T3" fmla="*/ 0 h 213"/>
                  <a:gd name="T4" fmla="*/ 0 w 320"/>
                  <a:gd name="T5" fmla="*/ 11 h 213"/>
                  <a:gd name="T6" fmla="*/ 0 w 320"/>
                  <a:gd name="T7" fmla="*/ 64 h 213"/>
                  <a:gd name="T8" fmla="*/ 10 w 320"/>
                  <a:gd name="T9" fmla="*/ 75 h 213"/>
                  <a:gd name="T10" fmla="*/ 64 w 320"/>
                  <a:gd name="T11" fmla="*/ 75 h 213"/>
                  <a:gd name="T12" fmla="*/ 74 w 320"/>
                  <a:gd name="T13" fmla="*/ 64 h 213"/>
                  <a:gd name="T14" fmla="*/ 74 w 320"/>
                  <a:gd name="T15" fmla="*/ 11 h 213"/>
                  <a:gd name="T16" fmla="*/ 64 w 320"/>
                  <a:gd name="T17" fmla="*/ 0 h 213"/>
                  <a:gd name="T18" fmla="*/ 53 w 320"/>
                  <a:gd name="T19" fmla="*/ 53 h 213"/>
                  <a:gd name="T20" fmla="*/ 21 w 320"/>
                  <a:gd name="T21" fmla="*/ 53 h 213"/>
                  <a:gd name="T22" fmla="*/ 21 w 320"/>
                  <a:gd name="T23" fmla="*/ 21 h 213"/>
                  <a:gd name="T24" fmla="*/ 53 w 320"/>
                  <a:gd name="T25" fmla="*/ 21 h 213"/>
                  <a:gd name="T26" fmla="*/ 53 w 320"/>
                  <a:gd name="T27" fmla="*/ 53 h 213"/>
                  <a:gd name="T28" fmla="*/ 117 w 320"/>
                  <a:gd name="T29" fmla="*/ 11 h 213"/>
                  <a:gd name="T30" fmla="*/ 128 w 320"/>
                  <a:gd name="T31" fmla="*/ 0 h 213"/>
                  <a:gd name="T32" fmla="*/ 309 w 320"/>
                  <a:gd name="T33" fmla="*/ 0 h 213"/>
                  <a:gd name="T34" fmla="*/ 320 w 320"/>
                  <a:gd name="T35" fmla="*/ 11 h 213"/>
                  <a:gd name="T36" fmla="*/ 309 w 320"/>
                  <a:gd name="T37" fmla="*/ 21 h 213"/>
                  <a:gd name="T38" fmla="*/ 128 w 320"/>
                  <a:gd name="T39" fmla="*/ 21 h 213"/>
                  <a:gd name="T40" fmla="*/ 117 w 320"/>
                  <a:gd name="T41" fmla="*/ 11 h 213"/>
                  <a:gd name="T42" fmla="*/ 320 w 320"/>
                  <a:gd name="T43" fmla="*/ 64 h 213"/>
                  <a:gd name="T44" fmla="*/ 309 w 320"/>
                  <a:gd name="T45" fmla="*/ 75 h 213"/>
                  <a:gd name="T46" fmla="*/ 128 w 320"/>
                  <a:gd name="T47" fmla="*/ 75 h 213"/>
                  <a:gd name="T48" fmla="*/ 117 w 320"/>
                  <a:gd name="T49" fmla="*/ 64 h 213"/>
                  <a:gd name="T50" fmla="*/ 128 w 320"/>
                  <a:gd name="T51" fmla="*/ 53 h 213"/>
                  <a:gd name="T52" fmla="*/ 309 w 320"/>
                  <a:gd name="T53" fmla="*/ 53 h 213"/>
                  <a:gd name="T54" fmla="*/ 320 w 320"/>
                  <a:gd name="T55" fmla="*/ 64 h 213"/>
                  <a:gd name="T56" fmla="*/ 64 w 320"/>
                  <a:gd name="T57" fmla="*/ 139 h 213"/>
                  <a:gd name="T58" fmla="*/ 10 w 320"/>
                  <a:gd name="T59" fmla="*/ 139 h 213"/>
                  <a:gd name="T60" fmla="*/ 0 w 320"/>
                  <a:gd name="T61" fmla="*/ 149 h 213"/>
                  <a:gd name="T62" fmla="*/ 0 w 320"/>
                  <a:gd name="T63" fmla="*/ 203 h 213"/>
                  <a:gd name="T64" fmla="*/ 10 w 320"/>
                  <a:gd name="T65" fmla="*/ 213 h 213"/>
                  <a:gd name="T66" fmla="*/ 64 w 320"/>
                  <a:gd name="T67" fmla="*/ 213 h 213"/>
                  <a:gd name="T68" fmla="*/ 74 w 320"/>
                  <a:gd name="T69" fmla="*/ 203 h 213"/>
                  <a:gd name="T70" fmla="*/ 74 w 320"/>
                  <a:gd name="T71" fmla="*/ 149 h 213"/>
                  <a:gd name="T72" fmla="*/ 64 w 320"/>
                  <a:gd name="T73" fmla="*/ 139 h 213"/>
                  <a:gd name="T74" fmla="*/ 53 w 320"/>
                  <a:gd name="T75" fmla="*/ 192 h 213"/>
                  <a:gd name="T76" fmla="*/ 21 w 320"/>
                  <a:gd name="T77" fmla="*/ 192 h 213"/>
                  <a:gd name="T78" fmla="*/ 21 w 320"/>
                  <a:gd name="T79" fmla="*/ 160 h 213"/>
                  <a:gd name="T80" fmla="*/ 53 w 320"/>
                  <a:gd name="T81" fmla="*/ 160 h 213"/>
                  <a:gd name="T82" fmla="*/ 53 w 320"/>
                  <a:gd name="T83" fmla="*/ 192 h 213"/>
                  <a:gd name="T84" fmla="*/ 320 w 320"/>
                  <a:gd name="T85" fmla="*/ 149 h 213"/>
                  <a:gd name="T86" fmla="*/ 309 w 320"/>
                  <a:gd name="T87" fmla="*/ 160 h 213"/>
                  <a:gd name="T88" fmla="*/ 128 w 320"/>
                  <a:gd name="T89" fmla="*/ 160 h 213"/>
                  <a:gd name="T90" fmla="*/ 117 w 320"/>
                  <a:gd name="T91" fmla="*/ 149 h 213"/>
                  <a:gd name="T92" fmla="*/ 128 w 320"/>
                  <a:gd name="T93" fmla="*/ 139 h 213"/>
                  <a:gd name="T94" fmla="*/ 309 w 320"/>
                  <a:gd name="T95" fmla="*/ 139 h 213"/>
                  <a:gd name="T96" fmla="*/ 320 w 320"/>
                  <a:gd name="T97" fmla="*/ 149 h 213"/>
                  <a:gd name="T98" fmla="*/ 320 w 320"/>
                  <a:gd name="T99" fmla="*/ 203 h 213"/>
                  <a:gd name="T100" fmla="*/ 309 w 320"/>
                  <a:gd name="T101" fmla="*/ 213 h 213"/>
                  <a:gd name="T102" fmla="*/ 128 w 320"/>
                  <a:gd name="T103" fmla="*/ 213 h 213"/>
                  <a:gd name="T104" fmla="*/ 117 w 320"/>
                  <a:gd name="T105" fmla="*/ 203 h 213"/>
                  <a:gd name="T106" fmla="*/ 128 w 320"/>
                  <a:gd name="T107" fmla="*/ 192 h 213"/>
                  <a:gd name="T108" fmla="*/ 309 w 320"/>
                  <a:gd name="T109" fmla="*/ 192 h 213"/>
                  <a:gd name="T110" fmla="*/ 320 w 320"/>
                  <a:gd name="T111" fmla="*/ 20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20" h="213">
                    <a:moveTo>
                      <a:pt x="64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70"/>
                      <a:pt x="4" y="75"/>
                      <a:pt x="10" y="75"/>
                    </a:cubicBezTo>
                    <a:cubicBezTo>
                      <a:pt x="64" y="75"/>
                      <a:pt x="64" y="75"/>
                      <a:pt x="64" y="75"/>
                    </a:cubicBezTo>
                    <a:cubicBezTo>
                      <a:pt x="70" y="75"/>
                      <a:pt x="74" y="70"/>
                      <a:pt x="74" y="64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74" y="5"/>
                      <a:pt x="70" y="0"/>
                      <a:pt x="64" y="0"/>
                    </a:cubicBezTo>
                    <a:close/>
                    <a:moveTo>
                      <a:pt x="53" y="53"/>
                    </a:move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53" y="21"/>
                      <a:pt x="53" y="21"/>
                      <a:pt x="53" y="21"/>
                    </a:cubicBezTo>
                    <a:lnTo>
                      <a:pt x="53" y="53"/>
                    </a:lnTo>
                    <a:close/>
                    <a:moveTo>
                      <a:pt x="117" y="11"/>
                    </a:moveTo>
                    <a:cubicBezTo>
                      <a:pt x="117" y="5"/>
                      <a:pt x="122" y="0"/>
                      <a:pt x="128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15" y="0"/>
                      <a:pt x="320" y="5"/>
                      <a:pt x="320" y="11"/>
                    </a:cubicBezTo>
                    <a:cubicBezTo>
                      <a:pt x="320" y="17"/>
                      <a:pt x="315" y="21"/>
                      <a:pt x="309" y="21"/>
                    </a:cubicBezTo>
                    <a:cubicBezTo>
                      <a:pt x="128" y="21"/>
                      <a:pt x="128" y="21"/>
                      <a:pt x="128" y="21"/>
                    </a:cubicBezTo>
                    <a:cubicBezTo>
                      <a:pt x="122" y="21"/>
                      <a:pt x="117" y="17"/>
                      <a:pt x="117" y="11"/>
                    </a:cubicBezTo>
                    <a:close/>
                    <a:moveTo>
                      <a:pt x="320" y="64"/>
                    </a:moveTo>
                    <a:cubicBezTo>
                      <a:pt x="320" y="70"/>
                      <a:pt x="315" y="75"/>
                      <a:pt x="309" y="75"/>
                    </a:cubicBezTo>
                    <a:cubicBezTo>
                      <a:pt x="128" y="75"/>
                      <a:pt x="128" y="75"/>
                      <a:pt x="128" y="75"/>
                    </a:cubicBezTo>
                    <a:cubicBezTo>
                      <a:pt x="122" y="75"/>
                      <a:pt x="117" y="70"/>
                      <a:pt x="117" y="64"/>
                    </a:cubicBezTo>
                    <a:cubicBezTo>
                      <a:pt x="117" y="58"/>
                      <a:pt x="122" y="53"/>
                      <a:pt x="128" y="53"/>
                    </a:cubicBezTo>
                    <a:cubicBezTo>
                      <a:pt x="309" y="53"/>
                      <a:pt x="309" y="53"/>
                      <a:pt x="309" y="53"/>
                    </a:cubicBezTo>
                    <a:cubicBezTo>
                      <a:pt x="315" y="53"/>
                      <a:pt x="320" y="58"/>
                      <a:pt x="320" y="64"/>
                    </a:cubicBezTo>
                    <a:close/>
                    <a:moveTo>
                      <a:pt x="64" y="139"/>
                    </a:moveTo>
                    <a:cubicBezTo>
                      <a:pt x="10" y="139"/>
                      <a:pt x="10" y="139"/>
                      <a:pt x="10" y="139"/>
                    </a:cubicBezTo>
                    <a:cubicBezTo>
                      <a:pt x="4" y="139"/>
                      <a:pt x="0" y="143"/>
                      <a:pt x="0" y="149"/>
                    </a:cubicBezTo>
                    <a:cubicBezTo>
                      <a:pt x="0" y="203"/>
                      <a:pt x="0" y="203"/>
                      <a:pt x="0" y="203"/>
                    </a:cubicBezTo>
                    <a:cubicBezTo>
                      <a:pt x="0" y="209"/>
                      <a:pt x="4" y="213"/>
                      <a:pt x="10" y="213"/>
                    </a:cubicBezTo>
                    <a:cubicBezTo>
                      <a:pt x="64" y="213"/>
                      <a:pt x="64" y="213"/>
                      <a:pt x="64" y="213"/>
                    </a:cubicBezTo>
                    <a:cubicBezTo>
                      <a:pt x="70" y="213"/>
                      <a:pt x="74" y="209"/>
                      <a:pt x="74" y="203"/>
                    </a:cubicBezTo>
                    <a:cubicBezTo>
                      <a:pt x="74" y="149"/>
                      <a:pt x="74" y="149"/>
                      <a:pt x="74" y="149"/>
                    </a:cubicBezTo>
                    <a:cubicBezTo>
                      <a:pt x="74" y="143"/>
                      <a:pt x="70" y="139"/>
                      <a:pt x="64" y="139"/>
                    </a:cubicBezTo>
                    <a:close/>
                    <a:moveTo>
                      <a:pt x="53" y="192"/>
                    </a:moveTo>
                    <a:cubicBezTo>
                      <a:pt x="21" y="192"/>
                      <a:pt x="21" y="192"/>
                      <a:pt x="21" y="192"/>
                    </a:cubicBezTo>
                    <a:cubicBezTo>
                      <a:pt x="21" y="160"/>
                      <a:pt x="21" y="160"/>
                      <a:pt x="21" y="160"/>
                    </a:cubicBezTo>
                    <a:cubicBezTo>
                      <a:pt x="53" y="160"/>
                      <a:pt x="53" y="160"/>
                      <a:pt x="53" y="160"/>
                    </a:cubicBezTo>
                    <a:lnTo>
                      <a:pt x="53" y="192"/>
                    </a:lnTo>
                    <a:close/>
                    <a:moveTo>
                      <a:pt x="320" y="149"/>
                    </a:moveTo>
                    <a:cubicBezTo>
                      <a:pt x="320" y="155"/>
                      <a:pt x="315" y="160"/>
                      <a:pt x="309" y="160"/>
                    </a:cubicBezTo>
                    <a:cubicBezTo>
                      <a:pt x="128" y="160"/>
                      <a:pt x="128" y="160"/>
                      <a:pt x="128" y="160"/>
                    </a:cubicBezTo>
                    <a:cubicBezTo>
                      <a:pt x="122" y="160"/>
                      <a:pt x="117" y="155"/>
                      <a:pt x="117" y="149"/>
                    </a:cubicBezTo>
                    <a:cubicBezTo>
                      <a:pt x="117" y="143"/>
                      <a:pt x="122" y="139"/>
                      <a:pt x="128" y="139"/>
                    </a:cubicBezTo>
                    <a:cubicBezTo>
                      <a:pt x="309" y="139"/>
                      <a:pt x="309" y="139"/>
                      <a:pt x="309" y="139"/>
                    </a:cubicBezTo>
                    <a:cubicBezTo>
                      <a:pt x="315" y="139"/>
                      <a:pt x="320" y="143"/>
                      <a:pt x="320" y="149"/>
                    </a:cubicBezTo>
                    <a:close/>
                    <a:moveTo>
                      <a:pt x="320" y="203"/>
                    </a:moveTo>
                    <a:cubicBezTo>
                      <a:pt x="320" y="209"/>
                      <a:pt x="315" y="213"/>
                      <a:pt x="309" y="213"/>
                    </a:cubicBezTo>
                    <a:cubicBezTo>
                      <a:pt x="128" y="213"/>
                      <a:pt x="128" y="213"/>
                      <a:pt x="128" y="213"/>
                    </a:cubicBezTo>
                    <a:cubicBezTo>
                      <a:pt x="122" y="213"/>
                      <a:pt x="117" y="209"/>
                      <a:pt x="117" y="203"/>
                    </a:cubicBezTo>
                    <a:cubicBezTo>
                      <a:pt x="117" y="197"/>
                      <a:pt x="122" y="192"/>
                      <a:pt x="128" y="192"/>
                    </a:cubicBezTo>
                    <a:cubicBezTo>
                      <a:pt x="309" y="192"/>
                      <a:pt x="309" y="192"/>
                      <a:pt x="309" y="192"/>
                    </a:cubicBezTo>
                    <a:cubicBezTo>
                      <a:pt x="315" y="192"/>
                      <a:pt x="320" y="197"/>
                      <a:pt x="320" y="203"/>
                    </a:cubicBezTo>
                    <a:close/>
                  </a:path>
                </a:pathLst>
              </a:custGeom>
              <a:grpFill/>
              <a:ln>
                <a:solidFill>
                  <a:srgbClr val="43B02A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32" name="Freeform 389">
                <a:extLst>
                  <a:ext uri="{FF2B5EF4-FFF2-40B4-BE49-F238E27FC236}">
                    <a16:creationId xmlns:a16="http://schemas.microsoft.com/office/drawing/2014/main" id="{98CBA214-5E94-4E0D-83F8-BA77623914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54" y="1520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solidFill>
                  <a:srgbClr val="43B02A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87797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AD1E-BD26-458A-8802-7662141A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Modeling and Evaluation</a:t>
            </a:r>
          </a:p>
        </p:txBody>
      </p:sp>
      <p:sp>
        <p:nvSpPr>
          <p:cNvPr id="4" name="AutoShape 8">
            <a:extLst>
              <a:ext uri="{FF2B5EF4-FFF2-40B4-BE49-F238E27FC236}">
                <a16:creationId xmlns:a16="http://schemas.microsoft.com/office/drawing/2014/main" id="{71AF24E2-228B-480E-A734-20A698B02BC7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1651" y="1091952"/>
            <a:ext cx="3853928" cy="693791"/>
          </a:xfrm>
          <a:prstGeom prst="chevron">
            <a:avLst>
              <a:gd name="adj" fmla="val 32411"/>
            </a:avLst>
          </a:prstGeom>
          <a:solidFill>
            <a:schemeClr val="accent2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88900" tIns="88900" rIns="88900" bIns="88900" anchor="ctr"/>
          <a:lstStyle/>
          <a:p>
            <a:pPr algn="ctr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Train and Evaluate Baseline Decision Tree Model</a:t>
            </a:r>
          </a:p>
        </p:txBody>
      </p:sp>
      <p:sp>
        <p:nvSpPr>
          <p:cNvPr id="5" name="AutoShape 9">
            <a:extLst>
              <a:ext uri="{FF2B5EF4-FFF2-40B4-BE49-F238E27FC236}">
                <a16:creationId xmlns:a16="http://schemas.microsoft.com/office/drawing/2014/main" id="{66C35C00-3A59-4458-9269-59B3BB631E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69037" y="1091952"/>
            <a:ext cx="3853928" cy="693791"/>
          </a:xfrm>
          <a:prstGeom prst="chevron">
            <a:avLst>
              <a:gd name="adj" fmla="val 32554"/>
            </a:avLst>
          </a:prstGeom>
          <a:solidFill>
            <a:srgbClr val="0097A9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88900" tIns="88900" rIns="88900" bIns="88900" anchor="ctr"/>
          <a:lstStyle/>
          <a:p>
            <a:pPr algn="ctr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Address Class Imbalance with SMOTE</a:t>
            </a:r>
          </a:p>
        </p:txBody>
      </p:sp>
      <p:sp>
        <p:nvSpPr>
          <p:cNvPr id="6" name="AutoShape 10">
            <a:extLst>
              <a:ext uri="{FF2B5EF4-FFF2-40B4-BE49-F238E27FC236}">
                <a16:creationId xmlns:a16="http://schemas.microsoft.com/office/drawing/2014/main" id="{C8CE54D6-EF9D-476F-A39E-B652E14F05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836423" y="1091952"/>
            <a:ext cx="3853928" cy="693791"/>
          </a:xfrm>
          <a:prstGeom prst="chevron">
            <a:avLst>
              <a:gd name="adj" fmla="val 32406"/>
            </a:avLst>
          </a:prstGeom>
          <a:solidFill>
            <a:srgbClr val="046A38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88900" tIns="88900" rIns="88900" bIns="88900" anchor="ctr"/>
          <a:lstStyle/>
          <a:p>
            <a:pPr algn="ctr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Train and Evaluate Random Forests Model with Resampled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D2ABC2-75CD-4AC2-8286-E820C482D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76" y="2017770"/>
            <a:ext cx="30384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F0DB823-DF32-4279-A308-68135728A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430717"/>
              </p:ext>
            </p:extLst>
          </p:nvPr>
        </p:nvGraphicFramePr>
        <p:xfrm>
          <a:off x="1682103" y="4513320"/>
          <a:ext cx="1493943" cy="1097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71589">
                  <a:extLst>
                    <a:ext uri="{9D8B030D-6E8A-4147-A177-3AD203B41FA5}">
                      <a16:colId xmlns:a16="http://schemas.microsoft.com/office/drawing/2014/main" val="230515987"/>
                    </a:ext>
                  </a:extLst>
                </a:gridCol>
                <a:gridCol w="722354">
                  <a:extLst>
                    <a:ext uri="{9D8B030D-6E8A-4147-A177-3AD203B41FA5}">
                      <a16:colId xmlns:a16="http://schemas.microsoft.com/office/drawing/2014/main" val="4184560353"/>
                    </a:ext>
                  </a:extLst>
                </a:gridCol>
              </a:tblGrid>
              <a:tr h="223031">
                <a:tc>
                  <a:txBody>
                    <a:bodyPr/>
                    <a:lstStyle/>
                    <a:p>
                      <a:r>
                        <a:rPr lang="en-US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77.45%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564242"/>
                  </a:ext>
                </a:extLst>
              </a:tr>
              <a:tr h="223031">
                <a:tc>
                  <a:txBody>
                    <a:bodyPr/>
                    <a:lstStyle/>
                    <a:p>
                      <a:r>
                        <a:rPr lang="en-US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12236"/>
                  </a:ext>
                </a:extLst>
              </a:tr>
              <a:tr h="223031">
                <a:tc>
                  <a:txBody>
                    <a:bodyPr/>
                    <a:lstStyle/>
                    <a:p>
                      <a:r>
                        <a:rPr lang="en-US" sz="1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353213"/>
                  </a:ext>
                </a:extLst>
              </a:tr>
              <a:tr h="223031">
                <a:tc>
                  <a:txBody>
                    <a:bodyPr/>
                    <a:lstStyle/>
                    <a:p>
                      <a:r>
                        <a:rPr lang="en-US" sz="1200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64244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FE9D5CE5-983F-4821-BAA6-409C79875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377099"/>
              </p:ext>
            </p:extLst>
          </p:nvPr>
        </p:nvGraphicFramePr>
        <p:xfrm>
          <a:off x="5385671" y="4513320"/>
          <a:ext cx="1420657" cy="1097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71589">
                  <a:extLst>
                    <a:ext uri="{9D8B030D-6E8A-4147-A177-3AD203B41FA5}">
                      <a16:colId xmlns:a16="http://schemas.microsoft.com/office/drawing/2014/main" val="230515987"/>
                    </a:ext>
                  </a:extLst>
                </a:gridCol>
                <a:gridCol w="649068">
                  <a:extLst>
                    <a:ext uri="{9D8B030D-6E8A-4147-A177-3AD203B41FA5}">
                      <a16:colId xmlns:a16="http://schemas.microsoft.com/office/drawing/2014/main" val="4184560353"/>
                    </a:ext>
                  </a:extLst>
                </a:gridCol>
              </a:tblGrid>
              <a:tr h="223031">
                <a:tc>
                  <a:txBody>
                    <a:bodyPr/>
                    <a:lstStyle/>
                    <a:p>
                      <a:r>
                        <a:rPr lang="en-US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76.09%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564242"/>
                  </a:ext>
                </a:extLst>
              </a:tr>
              <a:tr h="223031">
                <a:tc>
                  <a:txBody>
                    <a:bodyPr/>
                    <a:lstStyle/>
                    <a:p>
                      <a:r>
                        <a:rPr lang="en-US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12236"/>
                  </a:ext>
                </a:extLst>
              </a:tr>
              <a:tr h="223031">
                <a:tc>
                  <a:txBody>
                    <a:bodyPr/>
                    <a:lstStyle/>
                    <a:p>
                      <a:r>
                        <a:rPr lang="en-US" sz="1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39.66%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353213"/>
                  </a:ext>
                </a:extLst>
              </a:tr>
              <a:tr h="223031">
                <a:tc>
                  <a:txBody>
                    <a:bodyPr/>
                    <a:lstStyle/>
                    <a:p>
                      <a:r>
                        <a:rPr lang="en-US" sz="1200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64244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95DBDA9D-E92D-4195-8547-44C3AF360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365242"/>
              </p:ext>
            </p:extLst>
          </p:nvPr>
        </p:nvGraphicFramePr>
        <p:xfrm>
          <a:off x="9015830" y="4513320"/>
          <a:ext cx="1423570" cy="1097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71589">
                  <a:extLst>
                    <a:ext uri="{9D8B030D-6E8A-4147-A177-3AD203B41FA5}">
                      <a16:colId xmlns:a16="http://schemas.microsoft.com/office/drawing/2014/main" val="230515987"/>
                    </a:ext>
                  </a:extLst>
                </a:gridCol>
                <a:gridCol w="651981">
                  <a:extLst>
                    <a:ext uri="{9D8B030D-6E8A-4147-A177-3AD203B41FA5}">
                      <a16:colId xmlns:a16="http://schemas.microsoft.com/office/drawing/2014/main" val="4184560353"/>
                    </a:ext>
                  </a:extLst>
                </a:gridCol>
              </a:tblGrid>
              <a:tr h="223031">
                <a:tc>
                  <a:txBody>
                    <a:bodyPr/>
                    <a:lstStyle/>
                    <a:p>
                      <a:r>
                        <a:rPr lang="en-US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82.07%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564242"/>
                  </a:ext>
                </a:extLst>
              </a:tr>
              <a:tr h="223031">
                <a:tc>
                  <a:txBody>
                    <a:bodyPr/>
                    <a:lstStyle/>
                    <a:p>
                      <a:r>
                        <a:rPr lang="en-US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42.6%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12236"/>
                  </a:ext>
                </a:extLst>
              </a:tr>
              <a:tr h="223031">
                <a:tc>
                  <a:txBody>
                    <a:bodyPr/>
                    <a:lstStyle/>
                    <a:p>
                      <a:r>
                        <a:rPr lang="en-US" sz="1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39.66%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353213"/>
                  </a:ext>
                </a:extLst>
              </a:tr>
              <a:tr h="223031">
                <a:tc>
                  <a:txBody>
                    <a:bodyPr/>
                    <a:lstStyle/>
                    <a:p>
                      <a:r>
                        <a:rPr lang="en-US" sz="1200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0.6483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64244"/>
                  </a:ext>
                </a:extLst>
              </a:tr>
            </a:tbl>
          </a:graphicData>
        </a:graphic>
      </p:graphicFrame>
      <p:pic>
        <p:nvPicPr>
          <p:cNvPr id="3076" name="Picture 4">
            <a:extLst>
              <a:ext uri="{FF2B5EF4-FFF2-40B4-BE49-F238E27FC236}">
                <a16:creationId xmlns:a16="http://schemas.microsoft.com/office/drawing/2014/main" id="{F23A66F7-C42F-4FB7-AE5F-8913BC54F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876" y="2017770"/>
            <a:ext cx="30384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E5A2EAF-9330-44CE-A6A6-9419212F6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149" y="1979670"/>
            <a:ext cx="30384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33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92C33A-8FE9-4BB8-BBBA-75FAC8B9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Conclusion and Next Steps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5A8590-D848-45D5-A481-E7E2DFFEBD1F}"/>
              </a:ext>
            </a:extLst>
          </p:cNvPr>
          <p:cNvGrpSpPr/>
          <p:nvPr/>
        </p:nvGrpSpPr>
        <p:grpSpPr>
          <a:xfrm>
            <a:off x="530329" y="953568"/>
            <a:ext cx="11131343" cy="4950865"/>
            <a:chOff x="572494" y="1430668"/>
            <a:chExt cx="9312319" cy="414182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42C22EC-BDE3-4E3E-825E-0010E1A2E79C}"/>
                </a:ext>
              </a:extLst>
            </p:cNvPr>
            <p:cNvGrpSpPr/>
            <p:nvPr/>
          </p:nvGrpSpPr>
          <p:grpSpPr>
            <a:xfrm>
              <a:off x="5057699" y="1430668"/>
              <a:ext cx="4827114" cy="1538514"/>
              <a:chOff x="4485205" y="1478376"/>
              <a:chExt cx="4827114" cy="1538514"/>
            </a:xfrm>
          </p:grpSpPr>
          <p:sp>
            <p:nvSpPr>
              <p:cNvPr id="31" name="Hexagon 30">
                <a:extLst>
                  <a:ext uri="{FF2B5EF4-FFF2-40B4-BE49-F238E27FC236}">
                    <a16:creationId xmlns:a16="http://schemas.microsoft.com/office/drawing/2014/main" id="{71351414-775F-4E4A-AEB7-9706255D692E}"/>
                  </a:ext>
                </a:extLst>
              </p:cNvPr>
              <p:cNvSpPr/>
              <p:nvPr/>
            </p:nvSpPr>
            <p:spPr bwMode="gray">
              <a:xfrm>
                <a:off x="4485205" y="1478376"/>
                <a:ext cx="1784676" cy="1538514"/>
              </a:xfrm>
              <a:prstGeom prst="hexagon">
                <a:avLst/>
              </a:prstGeom>
              <a:solidFill>
                <a:srgbClr val="00A3E0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881D71B-E999-464B-94B1-9BA4A515F957}"/>
                  </a:ext>
                </a:extLst>
              </p:cNvPr>
              <p:cNvGrpSpPr/>
              <p:nvPr/>
            </p:nvGrpSpPr>
            <p:grpSpPr>
              <a:xfrm>
                <a:off x="4740162" y="1715886"/>
                <a:ext cx="4572157" cy="1068855"/>
                <a:chOff x="4561486" y="1984708"/>
                <a:chExt cx="4572157" cy="1068855"/>
              </a:xfrm>
            </p:grpSpPr>
            <p:sp>
              <p:nvSpPr>
                <p:cNvPr id="33" name="Pentagon 3">
                  <a:extLst>
                    <a:ext uri="{FF2B5EF4-FFF2-40B4-BE49-F238E27FC236}">
                      <a16:creationId xmlns:a16="http://schemas.microsoft.com/office/drawing/2014/main" id="{6D8E1FA8-A3C4-4237-B874-BAC6FECFCE3C}"/>
                    </a:ext>
                  </a:extLst>
                </p:cNvPr>
                <p:cNvSpPr/>
                <p:nvPr/>
              </p:nvSpPr>
              <p:spPr bwMode="gray">
                <a:xfrm flipH="1">
                  <a:off x="4561486" y="1984708"/>
                  <a:ext cx="4403838" cy="1068855"/>
                </a:xfrm>
                <a:prstGeom prst="homePlate">
                  <a:avLst>
                    <a:gd name="adj" fmla="val 29778"/>
                  </a:avLst>
                </a:prstGeom>
                <a:ln>
                  <a:noFill/>
                  <a:headEnd/>
                  <a:tailEnd/>
                </a:ln>
                <a:effectLst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Freeform 542">
                  <a:extLst>
                    <a:ext uri="{FF2B5EF4-FFF2-40B4-BE49-F238E27FC236}">
                      <a16:creationId xmlns:a16="http://schemas.microsoft.com/office/drawing/2014/main" id="{E53D2656-887E-48B0-943E-589EC97208F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62819" y="2201090"/>
                  <a:ext cx="396055" cy="636090"/>
                </a:xfrm>
                <a:custGeom>
                  <a:avLst/>
                  <a:gdLst>
                    <a:gd name="T0" fmla="*/ 99 w 199"/>
                    <a:gd name="T1" fmla="*/ 0 h 320"/>
                    <a:gd name="T2" fmla="*/ 99 w 199"/>
                    <a:gd name="T3" fmla="*/ 0 h 320"/>
                    <a:gd name="T4" fmla="*/ 99 w 199"/>
                    <a:gd name="T5" fmla="*/ 0 h 320"/>
                    <a:gd name="T6" fmla="*/ 99 w 199"/>
                    <a:gd name="T7" fmla="*/ 0 h 320"/>
                    <a:gd name="T8" fmla="*/ 98 w 199"/>
                    <a:gd name="T9" fmla="*/ 0 h 320"/>
                    <a:gd name="T10" fmla="*/ 0 w 199"/>
                    <a:gd name="T11" fmla="*/ 95 h 320"/>
                    <a:gd name="T12" fmla="*/ 19 w 199"/>
                    <a:gd name="T13" fmla="*/ 158 h 320"/>
                    <a:gd name="T14" fmla="*/ 45 w 199"/>
                    <a:gd name="T15" fmla="*/ 213 h 320"/>
                    <a:gd name="T16" fmla="*/ 45 w 199"/>
                    <a:gd name="T17" fmla="*/ 245 h 320"/>
                    <a:gd name="T18" fmla="*/ 46 w 199"/>
                    <a:gd name="T19" fmla="*/ 246 h 320"/>
                    <a:gd name="T20" fmla="*/ 45 w 199"/>
                    <a:gd name="T21" fmla="*/ 247 h 320"/>
                    <a:gd name="T22" fmla="*/ 56 w 199"/>
                    <a:gd name="T23" fmla="*/ 311 h 320"/>
                    <a:gd name="T24" fmla="*/ 67 w 199"/>
                    <a:gd name="T25" fmla="*/ 320 h 320"/>
                    <a:gd name="T26" fmla="*/ 131 w 199"/>
                    <a:gd name="T27" fmla="*/ 320 h 320"/>
                    <a:gd name="T28" fmla="*/ 141 w 199"/>
                    <a:gd name="T29" fmla="*/ 311 h 320"/>
                    <a:gd name="T30" fmla="*/ 152 w 199"/>
                    <a:gd name="T31" fmla="*/ 247 h 320"/>
                    <a:gd name="T32" fmla="*/ 152 w 199"/>
                    <a:gd name="T33" fmla="*/ 246 h 320"/>
                    <a:gd name="T34" fmla="*/ 152 w 199"/>
                    <a:gd name="T35" fmla="*/ 245 h 320"/>
                    <a:gd name="T36" fmla="*/ 152 w 199"/>
                    <a:gd name="T37" fmla="*/ 213 h 320"/>
                    <a:gd name="T38" fmla="*/ 179 w 199"/>
                    <a:gd name="T39" fmla="*/ 158 h 320"/>
                    <a:gd name="T40" fmla="*/ 199 w 199"/>
                    <a:gd name="T41" fmla="*/ 95 h 320"/>
                    <a:gd name="T42" fmla="*/ 99 w 199"/>
                    <a:gd name="T43" fmla="*/ 0 h 320"/>
                    <a:gd name="T44" fmla="*/ 122 w 199"/>
                    <a:gd name="T45" fmla="*/ 298 h 320"/>
                    <a:gd name="T46" fmla="*/ 76 w 199"/>
                    <a:gd name="T47" fmla="*/ 298 h 320"/>
                    <a:gd name="T48" fmla="*/ 69 w 199"/>
                    <a:gd name="T49" fmla="*/ 256 h 320"/>
                    <a:gd name="T50" fmla="*/ 129 w 199"/>
                    <a:gd name="T51" fmla="*/ 256 h 320"/>
                    <a:gd name="T52" fmla="*/ 122 w 199"/>
                    <a:gd name="T53" fmla="*/ 298 h 320"/>
                    <a:gd name="T54" fmla="*/ 161 w 199"/>
                    <a:gd name="T55" fmla="*/ 147 h 320"/>
                    <a:gd name="T56" fmla="*/ 131 w 199"/>
                    <a:gd name="T57" fmla="*/ 213 h 320"/>
                    <a:gd name="T58" fmla="*/ 131 w 199"/>
                    <a:gd name="T59" fmla="*/ 234 h 320"/>
                    <a:gd name="T60" fmla="*/ 109 w 199"/>
                    <a:gd name="T61" fmla="*/ 234 h 320"/>
                    <a:gd name="T62" fmla="*/ 109 w 199"/>
                    <a:gd name="T63" fmla="*/ 153 h 320"/>
                    <a:gd name="T64" fmla="*/ 128 w 199"/>
                    <a:gd name="T65" fmla="*/ 135 h 320"/>
                    <a:gd name="T66" fmla="*/ 128 w 199"/>
                    <a:gd name="T67" fmla="*/ 120 h 320"/>
                    <a:gd name="T68" fmla="*/ 112 w 199"/>
                    <a:gd name="T69" fmla="*/ 120 h 320"/>
                    <a:gd name="T70" fmla="*/ 99 w 199"/>
                    <a:gd name="T71" fmla="*/ 134 h 320"/>
                    <a:gd name="T72" fmla="*/ 85 w 199"/>
                    <a:gd name="T73" fmla="*/ 120 h 320"/>
                    <a:gd name="T74" fmla="*/ 70 w 199"/>
                    <a:gd name="T75" fmla="*/ 120 h 320"/>
                    <a:gd name="T76" fmla="*/ 70 w 199"/>
                    <a:gd name="T77" fmla="*/ 135 h 320"/>
                    <a:gd name="T78" fmla="*/ 88 w 199"/>
                    <a:gd name="T79" fmla="*/ 153 h 320"/>
                    <a:gd name="T80" fmla="*/ 88 w 199"/>
                    <a:gd name="T81" fmla="*/ 234 h 320"/>
                    <a:gd name="T82" fmla="*/ 67 w 199"/>
                    <a:gd name="T83" fmla="*/ 234 h 320"/>
                    <a:gd name="T84" fmla="*/ 67 w 199"/>
                    <a:gd name="T85" fmla="*/ 213 h 320"/>
                    <a:gd name="T86" fmla="*/ 37 w 199"/>
                    <a:gd name="T87" fmla="*/ 146 h 320"/>
                    <a:gd name="T88" fmla="*/ 21 w 199"/>
                    <a:gd name="T89" fmla="*/ 95 h 320"/>
                    <a:gd name="T90" fmla="*/ 99 w 199"/>
                    <a:gd name="T91" fmla="*/ 21 h 320"/>
                    <a:gd name="T92" fmla="*/ 177 w 199"/>
                    <a:gd name="T93" fmla="*/ 95 h 320"/>
                    <a:gd name="T94" fmla="*/ 161 w 199"/>
                    <a:gd name="T95" fmla="*/ 147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9" h="320">
                      <a:moveTo>
                        <a:pt x="99" y="0"/>
                      </a:moveTo>
                      <a:cubicBezTo>
                        <a:pt x="99" y="0"/>
                        <a:pt x="99" y="0"/>
                        <a:pt x="99" y="0"/>
                      </a:cubicBezTo>
                      <a:cubicBezTo>
                        <a:pt x="99" y="0"/>
                        <a:pt x="99" y="0"/>
                        <a:pt x="99" y="0"/>
                      </a:cubicBezTo>
                      <a:cubicBezTo>
                        <a:pt x="99" y="0"/>
                        <a:pt x="99" y="0"/>
                        <a:pt x="99" y="0"/>
                      </a:cubicBezTo>
                      <a:cubicBezTo>
                        <a:pt x="99" y="0"/>
                        <a:pt x="99" y="0"/>
                        <a:pt x="98" y="0"/>
                      </a:cubicBezTo>
                      <a:cubicBezTo>
                        <a:pt x="45" y="0"/>
                        <a:pt x="0" y="44"/>
                        <a:pt x="0" y="95"/>
                      </a:cubicBezTo>
                      <a:cubicBezTo>
                        <a:pt x="0" y="129"/>
                        <a:pt x="18" y="157"/>
                        <a:pt x="19" y="158"/>
                      </a:cubicBezTo>
                      <a:cubicBezTo>
                        <a:pt x="32" y="179"/>
                        <a:pt x="45" y="206"/>
                        <a:pt x="45" y="213"/>
                      </a:cubicBezTo>
                      <a:cubicBezTo>
                        <a:pt x="45" y="245"/>
                        <a:pt x="45" y="245"/>
                        <a:pt x="45" y="245"/>
                      </a:cubicBezTo>
                      <a:cubicBezTo>
                        <a:pt x="45" y="245"/>
                        <a:pt x="45" y="246"/>
                        <a:pt x="46" y="246"/>
                      </a:cubicBezTo>
                      <a:cubicBezTo>
                        <a:pt x="46" y="246"/>
                        <a:pt x="45" y="246"/>
                        <a:pt x="45" y="247"/>
                      </a:cubicBezTo>
                      <a:cubicBezTo>
                        <a:pt x="56" y="311"/>
                        <a:pt x="56" y="311"/>
                        <a:pt x="56" y="311"/>
                      </a:cubicBezTo>
                      <a:cubicBezTo>
                        <a:pt x="57" y="316"/>
                        <a:pt x="61" y="320"/>
                        <a:pt x="67" y="320"/>
                      </a:cubicBezTo>
                      <a:cubicBezTo>
                        <a:pt x="131" y="320"/>
                        <a:pt x="131" y="320"/>
                        <a:pt x="131" y="320"/>
                      </a:cubicBezTo>
                      <a:cubicBezTo>
                        <a:pt x="136" y="320"/>
                        <a:pt x="140" y="316"/>
                        <a:pt x="141" y="311"/>
                      </a:cubicBezTo>
                      <a:cubicBezTo>
                        <a:pt x="152" y="247"/>
                        <a:pt x="152" y="247"/>
                        <a:pt x="152" y="247"/>
                      </a:cubicBezTo>
                      <a:cubicBezTo>
                        <a:pt x="152" y="246"/>
                        <a:pt x="152" y="246"/>
                        <a:pt x="152" y="246"/>
                      </a:cubicBezTo>
                      <a:cubicBezTo>
                        <a:pt x="152" y="246"/>
                        <a:pt x="152" y="245"/>
                        <a:pt x="152" y="245"/>
                      </a:cubicBezTo>
                      <a:cubicBezTo>
                        <a:pt x="152" y="213"/>
                        <a:pt x="152" y="213"/>
                        <a:pt x="152" y="213"/>
                      </a:cubicBezTo>
                      <a:cubicBezTo>
                        <a:pt x="152" y="206"/>
                        <a:pt x="166" y="179"/>
                        <a:pt x="179" y="158"/>
                      </a:cubicBezTo>
                      <a:cubicBezTo>
                        <a:pt x="180" y="157"/>
                        <a:pt x="199" y="129"/>
                        <a:pt x="199" y="95"/>
                      </a:cubicBezTo>
                      <a:cubicBezTo>
                        <a:pt x="199" y="44"/>
                        <a:pt x="153" y="0"/>
                        <a:pt x="99" y="0"/>
                      </a:cubicBezTo>
                      <a:close/>
                      <a:moveTo>
                        <a:pt x="122" y="298"/>
                      </a:moveTo>
                      <a:cubicBezTo>
                        <a:pt x="76" y="298"/>
                        <a:pt x="76" y="298"/>
                        <a:pt x="76" y="298"/>
                      </a:cubicBezTo>
                      <a:cubicBezTo>
                        <a:pt x="69" y="256"/>
                        <a:pt x="69" y="256"/>
                        <a:pt x="69" y="256"/>
                      </a:cubicBezTo>
                      <a:cubicBezTo>
                        <a:pt x="129" y="256"/>
                        <a:pt x="129" y="256"/>
                        <a:pt x="129" y="256"/>
                      </a:cubicBezTo>
                      <a:lnTo>
                        <a:pt x="122" y="298"/>
                      </a:lnTo>
                      <a:close/>
                      <a:moveTo>
                        <a:pt x="161" y="147"/>
                      </a:moveTo>
                      <a:cubicBezTo>
                        <a:pt x="154" y="158"/>
                        <a:pt x="131" y="196"/>
                        <a:pt x="131" y="213"/>
                      </a:cubicBezTo>
                      <a:cubicBezTo>
                        <a:pt x="131" y="234"/>
                        <a:pt x="131" y="234"/>
                        <a:pt x="131" y="234"/>
                      </a:cubicBezTo>
                      <a:cubicBezTo>
                        <a:pt x="109" y="234"/>
                        <a:pt x="109" y="234"/>
                        <a:pt x="109" y="234"/>
                      </a:cubicBezTo>
                      <a:cubicBezTo>
                        <a:pt x="109" y="153"/>
                        <a:pt x="109" y="153"/>
                        <a:pt x="109" y="153"/>
                      </a:cubicBezTo>
                      <a:cubicBezTo>
                        <a:pt x="128" y="135"/>
                        <a:pt x="128" y="135"/>
                        <a:pt x="128" y="135"/>
                      </a:cubicBezTo>
                      <a:cubicBezTo>
                        <a:pt x="132" y="131"/>
                        <a:pt x="132" y="124"/>
                        <a:pt x="128" y="120"/>
                      </a:cubicBezTo>
                      <a:cubicBezTo>
                        <a:pt x="123" y="116"/>
                        <a:pt x="117" y="116"/>
                        <a:pt x="112" y="120"/>
                      </a:cubicBezTo>
                      <a:cubicBezTo>
                        <a:pt x="99" y="134"/>
                        <a:pt x="99" y="134"/>
                        <a:pt x="99" y="134"/>
                      </a:cubicBezTo>
                      <a:cubicBezTo>
                        <a:pt x="85" y="120"/>
                        <a:pt x="85" y="120"/>
                        <a:pt x="85" y="120"/>
                      </a:cubicBezTo>
                      <a:cubicBezTo>
                        <a:pt x="81" y="116"/>
                        <a:pt x="74" y="116"/>
                        <a:pt x="70" y="120"/>
                      </a:cubicBezTo>
                      <a:cubicBezTo>
                        <a:pt x="66" y="124"/>
                        <a:pt x="66" y="131"/>
                        <a:pt x="70" y="135"/>
                      </a:cubicBezTo>
                      <a:cubicBezTo>
                        <a:pt x="88" y="153"/>
                        <a:pt x="88" y="153"/>
                        <a:pt x="88" y="153"/>
                      </a:cubicBezTo>
                      <a:cubicBezTo>
                        <a:pt x="88" y="234"/>
                        <a:pt x="88" y="234"/>
                        <a:pt x="88" y="234"/>
                      </a:cubicBezTo>
                      <a:cubicBezTo>
                        <a:pt x="67" y="234"/>
                        <a:pt x="67" y="234"/>
                        <a:pt x="67" y="234"/>
                      </a:cubicBezTo>
                      <a:cubicBezTo>
                        <a:pt x="67" y="213"/>
                        <a:pt x="67" y="213"/>
                        <a:pt x="67" y="213"/>
                      </a:cubicBezTo>
                      <a:cubicBezTo>
                        <a:pt x="67" y="196"/>
                        <a:pt x="44" y="158"/>
                        <a:pt x="37" y="146"/>
                      </a:cubicBezTo>
                      <a:cubicBezTo>
                        <a:pt x="37" y="146"/>
                        <a:pt x="21" y="123"/>
                        <a:pt x="21" y="95"/>
                      </a:cubicBezTo>
                      <a:cubicBezTo>
                        <a:pt x="21" y="55"/>
                        <a:pt x="57" y="21"/>
                        <a:pt x="99" y="21"/>
                      </a:cubicBezTo>
                      <a:cubicBezTo>
                        <a:pt x="141" y="21"/>
                        <a:pt x="177" y="55"/>
                        <a:pt x="177" y="95"/>
                      </a:cubicBezTo>
                      <a:cubicBezTo>
                        <a:pt x="177" y="122"/>
                        <a:pt x="161" y="146"/>
                        <a:pt x="161" y="147"/>
                      </a:cubicBezTo>
                      <a:close/>
                    </a:path>
                  </a:pathLst>
                </a:custGeom>
                <a:solidFill>
                  <a:srgbClr val="00A3E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C2AB32D-51D6-4088-817D-EFEE5355F96B}"/>
                    </a:ext>
                  </a:extLst>
                </p:cNvPr>
                <p:cNvSpPr/>
                <p:nvPr/>
              </p:nvSpPr>
              <p:spPr>
                <a:xfrm>
                  <a:off x="5806755" y="2168854"/>
                  <a:ext cx="3326888" cy="6952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600" b="1" dirty="0">
                      <a:solidFill>
                        <a:srgbClr val="00A3E0"/>
                      </a:solidFill>
                    </a:rPr>
                    <a:t>Overall good start to solving the employee attrition problem, but will need more rigorous modeling</a:t>
                  </a:r>
                  <a:endParaRPr kumimoji="0" lang="hu-HU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A3E0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DBBE4E5-8CAC-4246-A629-B7EF0A8B7971}"/>
                </a:ext>
              </a:extLst>
            </p:cNvPr>
            <p:cNvGrpSpPr/>
            <p:nvPr/>
          </p:nvGrpSpPr>
          <p:grpSpPr>
            <a:xfrm>
              <a:off x="5057699" y="3091646"/>
              <a:ext cx="4658795" cy="1538514"/>
              <a:chOff x="4485205" y="3139354"/>
              <a:chExt cx="4658795" cy="1538514"/>
            </a:xfrm>
          </p:grpSpPr>
          <p:sp>
            <p:nvSpPr>
              <p:cNvPr id="25" name="Hexagon 24">
                <a:extLst>
                  <a:ext uri="{FF2B5EF4-FFF2-40B4-BE49-F238E27FC236}">
                    <a16:creationId xmlns:a16="http://schemas.microsoft.com/office/drawing/2014/main" id="{754553F0-FED7-4CAC-95C1-79849F372CDB}"/>
                  </a:ext>
                </a:extLst>
              </p:cNvPr>
              <p:cNvSpPr/>
              <p:nvPr/>
            </p:nvSpPr>
            <p:spPr bwMode="gray">
              <a:xfrm>
                <a:off x="4485205" y="3139354"/>
                <a:ext cx="1784676" cy="1538514"/>
              </a:xfrm>
              <a:prstGeom prst="hexagon">
                <a:avLst/>
              </a:prstGeom>
              <a:solidFill>
                <a:srgbClr val="005587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D1FEE98-5FF7-4FC8-B06B-3295E6883DD1}"/>
                  </a:ext>
                </a:extLst>
              </p:cNvPr>
              <p:cNvGrpSpPr/>
              <p:nvPr/>
            </p:nvGrpSpPr>
            <p:grpSpPr>
              <a:xfrm>
                <a:off x="4742870" y="3374183"/>
                <a:ext cx="4401130" cy="1068855"/>
                <a:chOff x="4561485" y="3645686"/>
                <a:chExt cx="4401130" cy="1068855"/>
              </a:xfrm>
            </p:grpSpPr>
            <p:sp>
              <p:nvSpPr>
                <p:cNvPr id="27" name="Pentagon 13">
                  <a:extLst>
                    <a:ext uri="{FF2B5EF4-FFF2-40B4-BE49-F238E27FC236}">
                      <a16:creationId xmlns:a16="http://schemas.microsoft.com/office/drawing/2014/main" id="{C84564E4-49C2-4FC3-BAD8-90E5BE3C4D73}"/>
                    </a:ext>
                  </a:extLst>
                </p:cNvPr>
                <p:cNvSpPr/>
                <p:nvPr/>
              </p:nvSpPr>
              <p:spPr bwMode="gray">
                <a:xfrm flipH="1">
                  <a:off x="4561485" y="3645686"/>
                  <a:ext cx="4401130" cy="1068855"/>
                </a:xfrm>
                <a:prstGeom prst="homePlate">
                  <a:avLst>
                    <a:gd name="adj" fmla="val 29778"/>
                  </a:avLst>
                </a:prstGeom>
                <a:ln>
                  <a:noFill/>
                  <a:headEnd/>
                  <a:tailEnd/>
                </a:ln>
                <a:effectLst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64">
                  <a:extLst>
                    <a:ext uri="{FF2B5EF4-FFF2-40B4-BE49-F238E27FC236}">
                      <a16:creationId xmlns:a16="http://schemas.microsoft.com/office/drawing/2014/main" id="{E82F2D2A-26EA-43B6-A125-ECC1926A5E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83518" y="4042120"/>
                  <a:ext cx="691593" cy="275986"/>
                </a:xfrm>
                <a:custGeom>
                  <a:avLst/>
                  <a:gdLst>
                    <a:gd name="T0" fmla="*/ 309 w 320"/>
                    <a:gd name="T1" fmla="*/ 53 h 128"/>
                    <a:gd name="T2" fmla="*/ 308 w 320"/>
                    <a:gd name="T3" fmla="*/ 53 h 128"/>
                    <a:gd name="T4" fmla="*/ 245 w 320"/>
                    <a:gd name="T5" fmla="*/ 0 h 128"/>
                    <a:gd name="T6" fmla="*/ 183 w 320"/>
                    <a:gd name="T7" fmla="*/ 48 h 128"/>
                    <a:gd name="T8" fmla="*/ 160 w 320"/>
                    <a:gd name="T9" fmla="*/ 42 h 128"/>
                    <a:gd name="T10" fmla="*/ 136 w 320"/>
                    <a:gd name="T11" fmla="*/ 48 h 128"/>
                    <a:gd name="T12" fmla="*/ 74 w 320"/>
                    <a:gd name="T13" fmla="*/ 0 h 128"/>
                    <a:gd name="T14" fmla="*/ 11 w 320"/>
                    <a:gd name="T15" fmla="*/ 53 h 128"/>
                    <a:gd name="T16" fmla="*/ 10 w 320"/>
                    <a:gd name="T17" fmla="*/ 53 h 128"/>
                    <a:gd name="T18" fmla="*/ 0 w 320"/>
                    <a:gd name="T19" fmla="*/ 64 h 128"/>
                    <a:gd name="T20" fmla="*/ 10 w 320"/>
                    <a:gd name="T21" fmla="*/ 74 h 128"/>
                    <a:gd name="T22" fmla="*/ 11 w 320"/>
                    <a:gd name="T23" fmla="*/ 74 h 128"/>
                    <a:gd name="T24" fmla="*/ 74 w 320"/>
                    <a:gd name="T25" fmla="*/ 128 h 128"/>
                    <a:gd name="T26" fmla="*/ 138 w 320"/>
                    <a:gd name="T27" fmla="*/ 73 h 128"/>
                    <a:gd name="T28" fmla="*/ 160 w 320"/>
                    <a:gd name="T29" fmla="*/ 64 h 128"/>
                    <a:gd name="T30" fmla="*/ 182 w 320"/>
                    <a:gd name="T31" fmla="*/ 73 h 128"/>
                    <a:gd name="T32" fmla="*/ 245 w 320"/>
                    <a:gd name="T33" fmla="*/ 128 h 128"/>
                    <a:gd name="T34" fmla="*/ 308 w 320"/>
                    <a:gd name="T35" fmla="*/ 74 h 128"/>
                    <a:gd name="T36" fmla="*/ 309 w 320"/>
                    <a:gd name="T37" fmla="*/ 74 h 128"/>
                    <a:gd name="T38" fmla="*/ 320 w 320"/>
                    <a:gd name="T39" fmla="*/ 64 h 128"/>
                    <a:gd name="T40" fmla="*/ 309 w 320"/>
                    <a:gd name="T41" fmla="*/ 53 h 128"/>
                    <a:gd name="T42" fmla="*/ 74 w 320"/>
                    <a:gd name="T43" fmla="*/ 106 h 128"/>
                    <a:gd name="T44" fmla="*/ 32 w 320"/>
                    <a:gd name="T45" fmla="*/ 64 h 128"/>
                    <a:gd name="T46" fmla="*/ 74 w 320"/>
                    <a:gd name="T47" fmla="*/ 21 h 128"/>
                    <a:gd name="T48" fmla="*/ 117 w 320"/>
                    <a:gd name="T49" fmla="*/ 64 h 128"/>
                    <a:gd name="T50" fmla="*/ 74 w 320"/>
                    <a:gd name="T51" fmla="*/ 106 h 128"/>
                    <a:gd name="T52" fmla="*/ 245 w 320"/>
                    <a:gd name="T53" fmla="*/ 106 h 128"/>
                    <a:gd name="T54" fmla="*/ 202 w 320"/>
                    <a:gd name="T55" fmla="*/ 64 h 128"/>
                    <a:gd name="T56" fmla="*/ 245 w 320"/>
                    <a:gd name="T57" fmla="*/ 21 h 128"/>
                    <a:gd name="T58" fmla="*/ 288 w 320"/>
                    <a:gd name="T59" fmla="*/ 64 h 128"/>
                    <a:gd name="T60" fmla="*/ 245 w 320"/>
                    <a:gd name="T61" fmla="*/ 106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20" h="128">
                      <a:moveTo>
                        <a:pt x="309" y="53"/>
                      </a:moveTo>
                      <a:cubicBezTo>
                        <a:pt x="308" y="53"/>
                        <a:pt x="308" y="53"/>
                        <a:pt x="308" y="53"/>
                      </a:cubicBezTo>
                      <a:cubicBezTo>
                        <a:pt x="303" y="23"/>
                        <a:pt x="277" y="0"/>
                        <a:pt x="245" y="0"/>
                      </a:cubicBezTo>
                      <a:cubicBezTo>
                        <a:pt x="215" y="0"/>
                        <a:pt x="190" y="20"/>
                        <a:pt x="183" y="48"/>
                      </a:cubicBezTo>
                      <a:cubicBezTo>
                        <a:pt x="176" y="44"/>
                        <a:pt x="168" y="42"/>
                        <a:pt x="160" y="42"/>
                      </a:cubicBezTo>
                      <a:cubicBezTo>
                        <a:pt x="151" y="42"/>
                        <a:pt x="143" y="44"/>
                        <a:pt x="136" y="48"/>
                      </a:cubicBezTo>
                      <a:cubicBezTo>
                        <a:pt x="129" y="20"/>
                        <a:pt x="104" y="0"/>
                        <a:pt x="74" y="0"/>
                      </a:cubicBezTo>
                      <a:cubicBezTo>
                        <a:pt x="43" y="0"/>
                        <a:pt x="16" y="23"/>
                        <a:pt x="11" y="53"/>
                      </a:cubicBezTo>
                      <a:cubicBezTo>
                        <a:pt x="10" y="53"/>
                        <a:pt x="10" y="53"/>
                        <a:pt x="10" y="53"/>
                      </a:cubicBezTo>
                      <a:cubicBezTo>
                        <a:pt x="4" y="53"/>
                        <a:pt x="0" y="58"/>
                        <a:pt x="0" y="64"/>
                      </a:cubicBezTo>
                      <a:cubicBezTo>
                        <a:pt x="0" y="70"/>
                        <a:pt x="4" y="74"/>
                        <a:pt x="10" y="74"/>
                      </a:cubicBezTo>
                      <a:cubicBezTo>
                        <a:pt x="11" y="74"/>
                        <a:pt x="11" y="74"/>
                        <a:pt x="11" y="74"/>
                      </a:cubicBezTo>
                      <a:cubicBezTo>
                        <a:pt x="16" y="105"/>
                        <a:pt x="43" y="128"/>
                        <a:pt x="74" y="128"/>
                      </a:cubicBezTo>
                      <a:cubicBezTo>
                        <a:pt x="107" y="128"/>
                        <a:pt x="133" y="104"/>
                        <a:pt x="138" y="73"/>
                      </a:cubicBezTo>
                      <a:cubicBezTo>
                        <a:pt x="144" y="67"/>
                        <a:pt x="151" y="64"/>
                        <a:pt x="160" y="64"/>
                      </a:cubicBezTo>
                      <a:cubicBezTo>
                        <a:pt x="168" y="64"/>
                        <a:pt x="176" y="67"/>
                        <a:pt x="182" y="73"/>
                      </a:cubicBezTo>
                      <a:cubicBezTo>
                        <a:pt x="186" y="104"/>
                        <a:pt x="213" y="128"/>
                        <a:pt x="245" y="128"/>
                      </a:cubicBezTo>
                      <a:cubicBezTo>
                        <a:pt x="277" y="128"/>
                        <a:pt x="303" y="105"/>
                        <a:pt x="308" y="74"/>
                      </a:cubicBezTo>
                      <a:cubicBezTo>
                        <a:pt x="309" y="74"/>
                        <a:pt x="309" y="74"/>
                        <a:pt x="309" y="74"/>
                      </a:cubicBezTo>
                      <a:cubicBezTo>
                        <a:pt x="315" y="74"/>
                        <a:pt x="320" y="70"/>
                        <a:pt x="320" y="64"/>
                      </a:cubicBezTo>
                      <a:cubicBezTo>
                        <a:pt x="320" y="58"/>
                        <a:pt x="315" y="53"/>
                        <a:pt x="309" y="53"/>
                      </a:cubicBezTo>
                      <a:close/>
                      <a:moveTo>
                        <a:pt x="74" y="106"/>
                      </a:moveTo>
                      <a:cubicBezTo>
                        <a:pt x="51" y="106"/>
                        <a:pt x="32" y="87"/>
                        <a:pt x="32" y="64"/>
                      </a:cubicBezTo>
                      <a:cubicBezTo>
                        <a:pt x="32" y="40"/>
                        <a:pt x="51" y="21"/>
                        <a:pt x="74" y="21"/>
                      </a:cubicBezTo>
                      <a:cubicBezTo>
                        <a:pt x="98" y="21"/>
                        <a:pt x="117" y="40"/>
                        <a:pt x="117" y="64"/>
                      </a:cubicBezTo>
                      <a:cubicBezTo>
                        <a:pt x="117" y="87"/>
                        <a:pt x="98" y="106"/>
                        <a:pt x="74" y="106"/>
                      </a:cubicBezTo>
                      <a:close/>
                      <a:moveTo>
                        <a:pt x="245" y="106"/>
                      </a:moveTo>
                      <a:cubicBezTo>
                        <a:pt x="221" y="106"/>
                        <a:pt x="202" y="87"/>
                        <a:pt x="202" y="64"/>
                      </a:cubicBezTo>
                      <a:cubicBezTo>
                        <a:pt x="202" y="40"/>
                        <a:pt x="221" y="21"/>
                        <a:pt x="245" y="21"/>
                      </a:cubicBezTo>
                      <a:cubicBezTo>
                        <a:pt x="269" y="21"/>
                        <a:pt x="288" y="40"/>
                        <a:pt x="288" y="64"/>
                      </a:cubicBezTo>
                      <a:cubicBezTo>
                        <a:pt x="288" y="87"/>
                        <a:pt x="269" y="106"/>
                        <a:pt x="245" y="106"/>
                      </a:cubicBezTo>
                      <a:close/>
                    </a:path>
                  </a:pathLst>
                </a:custGeom>
                <a:solidFill>
                  <a:srgbClr val="00558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F913F3C-0CB8-40EA-9073-EBB24730A158}"/>
                    </a:ext>
                  </a:extLst>
                </p:cNvPr>
                <p:cNvSpPr/>
                <p:nvPr/>
              </p:nvSpPr>
              <p:spPr>
                <a:xfrm>
                  <a:off x="5806482" y="3789155"/>
                  <a:ext cx="3090094" cy="6952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600" b="1" dirty="0">
                      <a:solidFill>
                        <a:srgbClr val="005587"/>
                      </a:solidFill>
                    </a:rPr>
                    <a:t>Better data fed into random forests model would most likely result in more accurate predictions</a:t>
                  </a: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587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071F917-4EB0-4E27-A183-353C0726BA6F}"/>
                </a:ext>
              </a:extLst>
            </p:cNvPr>
            <p:cNvGrpSpPr/>
            <p:nvPr/>
          </p:nvGrpSpPr>
          <p:grpSpPr>
            <a:xfrm>
              <a:off x="572494" y="2322389"/>
              <a:ext cx="4658795" cy="1538514"/>
              <a:chOff x="0" y="2370097"/>
              <a:chExt cx="4658795" cy="1538514"/>
            </a:xfrm>
          </p:grpSpPr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F5126BE5-8E92-41D0-A683-1BC051649762}"/>
                  </a:ext>
                </a:extLst>
              </p:cNvPr>
              <p:cNvSpPr/>
              <p:nvPr/>
            </p:nvSpPr>
            <p:spPr bwMode="gray">
              <a:xfrm>
                <a:off x="2874119" y="2370097"/>
                <a:ext cx="1784676" cy="1538514"/>
              </a:xfrm>
              <a:prstGeom prst="hexagon">
                <a:avLst/>
              </a:prstGeom>
              <a:solidFill>
                <a:srgbClr val="43B02A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20" name="Pentagon 14">
                <a:extLst>
                  <a:ext uri="{FF2B5EF4-FFF2-40B4-BE49-F238E27FC236}">
                    <a16:creationId xmlns:a16="http://schemas.microsoft.com/office/drawing/2014/main" id="{7024C3AB-193B-496A-AF41-BE7C14163F6C}"/>
                  </a:ext>
                </a:extLst>
              </p:cNvPr>
              <p:cNvSpPr/>
              <p:nvPr/>
            </p:nvSpPr>
            <p:spPr bwMode="gray">
              <a:xfrm>
                <a:off x="0" y="2604926"/>
                <a:ext cx="4374345" cy="1068855"/>
              </a:xfrm>
              <a:prstGeom prst="homePlate">
                <a:avLst>
                  <a:gd name="adj" fmla="val 29778"/>
                </a:avLst>
              </a:prstGeom>
              <a:ln>
                <a:noFill/>
                <a:headEnd/>
                <a:tailEnd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EF9092B-8886-4882-92B7-05A73687D45F}"/>
                  </a:ext>
                </a:extLst>
              </p:cNvPr>
              <p:cNvGrpSpPr/>
              <p:nvPr/>
            </p:nvGrpSpPr>
            <p:grpSpPr>
              <a:xfrm>
                <a:off x="1111639" y="2798133"/>
                <a:ext cx="2919202" cy="623450"/>
                <a:chOff x="-1383357" y="1192275"/>
                <a:chExt cx="2919202" cy="623450"/>
              </a:xfrm>
            </p:grpSpPr>
            <p:sp>
              <p:nvSpPr>
                <p:cNvPr id="22" name="Freeform 915">
                  <a:extLst>
                    <a:ext uri="{FF2B5EF4-FFF2-40B4-BE49-F238E27FC236}">
                      <a16:creationId xmlns:a16="http://schemas.microsoft.com/office/drawing/2014/main" id="{56DEFAD3-C36A-43E4-8DE2-B795C9F4975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18740" y="1192275"/>
                  <a:ext cx="517105" cy="623450"/>
                </a:xfrm>
                <a:custGeom>
                  <a:avLst/>
                  <a:gdLst>
                    <a:gd name="T0" fmla="*/ 224 w 256"/>
                    <a:gd name="T1" fmla="*/ 240 h 312"/>
                    <a:gd name="T2" fmla="*/ 199 w 256"/>
                    <a:gd name="T3" fmla="*/ 32 h 312"/>
                    <a:gd name="T4" fmla="*/ 188 w 256"/>
                    <a:gd name="T5" fmla="*/ 6 h 312"/>
                    <a:gd name="T6" fmla="*/ 67 w 256"/>
                    <a:gd name="T7" fmla="*/ 6 h 312"/>
                    <a:gd name="T8" fmla="*/ 56 w 256"/>
                    <a:gd name="T9" fmla="*/ 32 h 312"/>
                    <a:gd name="T10" fmla="*/ 32 w 256"/>
                    <a:gd name="T11" fmla="*/ 240 h 312"/>
                    <a:gd name="T12" fmla="*/ 12 w 256"/>
                    <a:gd name="T13" fmla="*/ 307 h 312"/>
                    <a:gd name="T14" fmla="*/ 234 w 256"/>
                    <a:gd name="T15" fmla="*/ 312 h 312"/>
                    <a:gd name="T16" fmla="*/ 244 w 256"/>
                    <a:gd name="T17" fmla="*/ 297 h 312"/>
                    <a:gd name="T18" fmla="*/ 132 w 256"/>
                    <a:gd name="T19" fmla="*/ 34 h 312"/>
                    <a:gd name="T20" fmla="*/ 177 w 256"/>
                    <a:gd name="T21" fmla="*/ 24 h 312"/>
                    <a:gd name="T22" fmla="*/ 109 w 256"/>
                    <a:gd name="T23" fmla="*/ 56 h 312"/>
                    <a:gd name="T24" fmla="*/ 123 w 256"/>
                    <a:gd name="T25" fmla="*/ 34 h 312"/>
                    <a:gd name="T26" fmla="*/ 53 w 256"/>
                    <a:gd name="T27" fmla="*/ 238 h 312"/>
                    <a:gd name="T28" fmla="*/ 108 w 256"/>
                    <a:gd name="T29" fmla="*/ 78 h 312"/>
                    <a:gd name="T30" fmla="*/ 203 w 256"/>
                    <a:gd name="T31" fmla="*/ 233 h 312"/>
                    <a:gd name="T32" fmla="*/ 218 w 256"/>
                    <a:gd name="T33" fmla="*/ 291 h 312"/>
                    <a:gd name="T34" fmla="*/ 163 w 256"/>
                    <a:gd name="T35" fmla="*/ 203 h 312"/>
                    <a:gd name="T36" fmla="*/ 157 w 256"/>
                    <a:gd name="T37" fmla="*/ 234 h 312"/>
                    <a:gd name="T38" fmla="*/ 133 w 256"/>
                    <a:gd name="T39" fmla="*/ 259 h 312"/>
                    <a:gd name="T40" fmla="*/ 122 w 256"/>
                    <a:gd name="T41" fmla="*/ 244 h 312"/>
                    <a:gd name="T42" fmla="*/ 89 w 256"/>
                    <a:gd name="T43" fmla="*/ 217 h 312"/>
                    <a:gd name="T44" fmla="*/ 122 w 256"/>
                    <a:gd name="T45" fmla="*/ 226 h 312"/>
                    <a:gd name="T46" fmla="*/ 133 w 256"/>
                    <a:gd name="T47" fmla="*/ 225 h 312"/>
                    <a:gd name="T48" fmla="*/ 140 w 256"/>
                    <a:gd name="T49" fmla="*/ 211 h 312"/>
                    <a:gd name="T50" fmla="*/ 122 w 256"/>
                    <a:gd name="T51" fmla="*/ 202 h 312"/>
                    <a:gd name="T52" fmla="*/ 95 w 256"/>
                    <a:gd name="T53" fmla="*/ 187 h 312"/>
                    <a:gd name="T54" fmla="*/ 98 w 256"/>
                    <a:gd name="T55" fmla="*/ 151 h 312"/>
                    <a:gd name="T56" fmla="*/ 122 w 256"/>
                    <a:gd name="T57" fmla="*/ 131 h 312"/>
                    <a:gd name="T58" fmla="*/ 133 w 256"/>
                    <a:gd name="T59" fmla="*/ 142 h 312"/>
                    <a:gd name="T60" fmla="*/ 157 w 256"/>
                    <a:gd name="T61" fmla="*/ 167 h 312"/>
                    <a:gd name="T62" fmla="*/ 128 w 256"/>
                    <a:gd name="T63" fmla="*/ 161 h 312"/>
                    <a:gd name="T64" fmla="*/ 112 w 256"/>
                    <a:gd name="T65" fmla="*/ 170 h 312"/>
                    <a:gd name="T66" fmla="*/ 122 w 256"/>
                    <a:gd name="T67" fmla="*/ 180 h 312"/>
                    <a:gd name="T68" fmla="*/ 154 w 256"/>
                    <a:gd name="T69" fmla="*/ 194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56" h="312">
                      <a:moveTo>
                        <a:pt x="244" y="297"/>
                      </a:moveTo>
                      <a:cubicBezTo>
                        <a:pt x="237" y="281"/>
                        <a:pt x="225" y="253"/>
                        <a:pt x="224" y="240"/>
                      </a:cubicBezTo>
                      <a:cubicBezTo>
                        <a:pt x="230" y="224"/>
                        <a:pt x="256" y="145"/>
                        <a:pt x="167" y="66"/>
                      </a:cubicBezTo>
                      <a:cubicBezTo>
                        <a:pt x="199" y="32"/>
                        <a:pt x="199" y="32"/>
                        <a:pt x="199" y="32"/>
                      </a:cubicBezTo>
                      <a:cubicBezTo>
                        <a:pt x="202" y="29"/>
                        <a:pt x="203" y="25"/>
                        <a:pt x="202" y="22"/>
                      </a:cubicBezTo>
                      <a:cubicBezTo>
                        <a:pt x="202" y="20"/>
                        <a:pt x="199" y="11"/>
                        <a:pt x="188" y="6"/>
                      </a:cubicBezTo>
                      <a:cubicBezTo>
                        <a:pt x="174" y="0"/>
                        <a:pt x="154" y="2"/>
                        <a:pt x="128" y="13"/>
                      </a:cubicBezTo>
                      <a:cubicBezTo>
                        <a:pt x="101" y="2"/>
                        <a:pt x="81" y="0"/>
                        <a:pt x="67" y="6"/>
                      </a:cubicBezTo>
                      <a:cubicBezTo>
                        <a:pt x="57" y="11"/>
                        <a:pt x="54" y="20"/>
                        <a:pt x="53" y="22"/>
                      </a:cubicBezTo>
                      <a:cubicBezTo>
                        <a:pt x="52" y="25"/>
                        <a:pt x="53" y="29"/>
                        <a:pt x="56" y="32"/>
                      </a:cubicBezTo>
                      <a:cubicBezTo>
                        <a:pt x="89" y="66"/>
                        <a:pt x="89" y="66"/>
                        <a:pt x="89" y="66"/>
                      </a:cubicBezTo>
                      <a:cubicBezTo>
                        <a:pt x="0" y="145"/>
                        <a:pt x="25" y="224"/>
                        <a:pt x="32" y="240"/>
                      </a:cubicBezTo>
                      <a:cubicBezTo>
                        <a:pt x="30" y="253"/>
                        <a:pt x="19" y="281"/>
                        <a:pt x="11" y="297"/>
                      </a:cubicBezTo>
                      <a:cubicBezTo>
                        <a:pt x="10" y="300"/>
                        <a:pt x="10" y="304"/>
                        <a:pt x="12" y="307"/>
                      </a:cubicBezTo>
                      <a:cubicBezTo>
                        <a:pt x="14" y="310"/>
                        <a:pt x="17" y="312"/>
                        <a:pt x="21" y="312"/>
                      </a:cubicBezTo>
                      <a:cubicBezTo>
                        <a:pt x="234" y="312"/>
                        <a:pt x="234" y="312"/>
                        <a:pt x="234" y="312"/>
                      </a:cubicBezTo>
                      <a:cubicBezTo>
                        <a:pt x="238" y="312"/>
                        <a:pt x="241" y="310"/>
                        <a:pt x="243" y="307"/>
                      </a:cubicBezTo>
                      <a:cubicBezTo>
                        <a:pt x="245" y="304"/>
                        <a:pt x="246" y="300"/>
                        <a:pt x="244" y="297"/>
                      </a:cubicBezTo>
                      <a:close/>
                      <a:moveTo>
                        <a:pt x="123" y="34"/>
                      </a:moveTo>
                      <a:cubicBezTo>
                        <a:pt x="126" y="35"/>
                        <a:pt x="129" y="35"/>
                        <a:pt x="132" y="34"/>
                      </a:cubicBezTo>
                      <a:cubicBezTo>
                        <a:pt x="132" y="34"/>
                        <a:pt x="132" y="34"/>
                        <a:pt x="132" y="34"/>
                      </a:cubicBezTo>
                      <a:cubicBezTo>
                        <a:pt x="157" y="23"/>
                        <a:pt x="171" y="23"/>
                        <a:pt x="177" y="24"/>
                      </a:cubicBezTo>
                      <a:cubicBezTo>
                        <a:pt x="147" y="56"/>
                        <a:pt x="147" y="56"/>
                        <a:pt x="147" y="56"/>
                      </a:cubicBezTo>
                      <a:cubicBezTo>
                        <a:pt x="109" y="56"/>
                        <a:pt x="109" y="56"/>
                        <a:pt x="109" y="56"/>
                      </a:cubicBezTo>
                      <a:cubicBezTo>
                        <a:pt x="79" y="25"/>
                        <a:pt x="79" y="25"/>
                        <a:pt x="79" y="25"/>
                      </a:cubicBezTo>
                      <a:cubicBezTo>
                        <a:pt x="84" y="23"/>
                        <a:pt x="97" y="22"/>
                        <a:pt x="123" y="34"/>
                      </a:cubicBezTo>
                      <a:close/>
                      <a:moveTo>
                        <a:pt x="37" y="291"/>
                      </a:moveTo>
                      <a:cubicBezTo>
                        <a:pt x="44" y="275"/>
                        <a:pt x="53" y="252"/>
                        <a:pt x="53" y="238"/>
                      </a:cubicBezTo>
                      <a:cubicBezTo>
                        <a:pt x="53" y="236"/>
                        <a:pt x="53" y="234"/>
                        <a:pt x="52" y="233"/>
                      </a:cubicBezTo>
                      <a:cubicBezTo>
                        <a:pt x="50" y="230"/>
                        <a:pt x="15" y="155"/>
                        <a:pt x="108" y="78"/>
                      </a:cubicBezTo>
                      <a:cubicBezTo>
                        <a:pt x="147" y="78"/>
                        <a:pt x="147" y="78"/>
                        <a:pt x="147" y="78"/>
                      </a:cubicBezTo>
                      <a:cubicBezTo>
                        <a:pt x="240" y="155"/>
                        <a:pt x="205" y="230"/>
                        <a:pt x="203" y="233"/>
                      </a:cubicBezTo>
                      <a:cubicBezTo>
                        <a:pt x="203" y="234"/>
                        <a:pt x="202" y="236"/>
                        <a:pt x="202" y="238"/>
                      </a:cubicBezTo>
                      <a:cubicBezTo>
                        <a:pt x="202" y="252"/>
                        <a:pt x="211" y="275"/>
                        <a:pt x="218" y="291"/>
                      </a:cubicBezTo>
                      <a:lnTo>
                        <a:pt x="37" y="291"/>
                      </a:lnTo>
                      <a:close/>
                      <a:moveTo>
                        <a:pt x="163" y="203"/>
                      </a:moveTo>
                      <a:cubicBezTo>
                        <a:pt x="165" y="207"/>
                        <a:pt x="166" y="210"/>
                        <a:pt x="166" y="215"/>
                      </a:cubicBezTo>
                      <a:cubicBezTo>
                        <a:pt x="166" y="223"/>
                        <a:pt x="163" y="230"/>
                        <a:pt x="157" y="234"/>
                      </a:cubicBezTo>
                      <a:cubicBezTo>
                        <a:pt x="151" y="239"/>
                        <a:pt x="143" y="242"/>
                        <a:pt x="133" y="243"/>
                      </a:cubicBezTo>
                      <a:cubicBezTo>
                        <a:pt x="133" y="259"/>
                        <a:pt x="133" y="259"/>
                        <a:pt x="133" y="259"/>
                      </a:cubicBezTo>
                      <a:cubicBezTo>
                        <a:pt x="122" y="259"/>
                        <a:pt x="122" y="259"/>
                        <a:pt x="122" y="259"/>
                      </a:cubicBezTo>
                      <a:cubicBezTo>
                        <a:pt x="122" y="244"/>
                        <a:pt x="122" y="244"/>
                        <a:pt x="122" y="244"/>
                      </a:cubicBezTo>
                      <a:cubicBezTo>
                        <a:pt x="110" y="243"/>
                        <a:pt x="99" y="241"/>
                        <a:pt x="89" y="237"/>
                      </a:cubicBezTo>
                      <a:cubicBezTo>
                        <a:pt x="89" y="217"/>
                        <a:pt x="89" y="217"/>
                        <a:pt x="89" y="217"/>
                      </a:cubicBezTo>
                      <a:cubicBezTo>
                        <a:pt x="94" y="219"/>
                        <a:pt x="99" y="221"/>
                        <a:pt x="105" y="223"/>
                      </a:cubicBezTo>
                      <a:cubicBezTo>
                        <a:pt x="112" y="224"/>
                        <a:pt x="117" y="225"/>
                        <a:pt x="122" y="226"/>
                      </a:cubicBezTo>
                      <a:cubicBezTo>
                        <a:pt x="122" y="226"/>
                        <a:pt x="125" y="226"/>
                        <a:pt x="128" y="226"/>
                      </a:cubicBezTo>
                      <a:cubicBezTo>
                        <a:pt x="130" y="226"/>
                        <a:pt x="133" y="225"/>
                        <a:pt x="133" y="225"/>
                      </a:cubicBezTo>
                      <a:cubicBezTo>
                        <a:pt x="140" y="224"/>
                        <a:pt x="143" y="221"/>
                        <a:pt x="143" y="216"/>
                      </a:cubicBezTo>
                      <a:cubicBezTo>
                        <a:pt x="143" y="214"/>
                        <a:pt x="142" y="212"/>
                        <a:pt x="140" y="211"/>
                      </a:cubicBezTo>
                      <a:cubicBezTo>
                        <a:pt x="139" y="209"/>
                        <a:pt x="136" y="208"/>
                        <a:pt x="133" y="206"/>
                      </a:cubicBezTo>
                      <a:cubicBezTo>
                        <a:pt x="122" y="202"/>
                        <a:pt x="122" y="202"/>
                        <a:pt x="122" y="202"/>
                      </a:cubicBezTo>
                      <a:cubicBezTo>
                        <a:pt x="117" y="200"/>
                        <a:pt x="117" y="200"/>
                        <a:pt x="117" y="200"/>
                      </a:cubicBezTo>
                      <a:cubicBezTo>
                        <a:pt x="107" y="196"/>
                        <a:pt x="100" y="192"/>
                        <a:pt x="95" y="187"/>
                      </a:cubicBezTo>
                      <a:cubicBezTo>
                        <a:pt x="91" y="182"/>
                        <a:pt x="89" y="177"/>
                        <a:pt x="89" y="170"/>
                      </a:cubicBezTo>
                      <a:cubicBezTo>
                        <a:pt x="89" y="162"/>
                        <a:pt x="92" y="156"/>
                        <a:pt x="98" y="151"/>
                      </a:cubicBezTo>
                      <a:cubicBezTo>
                        <a:pt x="104" y="147"/>
                        <a:pt x="112" y="144"/>
                        <a:pt x="122" y="143"/>
                      </a:cubicBezTo>
                      <a:cubicBezTo>
                        <a:pt x="122" y="131"/>
                        <a:pt x="122" y="131"/>
                        <a:pt x="122" y="131"/>
                      </a:cubicBezTo>
                      <a:cubicBezTo>
                        <a:pt x="133" y="131"/>
                        <a:pt x="133" y="131"/>
                        <a:pt x="133" y="131"/>
                      </a:cubicBezTo>
                      <a:cubicBezTo>
                        <a:pt x="133" y="142"/>
                        <a:pt x="133" y="142"/>
                        <a:pt x="133" y="142"/>
                      </a:cubicBezTo>
                      <a:cubicBezTo>
                        <a:pt x="144" y="143"/>
                        <a:pt x="155" y="145"/>
                        <a:pt x="164" y="149"/>
                      </a:cubicBezTo>
                      <a:cubicBezTo>
                        <a:pt x="157" y="167"/>
                        <a:pt x="157" y="167"/>
                        <a:pt x="157" y="167"/>
                      </a:cubicBezTo>
                      <a:cubicBezTo>
                        <a:pt x="149" y="164"/>
                        <a:pt x="141" y="162"/>
                        <a:pt x="133" y="161"/>
                      </a:cubicBezTo>
                      <a:cubicBezTo>
                        <a:pt x="133" y="161"/>
                        <a:pt x="131" y="161"/>
                        <a:pt x="128" y="161"/>
                      </a:cubicBezTo>
                      <a:cubicBezTo>
                        <a:pt x="125" y="161"/>
                        <a:pt x="122" y="162"/>
                        <a:pt x="122" y="162"/>
                      </a:cubicBezTo>
                      <a:cubicBezTo>
                        <a:pt x="116" y="163"/>
                        <a:pt x="112" y="165"/>
                        <a:pt x="112" y="170"/>
                      </a:cubicBezTo>
                      <a:cubicBezTo>
                        <a:pt x="112" y="172"/>
                        <a:pt x="113" y="174"/>
                        <a:pt x="115" y="175"/>
                      </a:cubicBezTo>
                      <a:cubicBezTo>
                        <a:pt x="116" y="177"/>
                        <a:pt x="119" y="178"/>
                        <a:pt x="122" y="180"/>
                      </a:cubicBezTo>
                      <a:cubicBezTo>
                        <a:pt x="133" y="184"/>
                        <a:pt x="133" y="184"/>
                        <a:pt x="133" y="184"/>
                      </a:cubicBezTo>
                      <a:cubicBezTo>
                        <a:pt x="143" y="188"/>
                        <a:pt x="150" y="191"/>
                        <a:pt x="154" y="194"/>
                      </a:cubicBezTo>
                      <a:cubicBezTo>
                        <a:pt x="158" y="197"/>
                        <a:pt x="161" y="200"/>
                        <a:pt x="163" y="203"/>
                      </a:cubicBezTo>
                      <a:close/>
                    </a:path>
                  </a:pathLst>
                </a:custGeom>
                <a:solidFill>
                  <a:srgbClr val="43B02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5DDB45B-04AC-46CB-90FC-100755397B39}"/>
                    </a:ext>
                  </a:extLst>
                </p:cNvPr>
                <p:cNvSpPr/>
                <p:nvPr/>
              </p:nvSpPr>
              <p:spPr>
                <a:xfrm>
                  <a:off x="-1383357" y="1288888"/>
                  <a:ext cx="1969708" cy="4892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600" b="1" dirty="0">
                      <a:solidFill>
                        <a:srgbClr val="43B02A"/>
                      </a:solidFill>
                    </a:rPr>
                    <a:t>Resources wasted in case of a false positive</a:t>
                  </a: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B02A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1E94639-6950-49B0-B0C9-8835AA63A1C6}"/>
                </a:ext>
              </a:extLst>
            </p:cNvPr>
            <p:cNvGrpSpPr/>
            <p:nvPr/>
          </p:nvGrpSpPr>
          <p:grpSpPr>
            <a:xfrm>
              <a:off x="572494" y="4033977"/>
              <a:ext cx="4655892" cy="1538514"/>
              <a:chOff x="0" y="4081685"/>
              <a:chExt cx="4655892" cy="1538514"/>
            </a:xfrm>
          </p:grpSpPr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367A6999-DA15-49F8-A643-432DE74813A6}"/>
                  </a:ext>
                </a:extLst>
              </p:cNvPr>
              <p:cNvSpPr/>
              <p:nvPr/>
            </p:nvSpPr>
            <p:spPr bwMode="gray">
              <a:xfrm>
                <a:off x="2871216" y="4081685"/>
                <a:ext cx="1784676" cy="1538514"/>
              </a:xfrm>
              <a:prstGeom prst="hexagon">
                <a:avLst/>
              </a:prstGeom>
              <a:solidFill>
                <a:schemeClr val="accent4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7342A6D-F1EF-4793-81D3-541ED846C603}"/>
                  </a:ext>
                </a:extLst>
              </p:cNvPr>
              <p:cNvGrpSpPr/>
              <p:nvPr/>
            </p:nvGrpSpPr>
            <p:grpSpPr>
              <a:xfrm>
                <a:off x="0" y="4316515"/>
                <a:ext cx="4398227" cy="1068855"/>
                <a:chOff x="-23882" y="2955804"/>
                <a:chExt cx="4398227" cy="1068855"/>
              </a:xfrm>
            </p:grpSpPr>
            <p:sp>
              <p:nvSpPr>
                <p:cNvPr id="15" name="Pentagon 34">
                  <a:extLst>
                    <a:ext uri="{FF2B5EF4-FFF2-40B4-BE49-F238E27FC236}">
                      <a16:creationId xmlns:a16="http://schemas.microsoft.com/office/drawing/2014/main" id="{AB17C4C1-FC2E-488C-83CC-FEB2146BFF19}"/>
                    </a:ext>
                  </a:extLst>
                </p:cNvPr>
                <p:cNvSpPr/>
                <p:nvPr/>
              </p:nvSpPr>
              <p:spPr bwMode="gray">
                <a:xfrm>
                  <a:off x="-23882" y="2955804"/>
                  <a:ext cx="4398227" cy="1068855"/>
                </a:xfrm>
                <a:prstGeom prst="homePlate">
                  <a:avLst>
                    <a:gd name="adj" fmla="val 29778"/>
                  </a:avLst>
                </a:prstGeom>
                <a:ln>
                  <a:noFill/>
                  <a:headEnd/>
                  <a:tailEnd/>
                </a:ln>
                <a:effectLst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C53C20D-A477-4903-AED2-F138FDB0D707}"/>
                    </a:ext>
                  </a:extLst>
                </p:cNvPr>
                <p:cNvSpPr/>
                <p:nvPr/>
              </p:nvSpPr>
              <p:spPr>
                <a:xfrm>
                  <a:off x="694013" y="3140005"/>
                  <a:ext cx="2363452" cy="6952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46A38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Even after tuning, random forests model did not perform to standard</a:t>
                  </a:r>
                </a:p>
              </p:txBody>
            </p:sp>
          </p:grpSp>
        </p:grpSp>
        <p:sp>
          <p:nvSpPr>
            <p:cNvPr id="12" name="Freeform 764">
              <a:extLst>
                <a:ext uri="{FF2B5EF4-FFF2-40B4-BE49-F238E27FC236}">
                  <a16:creationId xmlns:a16="http://schemas.microsoft.com/office/drawing/2014/main" id="{AF0A4C8E-82C0-49D7-929A-CF3CE734D3C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117767" y="4510846"/>
              <a:ext cx="426443" cy="579525"/>
            </a:xfrm>
            <a:custGeom>
              <a:avLst/>
              <a:gdLst>
                <a:gd name="T0" fmla="*/ 11 w 235"/>
                <a:gd name="T1" fmla="*/ 0 h 320"/>
                <a:gd name="T2" fmla="*/ 0 w 235"/>
                <a:gd name="T3" fmla="*/ 309 h 320"/>
                <a:gd name="T4" fmla="*/ 224 w 235"/>
                <a:gd name="T5" fmla="*/ 320 h 320"/>
                <a:gd name="T6" fmla="*/ 235 w 235"/>
                <a:gd name="T7" fmla="*/ 10 h 320"/>
                <a:gd name="T8" fmla="*/ 214 w 235"/>
                <a:gd name="T9" fmla="*/ 298 h 320"/>
                <a:gd name="T10" fmla="*/ 22 w 235"/>
                <a:gd name="T11" fmla="*/ 21 h 320"/>
                <a:gd name="T12" fmla="*/ 214 w 235"/>
                <a:gd name="T13" fmla="*/ 298 h 320"/>
                <a:gd name="T14" fmla="*/ 182 w 235"/>
                <a:gd name="T15" fmla="*/ 106 h 320"/>
                <a:gd name="T16" fmla="*/ 192 w 235"/>
                <a:gd name="T17" fmla="*/ 53 h 320"/>
                <a:gd name="T18" fmla="*/ 54 w 235"/>
                <a:gd name="T19" fmla="*/ 42 h 320"/>
                <a:gd name="T20" fmla="*/ 43 w 235"/>
                <a:gd name="T21" fmla="*/ 96 h 320"/>
                <a:gd name="T22" fmla="*/ 64 w 235"/>
                <a:gd name="T23" fmla="*/ 64 h 320"/>
                <a:gd name="T24" fmla="*/ 171 w 235"/>
                <a:gd name="T25" fmla="*/ 85 h 320"/>
                <a:gd name="T26" fmla="*/ 64 w 235"/>
                <a:gd name="T27" fmla="*/ 64 h 320"/>
                <a:gd name="T28" fmla="*/ 54 w 235"/>
                <a:gd name="T29" fmla="*/ 128 h 320"/>
                <a:gd name="T30" fmla="*/ 54 w 235"/>
                <a:gd name="T31" fmla="*/ 149 h 320"/>
                <a:gd name="T32" fmla="*/ 107 w 235"/>
                <a:gd name="T33" fmla="*/ 138 h 320"/>
                <a:gd name="T34" fmla="*/ 86 w 235"/>
                <a:gd name="T35" fmla="*/ 138 h 320"/>
                <a:gd name="T36" fmla="*/ 107 w 235"/>
                <a:gd name="T37" fmla="*/ 138 h 320"/>
                <a:gd name="T38" fmla="*/ 139 w 235"/>
                <a:gd name="T39" fmla="*/ 149 h 320"/>
                <a:gd name="T40" fmla="*/ 139 w 235"/>
                <a:gd name="T41" fmla="*/ 128 h 320"/>
                <a:gd name="T42" fmla="*/ 192 w 235"/>
                <a:gd name="T43" fmla="*/ 138 h 320"/>
                <a:gd name="T44" fmla="*/ 171 w 235"/>
                <a:gd name="T45" fmla="*/ 138 h 320"/>
                <a:gd name="T46" fmla="*/ 192 w 235"/>
                <a:gd name="T47" fmla="*/ 138 h 320"/>
                <a:gd name="T48" fmla="*/ 54 w 235"/>
                <a:gd name="T49" fmla="*/ 170 h 320"/>
                <a:gd name="T50" fmla="*/ 54 w 235"/>
                <a:gd name="T51" fmla="*/ 192 h 320"/>
                <a:gd name="T52" fmla="*/ 107 w 235"/>
                <a:gd name="T53" fmla="*/ 181 h 320"/>
                <a:gd name="T54" fmla="*/ 86 w 235"/>
                <a:gd name="T55" fmla="*/ 181 h 320"/>
                <a:gd name="T56" fmla="*/ 107 w 235"/>
                <a:gd name="T57" fmla="*/ 181 h 320"/>
                <a:gd name="T58" fmla="*/ 139 w 235"/>
                <a:gd name="T59" fmla="*/ 192 h 320"/>
                <a:gd name="T60" fmla="*/ 139 w 235"/>
                <a:gd name="T61" fmla="*/ 170 h 320"/>
                <a:gd name="T62" fmla="*/ 192 w 235"/>
                <a:gd name="T63" fmla="*/ 181 h 320"/>
                <a:gd name="T64" fmla="*/ 171 w 235"/>
                <a:gd name="T65" fmla="*/ 181 h 320"/>
                <a:gd name="T66" fmla="*/ 192 w 235"/>
                <a:gd name="T67" fmla="*/ 181 h 320"/>
                <a:gd name="T68" fmla="*/ 54 w 235"/>
                <a:gd name="T69" fmla="*/ 213 h 320"/>
                <a:gd name="T70" fmla="*/ 54 w 235"/>
                <a:gd name="T71" fmla="*/ 234 h 320"/>
                <a:gd name="T72" fmla="*/ 107 w 235"/>
                <a:gd name="T73" fmla="*/ 224 h 320"/>
                <a:gd name="T74" fmla="*/ 86 w 235"/>
                <a:gd name="T75" fmla="*/ 224 h 320"/>
                <a:gd name="T76" fmla="*/ 107 w 235"/>
                <a:gd name="T77" fmla="*/ 224 h 320"/>
                <a:gd name="T78" fmla="*/ 139 w 235"/>
                <a:gd name="T79" fmla="*/ 234 h 320"/>
                <a:gd name="T80" fmla="*/ 139 w 235"/>
                <a:gd name="T81" fmla="*/ 213 h 320"/>
                <a:gd name="T82" fmla="*/ 192 w 235"/>
                <a:gd name="T83" fmla="*/ 224 h 320"/>
                <a:gd name="T84" fmla="*/ 182 w 235"/>
                <a:gd name="T85" fmla="*/ 277 h 320"/>
                <a:gd name="T86" fmla="*/ 171 w 235"/>
                <a:gd name="T87" fmla="*/ 224 h 320"/>
                <a:gd name="T88" fmla="*/ 192 w 235"/>
                <a:gd name="T89" fmla="*/ 224 h 320"/>
                <a:gd name="T90" fmla="*/ 54 w 235"/>
                <a:gd name="T91" fmla="*/ 256 h 320"/>
                <a:gd name="T92" fmla="*/ 54 w 235"/>
                <a:gd name="T93" fmla="*/ 277 h 320"/>
                <a:gd name="T94" fmla="*/ 107 w 235"/>
                <a:gd name="T95" fmla="*/ 266 h 320"/>
                <a:gd name="T96" fmla="*/ 86 w 235"/>
                <a:gd name="T97" fmla="*/ 266 h 320"/>
                <a:gd name="T98" fmla="*/ 107 w 235"/>
                <a:gd name="T99" fmla="*/ 266 h 320"/>
                <a:gd name="T100" fmla="*/ 139 w 235"/>
                <a:gd name="T101" fmla="*/ 277 h 320"/>
                <a:gd name="T102" fmla="*/ 139 w 235"/>
                <a:gd name="T103" fmla="*/ 25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5" h="320">
                  <a:moveTo>
                    <a:pt x="224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5"/>
                    <a:pt x="5" y="320"/>
                    <a:pt x="11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5" y="315"/>
                    <a:pt x="235" y="309"/>
                  </a:cubicBezTo>
                  <a:cubicBezTo>
                    <a:pt x="235" y="10"/>
                    <a:pt x="235" y="10"/>
                    <a:pt x="235" y="10"/>
                  </a:cubicBezTo>
                  <a:cubicBezTo>
                    <a:pt x="235" y="4"/>
                    <a:pt x="230" y="0"/>
                    <a:pt x="224" y="0"/>
                  </a:cubicBezTo>
                  <a:close/>
                  <a:moveTo>
                    <a:pt x="214" y="298"/>
                  </a:moveTo>
                  <a:cubicBezTo>
                    <a:pt x="22" y="298"/>
                    <a:pt x="22" y="298"/>
                    <a:pt x="22" y="298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4" y="21"/>
                    <a:pt x="214" y="21"/>
                    <a:pt x="214" y="21"/>
                  </a:cubicBezTo>
                  <a:lnTo>
                    <a:pt x="214" y="298"/>
                  </a:lnTo>
                  <a:close/>
                  <a:moveTo>
                    <a:pt x="54" y="106"/>
                  </a:moveTo>
                  <a:cubicBezTo>
                    <a:pt x="182" y="106"/>
                    <a:pt x="182" y="106"/>
                    <a:pt x="182" y="106"/>
                  </a:cubicBezTo>
                  <a:cubicBezTo>
                    <a:pt x="188" y="106"/>
                    <a:pt x="192" y="102"/>
                    <a:pt x="192" y="96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92" y="47"/>
                    <a:pt x="188" y="42"/>
                    <a:pt x="182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48" y="42"/>
                    <a:pt x="43" y="47"/>
                    <a:pt x="43" y="53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02"/>
                    <a:pt x="48" y="106"/>
                    <a:pt x="54" y="106"/>
                  </a:cubicBezTo>
                  <a:close/>
                  <a:moveTo>
                    <a:pt x="64" y="64"/>
                  </a:moveTo>
                  <a:cubicBezTo>
                    <a:pt x="171" y="64"/>
                    <a:pt x="171" y="64"/>
                    <a:pt x="171" y="64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64" y="85"/>
                    <a:pt x="64" y="85"/>
                    <a:pt x="64" y="85"/>
                  </a:cubicBezTo>
                  <a:lnTo>
                    <a:pt x="64" y="64"/>
                  </a:lnTo>
                  <a:close/>
                  <a:moveTo>
                    <a:pt x="43" y="138"/>
                  </a:moveTo>
                  <a:cubicBezTo>
                    <a:pt x="43" y="132"/>
                    <a:pt x="48" y="128"/>
                    <a:pt x="54" y="128"/>
                  </a:cubicBezTo>
                  <a:cubicBezTo>
                    <a:pt x="60" y="128"/>
                    <a:pt x="64" y="132"/>
                    <a:pt x="64" y="138"/>
                  </a:cubicBezTo>
                  <a:cubicBezTo>
                    <a:pt x="64" y="144"/>
                    <a:pt x="60" y="149"/>
                    <a:pt x="54" y="149"/>
                  </a:cubicBezTo>
                  <a:cubicBezTo>
                    <a:pt x="48" y="149"/>
                    <a:pt x="43" y="144"/>
                    <a:pt x="43" y="138"/>
                  </a:cubicBezTo>
                  <a:close/>
                  <a:moveTo>
                    <a:pt x="107" y="138"/>
                  </a:moveTo>
                  <a:cubicBezTo>
                    <a:pt x="107" y="144"/>
                    <a:pt x="102" y="149"/>
                    <a:pt x="96" y="149"/>
                  </a:cubicBezTo>
                  <a:cubicBezTo>
                    <a:pt x="90" y="149"/>
                    <a:pt x="86" y="144"/>
                    <a:pt x="86" y="138"/>
                  </a:cubicBezTo>
                  <a:cubicBezTo>
                    <a:pt x="86" y="132"/>
                    <a:pt x="90" y="128"/>
                    <a:pt x="96" y="128"/>
                  </a:cubicBezTo>
                  <a:cubicBezTo>
                    <a:pt x="102" y="128"/>
                    <a:pt x="107" y="132"/>
                    <a:pt x="107" y="138"/>
                  </a:cubicBezTo>
                  <a:close/>
                  <a:moveTo>
                    <a:pt x="150" y="138"/>
                  </a:moveTo>
                  <a:cubicBezTo>
                    <a:pt x="150" y="144"/>
                    <a:pt x="145" y="149"/>
                    <a:pt x="139" y="149"/>
                  </a:cubicBezTo>
                  <a:cubicBezTo>
                    <a:pt x="133" y="149"/>
                    <a:pt x="128" y="144"/>
                    <a:pt x="128" y="138"/>
                  </a:cubicBezTo>
                  <a:cubicBezTo>
                    <a:pt x="128" y="132"/>
                    <a:pt x="133" y="128"/>
                    <a:pt x="139" y="128"/>
                  </a:cubicBezTo>
                  <a:cubicBezTo>
                    <a:pt x="145" y="128"/>
                    <a:pt x="150" y="132"/>
                    <a:pt x="150" y="138"/>
                  </a:cubicBezTo>
                  <a:close/>
                  <a:moveTo>
                    <a:pt x="192" y="138"/>
                  </a:moveTo>
                  <a:cubicBezTo>
                    <a:pt x="192" y="144"/>
                    <a:pt x="188" y="149"/>
                    <a:pt x="182" y="149"/>
                  </a:cubicBezTo>
                  <a:cubicBezTo>
                    <a:pt x="176" y="149"/>
                    <a:pt x="171" y="144"/>
                    <a:pt x="171" y="138"/>
                  </a:cubicBezTo>
                  <a:cubicBezTo>
                    <a:pt x="171" y="132"/>
                    <a:pt x="176" y="128"/>
                    <a:pt x="182" y="128"/>
                  </a:cubicBezTo>
                  <a:cubicBezTo>
                    <a:pt x="188" y="128"/>
                    <a:pt x="192" y="132"/>
                    <a:pt x="192" y="138"/>
                  </a:cubicBezTo>
                  <a:close/>
                  <a:moveTo>
                    <a:pt x="43" y="181"/>
                  </a:moveTo>
                  <a:cubicBezTo>
                    <a:pt x="43" y="175"/>
                    <a:pt x="48" y="170"/>
                    <a:pt x="54" y="170"/>
                  </a:cubicBezTo>
                  <a:cubicBezTo>
                    <a:pt x="60" y="170"/>
                    <a:pt x="64" y="175"/>
                    <a:pt x="64" y="181"/>
                  </a:cubicBezTo>
                  <a:cubicBezTo>
                    <a:pt x="64" y="187"/>
                    <a:pt x="60" y="192"/>
                    <a:pt x="54" y="192"/>
                  </a:cubicBezTo>
                  <a:cubicBezTo>
                    <a:pt x="48" y="192"/>
                    <a:pt x="43" y="187"/>
                    <a:pt x="43" y="181"/>
                  </a:cubicBezTo>
                  <a:close/>
                  <a:moveTo>
                    <a:pt x="107" y="181"/>
                  </a:moveTo>
                  <a:cubicBezTo>
                    <a:pt x="107" y="187"/>
                    <a:pt x="102" y="192"/>
                    <a:pt x="96" y="192"/>
                  </a:cubicBezTo>
                  <a:cubicBezTo>
                    <a:pt x="90" y="192"/>
                    <a:pt x="86" y="187"/>
                    <a:pt x="86" y="181"/>
                  </a:cubicBezTo>
                  <a:cubicBezTo>
                    <a:pt x="86" y="175"/>
                    <a:pt x="90" y="170"/>
                    <a:pt x="96" y="170"/>
                  </a:cubicBezTo>
                  <a:cubicBezTo>
                    <a:pt x="102" y="170"/>
                    <a:pt x="107" y="175"/>
                    <a:pt x="107" y="181"/>
                  </a:cubicBezTo>
                  <a:close/>
                  <a:moveTo>
                    <a:pt x="150" y="181"/>
                  </a:moveTo>
                  <a:cubicBezTo>
                    <a:pt x="150" y="187"/>
                    <a:pt x="145" y="192"/>
                    <a:pt x="139" y="192"/>
                  </a:cubicBezTo>
                  <a:cubicBezTo>
                    <a:pt x="133" y="192"/>
                    <a:pt x="128" y="187"/>
                    <a:pt x="128" y="181"/>
                  </a:cubicBezTo>
                  <a:cubicBezTo>
                    <a:pt x="128" y="175"/>
                    <a:pt x="133" y="170"/>
                    <a:pt x="139" y="170"/>
                  </a:cubicBezTo>
                  <a:cubicBezTo>
                    <a:pt x="145" y="170"/>
                    <a:pt x="150" y="175"/>
                    <a:pt x="150" y="181"/>
                  </a:cubicBezTo>
                  <a:close/>
                  <a:moveTo>
                    <a:pt x="192" y="181"/>
                  </a:moveTo>
                  <a:cubicBezTo>
                    <a:pt x="192" y="187"/>
                    <a:pt x="188" y="192"/>
                    <a:pt x="182" y="192"/>
                  </a:cubicBezTo>
                  <a:cubicBezTo>
                    <a:pt x="176" y="192"/>
                    <a:pt x="171" y="187"/>
                    <a:pt x="171" y="181"/>
                  </a:cubicBezTo>
                  <a:cubicBezTo>
                    <a:pt x="171" y="175"/>
                    <a:pt x="176" y="170"/>
                    <a:pt x="182" y="170"/>
                  </a:cubicBezTo>
                  <a:cubicBezTo>
                    <a:pt x="188" y="170"/>
                    <a:pt x="192" y="175"/>
                    <a:pt x="192" y="181"/>
                  </a:cubicBezTo>
                  <a:close/>
                  <a:moveTo>
                    <a:pt x="43" y="224"/>
                  </a:moveTo>
                  <a:cubicBezTo>
                    <a:pt x="43" y="218"/>
                    <a:pt x="48" y="213"/>
                    <a:pt x="54" y="213"/>
                  </a:cubicBezTo>
                  <a:cubicBezTo>
                    <a:pt x="60" y="213"/>
                    <a:pt x="64" y="218"/>
                    <a:pt x="64" y="224"/>
                  </a:cubicBezTo>
                  <a:cubicBezTo>
                    <a:pt x="64" y="230"/>
                    <a:pt x="60" y="234"/>
                    <a:pt x="54" y="234"/>
                  </a:cubicBezTo>
                  <a:cubicBezTo>
                    <a:pt x="48" y="234"/>
                    <a:pt x="43" y="230"/>
                    <a:pt x="43" y="224"/>
                  </a:cubicBezTo>
                  <a:close/>
                  <a:moveTo>
                    <a:pt x="107" y="224"/>
                  </a:moveTo>
                  <a:cubicBezTo>
                    <a:pt x="107" y="230"/>
                    <a:pt x="102" y="234"/>
                    <a:pt x="96" y="234"/>
                  </a:cubicBezTo>
                  <a:cubicBezTo>
                    <a:pt x="90" y="234"/>
                    <a:pt x="86" y="230"/>
                    <a:pt x="86" y="224"/>
                  </a:cubicBezTo>
                  <a:cubicBezTo>
                    <a:pt x="86" y="218"/>
                    <a:pt x="90" y="213"/>
                    <a:pt x="96" y="213"/>
                  </a:cubicBezTo>
                  <a:cubicBezTo>
                    <a:pt x="102" y="213"/>
                    <a:pt x="107" y="218"/>
                    <a:pt x="107" y="224"/>
                  </a:cubicBezTo>
                  <a:close/>
                  <a:moveTo>
                    <a:pt x="150" y="224"/>
                  </a:moveTo>
                  <a:cubicBezTo>
                    <a:pt x="150" y="230"/>
                    <a:pt x="145" y="234"/>
                    <a:pt x="139" y="234"/>
                  </a:cubicBezTo>
                  <a:cubicBezTo>
                    <a:pt x="133" y="234"/>
                    <a:pt x="128" y="230"/>
                    <a:pt x="128" y="224"/>
                  </a:cubicBezTo>
                  <a:cubicBezTo>
                    <a:pt x="128" y="218"/>
                    <a:pt x="133" y="213"/>
                    <a:pt x="139" y="213"/>
                  </a:cubicBezTo>
                  <a:cubicBezTo>
                    <a:pt x="145" y="213"/>
                    <a:pt x="150" y="218"/>
                    <a:pt x="150" y="224"/>
                  </a:cubicBezTo>
                  <a:close/>
                  <a:moveTo>
                    <a:pt x="192" y="224"/>
                  </a:moveTo>
                  <a:cubicBezTo>
                    <a:pt x="192" y="266"/>
                    <a:pt x="192" y="266"/>
                    <a:pt x="192" y="266"/>
                  </a:cubicBezTo>
                  <a:cubicBezTo>
                    <a:pt x="192" y="272"/>
                    <a:pt x="188" y="277"/>
                    <a:pt x="182" y="277"/>
                  </a:cubicBezTo>
                  <a:cubicBezTo>
                    <a:pt x="176" y="277"/>
                    <a:pt x="171" y="272"/>
                    <a:pt x="171" y="266"/>
                  </a:cubicBezTo>
                  <a:cubicBezTo>
                    <a:pt x="171" y="224"/>
                    <a:pt x="171" y="224"/>
                    <a:pt x="171" y="224"/>
                  </a:cubicBezTo>
                  <a:cubicBezTo>
                    <a:pt x="171" y="218"/>
                    <a:pt x="176" y="213"/>
                    <a:pt x="182" y="213"/>
                  </a:cubicBezTo>
                  <a:cubicBezTo>
                    <a:pt x="188" y="213"/>
                    <a:pt x="192" y="218"/>
                    <a:pt x="192" y="224"/>
                  </a:cubicBezTo>
                  <a:close/>
                  <a:moveTo>
                    <a:pt x="43" y="266"/>
                  </a:moveTo>
                  <a:cubicBezTo>
                    <a:pt x="43" y="260"/>
                    <a:pt x="48" y="256"/>
                    <a:pt x="54" y="256"/>
                  </a:cubicBezTo>
                  <a:cubicBezTo>
                    <a:pt x="60" y="256"/>
                    <a:pt x="64" y="260"/>
                    <a:pt x="64" y="266"/>
                  </a:cubicBezTo>
                  <a:cubicBezTo>
                    <a:pt x="64" y="272"/>
                    <a:pt x="60" y="277"/>
                    <a:pt x="54" y="277"/>
                  </a:cubicBezTo>
                  <a:cubicBezTo>
                    <a:pt x="48" y="277"/>
                    <a:pt x="43" y="272"/>
                    <a:pt x="43" y="266"/>
                  </a:cubicBezTo>
                  <a:close/>
                  <a:moveTo>
                    <a:pt x="107" y="266"/>
                  </a:moveTo>
                  <a:cubicBezTo>
                    <a:pt x="107" y="272"/>
                    <a:pt x="102" y="277"/>
                    <a:pt x="96" y="277"/>
                  </a:cubicBezTo>
                  <a:cubicBezTo>
                    <a:pt x="90" y="277"/>
                    <a:pt x="86" y="272"/>
                    <a:pt x="86" y="266"/>
                  </a:cubicBezTo>
                  <a:cubicBezTo>
                    <a:pt x="86" y="260"/>
                    <a:pt x="90" y="256"/>
                    <a:pt x="96" y="256"/>
                  </a:cubicBezTo>
                  <a:cubicBezTo>
                    <a:pt x="102" y="256"/>
                    <a:pt x="107" y="260"/>
                    <a:pt x="107" y="266"/>
                  </a:cubicBezTo>
                  <a:close/>
                  <a:moveTo>
                    <a:pt x="150" y="266"/>
                  </a:moveTo>
                  <a:cubicBezTo>
                    <a:pt x="150" y="272"/>
                    <a:pt x="145" y="277"/>
                    <a:pt x="139" y="277"/>
                  </a:cubicBezTo>
                  <a:cubicBezTo>
                    <a:pt x="133" y="277"/>
                    <a:pt x="128" y="272"/>
                    <a:pt x="128" y="266"/>
                  </a:cubicBezTo>
                  <a:cubicBezTo>
                    <a:pt x="128" y="260"/>
                    <a:pt x="133" y="256"/>
                    <a:pt x="139" y="256"/>
                  </a:cubicBezTo>
                  <a:cubicBezTo>
                    <a:pt x="145" y="256"/>
                    <a:pt x="150" y="260"/>
                    <a:pt x="150" y="2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983919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 Brand Theme">
  <a:themeElements>
    <a:clrScheme name="Custom 3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9108-Presentation_16x9_Timesaver_PPT_Jan2022 (1).pptx" id="{6BF7DA49-D6F5-4F19-AAC6-7DC45F3A1CD9}" vid="{84C4D3F8-1E44-46A9-99C4-7045F60941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300</Words>
  <Application>Microsoft Office PowerPoint</Application>
  <PresentationFormat>Widescreen</PresentationFormat>
  <Paragraphs>62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Wingdings 2</vt:lpstr>
      <vt:lpstr>Deloitte Brand Theme</vt:lpstr>
      <vt:lpstr>think-cell Slide</vt:lpstr>
      <vt:lpstr>Predicting Employee Attrition Using Decision Trees and Random Forests</vt:lpstr>
      <vt:lpstr>Agenda</vt:lpstr>
      <vt:lpstr>Can we predict whether an employee will leave a company based on certain factors?</vt:lpstr>
      <vt:lpstr>Data Understanding</vt:lpstr>
      <vt:lpstr>Data Preparation</vt:lpstr>
      <vt:lpstr>Modeling and Evaluation</vt:lpstr>
      <vt:lpstr>Conclusion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Employee Attrition Using Decision Trees and Random Forests</dc:title>
  <dc:creator>Hince, Maddie</dc:creator>
  <cp:lastModifiedBy>Hince, Maddie</cp:lastModifiedBy>
  <cp:revision>4</cp:revision>
  <dcterms:created xsi:type="dcterms:W3CDTF">2023-01-26T18:30:10Z</dcterms:created>
  <dcterms:modified xsi:type="dcterms:W3CDTF">2023-02-03T04:38:00Z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2023-01-26T18:30:10Z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76a7b9f6-c2ea-417e-985e-fb02d6f812af</vt:lpwstr>
  </property>
  <property fmtid="{D5CDD505-2E9C-101B-9397-08002B2CF9AE}" pid="8" name="MSIP_Label_ea60d57e-af5b-4752-ac57-3e4f28ca11dc_ContentBits">
    <vt:lpwstr>0</vt:lpwstr>
  </property>
</Properties>
</file>