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44XmF2n4nPC/D8/f3MV2UJ4u3w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oa Rappaport" initials="" lastIdx="2" clrIdx="0"/>
  <p:cmAuthor id="1" name="Mehlam Saifudee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145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7-07T21:26:17.302" idx="1">
    <p:pos x="539" y="592"/>
    <p:text>Before you continue with the poster, I suggest that you try to draft a 6-7 sentences outline with the main points, then you can fill them up in the poster according to what you want to say. The paper can help you with the flow. @mms330@case.edu</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ci1nZKY"/>
      </p:ext>
    </p:extLst>
  </p:cm>
  <p:cm authorId="1" dt="2022-07-07T21:06:13.669" idx="1">
    <p:pos x="539" y="592"/>
    <p:text>Hi yes I will work on the outline of the talk of the poster tomorrow and will make pointers on a Google doc to help me with it</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ci1nZKo"/>
      </p:ext>
    </p:extLst>
  </p:cm>
  <p:cm authorId="0" dt="2022-07-07T21:26:17.302" idx="2">
    <p:pos x="539" y="592"/>
    <p:text>Great!</p:text>
    <p:extLst>
      <p:ext uri="{C676402C-5697-4E1C-873F-D02D1690AC5C}">
        <p15:threadingInfo xmlns:p15="http://schemas.microsoft.com/office/powerpoint/2012/main" timeZoneBias="0">
          <p15:parentCm authorId="0" idx="1"/>
        </p15:threadingInfo>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ci1nZK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 name="Google Shape;2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3b9feb0bca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3b9feb0b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13b9feb0bc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3017520" y="30510482"/>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60" y="30510482"/>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60" y="30510482"/>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3"/>
          <p:cNvSpPr txBox="1">
            <a:spLocks noGrp="1"/>
          </p:cNvSpPr>
          <p:nvPr>
            <p:ph type="title"/>
          </p:nvPr>
        </p:nvSpPr>
        <p:spPr>
          <a:xfrm>
            <a:off x="3017520" y="8211823"/>
            <a:ext cx="37856160" cy="26136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3017520" y="11480800"/>
            <a:ext cx="37856160" cy="181686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accent1"/>
              </a:buClr>
              <a:buSzPts val="1800"/>
              <a:buChar char="•"/>
              <a:defRPr/>
            </a:lvl1pPr>
            <a:lvl2pPr marL="914400" lvl="1" indent="-342900" algn="l">
              <a:lnSpc>
                <a:spcPct val="90000"/>
              </a:lnSpc>
              <a:spcBef>
                <a:spcPts val="1800"/>
              </a:spcBef>
              <a:spcAft>
                <a:spcPts val="0"/>
              </a:spcAft>
              <a:buClr>
                <a:schemeClr val="accent1"/>
              </a:buClr>
              <a:buSzPts val="1800"/>
              <a:buChar char="•"/>
              <a:defRPr/>
            </a:lvl2pPr>
            <a:lvl3pPr marL="1371600" lvl="2" indent="-342900" algn="l">
              <a:lnSpc>
                <a:spcPct val="90000"/>
              </a:lnSpc>
              <a:spcBef>
                <a:spcPts val="1800"/>
              </a:spcBef>
              <a:spcAft>
                <a:spcPts val="0"/>
              </a:spcAft>
              <a:buClr>
                <a:schemeClr val="accent1"/>
              </a:buClr>
              <a:buSzPts val="1800"/>
              <a:buChar char="•"/>
              <a:defRPr/>
            </a:lvl3pPr>
            <a:lvl4pPr marL="1828800" lvl="3" indent="-342900" algn="l">
              <a:lnSpc>
                <a:spcPct val="90000"/>
              </a:lnSpc>
              <a:spcBef>
                <a:spcPts val="1800"/>
              </a:spcBef>
              <a:spcAft>
                <a:spcPts val="0"/>
              </a:spcAft>
              <a:buClr>
                <a:schemeClr val="accent1"/>
              </a:buClr>
              <a:buSzPts val="1800"/>
              <a:buChar char="•"/>
              <a:defRPr/>
            </a:lvl4pPr>
            <a:lvl5pPr marL="2286000" lvl="4" indent="-342900" algn="l">
              <a:lnSpc>
                <a:spcPct val="90000"/>
              </a:lnSpc>
              <a:spcBef>
                <a:spcPts val="1800"/>
              </a:spcBef>
              <a:spcAft>
                <a:spcPts val="0"/>
              </a:spcAft>
              <a:buClr>
                <a:schemeClr val="accent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017520" y="8211823"/>
            <a:ext cx="37856160" cy="261365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15840"/>
              <a:buFont typeface="Arial"/>
              <a:buNone/>
              <a:defRPr sz="15839"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3017520" y="11480800"/>
            <a:ext cx="37856160" cy="18168622"/>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accent1"/>
              </a:buClr>
              <a:buSzPts val="10080"/>
              <a:buFont typeface="Arial"/>
              <a:buChar char="•"/>
              <a:defRPr sz="10080" b="0" i="0" u="none" strike="noStrike" cap="none">
                <a:solidFill>
                  <a:schemeClr val="accent1"/>
                </a:solidFill>
                <a:latin typeface="Arial"/>
                <a:ea typeface="Arial"/>
                <a:cs typeface="Arial"/>
                <a:sym typeface="Arial"/>
              </a:defRPr>
            </a:lvl1pPr>
            <a:lvl2pPr marL="914400" marR="0" lvl="1" indent="-777240" algn="l" rtl="0">
              <a:lnSpc>
                <a:spcPct val="90000"/>
              </a:lnSpc>
              <a:spcBef>
                <a:spcPts val="1800"/>
              </a:spcBef>
              <a:spcAft>
                <a:spcPts val="0"/>
              </a:spcAft>
              <a:buClr>
                <a:schemeClr val="accent1"/>
              </a:buClr>
              <a:buSzPts val="8640"/>
              <a:buFont typeface="Arial"/>
              <a:buChar char="•"/>
              <a:defRPr sz="8640" b="0" i="0" u="none" strike="noStrike" cap="none">
                <a:solidFill>
                  <a:schemeClr val="accent1"/>
                </a:solidFill>
                <a:latin typeface="Arial"/>
                <a:ea typeface="Arial"/>
                <a:cs typeface="Arial"/>
                <a:sym typeface="Arial"/>
              </a:defRPr>
            </a:lvl2pPr>
            <a:lvl3pPr marL="1371600" marR="0" lvl="2" indent="-685800" algn="l" rtl="0">
              <a:lnSpc>
                <a:spcPct val="90000"/>
              </a:lnSpc>
              <a:spcBef>
                <a:spcPts val="1800"/>
              </a:spcBef>
              <a:spcAft>
                <a:spcPts val="0"/>
              </a:spcAft>
              <a:buClr>
                <a:schemeClr val="accent1"/>
              </a:buClr>
              <a:buSzPts val="7200"/>
              <a:buFont typeface="Arial"/>
              <a:buChar char="•"/>
              <a:defRPr sz="7200" b="0" i="0" u="none" strike="noStrike" cap="none">
                <a:solidFill>
                  <a:schemeClr val="accent1"/>
                </a:solidFill>
                <a:latin typeface="Arial"/>
                <a:ea typeface="Arial"/>
                <a:cs typeface="Arial"/>
                <a:sym typeface="Arial"/>
              </a:defRPr>
            </a:lvl3pPr>
            <a:lvl4pPr marL="1828800" marR="0" lvl="3" indent="-640080" algn="l" rtl="0">
              <a:lnSpc>
                <a:spcPct val="90000"/>
              </a:lnSpc>
              <a:spcBef>
                <a:spcPts val="1800"/>
              </a:spcBef>
              <a:spcAft>
                <a:spcPts val="0"/>
              </a:spcAft>
              <a:buClr>
                <a:schemeClr val="accent1"/>
              </a:buClr>
              <a:buSzPts val="6480"/>
              <a:buFont typeface="Arial"/>
              <a:buChar char="•"/>
              <a:defRPr sz="6480" b="0" i="0" u="none" strike="noStrike" cap="none">
                <a:solidFill>
                  <a:schemeClr val="accent1"/>
                </a:solidFill>
                <a:latin typeface="Arial"/>
                <a:ea typeface="Arial"/>
                <a:cs typeface="Arial"/>
                <a:sym typeface="Arial"/>
              </a:defRPr>
            </a:lvl4pPr>
            <a:lvl5pPr marL="2286000" marR="0" lvl="4" indent="-640079" algn="l" rtl="0">
              <a:lnSpc>
                <a:spcPct val="90000"/>
              </a:lnSpc>
              <a:spcBef>
                <a:spcPts val="1800"/>
              </a:spcBef>
              <a:spcAft>
                <a:spcPts val="0"/>
              </a:spcAft>
              <a:buClr>
                <a:schemeClr val="accent1"/>
              </a:buClr>
              <a:buSzPts val="6480"/>
              <a:buFont typeface="Arial"/>
              <a:buChar char="•"/>
              <a:defRPr sz="6480" b="0" i="0" u="none" strike="noStrike" cap="none">
                <a:solidFill>
                  <a:schemeClr val="accent1"/>
                </a:solidFill>
                <a:latin typeface="Arial"/>
                <a:ea typeface="Arial"/>
                <a:cs typeface="Arial"/>
                <a:sym typeface="Arial"/>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Arial"/>
                <a:ea typeface="Arial"/>
                <a:cs typeface="Arial"/>
                <a:sym typeface="Arial"/>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Arial"/>
                <a:ea typeface="Arial"/>
                <a:cs typeface="Arial"/>
                <a:sym typeface="Arial"/>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Arial"/>
                <a:ea typeface="Arial"/>
                <a:cs typeface="Arial"/>
                <a:sym typeface="Arial"/>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3017520" y="30510482"/>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32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538960" y="30510482"/>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32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72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72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72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72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72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72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72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7258"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0998160" y="30510482"/>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320" b="0" i="0" u="none" strike="noStrike" cap="none">
                <a:solidFill>
                  <a:schemeClr val="accent1"/>
                </a:solidFill>
                <a:latin typeface="Arial"/>
                <a:ea typeface="Arial"/>
                <a:cs typeface="Arial"/>
                <a:sym typeface="Arial"/>
              </a:defRPr>
            </a:lvl1pPr>
            <a:lvl2pPr marL="0" marR="0" lvl="1" indent="0" algn="r" rtl="0">
              <a:spcBef>
                <a:spcPts val="0"/>
              </a:spcBef>
              <a:buNone/>
              <a:defRPr sz="4320" b="0" i="0" u="none" strike="noStrike" cap="none">
                <a:solidFill>
                  <a:schemeClr val="accent1"/>
                </a:solidFill>
                <a:latin typeface="Arial"/>
                <a:ea typeface="Arial"/>
                <a:cs typeface="Arial"/>
                <a:sym typeface="Arial"/>
              </a:defRPr>
            </a:lvl2pPr>
            <a:lvl3pPr marL="0" marR="0" lvl="2" indent="0" algn="r" rtl="0">
              <a:spcBef>
                <a:spcPts val="0"/>
              </a:spcBef>
              <a:buNone/>
              <a:defRPr sz="4320" b="0" i="0" u="none" strike="noStrike" cap="none">
                <a:solidFill>
                  <a:schemeClr val="accent1"/>
                </a:solidFill>
                <a:latin typeface="Arial"/>
                <a:ea typeface="Arial"/>
                <a:cs typeface="Arial"/>
                <a:sym typeface="Arial"/>
              </a:defRPr>
            </a:lvl3pPr>
            <a:lvl4pPr marL="0" marR="0" lvl="3" indent="0" algn="r" rtl="0">
              <a:spcBef>
                <a:spcPts val="0"/>
              </a:spcBef>
              <a:buNone/>
              <a:defRPr sz="4320" b="0" i="0" u="none" strike="noStrike" cap="none">
                <a:solidFill>
                  <a:schemeClr val="accent1"/>
                </a:solidFill>
                <a:latin typeface="Arial"/>
                <a:ea typeface="Arial"/>
                <a:cs typeface="Arial"/>
                <a:sym typeface="Arial"/>
              </a:defRPr>
            </a:lvl4pPr>
            <a:lvl5pPr marL="0" marR="0" lvl="4" indent="0" algn="r" rtl="0">
              <a:spcBef>
                <a:spcPts val="0"/>
              </a:spcBef>
              <a:buNone/>
              <a:defRPr sz="4320" b="0" i="0" u="none" strike="noStrike" cap="none">
                <a:solidFill>
                  <a:schemeClr val="accent1"/>
                </a:solidFill>
                <a:latin typeface="Arial"/>
                <a:ea typeface="Arial"/>
                <a:cs typeface="Arial"/>
                <a:sym typeface="Arial"/>
              </a:defRPr>
            </a:lvl5pPr>
            <a:lvl6pPr marL="0" marR="0" lvl="5" indent="0" algn="r" rtl="0">
              <a:spcBef>
                <a:spcPts val="0"/>
              </a:spcBef>
              <a:buNone/>
              <a:defRPr sz="4320" b="0" i="0" u="none" strike="noStrike" cap="none">
                <a:solidFill>
                  <a:schemeClr val="accent1"/>
                </a:solidFill>
                <a:latin typeface="Arial"/>
                <a:ea typeface="Arial"/>
                <a:cs typeface="Arial"/>
                <a:sym typeface="Arial"/>
              </a:defRPr>
            </a:lvl6pPr>
            <a:lvl7pPr marL="0" marR="0" lvl="6" indent="0" algn="r" rtl="0">
              <a:spcBef>
                <a:spcPts val="0"/>
              </a:spcBef>
              <a:buNone/>
              <a:defRPr sz="4320" b="0" i="0" u="none" strike="noStrike" cap="none">
                <a:solidFill>
                  <a:schemeClr val="accent1"/>
                </a:solidFill>
                <a:latin typeface="Arial"/>
                <a:ea typeface="Arial"/>
                <a:cs typeface="Arial"/>
                <a:sym typeface="Arial"/>
              </a:defRPr>
            </a:lvl7pPr>
            <a:lvl8pPr marL="0" marR="0" lvl="7" indent="0" algn="r" rtl="0">
              <a:spcBef>
                <a:spcPts val="0"/>
              </a:spcBef>
              <a:buNone/>
              <a:defRPr sz="4320" b="0" i="0" u="none" strike="noStrike" cap="none">
                <a:solidFill>
                  <a:schemeClr val="accent1"/>
                </a:solidFill>
                <a:latin typeface="Arial"/>
                <a:ea typeface="Arial"/>
                <a:cs typeface="Arial"/>
                <a:sym typeface="Arial"/>
              </a:defRPr>
            </a:lvl8pPr>
            <a:lvl9pPr marL="0" marR="0" lvl="8" indent="0" algn="r" rtl="0">
              <a:spcBef>
                <a:spcPts val="0"/>
              </a:spcBef>
              <a:buNone/>
              <a:defRPr sz="4320" b="0"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
          <p:cNvPicPr preferRelativeResize="0"/>
          <p:nvPr/>
        </p:nvPicPr>
        <p:blipFill rotWithShape="1">
          <a:blip r:embed="rId3">
            <a:alphaModFix/>
          </a:blip>
          <a:srcRect/>
          <a:stretch/>
        </p:blipFill>
        <p:spPr>
          <a:xfrm>
            <a:off x="0" y="-1"/>
            <a:ext cx="43891200" cy="7350764"/>
          </a:xfrm>
          <a:prstGeom prst="rect">
            <a:avLst/>
          </a:prstGeom>
          <a:noFill/>
          <a:ln>
            <a:noFill/>
          </a:ln>
        </p:spPr>
      </p:pic>
      <p:pic>
        <p:nvPicPr>
          <p:cNvPr id="16" name="Google Shape;16;p2"/>
          <p:cNvPicPr preferRelativeResize="0"/>
          <p:nvPr/>
        </p:nvPicPr>
        <p:blipFill rotWithShape="1">
          <a:blip r:embed="rId4">
            <a:alphaModFix/>
          </a:blip>
          <a:srcRect/>
          <a:stretch/>
        </p:blipFill>
        <p:spPr>
          <a:xfrm>
            <a:off x="33782000" y="1488256"/>
            <a:ext cx="8138144" cy="1747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p:nvPr/>
        </p:nvSpPr>
        <p:spPr>
          <a:xfrm>
            <a:off x="273125" y="891025"/>
            <a:ext cx="33429000" cy="556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1" i="0" strike="noStrike" cap="none">
                <a:solidFill>
                  <a:schemeClr val="lt1"/>
                </a:solidFill>
                <a:latin typeface="Georgia"/>
                <a:ea typeface="Georgia"/>
                <a:cs typeface="Georgia"/>
                <a:sym typeface="Georgia"/>
              </a:rPr>
              <a:t>DART</a:t>
            </a:r>
            <a:r>
              <a:rPr lang="en-US" sz="9600" b="0" i="0" strike="noStrike" cap="none">
                <a:solidFill>
                  <a:schemeClr val="lt1"/>
                </a:solidFill>
                <a:latin typeface="Georgia"/>
                <a:ea typeface="Georgia"/>
                <a:cs typeface="Georgia"/>
                <a:sym typeface="Georgia"/>
              </a:rPr>
              <a:t>: A </a:t>
            </a:r>
            <a:r>
              <a:rPr lang="en-US" sz="9600" b="1" i="0" u="sng" strike="noStrike" cap="none">
                <a:solidFill>
                  <a:schemeClr val="lt1"/>
                </a:solidFill>
                <a:latin typeface="Georgia"/>
                <a:ea typeface="Georgia"/>
                <a:cs typeface="Georgia"/>
                <a:sym typeface="Georgia"/>
              </a:rPr>
              <a:t>D</a:t>
            </a:r>
            <a:r>
              <a:rPr lang="en-US" sz="9600" b="0" i="0" strike="noStrike" cap="none">
                <a:solidFill>
                  <a:schemeClr val="lt1"/>
                </a:solidFill>
                <a:latin typeface="Georgia"/>
                <a:ea typeface="Georgia"/>
                <a:cs typeface="Georgia"/>
                <a:sym typeface="Georgia"/>
              </a:rPr>
              <a:t>atabase for </a:t>
            </a:r>
            <a:r>
              <a:rPr lang="en-US" sz="9600" b="1" i="0" u="sng" strike="noStrike" cap="none">
                <a:solidFill>
                  <a:schemeClr val="lt1"/>
                </a:solidFill>
                <a:latin typeface="Georgia"/>
                <a:ea typeface="Georgia"/>
                <a:cs typeface="Georgia"/>
                <a:sym typeface="Georgia"/>
              </a:rPr>
              <a:t>A</a:t>
            </a:r>
            <a:r>
              <a:rPr lang="en-US" sz="9600" b="0" i="0" strike="noStrike" cap="none">
                <a:solidFill>
                  <a:schemeClr val="lt1"/>
                </a:solidFill>
                <a:latin typeface="Georgia"/>
                <a:ea typeface="Georgia"/>
                <a:cs typeface="Georgia"/>
                <a:sym typeface="Georgia"/>
              </a:rPr>
              <a:t>nalysis of </a:t>
            </a:r>
            <a:r>
              <a:rPr lang="en-US" sz="9600" b="1" i="0" u="sng" strike="noStrike" cap="none">
                <a:solidFill>
                  <a:schemeClr val="lt1"/>
                </a:solidFill>
                <a:latin typeface="Georgia"/>
                <a:ea typeface="Georgia"/>
                <a:cs typeface="Georgia"/>
                <a:sym typeface="Georgia"/>
              </a:rPr>
              <a:t>R</a:t>
            </a:r>
            <a:r>
              <a:rPr lang="en-US" sz="9600" b="0" i="0" strike="noStrike" cap="none">
                <a:solidFill>
                  <a:schemeClr val="lt1"/>
                </a:solidFill>
                <a:latin typeface="Georgia"/>
                <a:ea typeface="Georgia"/>
                <a:cs typeface="Georgia"/>
                <a:sym typeface="Georgia"/>
              </a:rPr>
              <a:t>epresented </a:t>
            </a:r>
            <a:r>
              <a:rPr lang="en-US" sz="9600" b="1" i="0" u="sng" strike="noStrike" cap="none">
                <a:solidFill>
                  <a:schemeClr val="l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a:t>
            </a:r>
            <a:r>
              <a:rPr lang="en-US" sz="9600" b="0" i="0" strike="noStrike" cap="none">
                <a:solidFill>
                  <a:schemeClr val="l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issues</a:t>
            </a:r>
            <a:endParaRPr u="sng"/>
          </a:p>
          <a:p>
            <a:pPr marL="0" marR="0" lvl="0" indent="0" algn="l" rtl="0">
              <a:spcBef>
                <a:spcPts val="0"/>
              </a:spcBef>
              <a:spcAft>
                <a:spcPts val="0"/>
              </a:spcAft>
              <a:buClr>
                <a:schemeClr val="accent3"/>
              </a:buClr>
              <a:buSzPts val="5500"/>
              <a:buFont typeface="Arial"/>
              <a:buNone/>
            </a:pPr>
            <a:endParaRPr sz="5500" b="0" i="0" u="none" strike="noStrike" cap="none">
              <a:solidFill>
                <a:schemeClr val="lt1"/>
              </a:solidFill>
              <a:latin typeface="Georgia"/>
              <a:ea typeface="Georgia"/>
              <a:cs typeface="Georgia"/>
              <a:sym typeface="Georgia"/>
            </a:endParaRPr>
          </a:p>
          <a:p>
            <a:pPr marL="0" marR="0" lvl="0" indent="0" algn="ctr" rtl="0">
              <a:spcBef>
                <a:spcPts val="0"/>
              </a:spcBef>
              <a:spcAft>
                <a:spcPts val="0"/>
              </a:spcAft>
              <a:buNone/>
            </a:pPr>
            <a:r>
              <a:rPr lang="en-US" sz="5500" b="0" i="0" u="sng" strike="noStrike" cap="none">
                <a:solidFill>
                  <a:schemeClr val="l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Authors</a:t>
            </a:r>
            <a:r>
              <a:rPr lang="en-US" sz="5500" b="0" i="0" u="sng" strike="noStrike" cap="none">
                <a:solidFill>
                  <a:schemeClr val="lt1"/>
                </a:solidFill>
                <a:latin typeface="Georgia"/>
                <a:ea typeface="Georgia"/>
                <a:cs typeface="Georgia"/>
                <a:sym typeface="Georgia"/>
              </a:rPr>
              <a:t>:</a:t>
            </a:r>
            <a:r>
              <a:rPr lang="en-US" sz="5500">
                <a:solidFill>
                  <a:schemeClr val="lt1"/>
                </a:solidFill>
                <a:latin typeface="Georgia"/>
                <a:ea typeface="Georgia"/>
                <a:cs typeface="Georgia"/>
                <a:sym typeface="Georgia"/>
              </a:rPr>
              <a:t> Gina Hyunh</a:t>
            </a:r>
            <a:r>
              <a:rPr lang="en-US" sz="5500" baseline="30000">
                <a:solidFill>
                  <a:schemeClr val="lt1"/>
                </a:solidFill>
                <a:latin typeface="Georgia"/>
                <a:ea typeface="Georgia"/>
                <a:cs typeface="Georgia"/>
                <a:sym typeface="Georgia"/>
              </a:rPr>
              <a:t>1 </a:t>
            </a:r>
            <a:r>
              <a:rPr lang="en-US" sz="5500">
                <a:solidFill>
                  <a:schemeClr val="lt1"/>
                </a:solidFill>
                <a:latin typeface="Georgia"/>
                <a:ea typeface="Georgia"/>
                <a:cs typeface="Georgia"/>
                <a:sym typeface="Georgia"/>
              </a:rPr>
              <a:t>, </a:t>
            </a:r>
            <a:r>
              <a:rPr lang="en-US" sz="5500" b="1" i="0" u="sng" strike="noStrike" cap="none">
                <a:solidFill>
                  <a:schemeClr val="lt1"/>
                </a:solidFill>
                <a:latin typeface="Georgia"/>
                <a:ea typeface="Georgia"/>
                <a:cs typeface="Georgia"/>
                <a:sym typeface="Georgia"/>
              </a:rPr>
              <a:t>Mehlam Saifudeen</a:t>
            </a:r>
            <a:r>
              <a:rPr lang="en-US" sz="5500" b="1" i="0" strike="noStrike" cap="none" baseline="30000">
                <a:solidFill>
                  <a:schemeClr val="lt1"/>
                </a:solidFill>
                <a:latin typeface="Georgia"/>
                <a:ea typeface="Georgia"/>
                <a:cs typeface="Georgia"/>
                <a:sym typeface="Georgia"/>
              </a:rPr>
              <a:t>1,2</a:t>
            </a:r>
            <a:r>
              <a:rPr lang="en-US" sz="5500" b="0" i="0" u="none" strike="noStrike" cap="none">
                <a:solidFill>
                  <a:schemeClr val="lt1"/>
                </a:solidFill>
                <a:latin typeface="Georgia"/>
                <a:ea typeface="Georgia"/>
                <a:cs typeface="Georgia"/>
                <a:sym typeface="Georgia"/>
              </a:rPr>
              <a:t>, Alison Paquette</a:t>
            </a:r>
            <a:r>
              <a:rPr lang="en-US" sz="5500" baseline="30000">
                <a:solidFill>
                  <a:schemeClr val="lt1"/>
                </a:solidFill>
                <a:latin typeface="Georgia"/>
                <a:ea typeface="Georgia"/>
                <a:cs typeface="Georgia"/>
                <a:sym typeface="Georgia"/>
              </a:rPr>
              <a:t>3</a:t>
            </a:r>
            <a:r>
              <a:rPr lang="en-US" sz="5500" b="0" i="0" u="none" strike="noStrike" cap="none">
                <a:solidFill>
                  <a:schemeClr val="lt1"/>
                </a:solidFill>
                <a:latin typeface="Georgia"/>
                <a:ea typeface="Georgia"/>
                <a:cs typeface="Georgia"/>
                <a:sym typeface="Georgia"/>
              </a:rPr>
              <a:t>, Priyanka Baloni</a:t>
            </a:r>
            <a:r>
              <a:rPr lang="en-US" sz="5500" b="0" i="0" u="none" strike="noStrike" cap="none" baseline="30000">
                <a:solidFill>
                  <a:schemeClr val="lt1"/>
                </a:solidFill>
                <a:latin typeface="Georgia"/>
                <a:ea typeface="Georgia"/>
                <a:cs typeface="Georgia"/>
                <a:sym typeface="Georgia"/>
              </a:rPr>
              <a:t>1 </a:t>
            </a:r>
            <a:r>
              <a:rPr lang="en-US" sz="5500">
                <a:solidFill>
                  <a:schemeClr val="lt1"/>
                </a:solidFill>
                <a:latin typeface="Georgia"/>
                <a:ea typeface="Georgia"/>
                <a:cs typeface="Georgia"/>
                <a:sym typeface="Georgia"/>
              </a:rPr>
              <a:t>, </a:t>
            </a:r>
            <a:r>
              <a:rPr lang="en-US" sz="5500">
                <a:solidFill>
                  <a:schemeClr val="l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Noa Rappaport</a:t>
            </a:r>
            <a:r>
              <a:rPr lang="en-US" sz="5500" baseline="30000">
                <a:solidFill>
                  <a:schemeClr val="l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1 </a:t>
            </a:r>
            <a:endParaRPr/>
          </a:p>
          <a:p>
            <a:pPr marL="0" marR="0" lvl="0" indent="0" algn="ctr" rtl="0">
              <a:spcBef>
                <a:spcPts val="0"/>
              </a:spcBef>
              <a:spcAft>
                <a:spcPts val="0"/>
              </a:spcAft>
              <a:buNone/>
            </a:pPr>
            <a:r>
              <a:rPr lang="en-US" sz="5500" b="0" i="1" u="none" strike="noStrike" cap="none" baseline="30000">
                <a:solidFill>
                  <a:schemeClr val="lt1"/>
                </a:solidFill>
                <a:latin typeface="Georgia"/>
                <a:ea typeface="Georgia"/>
                <a:cs typeface="Georgia"/>
                <a:sym typeface="Georgia"/>
              </a:rPr>
              <a:t>1</a:t>
            </a:r>
            <a:r>
              <a:rPr lang="en-US" sz="5500" b="0" i="1" u="none" strike="noStrike" cap="none">
                <a:solidFill>
                  <a:schemeClr val="lt1"/>
                </a:solidFill>
                <a:latin typeface="Georgia"/>
                <a:ea typeface="Georgia"/>
                <a:cs typeface="Georgia"/>
                <a:sym typeface="Georgia"/>
              </a:rPr>
              <a:t>Institute for Systems Biology, Seattle, WA  ; </a:t>
            </a:r>
            <a:r>
              <a:rPr lang="en-US" sz="5500" b="0" i="1" u="none" strike="noStrike" cap="none" baseline="30000">
                <a:solidFill>
                  <a:schemeClr val="lt1"/>
                </a:solidFill>
                <a:latin typeface="Georgia"/>
                <a:ea typeface="Georgia"/>
                <a:cs typeface="Georgia"/>
                <a:sym typeface="Georgia"/>
              </a:rPr>
              <a:t>2</a:t>
            </a:r>
            <a:r>
              <a:rPr lang="en-US" sz="5500" b="0" i="1" u="none" strike="noStrike" cap="none">
                <a:solidFill>
                  <a:schemeClr val="lt1"/>
                </a:solidFill>
                <a:latin typeface="Georgia"/>
                <a:ea typeface="Georgia"/>
                <a:cs typeface="Georgia"/>
                <a:sym typeface="Georgia"/>
              </a:rPr>
              <a:t>Case Western Reserve University, Cleveland, OH;</a:t>
            </a:r>
            <a:endParaRPr sz="5500" b="0" i="1" u="none" strike="noStrike" cap="none">
              <a:solidFill>
                <a:schemeClr val="lt1"/>
              </a:solidFill>
              <a:latin typeface="Georgia"/>
              <a:ea typeface="Georgia"/>
              <a:cs typeface="Georgia"/>
              <a:sym typeface="Georgia"/>
            </a:endParaRPr>
          </a:p>
          <a:p>
            <a:pPr marL="0" lvl="0" indent="0" algn="ctr" rtl="0">
              <a:spcBef>
                <a:spcPts val="0"/>
              </a:spcBef>
              <a:spcAft>
                <a:spcPts val="0"/>
              </a:spcAft>
              <a:buClr>
                <a:schemeClr val="dk1"/>
              </a:buClr>
              <a:buFont typeface="Arial"/>
              <a:buNone/>
            </a:pPr>
            <a:r>
              <a:rPr lang="en-US" sz="5500" baseline="30000">
                <a:solidFill>
                  <a:schemeClr val="lt1"/>
                </a:solidFill>
                <a:latin typeface="Georgia"/>
                <a:ea typeface="Georgia"/>
                <a:cs typeface="Georgia"/>
                <a:sym typeface="Georgia"/>
              </a:rPr>
              <a:t>3</a:t>
            </a:r>
            <a:r>
              <a:rPr lang="en-US" sz="5500" i="1">
                <a:solidFill>
                  <a:schemeClr val="lt1"/>
                </a:solidFill>
                <a:latin typeface="Georgia"/>
                <a:ea typeface="Georgia"/>
                <a:cs typeface="Georgia"/>
                <a:sym typeface="Georgia"/>
              </a:rPr>
              <a:t>Seattle Children’s Research Institute, Seattle,  WA</a:t>
            </a:r>
            <a:endParaRPr sz="5500" i="1">
              <a:solidFill>
                <a:schemeClr val="lt1"/>
              </a:solidFill>
              <a:latin typeface="Georgia"/>
              <a:ea typeface="Georgia"/>
              <a:cs typeface="Georgia"/>
              <a:sym typeface="Georgia"/>
            </a:endParaRPr>
          </a:p>
        </p:txBody>
      </p:sp>
      <p:sp>
        <p:nvSpPr>
          <p:cNvPr id="28" name="Google Shape;28;p1"/>
          <p:cNvSpPr txBox="1"/>
          <p:nvPr/>
        </p:nvSpPr>
        <p:spPr>
          <a:xfrm>
            <a:off x="33702171" y="3910939"/>
            <a:ext cx="9666515" cy="30955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500" b="0" i="1" u="none" strike="noStrike" cap="none">
                <a:solidFill>
                  <a:schemeClr val="accent1"/>
                </a:solidFill>
                <a:latin typeface="Georgia"/>
                <a:ea typeface="Georgia"/>
                <a:cs typeface="Georgia"/>
                <a:sym typeface="Georgia"/>
              </a:rPr>
              <a:t> </a:t>
            </a:r>
            <a:endParaRPr sz="4500" b="0" i="1" u="none" strike="noStrike" cap="none">
              <a:solidFill>
                <a:schemeClr val="accent1"/>
              </a:solidFill>
              <a:latin typeface="Georgia"/>
              <a:ea typeface="Georgia"/>
              <a:cs typeface="Georgia"/>
              <a:sym typeface="Georgia"/>
            </a:endParaRPr>
          </a:p>
        </p:txBody>
      </p:sp>
      <p:sp>
        <p:nvSpPr>
          <p:cNvPr id="29" name="Google Shape;29;p1"/>
          <p:cNvSpPr txBox="1"/>
          <p:nvPr/>
        </p:nvSpPr>
        <p:spPr>
          <a:xfrm>
            <a:off x="273125" y="7603050"/>
            <a:ext cx="13470600" cy="12737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800" b="1" u="sng">
                <a:solidFill>
                  <a:schemeClr val="dk1"/>
                </a:solidFill>
                <a:latin typeface="Georgia"/>
                <a:ea typeface="Georgia"/>
                <a:cs typeface="Georgia"/>
                <a:sym typeface="Georgia"/>
              </a:rPr>
              <a:t>Tissue Bias in Gene Set Collections May Bias Enrichment Analysis</a:t>
            </a:r>
            <a:endParaRPr sz="5800" b="1" u="sng">
              <a:solidFill>
                <a:schemeClr val="dk1"/>
              </a:solidFill>
              <a:latin typeface="Georgia"/>
              <a:ea typeface="Georgia"/>
              <a:cs typeface="Georgia"/>
              <a:sym typeface="Georgia"/>
            </a:endParaRPr>
          </a:p>
          <a:p>
            <a:pPr marL="0" marR="0" lvl="0" indent="0" algn="ctr" rtl="0">
              <a:spcBef>
                <a:spcPts val="0"/>
              </a:spcBef>
              <a:spcAft>
                <a:spcPts val="0"/>
              </a:spcAft>
              <a:buNone/>
            </a:pPr>
            <a:endParaRPr sz="1500" b="1" u="sng">
              <a:solidFill>
                <a:schemeClr val="dk1"/>
              </a:solidFill>
              <a:latin typeface="Georgia"/>
              <a:ea typeface="Georgia"/>
              <a:cs typeface="Georgia"/>
              <a:sym typeface="Georgia"/>
            </a:endParaRPr>
          </a:p>
          <a:p>
            <a:pPr marL="571500" marR="0" lvl="0" indent="-577850" algn="just" rtl="0">
              <a:spcBef>
                <a:spcPts val="0"/>
              </a:spcBef>
              <a:spcAft>
                <a:spcPts val="0"/>
              </a:spcAft>
              <a:buClr>
                <a:schemeClr val="dk1"/>
              </a:buClr>
              <a:buSzPts val="3900"/>
              <a:buFont typeface="Georgia"/>
              <a:buChar char="•"/>
            </a:pPr>
            <a:r>
              <a:rPr lang="en-US" sz="3900">
                <a:solidFill>
                  <a:schemeClr val="dk1"/>
                </a:solidFill>
                <a:latin typeface="Georgia"/>
                <a:ea typeface="Georgia"/>
                <a:cs typeface="Georgia"/>
                <a:sym typeface="Georgia"/>
              </a:rPr>
              <a:t>Tissue </a:t>
            </a:r>
            <a:r>
              <a:rPr lang="en-US" sz="3900">
                <a:solidFill>
                  <a:schemeClr val="dk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elevated/enriched</a:t>
            </a:r>
            <a:r>
              <a:rPr lang="en-US" sz="3900">
                <a:solidFill>
                  <a:schemeClr val="dk1"/>
                </a:solidFill>
                <a:latin typeface="Georgia"/>
                <a:ea typeface="Georgia"/>
                <a:cs typeface="Georgia"/>
                <a:sym typeface="Georgia"/>
              </a:rPr>
              <a:t> genes have higher mRNA expression in one/several tissues as compared to other tissues.</a:t>
            </a:r>
            <a:endParaRPr sz="3900">
              <a:latin typeface="Georgia"/>
              <a:ea typeface="Georgia"/>
              <a:cs typeface="Georgia"/>
              <a:sym typeface="Georgia"/>
            </a:endParaRPr>
          </a:p>
          <a:p>
            <a:pPr marL="571500" marR="0" lvl="0" indent="-577850" algn="just" rtl="0">
              <a:spcBef>
                <a:spcPts val="0"/>
              </a:spcBef>
              <a:spcAft>
                <a:spcPts val="0"/>
              </a:spcAft>
              <a:buClr>
                <a:schemeClr val="dk1"/>
              </a:buClr>
              <a:buSzPts val="3900"/>
              <a:buFont typeface="Georgia"/>
              <a:buChar char="•"/>
            </a:pPr>
            <a:r>
              <a:rPr lang="en-US" sz="3900" i="0" u="none" strike="noStrike" cap="none">
                <a:solidFill>
                  <a:schemeClr val="dk1"/>
                </a:solidFill>
                <a:latin typeface="Georgia"/>
                <a:ea typeface="Georgia"/>
                <a:cs typeface="Georgia"/>
                <a:sym typeface="Georgia"/>
              </a:rPr>
              <a:t>Pathway Enrichment analysis is a method used to determine which pathways are over represented in a list of genes (e.g. differentiall</a:t>
            </a:r>
            <a:r>
              <a:rPr lang="en-US" sz="3900">
                <a:solidFill>
                  <a:schemeClr val="dk1"/>
                </a:solidFill>
                <a:latin typeface="Georgia"/>
                <a:ea typeface="Georgia"/>
                <a:cs typeface="Georgia"/>
                <a:sym typeface="Georgia"/>
              </a:rPr>
              <a:t>y expressed genes), in order to gain mechanistic insight into experimental results.</a:t>
            </a:r>
            <a:r>
              <a:rPr lang="en-US" sz="3900" i="0" u="none" strike="noStrike" cap="none">
                <a:solidFill>
                  <a:schemeClr val="dk1"/>
                </a:solidFill>
                <a:latin typeface="Georgia"/>
                <a:ea typeface="Georgia"/>
                <a:cs typeface="Georgia"/>
                <a:sym typeface="Georgia"/>
              </a:rPr>
              <a:t>  </a:t>
            </a:r>
            <a:endParaRPr sz="3900">
              <a:latin typeface="Georgia"/>
              <a:ea typeface="Georgia"/>
              <a:cs typeface="Georgia"/>
              <a:sym typeface="Georgia"/>
            </a:endParaRPr>
          </a:p>
          <a:p>
            <a:pPr marL="571500" marR="0" lvl="0" indent="-577850" algn="just" rtl="0">
              <a:spcBef>
                <a:spcPts val="0"/>
              </a:spcBef>
              <a:spcAft>
                <a:spcPts val="0"/>
              </a:spcAft>
              <a:buClr>
                <a:schemeClr val="dk1"/>
              </a:buClr>
              <a:buSzPts val="3900"/>
              <a:buFont typeface="Georgia"/>
              <a:buChar char="•"/>
            </a:pPr>
            <a:r>
              <a:rPr lang="en-US" sz="3900" i="0" u="none" strike="noStrike" cap="none">
                <a:solidFill>
                  <a:schemeClr val="dk1"/>
                </a:solidFill>
                <a:latin typeface="Georgia"/>
                <a:ea typeface="Georgia"/>
                <a:cs typeface="Georgia"/>
                <a:sym typeface="Georgia"/>
              </a:rPr>
              <a:t>Gene sets used for e</a:t>
            </a:r>
            <a:r>
              <a:rPr lang="en-US" sz="3900">
                <a:solidFill>
                  <a:schemeClr val="dk1"/>
                </a:solidFill>
                <a:latin typeface="Georgia"/>
                <a:ea typeface="Georgia"/>
                <a:cs typeface="Georgia"/>
                <a:sym typeface="Georgia"/>
              </a:rPr>
              <a:t>nrichment </a:t>
            </a:r>
            <a:r>
              <a:rPr lang="en-US" sz="3900" i="0" u="none" strike="noStrike" cap="none">
                <a:solidFill>
                  <a:schemeClr val="dk1"/>
                </a:solidFill>
                <a:latin typeface="Georgia"/>
                <a:ea typeface="Georgia"/>
                <a:cs typeface="Georgia"/>
                <a:sym typeface="Georgia"/>
              </a:rPr>
              <a:t>analysis (</a:t>
            </a:r>
            <a:r>
              <a:rPr lang="en-US" sz="3900">
                <a:solidFill>
                  <a:schemeClr val="dk1"/>
                </a:solidFill>
                <a:latin typeface="Georgia"/>
                <a:ea typeface="Georgia"/>
                <a:cs typeface="Georgia"/>
                <a:sym typeface="Georgia"/>
              </a:rPr>
              <a:t>e.g.</a:t>
            </a:r>
            <a:r>
              <a:rPr lang="en-US" sz="3900" i="0" u="none" strike="noStrike" cap="none">
                <a:solidFill>
                  <a:schemeClr val="dk1"/>
                </a:solidFill>
                <a:latin typeface="Georgia"/>
                <a:ea typeface="Georgia"/>
                <a:cs typeface="Georgia"/>
                <a:sym typeface="Georgia"/>
              </a:rPr>
              <a:t> Gene Ontology, KEGG</a:t>
            </a:r>
            <a:r>
              <a:rPr lang="en-US" sz="3900">
                <a:solidFill>
                  <a:schemeClr val="dk1"/>
                </a:solidFill>
                <a:latin typeface="Georgia"/>
                <a:ea typeface="Georgia"/>
                <a:cs typeface="Georgia"/>
                <a:sym typeface="Georgia"/>
              </a:rPr>
              <a:t>, etc.) can be biased towards particular tissues, which in turn can bias enrichment analysis results in cases where the tissue of interest is not well represented.</a:t>
            </a:r>
            <a:endParaRPr sz="3900">
              <a:solidFill>
                <a:schemeClr val="dk1"/>
              </a:solidFill>
              <a:latin typeface="Georgia"/>
              <a:ea typeface="Georgia"/>
              <a:cs typeface="Georgia"/>
              <a:sym typeface="Georgia"/>
            </a:endParaRPr>
          </a:p>
          <a:p>
            <a:pPr marL="457200" marR="0" lvl="0" indent="-476250" algn="just" rtl="0">
              <a:spcBef>
                <a:spcPts val="0"/>
              </a:spcBef>
              <a:spcAft>
                <a:spcPts val="0"/>
              </a:spcAft>
              <a:buClr>
                <a:schemeClr val="dk1"/>
              </a:buClr>
              <a:buSzPts val="3900"/>
              <a:buFont typeface="Georgia"/>
              <a:buChar char="•"/>
            </a:pPr>
            <a:r>
              <a:rPr lang="en-US" sz="3900">
                <a:solidFill>
                  <a:schemeClr val="dk1"/>
                </a:solidFill>
                <a:highlight>
                  <a:srgbClr val="FFFFFF"/>
                </a:highlight>
                <a:latin typeface="Georgia"/>
                <a:ea typeface="Georgia"/>
                <a:cs typeface="Georgia"/>
                <a:sym typeface="Georgia"/>
              </a:rPr>
              <a:t>Goals:</a:t>
            </a:r>
            <a:endParaRPr sz="3900">
              <a:solidFill>
                <a:schemeClr val="dk1"/>
              </a:solidFill>
              <a:highlight>
                <a:srgbClr val="FFFFFF"/>
              </a:highlight>
              <a:latin typeface="Georgia"/>
              <a:ea typeface="Georgia"/>
              <a:cs typeface="Georgia"/>
              <a:sym typeface="Georgia"/>
            </a:endParaRPr>
          </a:p>
          <a:p>
            <a:pPr marL="914400" marR="0" lvl="1" indent="-476250" algn="just" rtl="0">
              <a:spcBef>
                <a:spcPts val="0"/>
              </a:spcBef>
              <a:spcAft>
                <a:spcPts val="0"/>
              </a:spcAft>
              <a:buClr>
                <a:schemeClr val="dk1"/>
              </a:buClr>
              <a:buSzPts val="3900"/>
              <a:buFont typeface="Georgia"/>
              <a:buChar char="○"/>
            </a:pPr>
            <a:r>
              <a:rPr lang="en-US" sz="3900" b="1">
                <a:solidFill>
                  <a:schemeClr val="dk1"/>
                </a:solidFill>
                <a:highlight>
                  <a:srgbClr val="FFFFFF"/>
                </a:highlight>
                <a:latin typeface="Georgia"/>
                <a:ea typeface="Georgia"/>
                <a:cs typeface="Georgia"/>
                <a:sym typeface="Georgia"/>
              </a:rPr>
              <a:t>Calculate tissue biases</a:t>
            </a:r>
            <a:r>
              <a:rPr lang="en-US" sz="3900">
                <a:solidFill>
                  <a:schemeClr val="dk1"/>
                </a:solidFill>
                <a:highlight>
                  <a:srgbClr val="FFFFFF"/>
                </a:highlight>
                <a:latin typeface="Georgia"/>
                <a:ea typeface="Georgia"/>
                <a:cs typeface="Georgia"/>
                <a:sym typeface="Georgia"/>
              </a:rPr>
              <a:t> in gene set collections often used for enrichment analyses.</a:t>
            </a:r>
            <a:endParaRPr sz="3900">
              <a:solidFill>
                <a:schemeClr val="dk1"/>
              </a:solidFill>
              <a:highlight>
                <a:srgbClr val="FFFFFF"/>
              </a:highlight>
              <a:latin typeface="Georgia"/>
              <a:ea typeface="Georgia"/>
              <a:cs typeface="Georgia"/>
              <a:sym typeface="Georgia"/>
            </a:endParaRPr>
          </a:p>
          <a:p>
            <a:pPr marL="914400" marR="0" lvl="1" indent="-476250" algn="just" rtl="0">
              <a:spcBef>
                <a:spcPts val="0"/>
              </a:spcBef>
              <a:spcAft>
                <a:spcPts val="0"/>
              </a:spcAft>
              <a:buClr>
                <a:schemeClr val="dk1"/>
              </a:buClr>
              <a:buSzPts val="3900"/>
              <a:buFont typeface="Georgia"/>
              <a:buChar char="○"/>
            </a:pPr>
            <a:r>
              <a:rPr lang="en-US" sz="3900" b="1">
                <a:solidFill>
                  <a:schemeClr val="dk1"/>
                </a:solidFill>
                <a:highlight>
                  <a:srgbClr val="FFFFFF"/>
                </a:highlight>
                <a:latin typeface="Georgia"/>
                <a:ea typeface="Georgia"/>
                <a:cs typeface="Georgia"/>
                <a:sym typeface="Georgia"/>
              </a:rPr>
              <a:t>Generate a resource</a:t>
            </a:r>
            <a:r>
              <a:rPr lang="en-US" sz="3900">
                <a:solidFill>
                  <a:schemeClr val="dk1"/>
                </a:solidFill>
                <a:highlight>
                  <a:srgbClr val="FFFFFF"/>
                </a:highlight>
                <a:latin typeface="Georgia"/>
                <a:ea typeface="Georgia"/>
                <a:cs typeface="Georgia"/>
                <a:sym typeface="Georgia"/>
              </a:rPr>
              <a:t> to facilitate pre-selection of gene set collection for enrichment analysis. </a:t>
            </a:r>
            <a:endParaRPr sz="3900">
              <a:solidFill>
                <a:schemeClr val="dk1"/>
              </a:solidFill>
              <a:highlight>
                <a:srgbClr val="FFFFFF"/>
              </a:highlight>
              <a:latin typeface="Georgia"/>
              <a:ea typeface="Georgia"/>
              <a:cs typeface="Georgia"/>
              <a:sym typeface="Georgia"/>
            </a:endParaRPr>
          </a:p>
          <a:p>
            <a:pPr marL="571500" marR="0" lvl="0" indent="-304800" algn="just" rtl="0">
              <a:spcBef>
                <a:spcPts val="0"/>
              </a:spcBef>
              <a:spcAft>
                <a:spcPts val="0"/>
              </a:spcAft>
              <a:buClr>
                <a:schemeClr val="dk1"/>
              </a:buClr>
              <a:buSzPts val="4200"/>
              <a:buFont typeface="Arial"/>
              <a:buNone/>
            </a:pPr>
            <a:endParaRPr sz="4200" i="0" u="none" strike="noStrike" cap="none">
              <a:solidFill>
                <a:schemeClr val="dk1"/>
              </a:solidFill>
              <a:latin typeface="Georgia"/>
              <a:ea typeface="Georgia"/>
              <a:cs typeface="Georgia"/>
              <a:sym typeface="Georgia"/>
            </a:endParaRPr>
          </a:p>
          <a:p>
            <a:pPr marL="571500" marR="0" lvl="0" indent="-304800" algn="just" rtl="0">
              <a:spcBef>
                <a:spcPts val="0"/>
              </a:spcBef>
              <a:spcAft>
                <a:spcPts val="0"/>
              </a:spcAft>
              <a:buClr>
                <a:schemeClr val="dk1"/>
              </a:buClr>
              <a:buSzPts val="4200"/>
              <a:buFont typeface="Arial"/>
              <a:buNone/>
            </a:pPr>
            <a:endParaRPr sz="4200" i="0" u="none" strike="noStrike" cap="none">
              <a:solidFill>
                <a:schemeClr val="dk1"/>
              </a:solidFill>
              <a:latin typeface="Georgia"/>
              <a:ea typeface="Georgia"/>
              <a:cs typeface="Georgia"/>
              <a:sym typeface="Georgia"/>
            </a:endParaRPr>
          </a:p>
        </p:txBody>
      </p:sp>
      <p:sp>
        <p:nvSpPr>
          <p:cNvPr id="30" name="Google Shape;30;p1"/>
          <p:cNvSpPr txBox="1"/>
          <p:nvPr/>
        </p:nvSpPr>
        <p:spPr>
          <a:xfrm>
            <a:off x="30760050" y="7417750"/>
            <a:ext cx="12608700" cy="9162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500" b="1" i="0" u="sng" strike="noStrike" cap="none">
                <a:solidFill>
                  <a:schemeClr val="dk1"/>
                </a:solidFill>
                <a:latin typeface="Georgia"/>
                <a:ea typeface="Georgia"/>
                <a:cs typeface="Georgia"/>
                <a:sym typeface="Georgia"/>
              </a:rPr>
              <a:t>Methods</a:t>
            </a:r>
            <a:endParaRPr sz="5500">
              <a:latin typeface="Georgia"/>
              <a:ea typeface="Georgia"/>
              <a:cs typeface="Georgia"/>
              <a:sym typeface="Georgia"/>
            </a:endParaRPr>
          </a:p>
          <a:p>
            <a:pPr marL="0" marR="0" lvl="0" indent="0" algn="ctr" rtl="0">
              <a:spcBef>
                <a:spcPts val="0"/>
              </a:spcBef>
              <a:spcAft>
                <a:spcPts val="0"/>
              </a:spcAft>
              <a:buNone/>
            </a:pPr>
            <a:endParaRPr sz="1000" b="1" i="0" u="sng" strike="noStrike" cap="none">
              <a:solidFill>
                <a:schemeClr val="dk1"/>
              </a:solidFill>
              <a:latin typeface="Georgia"/>
              <a:ea typeface="Georgia"/>
              <a:cs typeface="Georgia"/>
              <a:sym typeface="Georgia"/>
            </a:endParaRPr>
          </a:p>
          <a:p>
            <a:pPr marL="457200" lvl="0" indent="-469900" algn="just" rtl="0">
              <a:spcBef>
                <a:spcPts val="0"/>
              </a:spcBef>
              <a:spcAft>
                <a:spcPts val="0"/>
              </a:spcAft>
              <a:buClr>
                <a:schemeClr val="dk1"/>
              </a:buClr>
              <a:buSzPts val="3800"/>
              <a:buFont typeface="Georgia"/>
              <a:buChar char="•"/>
            </a:pPr>
            <a:r>
              <a:rPr lang="en-US" sz="3800">
                <a:solidFill>
                  <a:schemeClr val="dk1"/>
                </a:solidFill>
                <a:latin typeface="Georgia"/>
                <a:ea typeface="Georgia"/>
                <a:cs typeface="Georgia"/>
                <a:sym typeface="Georgia"/>
              </a:rPr>
              <a:t>PubMed query was used to select the top 6 most used gene set collections (GO (BC, CC, MF), KEGG, Reactome, BIOCARTA).</a:t>
            </a:r>
            <a:endParaRPr sz="3800">
              <a:solidFill>
                <a:schemeClr val="dk1"/>
              </a:solidFill>
              <a:latin typeface="Georgia"/>
              <a:ea typeface="Georgia"/>
              <a:cs typeface="Georgia"/>
              <a:sym typeface="Georgia"/>
            </a:endParaRPr>
          </a:p>
          <a:p>
            <a:pPr marL="571500" marR="0" lvl="0" indent="-571500" algn="just" rtl="0">
              <a:spcBef>
                <a:spcPts val="0"/>
              </a:spcBef>
              <a:spcAft>
                <a:spcPts val="0"/>
              </a:spcAft>
              <a:buClr>
                <a:schemeClr val="dk1"/>
              </a:buClr>
              <a:buSzPts val="3800"/>
              <a:buFont typeface="Arial"/>
              <a:buChar char="•"/>
            </a:pPr>
            <a:r>
              <a:rPr lang="en-US" sz="3800" i="0" u="none" strike="noStrike" cap="none">
                <a:solidFill>
                  <a:schemeClr val="dk1"/>
                </a:solidFill>
                <a:latin typeface="Georgia"/>
                <a:ea typeface="Georgia"/>
                <a:cs typeface="Georgia"/>
                <a:sym typeface="Georgia"/>
              </a:rPr>
              <a:t>Genes from the gene set collections were </a:t>
            </a:r>
            <a:r>
              <a:rPr lang="en-US" sz="3800">
                <a:solidFill>
                  <a:schemeClr val="dk1"/>
                </a:solidFill>
                <a:latin typeface="Georgia"/>
                <a:ea typeface="Georgia"/>
                <a:cs typeface="Georgia"/>
                <a:sym typeface="Georgia"/>
              </a:rPr>
              <a:t>annotated “enriched” or “elevated” using the</a:t>
            </a:r>
            <a:r>
              <a:rPr lang="en-US" sz="3800" i="0" u="none" strike="noStrike" cap="none">
                <a:solidFill>
                  <a:schemeClr val="dk1"/>
                </a:solidFill>
                <a:latin typeface="Georgia"/>
                <a:ea typeface="Georgia"/>
                <a:cs typeface="Georgia"/>
                <a:sym typeface="Georgia"/>
              </a:rPr>
              <a:t> Human Protein Atlas (HPA)</a:t>
            </a:r>
            <a:r>
              <a:rPr lang="en-US" sz="4000" baseline="30000">
                <a:solidFill>
                  <a:schemeClr val="dk1"/>
                </a:solidFill>
                <a:highlight>
                  <a:schemeClr val="lt1"/>
                </a:highlight>
                <a:latin typeface="Georgia"/>
                <a:ea typeface="Georgia"/>
                <a:cs typeface="Georgia"/>
                <a:sym typeface="Georgia"/>
              </a:rPr>
              <a:t>1</a:t>
            </a:r>
            <a:r>
              <a:rPr lang="en-US" sz="3800">
                <a:solidFill>
                  <a:schemeClr val="dk1"/>
                </a:solidFill>
                <a:latin typeface="Georgia"/>
                <a:ea typeface="Georgia"/>
                <a:cs typeface="Georgia"/>
                <a:sym typeface="Georgia"/>
              </a:rPr>
              <a:t>.</a:t>
            </a:r>
            <a:endParaRPr sz="3800">
              <a:latin typeface="Georgia"/>
              <a:ea typeface="Georgia"/>
              <a:cs typeface="Georgia"/>
              <a:sym typeface="Georgia"/>
            </a:endParaRPr>
          </a:p>
          <a:p>
            <a:pPr marL="571500" marR="0" lvl="0" indent="-571500" algn="just" rtl="0">
              <a:spcBef>
                <a:spcPts val="0"/>
              </a:spcBef>
              <a:spcAft>
                <a:spcPts val="0"/>
              </a:spcAft>
              <a:buClr>
                <a:schemeClr val="dk1"/>
              </a:buClr>
              <a:buSzPts val="3800"/>
              <a:buFont typeface="Georgia"/>
              <a:buChar char="•"/>
            </a:pPr>
            <a:r>
              <a:rPr lang="en-US" sz="3800" i="0" u="none" strike="noStrike" cap="none">
                <a:solidFill>
                  <a:schemeClr val="dk1"/>
                </a:solidFill>
                <a:latin typeface="Georgia"/>
                <a:ea typeface="Georgia"/>
                <a:cs typeface="Georgia"/>
                <a:sym typeface="Georgia"/>
              </a:rPr>
              <a:t>Coverage of tissue elevated and enriched genes was observed across tissues </a:t>
            </a:r>
            <a:r>
              <a:rPr lang="en-US" sz="3800">
                <a:solidFill>
                  <a:schemeClr val="dk1"/>
                </a:solidFill>
                <a:latin typeface="Georgia"/>
                <a:ea typeface="Georgia"/>
                <a:cs typeface="Georgia"/>
                <a:sym typeface="Georgia"/>
              </a:rPr>
              <a:t>for each</a:t>
            </a:r>
            <a:r>
              <a:rPr lang="en-US" sz="3800" i="0" u="none" strike="noStrike" cap="none">
                <a:solidFill>
                  <a:schemeClr val="dk1"/>
                </a:solidFill>
                <a:latin typeface="Georgia"/>
                <a:ea typeface="Georgia"/>
                <a:cs typeface="Georgia"/>
                <a:sym typeface="Georgia"/>
              </a:rPr>
              <a:t> gene sets database</a:t>
            </a:r>
            <a:r>
              <a:rPr lang="en-US" sz="3800">
                <a:solidFill>
                  <a:schemeClr val="dk1"/>
                </a:solidFill>
                <a:latin typeface="Georgia"/>
                <a:ea typeface="Georgia"/>
                <a:cs typeface="Georgia"/>
                <a:sym typeface="Georgia"/>
              </a:rPr>
              <a:t>.</a:t>
            </a:r>
            <a:endParaRPr sz="3800">
              <a:latin typeface="Georgia"/>
              <a:ea typeface="Georgia"/>
              <a:cs typeface="Georgia"/>
              <a:sym typeface="Georgia"/>
            </a:endParaRPr>
          </a:p>
          <a:p>
            <a:pPr marL="571500" marR="0" lvl="0" indent="-571500" algn="just" rtl="0">
              <a:spcBef>
                <a:spcPts val="0"/>
              </a:spcBef>
              <a:spcAft>
                <a:spcPts val="0"/>
              </a:spcAft>
              <a:buClr>
                <a:schemeClr val="dk1"/>
              </a:buClr>
              <a:buSzPts val="3800"/>
              <a:buFont typeface="Georgia"/>
              <a:buChar char="•"/>
            </a:pPr>
            <a:r>
              <a:rPr lang="en-US" sz="3800" i="0" u="none" strike="noStrike" cap="none">
                <a:solidFill>
                  <a:schemeClr val="dk1"/>
                </a:solidFill>
                <a:latin typeface="Georgia"/>
                <a:ea typeface="Georgia"/>
                <a:cs typeface="Georgia"/>
                <a:sym typeface="Georgia"/>
              </a:rPr>
              <a:t>To </a:t>
            </a:r>
            <a:r>
              <a:rPr lang="en-US" sz="3800">
                <a:solidFill>
                  <a:schemeClr val="dk1"/>
                </a:solidFill>
                <a:latin typeface="Georgia"/>
                <a:ea typeface="Georgia"/>
                <a:cs typeface="Georgia"/>
                <a:sym typeface="Georgia"/>
              </a:rPr>
              <a:t>demonstrate</a:t>
            </a:r>
            <a:r>
              <a:rPr lang="en-US" sz="3800" i="0" u="none" strike="noStrike" cap="none">
                <a:solidFill>
                  <a:schemeClr val="dk1"/>
                </a:solidFill>
                <a:latin typeface="Georgia"/>
                <a:ea typeface="Georgia"/>
                <a:cs typeface="Georgia"/>
                <a:sym typeface="Georgia"/>
              </a:rPr>
              <a:t> </a:t>
            </a:r>
            <a:r>
              <a:rPr lang="en-US" sz="3800">
                <a:solidFill>
                  <a:schemeClr val="dk1"/>
                </a:solidFill>
                <a:latin typeface="Georgia"/>
                <a:ea typeface="Georgia"/>
                <a:cs typeface="Georgia"/>
                <a:sym typeface="Georgia"/>
              </a:rPr>
              <a:t>potential</a:t>
            </a:r>
            <a:r>
              <a:rPr lang="en-US" sz="3800" i="0" u="none" strike="noStrike" cap="none">
                <a:solidFill>
                  <a:schemeClr val="dk1"/>
                </a:solidFill>
                <a:latin typeface="Georgia"/>
                <a:ea typeface="Georgia"/>
                <a:cs typeface="Georgia"/>
                <a:sym typeface="Georgia"/>
              </a:rPr>
              <a:t> </a:t>
            </a:r>
            <a:r>
              <a:rPr lang="en-US" sz="3800">
                <a:solidFill>
                  <a:schemeClr val="dk1"/>
                </a:solidFill>
                <a:latin typeface="Georgia"/>
                <a:ea typeface="Georgia"/>
                <a:cs typeface="Georgia"/>
                <a:sym typeface="Georgia"/>
              </a:rPr>
              <a:t>use</a:t>
            </a:r>
            <a:r>
              <a:rPr lang="en-US" sz="3800" i="0" u="none" strike="noStrike" cap="none">
                <a:solidFill>
                  <a:schemeClr val="dk1"/>
                </a:solidFill>
                <a:latin typeface="Georgia"/>
                <a:ea typeface="Georgia"/>
                <a:cs typeface="Georgia"/>
                <a:sym typeface="Georgia"/>
              </a:rPr>
              <a:t> cases for DART both theoretical and sample case studies of impact of </a:t>
            </a:r>
            <a:r>
              <a:rPr lang="en-US" sz="3800">
                <a:solidFill>
                  <a:schemeClr val="dk1"/>
                </a:solidFill>
                <a:latin typeface="Georgia"/>
                <a:ea typeface="Georgia"/>
                <a:cs typeface="Georgia"/>
                <a:sym typeface="Georgia"/>
              </a:rPr>
              <a:t>tissue</a:t>
            </a:r>
            <a:r>
              <a:rPr lang="en-US" sz="3800" i="0" u="none" strike="noStrike" cap="none">
                <a:solidFill>
                  <a:schemeClr val="dk1"/>
                </a:solidFill>
                <a:latin typeface="Georgia"/>
                <a:ea typeface="Georgia"/>
                <a:cs typeface="Georgia"/>
                <a:sym typeface="Georgia"/>
              </a:rPr>
              <a:t> coverage on </a:t>
            </a:r>
            <a:r>
              <a:rPr lang="en-US" sz="3800">
                <a:solidFill>
                  <a:schemeClr val="dk1"/>
                </a:solidFill>
                <a:latin typeface="Georgia"/>
                <a:ea typeface="Georgia"/>
                <a:cs typeface="Georgia"/>
                <a:sym typeface="Georgia"/>
              </a:rPr>
              <a:t>enrichment analysis results</a:t>
            </a:r>
            <a:r>
              <a:rPr lang="en-US" sz="3800" i="0" u="none" strike="noStrike" cap="none">
                <a:solidFill>
                  <a:schemeClr val="dk1"/>
                </a:solidFill>
                <a:latin typeface="Georgia"/>
                <a:ea typeface="Georgia"/>
                <a:cs typeface="Georgia"/>
                <a:sym typeface="Georgia"/>
              </a:rPr>
              <a:t> were analyzed.</a:t>
            </a:r>
            <a:endParaRPr sz="3800">
              <a:latin typeface="Georgia"/>
              <a:ea typeface="Georgia"/>
              <a:cs typeface="Georgia"/>
              <a:sym typeface="Georgia"/>
            </a:endParaRPr>
          </a:p>
          <a:p>
            <a:pPr marL="571500" marR="0" lvl="0" indent="-304800" algn="l" rtl="0">
              <a:spcBef>
                <a:spcPts val="0"/>
              </a:spcBef>
              <a:spcAft>
                <a:spcPts val="0"/>
              </a:spcAft>
              <a:buClr>
                <a:schemeClr val="dk1"/>
              </a:buClr>
              <a:buSzPts val="4200"/>
              <a:buFont typeface="Arial"/>
              <a:buNone/>
            </a:pPr>
            <a:endParaRPr sz="3700" i="0" u="none" strike="noStrike" cap="none">
              <a:solidFill>
                <a:schemeClr val="dk1"/>
              </a:solidFill>
              <a:latin typeface="Georgia"/>
              <a:ea typeface="Georgia"/>
              <a:cs typeface="Georgia"/>
              <a:sym typeface="Georgia"/>
            </a:endParaRPr>
          </a:p>
          <a:p>
            <a:pPr marL="571500" marR="0" lvl="0" indent="-304800" algn="l" rtl="0">
              <a:spcBef>
                <a:spcPts val="0"/>
              </a:spcBef>
              <a:spcAft>
                <a:spcPts val="0"/>
              </a:spcAft>
              <a:buClr>
                <a:schemeClr val="dk1"/>
              </a:buClr>
              <a:buSzPts val="4200"/>
              <a:buFont typeface="Arial"/>
              <a:buNone/>
            </a:pPr>
            <a:endParaRPr sz="3700" i="0" u="none" strike="noStrike" cap="none">
              <a:solidFill>
                <a:schemeClr val="dk1"/>
              </a:solidFill>
              <a:latin typeface="Georgia"/>
              <a:ea typeface="Georgia"/>
              <a:cs typeface="Georgia"/>
              <a:sym typeface="Georgia"/>
            </a:endParaRPr>
          </a:p>
        </p:txBody>
      </p:sp>
      <p:sp>
        <p:nvSpPr>
          <p:cNvPr id="31" name="Google Shape;31;p1"/>
          <p:cNvSpPr txBox="1"/>
          <p:nvPr/>
        </p:nvSpPr>
        <p:spPr>
          <a:xfrm>
            <a:off x="14492350" y="7417750"/>
            <a:ext cx="15968700" cy="1704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500" b="1" u="sng">
                <a:solidFill>
                  <a:schemeClr val="dk1"/>
                </a:solidFill>
                <a:latin typeface="Georgia"/>
                <a:ea typeface="Georgia"/>
                <a:cs typeface="Georgia"/>
                <a:sym typeface="Georgia"/>
              </a:rPr>
              <a:t>Tissue Coverage is different among popular gene set </a:t>
            </a:r>
            <a:r>
              <a:rPr lang="en-US" sz="5500" b="1" u="sng">
                <a:solidFill>
                  <a:schemeClr val="dk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collections</a:t>
            </a:r>
            <a:endParaRPr>
              <a:latin typeface="Georgia"/>
              <a:ea typeface="Georgia"/>
              <a:cs typeface="Georgia"/>
              <a:sym typeface="Georgia"/>
            </a:endParaRPr>
          </a:p>
        </p:txBody>
      </p:sp>
      <p:pic>
        <p:nvPicPr>
          <p:cNvPr id="32" name="Google Shape;32;p1" descr="Chart, table, treemap chart&#10;&#10;Description automatically generated"/>
          <p:cNvPicPr preferRelativeResize="0"/>
          <p:nvPr/>
        </p:nvPicPr>
        <p:blipFill rotWithShape="1">
          <a:blip r:embed="rId3">
            <a:alphaModFix/>
          </a:blip>
          <a:srcRect/>
          <a:stretch/>
        </p:blipFill>
        <p:spPr>
          <a:xfrm>
            <a:off x="14185088" y="10421712"/>
            <a:ext cx="8348450" cy="8845837"/>
          </a:xfrm>
          <a:prstGeom prst="rect">
            <a:avLst/>
          </a:prstGeom>
          <a:noFill/>
          <a:ln>
            <a:noFill/>
          </a:ln>
        </p:spPr>
      </p:pic>
      <p:sp>
        <p:nvSpPr>
          <p:cNvPr id="33" name="Google Shape;33;p1"/>
          <p:cNvSpPr txBox="1"/>
          <p:nvPr/>
        </p:nvSpPr>
        <p:spPr>
          <a:xfrm>
            <a:off x="273125" y="20057300"/>
            <a:ext cx="14556300" cy="1704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100"/>
              <a:buFont typeface="Arial"/>
              <a:buNone/>
            </a:pPr>
            <a:r>
              <a:rPr lang="en-US" sz="5500" b="1" u="sng">
                <a:solidFill>
                  <a:schemeClr val="dk1"/>
                </a:solidFill>
                <a:latin typeface="Georgia"/>
                <a:ea typeface="Georgia"/>
                <a:cs typeface="Georgia"/>
                <a:sym typeface="Georgia"/>
              </a:rPr>
              <a:t>A Database for Analysis of Represented Tissues (DART)</a:t>
            </a:r>
            <a:endParaRPr sz="5500" b="1" u="sng">
              <a:solidFill>
                <a:schemeClr val="dk1"/>
              </a:solidFill>
              <a:latin typeface="Georgia"/>
              <a:ea typeface="Georgia"/>
              <a:cs typeface="Georgia"/>
              <a:sym typeface="Georgia"/>
            </a:endParaRPr>
          </a:p>
          <a:p>
            <a:pPr marL="0" marR="0" lvl="0" indent="0" algn="ctr" rtl="0">
              <a:spcBef>
                <a:spcPts val="0"/>
              </a:spcBef>
              <a:spcAft>
                <a:spcPts val="0"/>
              </a:spcAft>
              <a:buClr>
                <a:schemeClr val="dk1"/>
              </a:buClr>
              <a:buSzPts val="1100"/>
              <a:buFont typeface="Arial"/>
              <a:buNone/>
            </a:pPr>
            <a:endParaRPr sz="5500" b="1" u="sng">
              <a:solidFill>
                <a:schemeClr val="dk1"/>
              </a:solidFill>
              <a:latin typeface="Georgia"/>
              <a:ea typeface="Georgia"/>
              <a:cs typeface="Georgia"/>
              <a:sym typeface="Georgia"/>
            </a:endParaRPr>
          </a:p>
          <a:p>
            <a:pPr marL="0" marR="0" lvl="0" indent="0" algn="ctr" rtl="0">
              <a:spcBef>
                <a:spcPts val="0"/>
              </a:spcBef>
              <a:spcAft>
                <a:spcPts val="0"/>
              </a:spcAft>
              <a:buNone/>
            </a:pPr>
            <a:endParaRPr sz="5500" b="1" u="sng">
              <a:solidFill>
                <a:schemeClr val="dk1"/>
              </a:solidFill>
              <a:latin typeface="Georgia"/>
              <a:ea typeface="Georgia"/>
              <a:cs typeface="Georgia"/>
              <a:sym typeface="Georgia"/>
            </a:endParaRPr>
          </a:p>
        </p:txBody>
      </p:sp>
      <p:pic>
        <p:nvPicPr>
          <p:cNvPr id="34" name="Google Shape;34;p1" descr="Chart, table&#10;&#10;Description automatically generated"/>
          <p:cNvPicPr preferRelativeResize="0"/>
          <p:nvPr/>
        </p:nvPicPr>
        <p:blipFill rotWithShape="1">
          <a:blip r:embed="rId4">
            <a:alphaModFix/>
          </a:blip>
          <a:srcRect/>
          <a:stretch/>
        </p:blipFill>
        <p:spPr>
          <a:xfrm>
            <a:off x="22980825" y="10263626"/>
            <a:ext cx="7331946" cy="9162000"/>
          </a:xfrm>
          <a:prstGeom prst="rect">
            <a:avLst/>
          </a:prstGeom>
          <a:noFill/>
          <a:ln>
            <a:noFill/>
          </a:ln>
        </p:spPr>
      </p:pic>
      <p:sp>
        <p:nvSpPr>
          <p:cNvPr id="35" name="Google Shape;35;p1"/>
          <p:cNvSpPr txBox="1"/>
          <p:nvPr/>
        </p:nvSpPr>
        <p:spPr>
          <a:xfrm>
            <a:off x="15105151" y="19717625"/>
            <a:ext cx="12944100" cy="1048200"/>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3000" i="1" u="sng" strike="noStrike" cap="none">
                <a:solidFill>
                  <a:schemeClr val="accent1"/>
                </a:solidFill>
                <a:latin typeface="Georgia"/>
                <a:ea typeface="Georgia"/>
                <a:cs typeface="Georgia"/>
                <a:sym typeface="Georgia"/>
              </a:rPr>
              <a:t>FIGURE 1: </a:t>
            </a:r>
            <a:r>
              <a:rPr lang="en-US" sz="3000" i="1">
                <a:solidFill>
                  <a:schemeClr val="accent1"/>
                </a:solidFill>
                <a:latin typeface="Georgia"/>
                <a:ea typeface="Georgia"/>
                <a:cs typeface="Georgia"/>
                <a:sym typeface="Georgia"/>
              </a:rPr>
              <a:t> </a:t>
            </a:r>
            <a:r>
              <a:rPr lang="en-US" sz="3000">
                <a:solidFill>
                  <a:schemeClr val="accent1"/>
                </a:solidFill>
                <a:latin typeface="Georgia"/>
                <a:ea typeface="Georgia"/>
                <a:cs typeface="Georgia"/>
                <a:sym typeface="Georgia"/>
              </a:rPr>
              <a:t>Coverage of</a:t>
            </a:r>
            <a:r>
              <a:rPr lang="en-US" sz="3000" i="1" u="none" strike="noStrike" cap="none">
                <a:solidFill>
                  <a:schemeClr val="accent1"/>
                </a:solidFill>
                <a:latin typeface="Georgia"/>
                <a:ea typeface="Georgia"/>
                <a:cs typeface="Georgia"/>
                <a:sym typeface="Georgia"/>
              </a:rPr>
              <a:t> tissues in order of best to worst coverage for (</a:t>
            </a:r>
            <a:r>
              <a:rPr lang="en-US" sz="3000" i="1">
                <a:solidFill>
                  <a:schemeClr val="accent1"/>
                </a:solidFill>
                <a:latin typeface="Georgia"/>
                <a:ea typeface="Georgia"/>
                <a:cs typeface="Georgia"/>
                <a:sym typeface="Georgia"/>
              </a:rPr>
              <a:t>a) </a:t>
            </a:r>
            <a:r>
              <a:rPr lang="en-US" sz="3000" i="1" u="none" strike="noStrike" cap="none">
                <a:solidFill>
                  <a:schemeClr val="accent1"/>
                </a:solidFill>
                <a:latin typeface="Georgia"/>
                <a:ea typeface="Georgia"/>
                <a:cs typeface="Georgia"/>
                <a:sym typeface="Georgia"/>
              </a:rPr>
              <a:t>elevated tissues with &gt;250 genes (b) enriched tissues with &gt;20 genes</a:t>
            </a:r>
            <a:endParaRPr sz="3000" i="0" u="none" strike="noStrike" cap="none">
              <a:solidFill>
                <a:schemeClr val="accent1"/>
              </a:solidFill>
              <a:latin typeface="Georgia"/>
              <a:ea typeface="Georgia"/>
              <a:cs typeface="Georgia"/>
              <a:sym typeface="Georgia"/>
            </a:endParaRPr>
          </a:p>
        </p:txBody>
      </p:sp>
      <p:sp>
        <p:nvSpPr>
          <p:cNvPr id="36" name="Google Shape;36;p1"/>
          <p:cNvSpPr txBox="1"/>
          <p:nvPr/>
        </p:nvSpPr>
        <p:spPr>
          <a:xfrm>
            <a:off x="16456913" y="20567500"/>
            <a:ext cx="7998300" cy="133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i="1" u="sng" strike="noStrike" cap="none">
              <a:solidFill>
                <a:schemeClr val="dk1"/>
              </a:solidFill>
              <a:latin typeface="Georgia"/>
              <a:ea typeface="Georgia"/>
              <a:cs typeface="Georgia"/>
              <a:sym typeface="Georgia"/>
            </a:endParaRPr>
          </a:p>
          <a:p>
            <a:pPr marL="0" marR="0" lvl="0" indent="0" algn="just" rtl="0">
              <a:spcBef>
                <a:spcPts val="0"/>
              </a:spcBef>
              <a:spcAft>
                <a:spcPts val="0"/>
              </a:spcAft>
              <a:buNone/>
            </a:pPr>
            <a:r>
              <a:rPr lang="en-US" sz="3200" i="1" u="sng" strike="noStrike" cap="none">
                <a:solidFill>
                  <a:schemeClr val="accent1"/>
                </a:solidFill>
                <a:latin typeface="Georgia"/>
                <a:ea typeface="Georgia"/>
                <a:cs typeface="Georgia"/>
                <a:sym typeface="Georgia"/>
              </a:rPr>
              <a:t>FIGURE 2:</a:t>
            </a:r>
            <a:endParaRPr>
              <a:latin typeface="Georgia"/>
              <a:ea typeface="Georgia"/>
              <a:cs typeface="Georgia"/>
              <a:sym typeface="Georgia"/>
            </a:endParaRPr>
          </a:p>
          <a:p>
            <a:pPr marL="0" marR="0" lvl="0" indent="0" algn="just" rtl="0">
              <a:spcBef>
                <a:spcPts val="0"/>
              </a:spcBef>
              <a:spcAft>
                <a:spcPts val="0"/>
              </a:spcAft>
              <a:buNone/>
            </a:pPr>
            <a:r>
              <a:rPr lang="en-US" sz="3200" i="1" u="none" strike="noStrike" cap="none">
                <a:solidFill>
                  <a:schemeClr val="accent1"/>
                </a:solidFill>
                <a:latin typeface="Georgia"/>
                <a:ea typeface="Georgia"/>
                <a:cs typeface="Georgia"/>
                <a:sym typeface="Georgia"/>
              </a:rPr>
              <a:t>Screenshot of the </a:t>
            </a:r>
            <a:r>
              <a:rPr lang="en-US" sz="3200" i="1">
                <a:solidFill>
                  <a:schemeClr val="accent1"/>
                </a:solidFill>
                <a:latin typeface="Georgia"/>
                <a:ea typeface="Georgia"/>
                <a:cs typeface="Georgia"/>
                <a:sym typeface="Georgia"/>
              </a:rPr>
              <a:t>R Shiny </a:t>
            </a:r>
            <a:r>
              <a:rPr lang="en-US" sz="3200" i="1" u="none" strike="noStrike" cap="none">
                <a:solidFill>
                  <a:schemeClr val="accent1"/>
                </a:solidFill>
                <a:latin typeface="Georgia"/>
                <a:ea typeface="Georgia"/>
                <a:cs typeface="Georgia"/>
                <a:sym typeface="Georgia"/>
              </a:rPr>
              <a:t>database application showing tissue </a:t>
            </a:r>
            <a:r>
              <a:rPr lang="en-US" sz="3200" i="1">
                <a:solidFill>
                  <a:schemeClr val="accent1"/>
                </a:solidFill>
                <a:latin typeface="Georgia"/>
                <a:ea typeface="Georgia"/>
                <a:cs typeface="Georgia"/>
                <a:sym typeface="Georgia"/>
              </a:rPr>
              <a:t>coverage of enriched and elevated genes for popular gene set collections. </a:t>
            </a:r>
            <a:endParaRPr sz="3200" i="1">
              <a:solidFill>
                <a:schemeClr val="accent1"/>
              </a:solidFill>
              <a:latin typeface="Georgia"/>
              <a:ea typeface="Georgia"/>
              <a:cs typeface="Georgia"/>
              <a:sym typeface="Georgia"/>
            </a:endParaRPr>
          </a:p>
          <a:p>
            <a:pPr marL="0" marR="0" lvl="0" indent="0" algn="just" rtl="0">
              <a:spcBef>
                <a:spcPts val="0"/>
              </a:spcBef>
              <a:spcAft>
                <a:spcPts val="0"/>
              </a:spcAft>
              <a:buNone/>
            </a:pPr>
            <a:r>
              <a:rPr lang="en-US" sz="3200" i="1">
                <a:solidFill>
                  <a:schemeClr val="accent1"/>
                </a:solidFill>
                <a:latin typeface="Georgia"/>
                <a:ea typeface="Georgia"/>
                <a:cs typeface="Georgia"/>
                <a:sym typeface="Georgia"/>
              </a:rPr>
              <a:t> </a:t>
            </a:r>
            <a:endParaRPr>
              <a:latin typeface="Georgia"/>
              <a:ea typeface="Georgia"/>
              <a:cs typeface="Georgia"/>
              <a:sym typeface="Georgia"/>
            </a:endParaRPr>
          </a:p>
          <a:p>
            <a:pPr marL="0" marR="0" lvl="0" indent="0" algn="just" rtl="0">
              <a:spcBef>
                <a:spcPts val="0"/>
              </a:spcBef>
              <a:spcAft>
                <a:spcPts val="0"/>
              </a:spcAft>
              <a:buNone/>
            </a:pPr>
            <a:r>
              <a:rPr lang="en-US" sz="3200" i="1">
                <a:solidFill>
                  <a:schemeClr val="accent1"/>
                </a:solidFill>
                <a:latin typeface="Georgia"/>
                <a:ea typeface="Georgia"/>
                <a:cs typeface="Georgia"/>
                <a:sym typeface="Georgia"/>
              </a:rPr>
              <a:t>Planned capabilities</a:t>
            </a:r>
            <a:r>
              <a:rPr lang="en-US" sz="3200" i="1" u="none" strike="noStrike" cap="none">
                <a:solidFill>
                  <a:schemeClr val="accent1"/>
                </a:solidFill>
                <a:latin typeface="Georgia"/>
                <a:ea typeface="Georgia"/>
                <a:cs typeface="Georgia"/>
                <a:sym typeface="Georgia"/>
              </a:rPr>
              <a:t> </a:t>
            </a:r>
            <a:endParaRPr sz="3200" i="1">
              <a:solidFill>
                <a:schemeClr val="accent1"/>
              </a:solidFill>
              <a:latin typeface="Georgia"/>
              <a:ea typeface="Georgia"/>
              <a:cs typeface="Georgia"/>
              <a:sym typeface="Georgia"/>
            </a:endParaRPr>
          </a:p>
          <a:p>
            <a:pPr marL="0" marR="0" lvl="0" indent="0" algn="just" rtl="0">
              <a:spcBef>
                <a:spcPts val="0"/>
              </a:spcBef>
              <a:spcAft>
                <a:spcPts val="0"/>
              </a:spcAft>
              <a:buNone/>
            </a:pPr>
            <a:r>
              <a:rPr lang="en-US" sz="3200" i="1" u="sng" strike="noStrike" cap="none">
                <a:solidFill>
                  <a:schemeClr val="accent1"/>
                </a:solidFill>
                <a:latin typeface="Georgia"/>
                <a:ea typeface="Georgia"/>
                <a:cs typeface="Georgia"/>
                <a:sym typeface="Georgia"/>
              </a:rPr>
              <a:t>Search</a:t>
            </a:r>
            <a:r>
              <a:rPr lang="en-US" sz="3200" i="1" u="none" strike="noStrike" cap="none">
                <a:solidFill>
                  <a:schemeClr val="accent1"/>
                </a:solidFill>
                <a:latin typeface="Georgia"/>
                <a:ea typeface="Georgia"/>
                <a:cs typeface="Georgia"/>
                <a:sym typeface="Georgia"/>
              </a:rPr>
              <a:t>: </a:t>
            </a:r>
            <a:r>
              <a:rPr lang="en-US" sz="3200" i="1">
                <a:solidFill>
                  <a:schemeClr val="accent1"/>
                </a:solidFill>
                <a:latin typeface="Georgia"/>
                <a:ea typeface="Georgia"/>
                <a:cs typeface="Georgia"/>
                <a:sym typeface="Georgia"/>
              </a:rPr>
              <a:t>t</a:t>
            </a:r>
            <a:r>
              <a:rPr lang="en-US" sz="3200" i="1" u="none" strike="noStrike" cap="none">
                <a:solidFill>
                  <a:schemeClr val="accent1"/>
                </a:solidFill>
                <a:latin typeface="Georgia"/>
                <a:ea typeface="Georgia"/>
                <a:cs typeface="Georgia"/>
                <a:sym typeface="Georgia"/>
              </a:rPr>
              <a:t>issue name, Gene name, Molecular Signature Database (MSigDB) name</a:t>
            </a:r>
            <a:endParaRPr>
              <a:latin typeface="Georgia"/>
              <a:ea typeface="Georgia"/>
              <a:cs typeface="Georgia"/>
              <a:sym typeface="Georgia"/>
            </a:endParaRPr>
          </a:p>
          <a:p>
            <a:pPr marL="0" marR="0" lvl="0" indent="0" algn="just" rtl="0">
              <a:spcBef>
                <a:spcPts val="0"/>
              </a:spcBef>
              <a:spcAft>
                <a:spcPts val="0"/>
              </a:spcAft>
              <a:buNone/>
            </a:pPr>
            <a:r>
              <a:rPr lang="en-US" sz="3200" i="1" u="sng" strike="noStrike" cap="none">
                <a:solidFill>
                  <a:schemeClr val="accent1"/>
                </a:solidFill>
                <a:latin typeface="Georgia"/>
                <a:ea typeface="Georgia"/>
                <a:cs typeface="Georgia"/>
                <a:sym typeface="Georgia"/>
              </a:rPr>
              <a:t>Filters:</a:t>
            </a:r>
            <a:r>
              <a:rPr lang="en-US" sz="3200" i="1" u="none" strike="noStrike" cap="none">
                <a:solidFill>
                  <a:schemeClr val="accent1"/>
                </a:solidFill>
                <a:latin typeface="Georgia"/>
                <a:ea typeface="Georgia"/>
                <a:cs typeface="Georgia"/>
                <a:sym typeface="Georgia"/>
              </a:rPr>
              <a:t> </a:t>
            </a:r>
            <a:r>
              <a:rPr lang="en-US" sz="3200" i="1">
                <a:solidFill>
                  <a:schemeClr val="accent1"/>
                </a:solidFill>
                <a:latin typeface="Georgia"/>
                <a:ea typeface="Georgia"/>
                <a:cs typeface="Georgia"/>
                <a:sym typeface="Georgia"/>
              </a:rPr>
              <a:t>by fractional</a:t>
            </a:r>
            <a:r>
              <a:rPr lang="en-US" sz="3200" i="1" u="none" strike="noStrike" cap="none">
                <a:solidFill>
                  <a:schemeClr val="accent1"/>
                </a:solidFill>
                <a:latin typeface="Georgia"/>
                <a:ea typeface="Georgia"/>
                <a:cs typeface="Georgia"/>
                <a:sym typeface="Georgia"/>
              </a:rPr>
              <a:t> coverage of each gene from a scale of 0 to 1.</a:t>
            </a:r>
            <a:endParaRPr>
              <a:latin typeface="Georgia"/>
              <a:ea typeface="Georgia"/>
              <a:cs typeface="Georgia"/>
              <a:sym typeface="Georgia"/>
            </a:endParaRPr>
          </a:p>
          <a:p>
            <a:pPr marL="0" marR="0" lvl="0" indent="0" algn="just" rtl="0">
              <a:spcBef>
                <a:spcPts val="0"/>
              </a:spcBef>
              <a:spcAft>
                <a:spcPts val="0"/>
              </a:spcAft>
              <a:buNone/>
            </a:pPr>
            <a:r>
              <a:rPr lang="en-US" sz="3200" i="1" u="sng" strike="noStrike" cap="none">
                <a:solidFill>
                  <a:schemeClr val="accent1"/>
                </a:solidFill>
                <a:latin typeface="Georgia"/>
                <a:ea typeface="Georgia"/>
                <a:cs typeface="Georgia"/>
                <a:sym typeface="Georgia"/>
              </a:rPr>
              <a:t>File inputs</a:t>
            </a:r>
            <a:r>
              <a:rPr lang="en-US" sz="3200" i="1" u="none" strike="noStrike" cap="none">
                <a:solidFill>
                  <a:schemeClr val="accent1"/>
                </a:solidFill>
                <a:latin typeface="Georgia"/>
                <a:ea typeface="Georgia"/>
                <a:cs typeface="Georgia"/>
                <a:sym typeface="Georgia"/>
              </a:rPr>
              <a:t>: </a:t>
            </a:r>
            <a:r>
              <a:rPr lang="en-US" sz="3200" i="1">
                <a:solidFill>
                  <a:schemeClr val="accent1"/>
                </a:solidFill>
                <a:latin typeface="Georgia"/>
                <a:ea typeface="Georgia"/>
                <a:cs typeface="Georgia"/>
                <a:sym typeface="Georgia"/>
              </a:rPr>
              <a:t>u</a:t>
            </a:r>
            <a:r>
              <a:rPr lang="en-US" sz="3200" i="1" u="none" strike="noStrike" cap="none">
                <a:solidFill>
                  <a:schemeClr val="accent1"/>
                </a:solidFill>
                <a:latin typeface="Georgia"/>
                <a:ea typeface="Georgia"/>
                <a:cs typeface="Georgia"/>
                <a:sym typeface="Georgia"/>
              </a:rPr>
              <a:t>ser inputs of the gene list to </a:t>
            </a:r>
            <a:r>
              <a:rPr lang="en-US" sz="3200" i="1">
                <a:solidFill>
                  <a:schemeClr val="accent1"/>
                </a:solidFill>
                <a:latin typeface="Georgia"/>
                <a:ea typeface="Georgia"/>
                <a:cs typeface="Georgia"/>
                <a:sym typeface="Georgia"/>
              </a:rPr>
              <a:t>optimize gene set collection selection</a:t>
            </a:r>
            <a:endParaRPr>
              <a:latin typeface="Georgia"/>
              <a:ea typeface="Georgia"/>
              <a:cs typeface="Georgia"/>
              <a:sym typeface="Georgia"/>
            </a:endParaRPr>
          </a:p>
          <a:p>
            <a:pPr marL="0" marR="0" lvl="0" indent="0" algn="just" rtl="0">
              <a:spcBef>
                <a:spcPts val="0"/>
              </a:spcBef>
              <a:spcAft>
                <a:spcPts val="0"/>
              </a:spcAft>
              <a:buNone/>
            </a:pPr>
            <a:r>
              <a:rPr lang="en-US" sz="3200" i="1" u="sng" strike="noStrike" cap="none">
                <a:solidFill>
                  <a:schemeClr val="accent1"/>
                </a:solidFill>
                <a:latin typeface="Georgia"/>
                <a:ea typeface="Georgia"/>
                <a:cs typeface="Georgia"/>
                <a:sym typeface="Georgia"/>
              </a:rPr>
              <a:t>Download search results:</a:t>
            </a:r>
            <a:r>
              <a:rPr lang="en-US" sz="3200" i="1" u="none" strike="noStrike" cap="none">
                <a:solidFill>
                  <a:schemeClr val="accent1"/>
                </a:solidFill>
                <a:latin typeface="Georgia"/>
                <a:ea typeface="Georgia"/>
                <a:cs typeface="Georgia"/>
                <a:sym typeface="Georgia"/>
              </a:rPr>
              <a:t> </a:t>
            </a:r>
            <a:r>
              <a:rPr lang="en-US" sz="3200" i="1">
                <a:solidFill>
                  <a:schemeClr val="accent1"/>
                </a:solidFill>
                <a:latin typeface="Georgia"/>
                <a:ea typeface="Georgia"/>
                <a:cs typeface="Georgia"/>
                <a:sym typeface="Georgia"/>
              </a:rPr>
              <a:t>u</a:t>
            </a:r>
            <a:r>
              <a:rPr lang="en-US" sz="3200" i="1" u="none" strike="noStrike" cap="none">
                <a:solidFill>
                  <a:schemeClr val="accent1"/>
                </a:solidFill>
                <a:latin typeface="Georgia"/>
                <a:ea typeface="Georgia"/>
                <a:cs typeface="Georgia"/>
                <a:sym typeface="Georgia"/>
              </a:rPr>
              <a:t>ser can download the search results on their device in various formats</a:t>
            </a:r>
            <a:endParaRPr>
              <a:latin typeface="Georgia"/>
              <a:ea typeface="Georgia"/>
              <a:cs typeface="Georgia"/>
              <a:sym typeface="Georgia"/>
            </a:endParaRPr>
          </a:p>
          <a:p>
            <a:pPr marL="0" marR="0" lvl="0" indent="0" algn="just" rtl="0">
              <a:spcBef>
                <a:spcPts val="0"/>
              </a:spcBef>
              <a:spcAft>
                <a:spcPts val="0"/>
              </a:spcAft>
              <a:buNone/>
            </a:pPr>
            <a:r>
              <a:rPr lang="en-US" sz="3200" i="1" u="sng" strike="noStrike" cap="none">
                <a:solidFill>
                  <a:schemeClr val="accen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Different tabs / buttons for querying:</a:t>
            </a:r>
            <a:r>
              <a:rPr lang="en-US" sz="3200" i="1" u="none" strike="noStrike" cap="none">
                <a:solidFill>
                  <a:schemeClr val="accen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 Options for user to choose amongst a list of search and querying the results they want to generate</a:t>
            </a:r>
            <a:endParaRPr sz="3200" i="1" u="sng" strike="noStrike" cap="none">
              <a:solidFill>
                <a:schemeClr val="accent1"/>
              </a:solidFill>
              <a:latin typeface="Georgia"/>
              <a:ea typeface="Georgia"/>
              <a:cs typeface="Georgia"/>
              <a:sym typeface="Georgia"/>
            </a:endParaRPr>
          </a:p>
          <a:p>
            <a:pPr marL="457200" marR="0" lvl="0" indent="-254000" algn="l" rtl="0">
              <a:spcBef>
                <a:spcPts val="0"/>
              </a:spcBef>
              <a:spcAft>
                <a:spcPts val="0"/>
              </a:spcAft>
              <a:buClr>
                <a:schemeClr val="dk1"/>
              </a:buClr>
              <a:buSzPts val="3200"/>
              <a:buFont typeface="Arial"/>
              <a:buNone/>
            </a:pPr>
            <a:endParaRPr sz="3200" i="1" u="none" strike="noStrike" cap="none">
              <a:solidFill>
                <a:schemeClr val="accent1"/>
              </a:solidFill>
              <a:latin typeface="Georgia"/>
              <a:ea typeface="Georgia"/>
              <a:cs typeface="Georgia"/>
              <a:sym typeface="Georgia"/>
            </a:endParaRPr>
          </a:p>
          <a:p>
            <a:pPr marL="0" marR="0" lvl="0" indent="0" algn="l" rtl="0">
              <a:spcBef>
                <a:spcPts val="0"/>
              </a:spcBef>
              <a:spcAft>
                <a:spcPts val="0"/>
              </a:spcAft>
              <a:buNone/>
            </a:pPr>
            <a:endParaRPr sz="3500" i="1" u="sng" strike="noStrike" cap="none">
              <a:solidFill>
                <a:schemeClr val="accent1"/>
              </a:solidFill>
              <a:latin typeface="Georgia"/>
              <a:ea typeface="Georgia"/>
              <a:cs typeface="Georgia"/>
              <a:sym typeface="Georgia"/>
            </a:endParaRPr>
          </a:p>
        </p:txBody>
      </p:sp>
      <p:sp>
        <p:nvSpPr>
          <p:cNvPr id="37" name="Google Shape;37;p1"/>
          <p:cNvSpPr txBox="1"/>
          <p:nvPr/>
        </p:nvSpPr>
        <p:spPr>
          <a:xfrm>
            <a:off x="25055525" y="21035800"/>
            <a:ext cx="3855000" cy="13380000"/>
          </a:xfrm>
          <a:prstGeom prst="rect">
            <a:avLst/>
          </a:prstGeom>
          <a:noFill/>
          <a:ln>
            <a:noFill/>
          </a:ln>
        </p:spPr>
        <p:txBody>
          <a:bodyPr spcFirstLastPara="1" wrap="square" lIns="91425" tIns="45700" rIns="91425" bIns="45700" anchor="t" anchorCtr="0">
            <a:noAutofit/>
          </a:bodyPr>
          <a:lstStyle/>
          <a:p>
            <a:pPr marL="0" marR="0" lvl="0" indent="0" algn="just" rtl="0">
              <a:lnSpc>
                <a:spcPct val="107000"/>
              </a:lnSpc>
              <a:spcBef>
                <a:spcPts val="0"/>
              </a:spcBef>
              <a:spcAft>
                <a:spcPts val="0"/>
              </a:spcAft>
              <a:buNone/>
            </a:pPr>
            <a:r>
              <a:rPr lang="en-US" sz="3300" i="1" u="sng" strike="noStrike" cap="none">
                <a:solidFill>
                  <a:schemeClr val="accent1"/>
                </a:solidFill>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FIGURE </a:t>
            </a:r>
            <a:r>
              <a:rPr lang="en-US" sz="3300" i="1" u="sng" strike="noStrike" cap="none">
                <a:solidFill>
                  <a:schemeClr val="accent1"/>
                </a:solidFill>
                <a:latin typeface="Georgia"/>
                <a:ea typeface="Georgia"/>
                <a:cs typeface="Georgia"/>
                <a:sym typeface="Georgia"/>
              </a:rPr>
              <a:t>3:</a:t>
            </a:r>
            <a:endParaRPr sz="3300" i="0" u="none" strike="noStrike" cap="none">
              <a:solidFill>
                <a:schemeClr val="accent1"/>
              </a:solidFill>
              <a:latin typeface="Georgia"/>
              <a:ea typeface="Georgia"/>
              <a:cs typeface="Georgia"/>
              <a:sym typeface="Georgia"/>
            </a:endParaRPr>
          </a:p>
          <a:p>
            <a:pPr marL="0" marR="0" lvl="0" indent="0" algn="just" rtl="0">
              <a:lnSpc>
                <a:spcPct val="107000"/>
              </a:lnSpc>
              <a:spcBef>
                <a:spcPts val="800"/>
              </a:spcBef>
              <a:spcAft>
                <a:spcPts val="0"/>
              </a:spcAft>
              <a:buNone/>
            </a:pPr>
            <a:r>
              <a:rPr lang="en-US" sz="3300" i="1">
                <a:solidFill>
                  <a:schemeClr val="accent1"/>
                </a:solidFill>
                <a:latin typeface="Georgia"/>
                <a:ea typeface="Georgia"/>
                <a:cs typeface="Georgia"/>
                <a:sym typeface="Georgia"/>
              </a:rPr>
              <a:t>T</a:t>
            </a:r>
            <a:r>
              <a:rPr lang="en-US" sz="3300" i="1" u="none" strike="noStrike" cap="none">
                <a:solidFill>
                  <a:schemeClr val="accent1"/>
                </a:solidFill>
                <a:latin typeface="Georgia"/>
                <a:ea typeface="Georgia"/>
                <a:cs typeface="Georgia"/>
                <a:sym typeface="Georgia"/>
              </a:rPr>
              <a:t>he distribution of the percent gene coverage of each tissue in order of lowest to highest coverage</a:t>
            </a:r>
            <a:r>
              <a:rPr lang="en-US" sz="3300" i="1">
                <a:solidFill>
                  <a:schemeClr val="accent1"/>
                </a:solidFill>
                <a:latin typeface="Georgia"/>
                <a:ea typeface="Georgia"/>
                <a:cs typeface="Georgia"/>
                <a:sym typeface="Georgia"/>
              </a:rPr>
              <a:t> for (A) 36 elevated tissues and (B) 3</a:t>
            </a:r>
            <a:r>
              <a:rPr lang="en-US" sz="3300" i="1" u="none" strike="noStrike" cap="none">
                <a:solidFill>
                  <a:schemeClr val="accent1"/>
                </a:solidFill>
                <a:latin typeface="Georgia"/>
                <a:ea typeface="Georgia"/>
                <a:cs typeface="Georgia"/>
                <a:sym typeface="Georgia"/>
              </a:rPr>
              <a:t>2 enriched tissues.</a:t>
            </a:r>
            <a:endParaRPr sz="3300" i="0" u="none" strike="noStrike" cap="none">
              <a:solidFill>
                <a:schemeClr val="accent1"/>
              </a:solidFill>
              <a:latin typeface="Georgia"/>
              <a:ea typeface="Georgia"/>
              <a:cs typeface="Georgia"/>
              <a:sym typeface="Georgia"/>
            </a:endParaRPr>
          </a:p>
        </p:txBody>
      </p:sp>
      <p:pic>
        <p:nvPicPr>
          <p:cNvPr id="38" name="Google Shape;38;p1" descr="Chart, diagram, box and whisker chart&#10;&#10;Description automatically generated"/>
          <p:cNvPicPr preferRelativeResize="0"/>
          <p:nvPr/>
        </p:nvPicPr>
        <p:blipFill rotWithShape="1">
          <a:blip r:embed="rId5">
            <a:alphaModFix/>
          </a:blip>
          <a:srcRect/>
          <a:stretch/>
        </p:blipFill>
        <p:spPr>
          <a:xfrm>
            <a:off x="29410675" y="15155137"/>
            <a:ext cx="14556301" cy="7959200"/>
          </a:xfrm>
          <a:prstGeom prst="rect">
            <a:avLst/>
          </a:prstGeom>
          <a:noFill/>
          <a:ln>
            <a:noFill/>
          </a:ln>
        </p:spPr>
      </p:pic>
      <p:pic>
        <p:nvPicPr>
          <p:cNvPr id="39" name="Google Shape;39;p1" descr="Diagram, box and whisker chart&#10;&#10;Description automatically generated"/>
          <p:cNvPicPr preferRelativeResize="0"/>
          <p:nvPr/>
        </p:nvPicPr>
        <p:blipFill rotWithShape="1">
          <a:blip r:embed="rId6">
            <a:alphaModFix/>
          </a:blip>
          <a:srcRect/>
          <a:stretch/>
        </p:blipFill>
        <p:spPr>
          <a:xfrm>
            <a:off x="29410667" y="23036684"/>
            <a:ext cx="14619533" cy="7786253"/>
          </a:xfrm>
          <a:prstGeom prst="rect">
            <a:avLst/>
          </a:prstGeom>
          <a:noFill/>
          <a:ln>
            <a:noFill/>
          </a:ln>
        </p:spPr>
      </p:pic>
      <p:pic>
        <p:nvPicPr>
          <p:cNvPr id="40" name="Google Shape;40;p1"/>
          <p:cNvPicPr preferRelativeResize="0"/>
          <p:nvPr/>
        </p:nvPicPr>
        <p:blipFill rotWithShape="1">
          <a:blip r:embed="rId7">
            <a:alphaModFix/>
          </a:blip>
          <a:srcRect t="2997" b="14643"/>
          <a:stretch/>
        </p:blipFill>
        <p:spPr>
          <a:xfrm>
            <a:off x="0" y="22138700"/>
            <a:ext cx="15968698" cy="10232525"/>
          </a:xfrm>
          <a:prstGeom prst="rect">
            <a:avLst/>
          </a:prstGeom>
          <a:noFill/>
          <a:ln>
            <a:noFill/>
          </a:ln>
        </p:spPr>
      </p:pic>
      <p:sp>
        <p:nvSpPr>
          <p:cNvPr id="41" name="Google Shape;41;p1"/>
          <p:cNvSpPr/>
          <p:nvPr/>
        </p:nvSpPr>
        <p:spPr>
          <a:xfrm>
            <a:off x="1910650" y="24176600"/>
            <a:ext cx="2353200" cy="901800"/>
          </a:xfrm>
          <a:prstGeom prst="wedgeEllipseCallout">
            <a:avLst>
              <a:gd name="adj1" fmla="val -20833"/>
              <a:gd name="adj2" fmla="val 62500"/>
            </a:avLst>
          </a:prstGeom>
          <a:solidFill>
            <a:srgbClr val="4A86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Filter based on tissue coverage</a:t>
            </a:r>
            <a:endParaRPr b="1"/>
          </a:p>
        </p:txBody>
      </p:sp>
      <p:sp>
        <p:nvSpPr>
          <p:cNvPr id="42" name="Google Shape;42;p1"/>
          <p:cNvSpPr/>
          <p:nvPr/>
        </p:nvSpPr>
        <p:spPr>
          <a:xfrm>
            <a:off x="8840525" y="23114325"/>
            <a:ext cx="3034500" cy="901800"/>
          </a:xfrm>
          <a:prstGeom prst="wedgeEllipseCallout">
            <a:avLst>
              <a:gd name="adj1" fmla="val -20833"/>
              <a:gd name="adj2" fmla="val 62500"/>
            </a:avLst>
          </a:prstGeom>
          <a:solidFill>
            <a:srgbClr val="4A86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i="1"/>
              <a:t>Search by Gene Set Collection name</a:t>
            </a:r>
            <a:endParaRPr b="1" i="1"/>
          </a:p>
        </p:txBody>
      </p:sp>
      <p:sp>
        <p:nvSpPr>
          <p:cNvPr id="43" name="Google Shape;43;p1"/>
          <p:cNvSpPr/>
          <p:nvPr/>
        </p:nvSpPr>
        <p:spPr>
          <a:xfrm>
            <a:off x="1910650" y="22875025"/>
            <a:ext cx="1896000" cy="901800"/>
          </a:xfrm>
          <a:prstGeom prst="wedgeEllipseCallout">
            <a:avLst>
              <a:gd name="adj1" fmla="val -20833"/>
              <a:gd name="adj2" fmla="val 62500"/>
            </a:avLst>
          </a:prstGeom>
          <a:solidFill>
            <a:srgbClr val="4A86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i="1"/>
              <a:t>Search by Tissue Name</a:t>
            </a:r>
            <a:endParaRPr b="1" i="1"/>
          </a:p>
        </p:txBody>
      </p:sp>
      <p:sp>
        <p:nvSpPr>
          <p:cNvPr id="44" name="Google Shape;44;p1"/>
          <p:cNvSpPr/>
          <p:nvPr/>
        </p:nvSpPr>
        <p:spPr>
          <a:xfrm>
            <a:off x="5300650" y="23036675"/>
            <a:ext cx="1896000" cy="901800"/>
          </a:xfrm>
          <a:prstGeom prst="wedgeEllipseCallout">
            <a:avLst>
              <a:gd name="adj1" fmla="val -20833"/>
              <a:gd name="adj2" fmla="val 62500"/>
            </a:avLst>
          </a:prstGeom>
          <a:solidFill>
            <a:srgbClr val="4A86E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i="1"/>
              <a:t>Search by Gene Name</a:t>
            </a:r>
            <a:endParaRPr b="1" i="1"/>
          </a:p>
        </p:txBody>
      </p:sp>
      <p:sp>
        <p:nvSpPr>
          <p:cNvPr id="45" name="Google Shape;45;p1"/>
          <p:cNvSpPr txBox="1"/>
          <p:nvPr/>
        </p:nvSpPr>
        <p:spPr>
          <a:xfrm>
            <a:off x="31679025" y="30822925"/>
            <a:ext cx="57594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u="sng">
                <a:latin typeface="Georgia"/>
                <a:ea typeface="Georgia"/>
                <a:cs typeface="Georgia"/>
                <a:sym typeface="Georgia"/>
              </a:rPr>
              <a:t>Funding</a:t>
            </a:r>
            <a:endParaRPr sz="3500" b="1" u="sng">
              <a:latin typeface="Georgia"/>
              <a:ea typeface="Georgia"/>
              <a:cs typeface="Georgia"/>
              <a:sym typeface="Georgia"/>
            </a:endParaRPr>
          </a:p>
          <a:p>
            <a:pPr marL="0" lvl="0" indent="0" algn="l" rtl="0">
              <a:spcBef>
                <a:spcPts val="0"/>
              </a:spcBef>
              <a:spcAft>
                <a:spcPts val="0"/>
              </a:spcAft>
              <a:buNone/>
            </a:pPr>
            <a:r>
              <a:rPr lang="en-US" sz="2500">
                <a:latin typeface="Georgia"/>
                <a:ea typeface="Georgia"/>
                <a:cs typeface="Georgia"/>
                <a:sym typeface="Georgia"/>
              </a:rPr>
              <a:t>Generous contribution from Carole Ellison </a:t>
            </a:r>
            <a:endParaRPr sz="2500">
              <a:latin typeface="Georgia"/>
              <a:ea typeface="Georgia"/>
              <a:cs typeface="Georgia"/>
              <a:sym typeface="Georgia"/>
            </a:endParaRPr>
          </a:p>
          <a:p>
            <a:pPr marL="457200" lvl="0" indent="0" algn="l" rtl="0">
              <a:spcBef>
                <a:spcPts val="0"/>
              </a:spcBef>
              <a:spcAft>
                <a:spcPts val="0"/>
              </a:spcAft>
              <a:buNone/>
            </a:pPr>
            <a:endParaRPr sz="2500">
              <a:latin typeface="Georgia"/>
              <a:ea typeface="Georgia"/>
              <a:cs typeface="Georgia"/>
              <a:sym typeface="Georgia"/>
            </a:endParaRPr>
          </a:p>
        </p:txBody>
      </p:sp>
      <p:sp>
        <p:nvSpPr>
          <p:cNvPr id="46" name="Google Shape;46;p1"/>
          <p:cNvSpPr txBox="1"/>
          <p:nvPr/>
        </p:nvSpPr>
        <p:spPr>
          <a:xfrm>
            <a:off x="38392350" y="30822925"/>
            <a:ext cx="5759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b="1" u="sng">
                <a:solidFill>
                  <a:schemeClr val="dk1"/>
                </a:solidFill>
                <a:latin typeface="Georgia"/>
                <a:ea typeface="Georgia"/>
                <a:cs typeface="Georgia"/>
                <a:sym typeface="Georgia"/>
              </a:rPr>
              <a:t>References</a:t>
            </a:r>
            <a:endParaRPr sz="2500" u="sng">
              <a:solidFill>
                <a:schemeClr val="dk1"/>
              </a:solidFill>
              <a:latin typeface="Georgia"/>
              <a:ea typeface="Georgia"/>
              <a:cs typeface="Georgia"/>
              <a:sym typeface="Georgia"/>
            </a:endParaRPr>
          </a:p>
          <a:p>
            <a:pPr marL="0" lvl="0" indent="0" algn="l" rtl="0">
              <a:spcBef>
                <a:spcPts val="0"/>
              </a:spcBef>
              <a:spcAft>
                <a:spcPts val="0"/>
              </a:spcAft>
              <a:buNone/>
            </a:pPr>
            <a:r>
              <a:rPr lang="en-US" sz="2500" baseline="30000">
                <a:solidFill>
                  <a:schemeClr val="dk1"/>
                </a:solidFill>
                <a:highlight>
                  <a:schemeClr val="lt1"/>
                </a:highlight>
                <a:latin typeface="Georgia"/>
                <a:ea typeface="Georgia"/>
                <a:cs typeface="Georgia"/>
                <a:sym typeface="Georgia"/>
              </a:rPr>
              <a:t>1</a:t>
            </a:r>
            <a:r>
              <a:rPr lang="en-US" sz="2500">
                <a:solidFill>
                  <a:schemeClr val="dk1"/>
                </a:solidFill>
                <a:highlight>
                  <a:schemeClr val="lt1"/>
                </a:highlight>
                <a:latin typeface="Georgia"/>
                <a:ea typeface="Georgia"/>
                <a:cs typeface="Georgia"/>
                <a:sym typeface="Georgia"/>
              </a:rPr>
              <a:t>https://www.protein atlas.org/</a:t>
            </a:r>
            <a:endParaRPr sz="2500">
              <a:solidFill>
                <a:schemeClr val="dk1"/>
              </a:solidFill>
              <a:latin typeface="Georgia"/>
              <a:ea typeface="Georgia"/>
              <a:cs typeface="Georgia"/>
              <a:sym typeface="Georgia"/>
            </a:endParaRPr>
          </a:p>
        </p:txBody>
      </p:sp>
      <p:sp>
        <p:nvSpPr>
          <p:cNvPr id="47" name="Google Shape;47;p1"/>
          <p:cNvSpPr txBox="1"/>
          <p:nvPr/>
        </p:nvSpPr>
        <p:spPr>
          <a:xfrm>
            <a:off x="31679025" y="15915200"/>
            <a:ext cx="18960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a:t>A</a:t>
            </a:r>
            <a:endParaRPr sz="3800"/>
          </a:p>
          <a:p>
            <a:pPr marL="0" lvl="0" indent="0" algn="l" rtl="0">
              <a:spcBef>
                <a:spcPts val="0"/>
              </a:spcBef>
              <a:spcAft>
                <a:spcPts val="0"/>
              </a:spcAft>
              <a:buNone/>
            </a:pPr>
            <a:endParaRPr sz="3800" b="1"/>
          </a:p>
        </p:txBody>
      </p:sp>
      <p:sp>
        <p:nvSpPr>
          <p:cNvPr id="48" name="Google Shape;48;p1"/>
          <p:cNvSpPr txBox="1"/>
          <p:nvPr/>
        </p:nvSpPr>
        <p:spPr>
          <a:xfrm>
            <a:off x="31679025" y="23776825"/>
            <a:ext cx="1259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a:t>B</a:t>
            </a:r>
            <a:endParaRPr sz="3800" b="1"/>
          </a:p>
        </p:txBody>
      </p:sp>
      <p:sp>
        <p:nvSpPr>
          <p:cNvPr id="49" name="Google Shape;49;p1"/>
          <p:cNvSpPr txBox="1"/>
          <p:nvPr/>
        </p:nvSpPr>
        <p:spPr>
          <a:xfrm>
            <a:off x="14185100" y="9574450"/>
            <a:ext cx="42393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u="sng"/>
              <a:t>Enriched</a:t>
            </a:r>
            <a:r>
              <a:rPr lang="en-US" sz="3800" b="1"/>
              <a:t>:</a:t>
            </a:r>
            <a:endParaRPr sz="3800" b="1"/>
          </a:p>
          <a:p>
            <a:pPr marL="0" lvl="0" indent="0" algn="l" rtl="0">
              <a:spcBef>
                <a:spcPts val="0"/>
              </a:spcBef>
              <a:spcAft>
                <a:spcPts val="0"/>
              </a:spcAft>
              <a:buNone/>
            </a:pPr>
            <a:endParaRPr sz="3800" b="1"/>
          </a:p>
        </p:txBody>
      </p:sp>
      <p:sp>
        <p:nvSpPr>
          <p:cNvPr id="50" name="Google Shape;50;p1"/>
          <p:cNvSpPr txBox="1"/>
          <p:nvPr/>
        </p:nvSpPr>
        <p:spPr>
          <a:xfrm>
            <a:off x="23230400" y="9574450"/>
            <a:ext cx="42393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800" b="1" u="sng"/>
              <a:t>Elevated</a:t>
            </a:r>
            <a:r>
              <a:rPr lang="en-US" sz="3800" b="1"/>
              <a:t>:</a:t>
            </a:r>
            <a:endParaRPr sz="3800" b="1"/>
          </a:p>
          <a:p>
            <a:pPr marL="0" lvl="0" indent="0" algn="l" rtl="0">
              <a:spcBef>
                <a:spcPts val="0"/>
              </a:spcBef>
              <a:spcAft>
                <a:spcPts val="0"/>
              </a:spcAft>
              <a:buNone/>
            </a:pPr>
            <a:endParaRPr sz="38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13b9feb0bca_0_0"/>
          <p:cNvSpPr txBox="1">
            <a:spLocks noGrp="1"/>
          </p:cNvSpPr>
          <p:nvPr>
            <p:ph type="sldNum" idx="12"/>
          </p:nvPr>
        </p:nvSpPr>
        <p:spPr>
          <a:xfrm>
            <a:off x="30998160" y="30510482"/>
            <a:ext cx="9875400" cy="1752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57" name="Google Shape;57;g13b9feb0bca_0_0"/>
          <p:cNvSpPr txBox="1">
            <a:spLocks noGrp="1"/>
          </p:cNvSpPr>
          <p:nvPr>
            <p:ph type="title"/>
          </p:nvPr>
        </p:nvSpPr>
        <p:spPr>
          <a:xfrm>
            <a:off x="855720" y="940298"/>
            <a:ext cx="37856100" cy="2613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OUTLINE</a:t>
            </a:r>
            <a:endParaRPr/>
          </a:p>
        </p:txBody>
      </p:sp>
      <p:sp>
        <p:nvSpPr>
          <p:cNvPr id="58" name="Google Shape;58;g13b9feb0bca_0_0"/>
          <p:cNvSpPr txBox="1">
            <a:spLocks noGrp="1"/>
          </p:cNvSpPr>
          <p:nvPr>
            <p:ph type="body" idx="1"/>
          </p:nvPr>
        </p:nvSpPr>
        <p:spPr>
          <a:xfrm>
            <a:off x="1277425" y="8057650"/>
            <a:ext cx="41664000" cy="24205200"/>
          </a:xfrm>
          <a:prstGeom prst="rect">
            <a:avLst/>
          </a:prstGeom>
        </p:spPr>
        <p:txBody>
          <a:bodyPr spcFirstLastPara="1" wrap="square" lIns="91425" tIns="45700" rIns="91425" bIns="45700" anchor="t" anchorCtr="0">
            <a:noAutofit/>
          </a:bodyPr>
          <a:lstStyle/>
          <a:p>
            <a:pPr marL="457200" lvl="0" indent="-542925" algn="l" rtl="0">
              <a:lnSpc>
                <a:spcPct val="115000"/>
              </a:lnSpc>
              <a:spcBef>
                <a:spcPts val="0"/>
              </a:spcBef>
              <a:spcAft>
                <a:spcPts val="0"/>
              </a:spcAft>
              <a:buClr>
                <a:schemeClr val="dk1"/>
              </a:buClr>
              <a:buSzPts val="4950"/>
              <a:buChar char="●"/>
            </a:pPr>
            <a:r>
              <a:rPr lang="en-US" sz="4950">
                <a:solidFill>
                  <a:schemeClr val="dk1"/>
                </a:solidFill>
              </a:rPr>
              <a:t>Introduction: </a:t>
            </a:r>
            <a:endParaRPr sz="4950">
              <a:solidFill>
                <a:schemeClr val="dk1"/>
              </a:solidFill>
            </a:endParaRPr>
          </a:p>
          <a:p>
            <a:pPr marL="914400" lvl="1" indent="-542925" algn="l" rtl="0">
              <a:lnSpc>
                <a:spcPct val="115000"/>
              </a:lnSpc>
              <a:spcBef>
                <a:spcPts val="0"/>
              </a:spcBef>
              <a:spcAft>
                <a:spcPts val="0"/>
              </a:spcAft>
              <a:buClr>
                <a:schemeClr val="dk1"/>
              </a:buClr>
              <a:buSzPts val="4950"/>
              <a:buChar char="○"/>
            </a:pPr>
            <a:r>
              <a:rPr lang="en-US" sz="4950">
                <a:solidFill>
                  <a:schemeClr val="dk1"/>
                </a:solidFill>
              </a:rPr>
              <a:t>Define tissue specific genes - higher mRNA expression in one gene as compared to another gene……</a:t>
            </a:r>
            <a:endParaRPr sz="4950">
              <a:solidFill>
                <a:schemeClr val="dk1"/>
              </a:solidFill>
            </a:endParaRPr>
          </a:p>
          <a:p>
            <a:pPr marL="914400" lvl="1" indent="-542925" algn="l" rtl="0">
              <a:lnSpc>
                <a:spcPct val="115000"/>
              </a:lnSpc>
              <a:spcBef>
                <a:spcPts val="0"/>
              </a:spcBef>
              <a:spcAft>
                <a:spcPts val="0"/>
              </a:spcAft>
              <a:buClr>
                <a:schemeClr val="dk1"/>
              </a:buClr>
              <a:buSzPts val="4950"/>
              <a:buChar char="○"/>
            </a:pPr>
            <a:r>
              <a:rPr lang="en-US" sz="4950">
                <a:solidFill>
                  <a:schemeClr val="dk1"/>
                </a:solidFill>
              </a:rPr>
              <a:t>Pathway enrichment analysis: method used to determine which pathways are over represented in a list of differentially expressed genes. </a:t>
            </a:r>
            <a:endParaRPr sz="4950">
              <a:solidFill>
                <a:schemeClr val="dk1"/>
              </a:solidFill>
            </a:endParaRPr>
          </a:p>
          <a:p>
            <a:pPr marL="914400" lvl="1" indent="-542925" algn="l" rtl="0">
              <a:lnSpc>
                <a:spcPct val="115000"/>
              </a:lnSpc>
              <a:spcBef>
                <a:spcPts val="0"/>
              </a:spcBef>
              <a:spcAft>
                <a:spcPts val="0"/>
              </a:spcAft>
              <a:buClr>
                <a:schemeClr val="dk1"/>
              </a:buClr>
              <a:buSzPts val="4950"/>
              <a:buChar char="○"/>
            </a:pPr>
            <a:r>
              <a:rPr lang="en-US" sz="4950">
                <a:solidFill>
                  <a:schemeClr val="dk1"/>
                </a:solidFill>
              </a:rPr>
              <a:t>This can be a powerful tool to associate disease phenotype to a group of genes.</a:t>
            </a:r>
            <a:endParaRPr sz="4950">
              <a:solidFill>
                <a:schemeClr val="dk1"/>
              </a:solidFill>
            </a:endParaRPr>
          </a:p>
          <a:p>
            <a:pPr marL="914400" lvl="1" indent="-542925" algn="l" rtl="0">
              <a:lnSpc>
                <a:spcPct val="115000"/>
              </a:lnSpc>
              <a:spcBef>
                <a:spcPts val="0"/>
              </a:spcBef>
              <a:spcAft>
                <a:spcPts val="0"/>
              </a:spcAft>
              <a:buClr>
                <a:schemeClr val="dk1"/>
              </a:buClr>
              <a:buSzPts val="4950"/>
              <a:buChar char="○"/>
            </a:pPr>
            <a:r>
              <a:rPr lang="en-US" sz="4950">
                <a:solidFill>
                  <a:schemeClr val="dk1"/>
                </a:solidFill>
              </a:rPr>
              <a:t>Although gene sets selected can be biased which in turn can affect enrichment analysis results where tissue is not well represented.</a:t>
            </a:r>
            <a:endParaRPr sz="49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4950">
              <a:solidFill>
                <a:schemeClr val="dk1"/>
              </a:solidFill>
            </a:endParaRPr>
          </a:p>
          <a:p>
            <a:pPr marL="457200" lvl="0" indent="-542925" algn="l" rtl="0">
              <a:lnSpc>
                <a:spcPct val="115000"/>
              </a:lnSpc>
              <a:spcBef>
                <a:spcPts val="0"/>
              </a:spcBef>
              <a:spcAft>
                <a:spcPts val="0"/>
              </a:spcAft>
              <a:buClr>
                <a:schemeClr val="dk1"/>
              </a:buClr>
              <a:buSzPts val="4950"/>
              <a:buChar char="●"/>
            </a:pPr>
            <a:r>
              <a:rPr lang="en-US" sz="4950">
                <a:solidFill>
                  <a:schemeClr val="dk1"/>
                </a:solidFill>
              </a:rPr>
              <a:t>Objectives:</a:t>
            </a:r>
            <a:endParaRPr sz="4950">
              <a:solidFill>
                <a:schemeClr val="dk1"/>
              </a:solidFill>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highlight>
                  <a:srgbClr val="FFFFFF"/>
                </a:highlight>
              </a:rPr>
              <a:t>Our goal is to generate a searchable, quarriable database called </a:t>
            </a:r>
            <a:r>
              <a:rPr lang="en-US" sz="4950" b="1">
                <a:solidFill>
                  <a:schemeClr val="dk1"/>
                </a:solidFill>
                <a:highlight>
                  <a:srgbClr val="FFFFFF"/>
                </a:highlight>
              </a:rPr>
              <a:t>DART</a:t>
            </a:r>
            <a:r>
              <a:rPr lang="en-US" sz="4950">
                <a:solidFill>
                  <a:schemeClr val="dk1"/>
                </a:solidFill>
                <a:highlight>
                  <a:srgbClr val="FFFFFF"/>
                </a:highlight>
              </a:rPr>
              <a:t> to represent the coverage of tissue specific genes in popular gene set collection databases often used for enrichment analyses.</a:t>
            </a:r>
            <a:endParaRPr sz="4950">
              <a:solidFill>
                <a:schemeClr val="dk1"/>
              </a:solidFill>
              <a:highlight>
                <a:srgbClr val="FFFFFF"/>
              </a:highlight>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highlight>
                  <a:srgbClr val="FFFFFF"/>
                </a:highlight>
              </a:rPr>
              <a:t>User friendly querying and searching options would include searching by…..</a:t>
            </a:r>
            <a:endParaRPr sz="4950">
              <a:solidFill>
                <a:schemeClr val="dk1"/>
              </a:solidFill>
              <a:highlight>
                <a:srgbClr val="FFFFFF"/>
              </a:highlight>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highlight>
                  <a:srgbClr val="FFFFFF"/>
                </a:highlight>
              </a:rPr>
              <a:t>Additional filters for search results would include …….</a:t>
            </a:r>
            <a:endParaRPr sz="4950">
              <a:solidFill>
                <a:schemeClr val="dk1"/>
              </a:solidFill>
              <a:highlight>
                <a:srgbClr val="FFFFFF"/>
              </a:highlight>
            </a:endParaRPr>
          </a:p>
          <a:p>
            <a:pPr marL="0" lvl="0" indent="0" algn="just" rtl="0">
              <a:lnSpc>
                <a:spcPct val="100000"/>
              </a:lnSpc>
              <a:spcBef>
                <a:spcPts val="0"/>
              </a:spcBef>
              <a:spcAft>
                <a:spcPts val="0"/>
              </a:spcAft>
              <a:buClr>
                <a:schemeClr val="dk1"/>
              </a:buClr>
              <a:buSzPts val="1100"/>
              <a:buFont typeface="Arial"/>
              <a:buNone/>
            </a:pPr>
            <a:endParaRPr sz="4950">
              <a:solidFill>
                <a:schemeClr val="dk1"/>
              </a:solidFill>
              <a:highlight>
                <a:srgbClr val="FFFFFF"/>
              </a:highlight>
            </a:endParaRPr>
          </a:p>
          <a:p>
            <a:pPr marL="457200" lvl="0" indent="-542925" algn="l" rtl="0">
              <a:lnSpc>
                <a:spcPct val="115000"/>
              </a:lnSpc>
              <a:spcBef>
                <a:spcPts val="0"/>
              </a:spcBef>
              <a:spcAft>
                <a:spcPts val="0"/>
              </a:spcAft>
              <a:buClr>
                <a:schemeClr val="dk1"/>
              </a:buClr>
              <a:buSzPts val="4950"/>
              <a:buChar char="●"/>
            </a:pPr>
            <a:r>
              <a:rPr lang="en-US" sz="4950">
                <a:solidFill>
                  <a:schemeClr val="dk1"/>
                </a:solidFill>
              </a:rPr>
              <a:t>Methods:</a:t>
            </a:r>
            <a:endParaRPr sz="4950">
              <a:solidFill>
                <a:schemeClr val="dk1"/>
              </a:solidFill>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rPr>
              <a:t>PubMed search was used to find the usage of the top 6 gene set collections.</a:t>
            </a:r>
            <a:endParaRPr sz="4950">
              <a:solidFill>
                <a:schemeClr val="dk1"/>
              </a:solidFill>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rPr>
              <a:t>Genes from the gene set collections matched with tissues from the HPA and the matched sets were added to the database</a:t>
            </a:r>
            <a:endParaRPr sz="4950">
              <a:solidFill>
                <a:schemeClr val="dk1"/>
              </a:solidFill>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rPr>
              <a:t>Tissue specific genes in the HPA are defined as either enriched or elevated (define these 2 if needed)</a:t>
            </a:r>
            <a:endParaRPr sz="4950">
              <a:solidFill>
                <a:schemeClr val="dk1"/>
              </a:solidFill>
            </a:endParaRPr>
          </a:p>
          <a:p>
            <a:pPr marL="914400" lvl="1" indent="-542925" algn="just" rtl="0">
              <a:lnSpc>
                <a:spcPct val="100000"/>
              </a:lnSpc>
              <a:spcBef>
                <a:spcPts val="0"/>
              </a:spcBef>
              <a:spcAft>
                <a:spcPts val="0"/>
              </a:spcAft>
              <a:buClr>
                <a:schemeClr val="dk1"/>
              </a:buClr>
              <a:buSzPts val="4950"/>
              <a:buChar char="○"/>
            </a:pPr>
            <a:r>
              <a:rPr lang="en-US" sz="4950">
                <a:solidFill>
                  <a:schemeClr val="dk1"/>
                </a:solidFill>
              </a:rPr>
              <a:t>Coverage of tissue elevated and enriched genes was observed across tissues in gene set databases. (show some examples in figure 1)</a:t>
            </a:r>
            <a:endParaRPr sz="4950">
              <a:solidFill>
                <a:schemeClr val="dk1"/>
              </a:solidFill>
            </a:endParaRPr>
          </a:p>
          <a:p>
            <a:pPr marL="457200" lvl="0" indent="-546100" algn="l" rtl="0">
              <a:lnSpc>
                <a:spcPct val="115000"/>
              </a:lnSpc>
              <a:spcBef>
                <a:spcPts val="0"/>
              </a:spcBef>
              <a:spcAft>
                <a:spcPts val="0"/>
              </a:spcAft>
              <a:buClr>
                <a:schemeClr val="dk1"/>
              </a:buClr>
              <a:buSzPts val="5000"/>
              <a:buChar char="●"/>
            </a:pPr>
            <a:r>
              <a:rPr lang="en-US" sz="5000">
                <a:solidFill>
                  <a:schemeClr val="dk1"/>
                </a:solidFill>
              </a:rPr>
              <a:t>Results:</a:t>
            </a:r>
            <a:endParaRPr sz="5000">
              <a:solidFill>
                <a:schemeClr val="dk1"/>
              </a:solidFill>
            </a:endParaRPr>
          </a:p>
          <a:p>
            <a:pPr marL="914400" lvl="1" indent="-546100" algn="l" rtl="0">
              <a:lnSpc>
                <a:spcPct val="115000"/>
              </a:lnSpc>
              <a:spcBef>
                <a:spcPts val="0"/>
              </a:spcBef>
              <a:spcAft>
                <a:spcPts val="0"/>
              </a:spcAft>
              <a:buClr>
                <a:schemeClr val="dk1"/>
              </a:buClr>
              <a:buSzPts val="5000"/>
              <a:buChar char="○"/>
            </a:pPr>
            <a:r>
              <a:rPr lang="en-US" sz="5000" b="1">
                <a:solidFill>
                  <a:schemeClr val="dk1"/>
                </a:solidFill>
              </a:rPr>
              <a:t>Figure 1:</a:t>
            </a:r>
            <a:r>
              <a:rPr lang="en-US" sz="5000">
                <a:solidFill>
                  <a:schemeClr val="dk1"/>
                </a:solidFill>
              </a:rPr>
              <a:t> shows gene set collection coverage of genes varies amongst tissues. Some have consistently low coverage and some have consistently higher average across databases for both enriched and elevated. Eg. testis, pituitary, placenta, etc. for lower and lymphoid and liver for higher.</a:t>
            </a:r>
            <a:endParaRPr sz="5000">
              <a:solidFill>
                <a:schemeClr val="dk1"/>
              </a:solidFill>
            </a:endParaRPr>
          </a:p>
          <a:p>
            <a:pPr marL="914400" lvl="1" indent="-546100" algn="l" rtl="0">
              <a:lnSpc>
                <a:spcPct val="115000"/>
              </a:lnSpc>
              <a:spcBef>
                <a:spcPts val="0"/>
              </a:spcBef>
              <a:spcAft>
                <a:spcPts val="0"/>
              </a:spcAft>
              <a:buClr>
                <a:schemeClr val="dk1"/>
              </a:buClr>
              <a:buSzPts val="5000"/>
              <a:buChar char="○"/>
            </a:pPr>
            <a:r>
              <a:rPr lang="en-US" sz="5000" b="1">
                <a:solidFill>
                  <a:schemeClr val="dk1"/>
                </a:solidFill>
              </a:rPr>
              <a:t>Figure 2:</a:t>
            </a:r>
            <a:r>
              <a:rPr lang="en-US" sz="5000">
                <a:solidFill>
                  <a:schemeClr val="dk1"/>
                </a:solidFill>
              </a:rPr>
              <a:t> boxplot that shows percent gene coverage for each tissue in each of the 6 MSig Dbs</a:t>
            </a:r>
            <a:endParaRPr sz="5000">
              <a:solidFill>
                <a:schemeClr val="dk1"/>
              </a:solidFill>
            </a:endParaRPr>
          </a:p>
          <a:p>
            <a:pPr marL="914400" lvl="0" indent="0" algn="l" rtl="0">
              <a:lnSpc>
                <a:spcPct val="115000"/>
              </a:lnSpc>
              <a:spcBef>
                <a:spcPts val="0"/>
              </a:spcBef>
              <a:spcAft>
                <a:spcPts val="0"/>
              </a:spcAft>
              <a:buClr>
                <a:schemeClr val="dk1"/>
              </a:buClr>
              <a:buSzPts val="1100"/>
              <a:buFont typeface="Arial"/>
              <a:buNone/>
            </a:pPr>
            <a:endParaRPr sz="5000">
              <a:solidFill>
                <a:schemeClr val="dk1"/>
              </a:solidFill>
            </a:endParaRPr>
          </a:p>
          <a:p>
            <a:pPr marL="457200" lvl="0" indent="-546100" algn="l" rtl="0">
              <a:lnSpc>
                <a:spcPct val="115000"/>
              </a:lnSpc>
              <a:spcBef>
                <a:spcPts val="0"/>
              </a:spcBef>
              <a:spcAft>
                <a:spcPts val="0"/>
              </a:spcAft>
              <a:buClr>
                <a:schemeClr val="dk1"/>
              </a:buClr>
              <a:buSzPts val="5000"/>
              <a:buChar char="●"/>
            </a:pPr>
            <a:r>
              <a:rPr lang="en-US" sz="5000">
                <a:solidFill>
                  <a:schemeClr val="dk1"/>
                </a:solidFill>
              </a:rPr>
              <a:t>Demo of database / conclusion</a:t>
            </a:r>
            <a:endParaRPr sz="5000">
              <a:solidFill>
                <a:schemeClr val="dk1"/>
              </a:solidFill>
            </a:endParaRPr>
          </a:p>
          <a:p>
            <a:pPr marL="914400" lvl="1" indent="-546100" algn="l" rtl="0">
              <a:lnSpc>
                <a:spcPct val="115000"/>
              </a:lnSpc>
              <a:spcBef>
                <a:spcPts val="0"/>
              </a:spcBef>
              <a:spcAft>
                <a:spcPts val="0"/>
              </a:spcAft>
              <a:buClr>
                <a:schemeClr val="dk1"/>
              </a:buClr>
              <a:buSzPts val="5000"/>
              <a:buChar char="○"/>
            </a:pPr>
            <a:r>
              <a:rPr lang="en-US" sz="5000" b="1">
                <a:solidFill>
                  <a:schemeClr val="dk1"/>
                </a:solidFill>
              </a:rPr>
              <a:t>Figure 3: </a:t>
            </a:r>
            <a:r>
              <a:rPr lang="en-US" sz="5000">
                <a:solidFill>
                  <a:schemeClr val="dk1"/>
                </a:solidFill>
              </a:rPr>
              <a:t>shows database with different tabs for the various searching requirements (name them). </a:t>
            </a:r>
            <a:endParaRPr sz="5000">
              <a:solidFill>
                <a:schemeClr val="dk1"/>
              </a:solidFill>
            </a:endParaRPr>
          </a:p>
          <a:p>
            <a:pPr marL="914400" lvl="1" indent="-546100" algn="l" rtl="0">
              <a:lnSpc>
                <a:spcPct val="115000"/>
              </a:lnSpc>
              <a:spcBef>
                <a:spcPts val="0"/>
              </a:spcBef>
              <a:spcAft>
                <a:spcPts val="0"/>
              </a:spcAft>
              <a:buClr>
                <a:schemeClr val="dk1"/>
              </a:buClr>
              <a:buSzPts val="5000"/>
              <a:buChar char="○"/>
            </a:pPr>
            <a:r>
              <a:rPr lang="en-US" sz="5000">
                <a:solidFill>
                  <a:schemeClr val="dk1"/>
                </a:solidFill>
              </a:rPr>
              <a:t>Slide bar allows us to narrow search by percent coverage within the database</a:t>
            </a:r>
            <a:endParaRPr sz="5000">
              <a:solidFill>
                <a:schemeClr val="dk1"/>
              </a:solidFill>
            </a:endParaRPr>
          </a:p>
          <a:p>
            <a:pPr marL="914400" lvl="1" indent="-546100" algn="l" rtl="0">
              <a:lnSpc>
                <a:spcPct val="115000"/>
              </a:lnSpc>
              <a:spcBef>
                <a:spcPts val="0"/>
              </a:spcBef>
              <a:spcAft>
                <a:spcPts val="0"/>
              </a:spcAft>
              <a:buClr>
                <a:schemeClr val="dk1"/>
              </a:buClr>
              <a:buSzPts val="5000"/>
              <a:buChar char="○"/>
            </a:pPr>
            <a:r>
              <a:rPr lang="en-US" sz="5000">
                <a:solidFill>
                  <a:schemeClr val="dk1"/>
                </a:solidFill>
              </a:rPr>
              <a:t>Option to download the search results as a file on user device</a:t>
            </a:r>
            <a:endParaRPr sz="5000">
              <a:solidFill>
                <a:schemeClr val="dk1"/>
              </a:solidFill>
            </a:endParaRPr>
          </a:p>
          <a:p>
            <a:pPr marL="914400" lvl="1" indent="-546100" algn="l" rtl="0">
              <a:lnSpc>
                <a:spcPct val="115000"/>
              </a:lnSpc>
              <a:spcBef>
                <a:spcPts val="0"/>
              </a:spcBef>
              <a:spcAft>
                <a:spcPts val="0"/>
              </a:spcAft>
              <a:buClr>
                <a:schemeClr val="dk1"/>
              </a:buClr>
              <a:buSzPts val="5000"/>
              <a:buChar char="○"/>
            </a:pPr>
            <a:r>
              <a:rPr lang="en-US" sz="5000">
                <a:solidFill>
                  <a:schemeClr val="dk1"/>
                </a:solidFill>
              </a:rPr>
              <a:t>Also another search feature where user can input their list of genes and find out which MSigDb would be the best for enrichment analysis for their result</a:t>
            </a:r>
            <a:endParaRPr sz="5000">
              <a:solidFill>
                <a:schemeClr val="dk1"/>
              </a:solidFill>
            </a:endParaRPr>
          </a:p>
          <a:p>
            <a:pPr marL="0" lvl="0" indent="0" algn="l" rtl="0">
              <a:spcBef>
                <a:spcPts val="3600"/>
              </a:spcBef>
              <a:spcAft>
                <a:spcPts val="0"/>
              </a:spcAft>
              <a:buNone/>
            </a:pPr>
            <a:endParaRPr sz="3100"/>
          </a:p>
        </p:txBody>
      </p:sp>
    </p:spTree>
  </p:cSld>
  <p:clrMapOvr>
    <a:masterClrMapping/>
  </p:clrMapOvr>
</p:sld>
</file>

<file path=ppt/theme/theme1.xml><?xml version="1.0" encoding="utf-8"?>
<a:theme xmlns:a="http://schemas.openxmlformats.org/drawingml/2006/main" name="ISB 2019">
  <a:themeElements>
    <a:clrScheme name="ISB 2019 Colors">
      <a:dk1>
        <a:srgbClr val="000000"/>
      </a:dk1>
      <a:lt1>
        <a:srgbClr val="FFFFFF"/>
      </a:lt1>
      <a:dk2>
        <a:srgbClr val="500895"/>
      </a:dk2>
      <a:lt2>
        <a:srgbClr val="77787B"/>
      </a:lt2>
      <a:accent1>
        <a:srgbClr val="002664"/>
      </a:accent1>
      <a:accent2>
        <a:srgbClr val="006EFF"/>
      </a:accent2>
      <a:accent3>
        <a:srgbClr val="23EDEC"/>
      </a:accent3>
      <a:accent4>
        <a:srgbClr val="FF5F00"/>
      </a:accent4>
      <a:accent5>
        <a:srgbClr val="82003C"/>
      </a:accent5>
      <a:accent6>
        <a:srgbClr val="959595"/>
      </a:accent6>
      <a:hlink>
        <a:srgbClr val="006EFF"/>
      </a:hlink>
      <a:folHlink>
        <a:srgbClr val="0026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Application>Microsoft Office PowerPoint</Application>
  <PresentationFormat>Custom</PresentationFormat>
  <Paragraphs>75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Georgia</vt:lpstr>
      <vt:lpstr>ISB 2019</vt:lpstr>
      <vt:lpstr>PowerPoint Presentation</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Teresa Sharp</dc:creator>
  <cp:lastModifiedBy>mehlam saifudeen</cp:lastModifiedBy>
  <cp:revision>1</cp:revision>
  <dcterms:created xsi:type="dcterms:W3CDTF">2019-06-21T20:55:52Z</dcterms:created>
  <dcterms:modified xsi:type="dcterms:W3CDTF">2022-07-11T21:00:28Z</dcterms:modified>
</cp:coreProperties>
</file>