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317" r:id="rId5"/>
    <p:sldId id="319" r:id="rId6"/>
    <p:sldId id="349" r:id="rId7"/>
    <p:sldId id="352" r:id="rId8"/>
    <p:sldId id="350" r:id="rId9"/>
    <p:sldId id="351" r:id="rId10"/>
    <p:sldId id="353" r:id="rId11"/>
    <p:sldId id="354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 userDrawn="1">
          <p15:clr>
            <a:srgbClr val="A4A3A4"/>
          </p15:clr>
        </p15:guide>
        <p15:guide id="2" pos="2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35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024505" y="163603"/>
            <a:ext cx="5094991" cy="714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700" spc="600" dirty="0">
                <a:ln w="9525">
                  <a:noFill/>
                </a:ln>
                <a:latin typeface="Arial" panose="020B0604020202020204" pitchFamily="34" charset="0"/>
                <a:ea typeface="Arial" panose="020B0604020202020204" pitchFamily="34" charset="0"/>
                <a:cs typeface="黑体" panose="02010609060101010101" charset="-122"/>
              </a:rPr>
              <a:t>时间轴流程图</a:t>
            </a:r>
            <a:endParaRPr lang="zh-CN" altLang="zh-CN" sz="2700" spc="600" dirty="0">
              <a:ln w="9525">
                <a:noFill/>
              </a:ln>
              <a:latin typeface="Arial" panose="020B0604020202020204" pitchFamily="34" charset="0"/>
              <a:ea typeface="Arial" panose="020B0604020202020204" pitchFamily="34" charset="0"/>
              <a:cs typeface="黑体" panose="02010609060101010101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566966" y="1001987"/>
            <a:ext cx="201006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Arial" panose="020B0604020202020204" pitchFamily="34" charset="0"/>
                <a:ea typeface="Arial" panose="020B0604020202020204" pitchFamily="34" charset="0"/>
                <a:cs typeface="黑体" panose="02010609060101010101" charset="-122"/>
              </a:rPr>
              <a:t>值得描述的小</a:t>
            </a:r>
            <a:r>
              <a:rPr lang="en-US" altLang="zh-CN" sz="80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Arial" panose="020B0604020202020204" pitchFamily="34" charset="0"/>
                <a:ea typeface="Arial" panose="020B0604020202020204" pitchFamily="34" charset="0"/>
                <a:cs typeface="黑体" panose="02010609060101010101" charset="-122"/>
              </a:rPr>
              <a:t>Title</a:t>
            </a:r>
            <a:endParaRPr lang="zh-CN" altLang="en-US" sz="800" spc="600" dirty="0">
              <a:ln w="9525">
                <a:solidFill>
                  <a:schemeClr val="tx1">
                    <a:alpha val="65000"/>
                  </a:schemeClr>
                </a:solidFill>
              </a:ln>
              <a:latin typeface="Arial" panose="020B0604020202020204" pitchFamily="34" charset="0"/>
              <a:ea typeface="Arial" panose="020B0604020202020204" pitchFamily="34" charset="0"/>
              <a:cs typeface="黑体" panose="02010609060101010101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3080861" y="657543"/>
            <a:ext cx="2925128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</p:grp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1"/>
          <p:cNvGrpSpPr/>
          <p:nvPr/>
        </p:nvGrpSpPr>
        <p:grpSpPr>
          <a:xfrm>
            <a:off x="934720" y="4305300"/>
            <a:ext cx="7275195" cy="2198371"/>
            <a:chOff x="1461999" y="3672976"/>
            <a:chExt cx="7273476" cy="2104829"/>
          </a:xfrm>
        </p:grpSpPr>
        <p:sp>
          <p:nvSpPr>
            <p:cNvPr id="5123" name="文本框 4"/>
            <p:cNvSpPr txBox="1"/>
            <p:nvPr/>
          </p:nvSpPr>
          <p:spPr>
            <a:xfrm>
              <a:off x="1461999" y="3672976"/>
              <a:ext cx="7273476" cy="1678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Free Social Networking App</a:t>
              </a:r>
              <a:endPara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4" name="文本框 5"/>
            <p:cNvSpPr txBox="1"/>
            <p:nvPr/>
          </p:nvSpPr>
          <p:spPr>
            <a:xfrm>
              <a:off x="3138003" y="5337019"/>
              <a:ext cx="3920199" cy="4407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ea typeface="Calibri" panose="020F0502020204030204" pitchFamily="34" charset="0"/>
                </a:rPr>
                <a:t>Author: Mehman Abdullayev</a:t>
              </a:r>
              <a:endParaRPr lang="en-US" altLang="zh-CN" sz="24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4650" y="1963420"/>
            <a:ext cx="5855970" cy="224409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415" y="131445"/>
            <a:ext cx="2589530" cy="1524000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5" name="Picture 4" descr="IATC_Dark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60" y="131445"/>
            <a:ext cx="3054350" cy="1520190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5" name="文本框 7"/>
          <p:cNvSpPr txBox="1"/>
          <p:nvPr/>
        </p:nvSpPr>
        <p:spPr>
          <a:xfrm>
            <a:off x="604520" y="2021840"/>
            <a:ext cx="823023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6600" b="1" dirty="0">
                <a:solidFill>
                  <a:schemeClr val="bg1"/>
                </a:solidFill>
                <a:ea typeface="Calibri" panose="020F0502020204030204" pitchFamily="34" charset="0"/>
              </a:rPr>
              <a:t>THANK YOU</a:t>
            </a:r>
            <a:endParaRPr lang="en-US" altLang="zh-CN" sz="6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03625" y="504825"/>
            <a:ext cx="2232025" cy="7740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02680" y="127635"/>
            <a:ext cx="2589530" cy="1524000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5" name="Picture 4" descr="IATC_Dark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" y="131445"/>
            <a:ext cx="3054350" cy="1520190"/>
          </a:xfrm>
          <a:prstGeom prst="round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2167255" y="1358900"/>
            <a:ext cx="50063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App Functionalities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976245" y="1270000"/>
            <a:ext cx="6975475" cy="6139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28015" y="2232660"/>
            <a:ext cx="7192010" cy="3875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Registration &amp; Sign in / Sign out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Add Professional Info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Follow &amp; Unfollow Other Users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Add Posts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Like Posts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Find People To Follow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Get Recommended People To Follow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283960" y="1817370"/>
            <a:ext cx="2985770" cy="2566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文本框 32"/>
          <p:cNvSpPr txBox="1"/>
          <p:nvPr/>
        </p:nvSpPr>
        <p:spPr>
          <a:xfrm>
            <a:off x="1030605" y="1143000"/>
            <a:ext cx="708279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App’s Frameworks &amp; Libraries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015" y="3661410"/>
            <a:ext cx="7701280" cy="2259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Express.js     Pg     Sequelize     Bcrypt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Jsonwebtoken     Cors     Helmet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Cookie-Parser     Xss-Clean     Express Rate Limit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Expression Session     Multer  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8015" y="3077845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Backend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015" y="2527935"/>
            <a:ext cx="7192010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React     Next.js     Axios     Mui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Frontend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8015" y="6021705"/>
            <a:ext cx="7192010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Docker     AWS EC2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28015" y="543814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Deployment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Protected Routes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8015" y="2527935"/>
            <a:ext cx="7701280" cy="1075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/     /feed     /jobs     /network     /search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/organization     /profile     /settings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360" y="4001135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Strict Routes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360" y="4584700"/>
            <a:ext cx="7701280" cy="1075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/profile/edit_info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Authorization Flow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 bwMode="auto">
          <a:xfrm>
            <a:off x="653136" y="2520419"/>
            <a:ext cx="2100267" cy="832014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2685169" y="2520419"/>
            <a:ext cx="2100267" cy="832014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628015" y="4698365"/>
            <a:ext cx="5171440" cy="831850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702945" y="5743575"/>
            <a:ext cx="3549015" cy="831850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7126" y="2520510"/>
            <a:ext cx="1407160" cy="85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Registration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 Sign in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Request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757" y="4814334"/>
            <a:ext cx="36626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Protected &amp; Strict Routes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Require Token1 or Token2 Cookies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52693" y="5887223"/>
            <a:ext cx="262826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Finding Request User 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 Done Through Token2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90962" y="2652398"/>
            <a:ext cx="151257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JWT Cookies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 Response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28564" y="2748592"/>
            <a:ext cx="368545" cy="368545"/>
          </a:xfrm>
          <a:prstGeom prst="ellipse">
            <a:avLst/>
          </a:prstGeom>
          <a:solidFill>
            <a:srgbClr val="5B9BD5"/>
          </a:solidFill>
          <a:ln w="88900">
            <a:solidFill>
              <a:schemeClr val="bg1"/>
            </a:solidFill>
          </a:ln>
          <a:effectLst>
            <a:outerShdw blurRad="520700" dist="457200" dir="6660000" sx="93000" sy="9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sz="1200" b="1" dirty="0"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n-GB" sz="1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21987" y="2748592"/>
            <a:ext cx="368545" cy="368545"/>
          </a:xfrm>
          <a:prstGeom prst="ellipse">
            <a:avLst/>
          </a:prstGeom>
          <a:solidFill>
            <a:srgbClr val="9DC3E6"/>
          </a:solidFill>
          <a:ln w="88900">
            <a:solidFill>
              <a:schemeClr val="bg1"/>
            </a:solidFill>
          </a:ln>
          <a:effectLst>
            <a:outerShdw blurRad="520700" dist="457200" dir="6660000" sx="93000" sy="9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sz="12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GB" sz="1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8015" y="3548380"/>
            <a:ext cx="8142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Token1 Cookie entails</a:t>
            </a:r>
            <a:r>
              <a:rPr lang="en-US" sz="2800" b="1">
                <a:solidFill>
                  <a:schemeClr val="bg1"/>
                </a:solidFill>
              </a:rPr>
              <a:t>: </a:t>
            </a:r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</a:rPr>
              <a:t>Email and 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8015" y="4070350"/>
            <a:ext cx="8142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Token2 Cookie entails</a:t>
            </a:r>
            <a:r>
              <a:rPr lang="en-US" sz="2800" b="1">
                <a:solidFill>
                  <a:schemeClr val="bg1"/>
                </a:solidFill>
              </a:rPr>
              <a:t>: </a:t>
            </a:r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</a:rPr>
              <a:t>Email and StampedSessionId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Tokens in Detail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28015" y="2785110"/>
            <a:ext cx="8142605" cy="279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Token1 Cookie entails</a:t>
            </a:r>
            <a:r>
              <a:rPr lang="en-US" sz="2800" b="1">
                <a:solidFill>
                  <a:schemeClr val="bg1"/>
                </a:solidFill>
              </a:rPr>
              <a:t>: 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</a:rPr>
              <a:t>Signed JWT with HashedEmail and HashedSessionId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Token2 Cookie entails:</a:t>
            </a:r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  <a:sym typeface="+mn-ea"/>
              </a:rPr>
              <a:t> 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  <a:sym typeface="+mn-ea"/>
              </a:rPr>
              <a:t>Signed JWT with HashedEmail and StampedSessionId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415" y="1936750"/>
            <a:ext cx="612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Some of Possible Attacks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53415" y="2720975"/>
            <a:ext cx="6711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rgbClr val="FF0000"/>
                </a:solidFill>
              </a:rPr>
              <a:t>SQL Injection</a:t>
            </a:r>
            <a:endParaRPr lang="en-US" sz="4000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rgbClr val="FF0000"/>
                </a:solidFill>
              </a:rPr>
              <a:t>Cross Site Scripting</a:t>
            </a:r>
            <a:endParaRPr lang="en-US" sz="4000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rgbClr val="FF0000"/>
                </a:solidFill>
              </a:rPr>
              <a:t>Distributed Denial-of-Service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415" y="1936750"/>
            <a:ext cx="7310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Mitigation Techniques Against Attacks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3415" y="2720975"/>
            <a:ext cx="856361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Secure Cookies with below properties</a:t>
            </a:r>
            <a:endParaRPr lang="en-US" sz="40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HttpOnly flag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Path /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Signed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SameSite Strict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Secure = true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MaxAge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415" y="1936750"/>
            <a:ext cx="7310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Mitigation Techniques Against Attacks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3415" y="2720975"/>
            <a:ext cx="85636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App Level Precautions</a:t>
            </a:r>
            <a:endParaRPr lang="en-US" sz="40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Cors Policy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Helmet middleware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Xss-clean middleware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Rate limiter middleware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Custom AuthMiddleware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1524</Words>
  <Application>WPS Presentation</Application>
  <PresentationFormat>全屏显示(4:3)</PresentationFormat>
  <Paragraphs>111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黑体</vt:lpstr>
      <vt:lpstr>Wingdings</vt:lpstr>
      <vt:lpstr>Microsoft YaHei</vt:lpstr>
      <vt:lpstr>Arial Unicode MS</vt:lpstr>
      <vt:lpstr>等线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Mehman</cp:lastModifiedBy>
  <cp:revision>48</cp:revision>
  <dcterms:created xsi:type="dcterms:W3CDTF">2016-01-11T02:21:00Z</dcterms:created>
  <dcterms:modified xsi:type="dcterms:W3CDTF">2023-11-21T10:14:12Z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1033-12.2.0.13306</vt:lpwstr>
  </property>
  <property fmtid="{D5CDD505-2E9C-101B-9397-08002B2CF9AE}" pid="3" name="ICV">
    <vt:lpwstr>8EE29BC3EB9C4C0C902F9297806C7236_11</vt:lpwstr>
  </property>
</Properties>
</file>