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.svg" ContentType="image/svg+xml"/>
  <Override PartName="/ppt/media/image5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8" r:id="rId4"/>
    <p:sldId id="317" r:id="rId5"/>
    <p:sldId id="319" r:id="rId6"/>
    <p:sldId id="349" r:id="rId7"/>
    <p:sldId id="352" r:id="rId8"/>
    <p:sldId id="350" r:id="rId9"/>
    <p:sldId id="351" r:id="rId10"/>
    <p:sldId id="353" r:id="rId11"/>
    <p:sldId id="354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5" userDrawn="1">
          <p15:clr>
            <a:srgbClr val="A4A3A4"/>
          </p15:clr>
        </p15:guide>
        <p15:guide id="2" pos="28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B8"/>
    <a:srgbClr val="EDEEEF"/>
    <a:srgbClr val="00F9FB"/>
    <a:srgbClr val="00BAC1"/>
    <a:srgbClr val="000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692" y="420"/>
      </p:cViewPr>
      <p:guideLst>
        <p:guide orient="horz" pos="2235"/>
        <p:guide pos="2821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158F6-F74B-4D46-AA42-4F86F55BF1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base"/>
            <a:fld id="{263DB197-84B0-484E-9C0F-88358ECCB797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base"/>
            <a:fld id="{E077DA78-E013-4A8C-AD75-63A150561B10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 userDrawn="1"/>
        </p:nvSpPr>
        <p:spPr>
          <a:xfrm>
            <a:off x="2024505" y="163603"/>
            <a:ext cx="5094991" cy="714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2700" spc="600" dirty="0">
                <a:ln w="9525">
                  <a:noFill/>
                </a:ln>
                <a:latin typeface="Arial" panose="020B0604020202020204" pitchFamily="34" charset="0"/>
                <a:ea typeface="Arial" panose="020B0604020202020204" pitchFamily="34" charset="0"/>
                <a:cs typeface="黑体" panose="02010609060101010101" charset="-122"/>
              </a:rPr>
              <a:t>时间轴流程图</a:t>
            </a:r>
            <a:endParaRPr lang="zh-CN" altLang="zh-CN" sz="2700" spc="600" dirty="0">
              <a:ln w="9525">
                <a:noFill/>
              </a:ln>
              <a:latin typeface="Arial" panose="020B0604020202020204" pitchFamily="34" charset="0"/>
              <a:ea typeface="Arial" panose="020B0604020202020204" pitchFamily="34" charset="0"/>
              <a:cs typeface="黑体" panose="02010609060101010101" charset="-122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3566966" y="1001987"/>
            <a:ext cx="201006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spc="600" dirty="0">
                <a:ln w="9525">
                  <a:solidFill>
                    <a:schemeClr val="tx1">
                      <a:alpha val="65000"/>
                    </a:schemeClr>
                  </a:solidFill>
                </a:ln>
                <a:latin typeface="Arial" panose="020B0604020202020204" pitchFamily="34" charset="0"/>
                <a:ea typeface="Arial" panose="020B0604020202020204" pitchFamily="34" charset="0"/>
                <a:cs typeface="黑体" panose="02010609060101010101" charset="-122"/>
              </a:rPr>
              <a:t>值得描述的小</a:t>
            </a:r>
            <a:r>
              <a:rPr lang="en-US" altLang="zh-CN" sz="800" spc="600" dirty="0">
                <a:ln w="9525">
                  <a:solidFill>
                    <a:schemeClr val="tx1">
                      <a:alpha val="65000"/>
                    </a:schemeClr>
                  </a:solidFill>
                </a:ln>
                <a:latin typeface="Arial" panose="020B0604020202020204" pitchFamily="34" charset="0"/>
                <a:ea typeface="Arial" panose="020B0604020202020204" pitchFamily="34" charset="0"/>
                <a:cs typeface="黑体" panose="02010609060101010101" charset="-122"/>
              </a:rPr>
              <a:t>Title</a:t>
            </a:r>
            <a:endParaRPr lang="zh-CN" altLang="en-US" sz="800" spc="600" dirty="0">
              <a:ln w="9525">
                <a:solidFill>
                  <a:schemeClr val="tx1">
                    <a:alpha val="65000"/>
                  </a:schemeClr>
                </a:solidFill>
              </a:ln>
              <a:latin typeface="Arial" panose="020B0604020202020204" pitchFamily="34" charset="0"/>
              <a:ea typeface="Arial" panose="020B0604020202020204" pitchFamily="34" charset="0"/>
              <a:cs typeface="黑体" panose="02010609060101010101" charset="-122"/>
            </a:endParaRPr>
          </a:p>
        </p:txBody>
      </p:sp>
      <p:grpSp>
        <p:nvGrpSpPr>
          <p:cNvPr id="4" name="Group 6"/>
          <p:cNvGrpSpPr/>
          <p:nvPr/>
        </p:nvGrpSpPr>
        <p:grpSpPr>
          <a:xfrm>
            <a:off x="3080861" y="657543"/>
            <a:ext cx="2925128" cy="88900"/>
            <a:chOff x="4724680" y="666751"/>
            <a:chExt cx="3900177" cy="88900"/>
          </a:xfrm>
        </p:grpSpPr>
        <p:grpSp>
          <p:nvGrpSpPr>
            <p:cNvPr id="5" name="Group 7"/>
            <p:cNvGrpSpPr/>
            <p:nvPr/>
          </p:nvGrpSpPr>
          <p:grpSpPr>
            <a:xfrm>
              <a:off x="4724680" y="666751"/>
              <a:ext cx="370184" cy="88900"/>
              <a:chOff x="4861192" y="4159251"/>
              <a:chExt cx="370184" cy="88900"/>
            </a:xfrm>
          </p:grpSpPr>
          <p:cxnSp>
            <p:nvCxnSpPr>
              <p:cNvPr id="14" name="Straight Connector 11"/>
              <p:cNvCxnSpPr/>
              <p:nvPr/>
            </p:nvCxnSpPr>
            <p:spPr>
              <a:xfrm>
                <a:off x="4861192" y="4203700"/>
                <a:ext cx="246401" cy="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2"/>
              <p:cNvSpPr/>
              <p:nvPr/>
            </p:nvSpPr>
            <p:spPr>
              <a:xfrm>
                <a:off x="5142476" y="4159251"/>
                <a:ext cx="88900" cy="88900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00"/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 flipH="1">
              <a:off x="8254673" y="666751"/>
              <a:ext cx="370184" cy="88900"/>
              <a:chOff x="4678764" y="4159251"/>
              <a:chExt cx="370184" cy="88900"/>
            </a:xfrm>
          </p:grpSpPr>
          <p:cxnSp>
            <p:nvCxnSpPr>
              <p:cNvPr id="18" name="Straight Connector 9"/>
              <p:cNvCxnSpPr/>
              <p:nvPr/>
            </p:nvCxnSpPr>
            <p:spPr>
              <a:xfrm>
                <a:off x="4678764" y="4203700"/>
                <a:ext cx="246401" cy="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0"/>
              <p:cNvSpPr/>
              <p:nvPr/>
            </p:nvSpPr>
            <p:spPr>
              <a:xfrm>
                <a:off x="4960048" y="4159251"/>
                <a:ext cx="88900" cy="88900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00"/>
              </a:p>
            </p:txBody>
          </p:sp>
        </p:grpSp>
      </p:grp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image" Target="../media/image5.webp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122" name="组合 1"/>
          <p:cNvGrpSpPr/>
          <p:nvPr/>
        </p:nvGrpSpPr>
        <p:grpSpPr>
          <a:xfrm>
            <a:off x="934720" y="4305300"/>
            <a:ext cx="7275195" cy="2198371"/>
            <a:chOff x="1461999" y="3672976"/>
            <a:chExt cx="7273476" cy="2104829"/>
          </a:xfrm>
        </p:grpSpPr>
        <p:sp>
          <p:nvSpPr>
            <p:cNvPr id="5123" name="文本框 4"/>
            <p:cNvSpPr txBox="1"/>
            <p:nvPr/>
          </p:nvSpPr>
          <p:spPr>
            <a:xfrm>
              <a:off x="1461999" y="3672976"/>
              <a:ext cx="7273476" cy="16786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noAutofit/>
            </a:bodyPr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ea typeface="Calibri" panose="020F0502020204030204" pitchFamily="34" charset="0"/>
                </a:rPr>
                <a:t>Free Social Networking App</a:t>
              </a:r>
              <a:endParaRPr lang="en-US" altLang="zh-CN" sz="54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5124" name="文本框 5"/>
            <p:cNvSpPr txBox="1"/>
            <p:nvPr/>
          </p:nvSpPr>
          <p:spPr>
            <a:xfrm>
              <a:off x="3138003" y="5337019"/>
              <a:ext cx="3920199" cy="4407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sz="2400" dirty="0">
                  <a:solidFill>
                    <a:schemeClr val="bg1"/>
                  </a:solidFill>
                  <a:ea typeface="Calibri" panose="020F0502020204030204" pitchFamily="34" charset="0"/>
                </a:rPr>
                <a:t>Author: Mehman Abdullayev</a:t>
              </a:r>
              <a:endParaRPr lang="en-US" altLang="zh-CN" sz="2400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5125" name="文本框 6"/>
            <p:cNvSpPr txBox="1"/>
            <p:nvPr/>
          </p:nvSpPr>
          <p:spPr>
            <a:xfrm>
              <a:off x="4219696" y="4662743"/>
              <a:ext cx="892175" cy="3682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endParaRPr lang="zh-CN" altLang="en-US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  <p:pic>
        <p:nvPicPr>
          <p:cNvPr id="2" name="Picture 1" descr="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644650" y="1963420"/>
            <a:ext cx="5855970" cy="2244090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107315" y="137160"/>
            <a:ext cx="3023235" cy="153162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5" name="文本框 7"/>
          <p:cNvSpPr txBox="1"/>
          <p:nvPr/>
        </p:nvSpPr>
        <p:spPr>
          <a:xfrm>
            <a:off x="604520" y="2021840"/>
            <a:ext cx="8230235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6600" b="1" dirty="0">
                <a:solidFill>
                  <a:schemeClr val="bg1"/>
                </a:solidFill>
                <a:ea typeface="Calibri" panose="020F0502020204030204" pitchFamily="34" charset="0"/>
              </a:rPr>
              <a:t>THANK YOU</a:t>
            </a:r>
            <a:endParaRPr lang="en-US" altLang="zh-CN" sz="66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pic>
        <p:nvPicPr>
          <p:cNvPr id="2" name="Picture 1" descr="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13355" y="221615"/>
            <a:ext cx="2232025" cy="774065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342900" y="221615"/>
            <a:ext cx="1965960" cy="77343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9" name="文本框 32"/>
          <p:cNvSpPr txBox="1"/>
          <p:nvPr/>
        </p:nvSpPr>
        <p:spPr>
          <a:xfrm>
            <a:off x="2167255" y="1358900"/>
            <a:ext cx="500634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4400" b="1" dirty="0">
                <a:solidFill>
                  <a:schemeClr val="bg1"/>
                </a:solidFill>
                <a:ea typeface="Calibri" panose="020F0502020204030204" pitchFamily="34" charset="0"/>
              </a:rPr>
              <a:t>App Functionalities</a:t>
            </a:r>
            <a:endParaRPr lang="en-US" altLang="zh-CN" sz="4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pic>
        <p:nvPicPr>
          <p:cNvPr id="2" name="Picture 1" descr="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13355" y="221615"/>
            <a:ext cx="2232025" cy="774065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342900" y="221615"/>
            <a:ext cx="1965960" cy="77343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</p:pic>
      <p:pic>
        <p:nvPicPr>
          <p:cNvPr id="105" name="Picture 104"/>
          <p:cNvPicPr/>
          <p:nvPr/>
        </p:nvPicPr>
        <p:blipFill>
          <a:blip r:embed="rId4"/>
          <a:stretch>
            <a:fillRect/>
          </a:stretch>
        </p:blipFill>
        <p:spPr>
          <a:xfrm>
            <a:off x="2976245" y="1270000"/>
            <a:ext cx="6975475" cy="61391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628015" y="2232660"/>
            <a:ext cx="7192010" cy="3875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</a:rPr>
              <a:t>Registration &amp; Sign in / Sign out</a:t>
            </a:r>
            <a:endParaRPr lang="en-US" sz="2800" b="1">
              <a:solidFill>
                <a:schemeClr val="bg1"/>
              </a:solidFill>
              <a:highlight>
                <a:srgbClr val="008080"/>
              </a:highlight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</a:rPr>
              <a:t>Add Professional Info</a:t>
            </a:r>
            <a:endParaRPr lang="en-US" sz="2800" b="1">
              <a:solidFill>
                <a:schemeClr val="bg1"/>
              </a:solidFill>
              <a:highlight>
                <a:srgbClr val="008080"/>
              </a:highlight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</a:rPr>
              <a:t>Follow &amp; Unfollow Other Users</a:t>
            </a:r>
            <a:endParaRPr lang="en-US" sz="2800" b="1">
              <a:solidFill>
                <a:schemeClr val="bg1"/>
              </a:solidFill>
              <a:highlight>
                <a:srgbClr val="008080"/>
              </a:highlight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</a:rPr>
              <a:t>Add Posts</a:t>
            </a:r>
            <a:endParaRPr lang="en-US" sz="2800" b="1">
              <a:solidFill>
                <a:schemeClr val="bg1"/>
              </a:solidFill>
              <a:highlight>
                <a:srgbClr val="008080"/>
              </a:highlight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</a:rPr>
              <a:t>Like Posts</a:t>
            </a:r>
            <a:endParaRPr lang="en-US" sz="2800" b="1">
              <a:solidFill>
                <a:schemeClr val="bg1"/>
              </a:solidFill>
              <a:highlight>
                <a:srgbClr val="008080"/>
              </a:highlight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</a:rPr>
              <a:t>Find People To Follow</a:t>
            </a:r>
            <a:endParaRPr lang="en-US" sz="2800" b="1">
              <a:solidFill>
                <a:schemeClr val="bg1"/>
              </a:solidFill>
              <a:highlight>
                <a:srgbClr val="008080"/>
              </a:highlight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</a:rPr>
              <a:t>Get Recommended People To Follow</a:t>
            </a:r>
            <a:endParaRPr lang="en-US" sz="2800" b="1">
              <a:solidFill>
                <a:schemeClr val="bg1"/>
              </a:solidFill>
              <a:highlight>
                <a:srgbClr val="00808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6283960" y="1817370"/>
            <a:ext cx="2985770" cy="25666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9" name="文本框 32"/>
          <p:cNvSpPr txBox="1"/>
          <p:nvPr/>
        </p:nvSpPr>
        <p:spPr>
          <a:xfrm>
            <a:off x="1030605" y="1143000"/>
            <a:ext cx="708279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4400" b="1" dirty="0">
                <a:solidFill>
                  <a:schemeClr val="bg1"/>
                </a:solidFill>
                <a:ea typeface="Calibri" panose="020F0502020204030204" pitchFamily="34" charset="0"/>
              </a:rPr>
              <a:t>App’s Frameworks &amp; Libraries </a:t>
            </a:r>
            <a:endParaRPr lang="en-US" altLang="zh-CN" sz="4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8015" y="3661410"/>
            <a:ext cx="7701280" cy="2259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  <a:sym typeface="+mn-ea"/>
              </a:rPr>
              <a:t>Express.js     Pg     Sequelize     Bcrypt</a:t>
            </a:r>
            <a:endParaRPr lang="en-US" sz="2800" b="1">
              <a:solidFill>
                <a:schemeClr val="bg1"/>
              </a:solidFill>
              <a:highlight>
                <a:srgbClr val="008080"/>
              </a:highlight>
              <a:sym typeface="+mn-ea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  <a:sym typeface="+mn-ea"/>
              </a:rPr>
              <a:t>Jsonwebtoken     Cors     Helmet</a:t>
            </a:r>
            <a:endParaRPr lang="en-US" sz="2800" b="1">
              <a:solidFill>
                <a:schemeClr val="bg1"/>
              </a:solidFill>
              <a:highlight>
                <a:srgbClr val="008080"/>
              </a:highlight>
              <a:sym typeface="+mn-ea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  <a:sym typeface="+mn-ea"/>
              </a:rPr>
              <a:t>Cookie-Parser     Xss-Clean     Express Rate Limit</a:t>
            </a:r>
            <a:endParaRPr lang="en-US" sz="2800" b="1">
              <a:solidFill>
                <a:schemeClr val="bg1"/>
              </a:solidFill>
              <a:highlight>
                <a:srgbClr val="008080"/>
              </a:highlight>
              <a:sym typeface="+mn-ea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  <a:sym typeface="+mn-ea"/>
              </a:rPr>
              <a:t>Expression Session     Multer  </a:t>
            </a:r>
            <a:endParaRPr lang="en-US" sz="2800" b="1">
              <a:solidFill>
                <a:schemeClr val="bg1"/>
              </a:solidFill>
              <a:highlight>
                <a:srgbClr val="008080"/>
              </a:highlight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28015" y="3077845"/>
            <a:ext cx="3048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Backend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28015" y="2527935"/>
            <a:ext cx="7192010" cy="585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</a:rPr>
              <a:t>React     Next.js     Axios     Mui</a:t>
            </a:r>
            <a:endParaRPr lang="en-US" sz="2800" b="1">
              <a:solidFill>
                <a:schemeClr val="bg1"/>
              </a:solidFill>
              <a:highlight>
                <a:srgbClr val="008080"/>
              </a:highligh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28015" y="1944370"/>
            <a:ext cx="3048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Frontend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28015" y="6021705"/>
            <a:ext cx="7192010" cy="585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</a:rPr>
              <a:t>Docker     AWS EC2</a:t>
            </a:r>
            <a:endParaRPr lang="en-US" sz="2800" b="1">
              <a:solidFill>
                <a:schemeClr val="bg1"/>
              </a:solidFill>
              <a:highlight>
                <a:srgbClr val="008080"/>
              </a:highlight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28015" y="5438140"/>
            <a:ext cx="3048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Deployment</a:t>
            </a:r>
            <a:endParaRPr lang="en-US" sz="3200" b="1">
              <a:solidFill>
                <a:schemeClr val="bg1"/>
              </a:solidFill>
            </a:endParaRPr>
          </a:p>
        </p:txBody>
      </p:sp>
      <p:pic>
        <p:nvPicPr>
          <p:cNvPr id="10" name="Picture 9" descr="logo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3355" y="221615"/>
            <a:ext cx="2232025" cy="774065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4"/>
          <a:stretch>
            <a:fillRect/>
          </a:stretch>
        </p:blipFill>
        <p:spPr>
          <a:xfrm>
            <a:off x="342900" y="221615"/>
            <a:ext cx="1965960" cy="77343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9" name="文本框 32"/>
          <p:cNvSpPr txBox="1"/>
          <p:nvPr/>
        </p:nvSpPr>
        <p:spPr>
          <a:xfrm>
            <a:off x="1871980" y="1176020"/>
            <a:ext cx="540004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4400" b="1" dirty="0">
                <a:solidFill>
                  <a:schemeClr val="bg1"/>
                </a:solidFill>
                <a:ea typeface="Calibri" panose="020F0502020204030204" pitchFamily="34" charset="0"/>
              </a:rPr>
              <a:t>Backend In Detail </a:t>
            </a:r>
            <a:endParaRPr lang="en-US" altLang="zh-CN" sz="4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28015" y="1944370"/>
            <a:ext cx="4194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Protected Routes</a:t>
            </a:r>
            <a:endParaRPr lang="en-US" sz="3200" b="1">
              <a:solidFill>
                <a:schemeClr val="bg1"/>
              </a:solidFill>
            </a:endParaRPr>
          </a:p>
        </p:txBody>
      </p:sp>
      <p:pic>
        <p:nvPicPr>
          <p:cNvPr id="10" name="Picture 9" descr="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13355" y="221615"/>
            <a:ext cx="2232025" cy="774065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342900" y="221615"/>
            <a:ext cx="1965960" cy="77343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628015" y="2527935"/>
            <a:ext cx="7701280" cy="1075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  <a:sym typeface="+mn-ea"/>
              </a:rPr>
              <a:t>/     /feed     /jobs     /network     /search</a:t>
            </a:r>
            <a:endParaRPr lang="en-US" sz="2800" b="1">
              <a:solidFill>
                <a:schemeClr val="bg1"/>
              </a:solidFill>
              <a:highlight>
                <a:srgbClr val="008080"/>
              </a:highlight>
              <a:sym typeface="+mn-ea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  <a:sym typeface="+mn-ea"/>
              </a:rPr>
              <a:t>/organization     /profile     /settings</a:t>
            </a:r>
            <a:endParaRPr lang="en-US" sz="2800" b="1">
              <a:solidFill>
                <a:schemeClr val="bg1"/>
              </a:solidFill>
              <a:highlight>
                <a:srgbClr val="008080"/>
              </a:highlight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1360" y="4001135"/>
            <a:ext cx="4194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Strict Routes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21360" y="4584700"/>
            <a:ext cx="7701280" cy="1075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  <a:sym typeface="+mn-ea"/>
              </a:rPr>
              <a:t>/profile/edit_info</a:t>
            </a:r>
            <a:endParaRPr lang="en-US" sz="2800" b="1">
              <a:solidFill>
                <a:schemeClr val="bg1"/>
              </a:solidFill>
              <a:highlight>
                <a:srgbClr val="008080"/>
              </a:highlight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9" name="文本框 32"/>
          <p:cNvSpPr txBox="1"/>
          <p:nvPr/>
        </p:nvSpPr>
        <p:spPr>
          <a:xfrm>
            <a:off x="1871980" y="1176020"/>
            <a:ext cx="540004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4400" b="1" dirty="0">
                <a:solidFill>
                  <a:schemeClr val="bg1"/>
                </a:solidFill>
                <a:ea typeface="Calibri" panose="020F0502020204030204" pitchFamily="34" charset="0"/>
              </a:rPr>
              <a:t>Backend In Detail </a:t>
            </a:r>
            <a:endParaRPr lang="en-US" altLang="zh-CN" sz="4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28015" y="1944370"/>
            <a:ext cx="4194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Authorization Flow</a:t>
            </a:r>
            <a:endParaRPr lang="en-US" sz="3200" b="1">
              <a:solidFill>
                <a:schemeClr val="bg1"/>
              </a:solidFill>
            </a:endParaRPr>
          </a:p>
        </p:txBody>
      </p:sp>
      <p:pic>
        <p:nvPicPr>
          <p:cNvPr id="10" name="Picture 9" descr="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13355" y="221615"/>
            <a:ext cx="2232025" cy="774065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342900" y="221615"/>
            <a:ext cx="1965960" cy="77343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</p:pic>
      <p:sp>
        <p:nvSpPr>
          <p:cNvPr id="14" name="Freeform 13"/>
          <p:cNvSpPr/>
          <p:nvPr/>
        </p:nvSpPr>
        <p:spPr bwMode="auto">
          <a:xfrm>
            <a:off x="653136" y="2520419"/>
            <a:ext cx="2100267" cy="832014"/>
          </a:xfrm>
          <a:custGeom>
            <a:avLst/>
            <a:gdLst>
              <a:gd name="connsiteX0" fmla="*/ 0 w 5327650"/>
              <a:gd name="connsiteY0" fmla="*/ 0 h 1784350"/>
              <a:gd name="connsiteX1" fmla="*/ 4505325 w 5327650"/>
              <a:gd name="connsiteY1" fmla="*/ 0 h 1784350"/>
              <a:gd name="connsiteX2" fmla="*/ 5327650 w 5327650"/>
              <a:gd name="connsiteY2" fmla="*/ 895350 h 1784350"/>
              <a:gd name="connsiteX3" fmla="*/ 4505325 w 5327650"/>
              <a:gd name="connsiteY3" fmla="*/ 1784350 h 1784350"/>
              <a:gd name="connsiteX4" fmla="*/ 0 w 5327650"/>
              <a:gd name="connsiteY4" fmla="*/ 1784350 h 1784350"/>
              <a:gd name="connsiteX5" fmla="*/ 0 w 5327650"/>
              <a:gd name="connsiteY5" fmla="*/ 1741774 h 1784350"/>
              <a:gd name="connsiteX6" fmla="*/ 788988 w 5327650"/>
              <a:gd name="connsiteY6" fmla="*/ 895350 h 1784350"/>
              <a:gd name="connsiteX7" fmla="*/ 0 w 5327650"/>
              <a:gd name="connsiteY7" fmla="*/ 42880 h 1784350"/>
              <a:gd name="connsiteX8" fmla="*/ 0 w 5327650"/>
              <a:gd name="connsiteY8" fmla="*/ 0 h 178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7650" h="1784350">
                <a:moveTo>
                  <a:pt x="0" y="0"/>
                </a:moveTo>
                <a:lnTo>
                  <a:pt x="4505325" y="0"/>
                </a:lnTo>
                <a:lnTo>
                  <a:pt x="5327650" y="895350"/>
                </a:lnTo>
                <a:lnTo>
                  <a:pt x="4505325" y="1784350"/>
                </a:lnTo>
                <a:lnTo>
                  <a:pt x="0" y="1784350"/>
                </a:lnTo>
                <a:lnTo>
                  <a:pt x="0" y="1741774"/>
                </a:lnTo>
                <a:lnTo>
                  <a:pt x="788988" y="895350"/>
                </a:lnTo>
                <a:lnTo>
                  <a:pt x="0" y="42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34290" tIns="17145" rIns="34290" bIns="17145" numCol="1" anchor="t" anchorCtr="0" compatLnSpc="1">
            <a:noAutofit/>
          </a:bodyPr>
          <a:p>
            <a:endParaRPr lang="en-US" sz="1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2685169" y="2520419"/>
            <a:ext cx="2100267" cy="832014"/>
          </a:xfrm>
          <a:custGeom>
            <a:avLst/>
            <a:gdLst>
              <a:gd name="connsiteX0" fmla="*/ 0 w 5327650"/>
              <a:gd name="connsiteY0" fmla="*/ 0 h 1784350"/>
              <a:gd name="connsiteX1" fmla="*/ 4505325 w 5327650"/>
              <a:gd name="connsiteY1" fmla="*/ 0 h 1784350"/>
              <a:gd name="connsiteX2" fmla="*/ 5327650 w 5327650"/>
              <a:gd name="connsiteY2" fmla="*/ 895350 h 1784350"/>
              <a:gd name="connsiteX3" fmla="*/ 4505325 w 5327650"/>
              <a:gd name="connsiteY3" fmla="*/ 1784350 h 1784350"/>
              <a:gd name="connsiteX4" fmla="*/ 0 w 5327650"/>
              <a:gd name="connsiteY4" fmla="*/ 1784350 h 1784350"/>
              <a:gd name="connsiteX5" fmla="*/ 0 w 5327650"/>
              <a:gd name="connsiteY5" fmla="*/ 1741774 h 1784350"/>
              <a:gd name="connsiteX6" fmla="*/ 788988 w 5327650"/>
              <a:gd name="connsiteY6" fmla="*/ 895350 h 1784350"/>
              <a:gd name="connsiteX7" fmla="*/ 0 w 5327650"/>
              <a:gd name="connsiteY7" fmla="*/ 42880 h 1784350"/>
              <a:gd name="connsiteX8" fmla="*/ 0 w 5327650"/>
              <a:gd name="connsiteY8" fmla="*/ 0 h 178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7650" h="1784350">
                <a:moveTo>
                  <a:pt x="0" y="0"/>
                </a:moveTo>
                <a:lnTo>
                  <a:pt x="4505325" y="0"/>
                </a:lnTo>
                <a:lnTo>
                  <a:pt x="5327650" y="895350"/>
                </a:lnTo>
                <a:lnTo>
                  <a:pt x="4505325" y="1784350"/>
                </a:lnTo>
                <a:lnTo>
                  <a:pt x="0" y="1784350"/>
                </a:lnTo>
                <a:lnTo>
                  <a:pt x="0" y="1741774"/>
                </a:lnTo>
                <a:lnTo>
                  <a:pt x="788988" y="895350"/>
                </a:lnTo>
                <a:lnTo>
                  <a:pt x="0" y="42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34290" tIns="17145" rIns="34290" bIns="17145" numCol="1" anchor="t" anchorCtr="0" compatLnSpc="1">
            <a:noAutofit/>
          </a:bodyPr>
          <a:p>
            <a:endParaRPr lang="en-US" sz="1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1" name="Freeform 20"/>
          <p:cNvSpPr/>
          <p:nvPr/>
        </p:nvSpPr>
        <p:spPr bwMode="auto">
          <a:xfrm>
            <a:off x="628015" y="4698365"/>
            <a:ext cx="5171440" cy="831850"/>
          </a:xfrm>
          <a:custGeom>
            <a:avLst/>
            <a:gdLst>
              <a:gd name="connsiteX0" fmla="*/ 0 w 5327650"/>
              <a:gd name="connsiteY0" fmla="*/ 0 h 1784350"/>
              <a:gd name="connsiteX1" fmla="*/ 4505325 w 5327650"/>
              <a:gd name="connsiteY1" fmla="*/ 0 h 1784350"/>
              <a:gd name="connsiteX2" fmla="*/ 5327650 w 5327650"/>
              <a:gd name="connsiteY2" fmla="*/ 895350 h 1784350"/>
              <a:gd name="connsiteX3" fmla="*/ 4505325 w 5327650"/>
              <a:gd name="connsiteY3" fmla="*/ 1784350 h 1784350"/>
              <a:gd name="connsiteX4" fmla="*/ 0 w 5327650"/>
              <a:gd name="connsiteY4" fmla="*/ 1784350 h 1784350"/>
              <a:gd name="connsiteX5" fmla="*/ 0 w 5327650"/>
              <a:gd name="connsiteY5" fmla="*/ 1741774 h 1784350"/>
              <a:gd name="connsiteX6" fmla="*/ 788988 w 5327650"/>
              <a:gd name="connsiteY6" fmla="*/ 895350 h 1784350"/>
              <a:gd name="connsiteX7" fmla="*/ 0 w 5327650"/>
              <a:gd name="connsiteY7" fmla="*/ 42880 h 1784350"/>
              <a:gd name="connsiteX8" fmla="*/ 0 w 5327650"/>
              <a:gd name="connsiteY8" fmla="*/ 0 h 178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7650" h="1784350">
                <a:moveTo>
                  <a:pt x="0" y="0"/>
                </a:moveTo>
                <a:lnTo>
                  <a:pt x="4505325" y="0"/>
                </a:lnTo>
                <a:lnTo>
                  <a:pt x="5327650" y="895350"/>
                </a:lnTo>
                <a:lnTo>
                  <a:pt x="4505325" y="1784350"/>
                </a:lnTo>
                <a:lnTo>
                  <a:pt x="0" y="1784350"/>
                </a:lnTo>
                <a:lnTo>
                  <a:pt x="0" y="1741774"/>
                </a:lnTo>
                <a:lnTo>
                  <a:pt x="788988" y="895350"/>
                </a:lnTo>
                <a:lnTo>
                  <a:pt x="0" y="42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34290" tIns="17145" rIns="34290" bIns="17145" numCol="1" anchor="t" anchorCtr="0" compatLnSpc="1">
            <a:noAutofit/>
          </a:bodyPr>
          <a:p>
            <a:endParaRPr lang="en-US" sz="1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Freeform 21"/>
          <p:cNvSpPr/>
          <p:nvPr/>
        </p:nvSpPr>
        <p:spPr bwMode="auto">
          <a:xfrm>
            <a:off x="702945" y="5743575"/>
            <a:ext cx="3549015" cy="831850"/>
          </a:xfrm>
          <a:custGeom>
            <a:avLst/>
            <a:gdLst>
              <a:gd name="connsiteX0" fmla="*/ 0 w 5327650"/>
              <a:gd name="connsiteY0" fmla="*/ 0 h 1784350"/>
              <a:gd name="connsiteX1" fmla="*/ 4505325 w 5327650"/>
              <a:gd name="connsiteY1" fmla="*/ 0 h 1784350"/>
              <a:gd name="connsiteX2" fmla="*/ 5327650 w 5327650"/>
              <a:gd name="connsiteY2" fmla="*/ 895350 h 1784350"/>
              <a:gd name="connsiteX3" fmla="*/ 4505325 w 5327650"/>
              <a:gd name="connsiteY3" fmla="*/ 1784350 h 1784350"/>
              <a:gd name="connsiteX4" fmla="*/ 0 w 5327650"/>
              <a:gd name="connsiteY4" fmla="*/ 1784350 h 1784350"/>
              <a:gd name="connsiteX5" fmla="*/ 0 w 5327650"/>
              <a:gd name="connsiteY5" fmla="*/ 1741774 h 1784350"/>
              <a:gd name="connsiteX6" fmla="*/ 788988 w 5327650"/>
              <a:gd name="connsiteY6" fmla="*/ 895350 h 1784350"/>
              <a:gd name="connsiteX7" fmla="*/ 0 w 5327650"/>
              <a:gd name="connsiteY7" fmla="*/ 42880 h 1784350"/>
              <a:gd name="connsiteX8" fmla="*/ 0 w 5327650"/>
              <a:gd name="connsiteY8" fmla="*/ 0 h 178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7650" h="1784350">
                <a:moveTo>
                  <a:pt x="0" y="0"/>
                </a:moveTo>
                <a:lnTo>
                  <a:pt x="4505325" y="0"/>
                </a:lnTo>
                <a:lnTo>
                  <a:pt x="5327650" y="895350"/>
                </a:lnTo>
                <a:lnTo>
                  <a:pt x="4505325" y="1784350"/>
                </a:lnTo>
                <a:lnTo>
                  <a:pt x="0" y="1784350"/>
                </a:lnTo>
                <a:lnTo>
                  <a:pt x="0" y="1741774"/>
                </a:lnTo>
                <a:lnTo>
                  <a:pt x="788988" y="895350"/>
                </a:lnTo>
                <a:lnTo>
                  <a:pt x="0" y="42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34290" tIns="17145" rIns="34290" bIns="17145" numCol="1" anchor="t" anchorCtr="0" compatLnSpc="1">
            <a:noAutofit/>
          </a:bodyPr>
          <a:p>
            <a:endParaRPr lang="en-US" sz="1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97126" y="2520510"/>
            <a:ext cx="1407160" cy="85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50" b="1" dirty="0">
                <a:solidFill>
                  <a:srgbClr val="FCFCF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Registration</a:t>
            </a:r>
            <a:endParaRPr lang="en-US" altLang="zh-CN" sz="1650" b="1" dirty="0">
              <a:solidFill>
                <a:srgbClr val="FCFCF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1650" b="1" dirty="0">
                <a:solidFill>
                  <a:srgbClr val="FCFCF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or Sign in</a:t>
            </a:r>
            <a:endParaRPr lang="en-US" altLang="zh-CN" sz="1650" b="1" dirty="0">
              <a:solidFill>
                <a:srgbClr val="FCFCF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1650" b="1" dirty="0">
                <a:solidFill>
                  <a:srgbClr val="FCFCF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Request</a:t>
            </a:r>
            <a:endParaRPr lang="en-US" altLang="zh-CN" sz="1650" b="1" dirty="0">
              <a:solidFill>
                <a:srgbClr val="FCFCF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47757" y="4814334"/>
            <a:ext cx="3662680" cy="598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5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Protected &amp; Strict Routes</a:t>
            </a:r>
            <a:endParaRPr lang="en-US" altLang="zh-CN" sz="165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165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Require Token1 or Token2 Cookies</a:t>
            </a:r>
            <a:endParaRPr lang="en-US" altLang="zh-CN" sz="165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52693" y="5887223"/>
            <a:ext cx="2628265" cy="598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50" b="1" dirty="0">
                <a:solidFill>
                  <a:srgbClr val="FCFCF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Finding Request User </a:t>
            </a:r>
            <a:endParaRPr lang="en-US" altLang="zh-CN" sz="1650" b="1" dirty="0">
              <a:solidFill>
                <a:srgbClr val="FCFCF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1650" b="1" dirty="0">
                <a:solidFill>
                  <a:srgbClr val="FCFCF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Is Done Through Token2</a:t>
            </a:r>
            <a:endParaRPr lang="en-US" altLang="zh-CN" sz="1650" b="1" dirty="0">
              <a:solidFill>
                <a:srgbClr val="FCFCF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90962" y="2652398"/>
            <a:ext cx="1512570" cy="598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5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JWT Cookies</a:t>
            </a:r>
            <a:endParaRPr lang="en-US" altLang="zh-CN" sz="165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165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As Response</a:t>
            </a:r>
            <a:endParaRPr lang="en-US" altLang="zh-CN" sz="165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728564" y="2748592"/>
            <a:ext cx="368545" cy="368545"/>
          </a:xfrm>
          <a:prstGeom prst="ellipse">
            <a:avLst/>
          </a:prstGeom>
          <a:solidFill>
            <a:srgbClr val="5B9BD5"/>
          </a:solidFill>
          <a:ln w="88900">
            <a:solidFill>
              <a:schemeClr val="bg1"/>
            </a:solidFill>
          </a:ln>
          <a:effectLst>
            <a:outerShdw blurRad="520700" dist="457200" dir="6660000" sx="93000" sy="93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sz="1200" b="1" dirty="0"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endParaRPr lang="en-GB" sz="12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721987" y="2748592"/>
            <a:ext cx="368545" cy="368545"/>
          </a:xfrm>
          <a:prstGeom prst="ellipse">
            <a:avLst/>
          </a:prstGeom>
          <a:solidFill>
            <a:srgbClr val="9DC3E6"/>
          </a:solidFill>
          <a:ln w="88900">
            <a:solidFill>
              <a:schemeClr val="bg1"/>
            </a:solidFill>
          </a:ln>
          <a:effectLst>
            <a:outerShdw blurRad="520700" dist="457200" dir="6660000" sx="93000" sy="93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sz="1200" b="1" dirty="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lang="en-GB" sz="12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28015" y="3548380"/>
            <a:ext cx="8142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</a:rPr>
              <a:t>Token1 Cookie entails</a:t>
            </a:r>
            <a:r>
              <a:rPr lang="en-US" sz="2800" b="1">
                <a:solidFill>
                  <a:schemeClr val="bg1"/>
                </a:solidFill>
              </a:rPr>
              <a:t>: </a:t>
            </a:r>
            <a:r>
              <a:rPr lang="en-US" sz="2800" b="1">
                <a:solidFill>
                  <a:schemeClr val="bg1"/>
                </a:solidFill>
                <a:highlight>
                  <a:srgbClr val="FF0000"/>
                </a:highlight>
              </a:rPr>
              <a:t>Email and SessionId</a:t>
            </a:r>
            <a:endParaRPr lang="en-US" sz="28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28015" y="4070350"/>
            <a:ext cx="8142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</a:rPr>
              <a:t>Token2 Cookie entails</a:t>
            </a:r>
            <a:r>
              <a:rPr lang="en-US" sz="2800" b="1">
                <a:solidFill>
                  <a:schemeClr val="bg1"/>
                </a:solidFill>
              </a:rPr>
              <a:t>: </a:t>
            </a:r>
            <a:r>
              <a:rPr lang="en-US" sz="2800" b="1">
                <a:solidFill>
                  <a:schemeClr val="bg1"/>
                </a:solidFill>
                <a:highlight>
                  <a:srgbClr val="FF0000"/>
                </a:highlight>
              </a:rPr>
              <a:t>Email and StampedSessionId</a:t>
            </a:r>
            <a:endParaRPr lang="en-US" sz="28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9" name="文本框 32"/>
          <p:cNvSpPr txBox="1"/>
          <p:nvPr/>
        </p:nvSpPr>
        <p:spPr>
          <a:xfrm>
            <a:off x="1871980" y="1176020"/>
            <a:ext cx="540004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4400" b="1" dirty="0">
                <a:solidFill>
                  <a:schemeClr val="bg1"/>
                </a:solidFill>
                <a:ea typeface="Calibri" panose="020F0502020204030204" pitchFamily="34" charset="0"/>
              </a:rPr>
              <a:t>Backend In Detail </a:t>
            </a:r>
            <a:endParaRPr lang="en-US" altLang="zh-CN" sz="4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28015" y="1944370"/>
            <a:ext cx="4194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Tokens in Detail</a:t>
            </a:r>
            <a:endParaRPr lang="en-US" sz="3200" b="1">
              <a:solidFill>
                <a:schemeClr val="bg1"/>
              </a:solidFill>
            </a:endParaRPr>
          </a:p>
        </p:txBody>
      </p:sp>
      <p:pic>
        <p:nvPicPr>
          <p:cNvPr id="10" name="Picture 9" descr="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13355" y="221615"/>
            <a:ext cx="2232025" cy="774065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342900" y="221615"/>
            <a:ext cx="1965960" cy="77343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28015" y="2785110"/>
            <a:ext cx="8142605" cy="2793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</a:rPr>
              <a:t>Token1 Cookie entails</a:t>
            </a:r>
            <a:r>
              <a:rPr lang="en-US" sz="2800" b="1">
                <a:solidFill>
                  <a:schemeClr val="bg1"/>
                </a:solidFill>
              </a:rPr>
              <a:t>: </a:t>
            </a:r>
            <a:endParaRPr lang="en-US" sz="2800" b="1">
              <a:solidFill>
                <a:schemeClr val="bg1"/>
              </a:solidFill>
            </a:endParaRPr>
          </a:p>
          <a:p>
            <a:r>
              <a:rPr lang="en-US" sz="2800" b="1">
                <a:solidFill>
                  <a:schemeClr val="bg1"/>
                </a:solidFill>
                <a:highlight>
                  <a:srgbClr val="FF0000"/>
                </a:highlight>
              </a:rPr>
              <a:t>Signed JWT with HashedEmail and HashedSessionId</a:t>
            </a:r>
            <a:endParaRPr lang="en-US" sz="2800" b="1">
              <a:solidFill>
                <a:schemeClr val="bg1"/>
              </a:solidFill>
              <a:highlight>
                <a:srgbClr val="FF0000"/>
              </a:highlight>
            </a:endParaRPr>
          </a:p>
          <a:p>
            <a:endParaRPr lang="en-US" sz="2800" b="1">
              <a:solidFill>
                <a:schemeClr val="bg1"/>
              </a:solidFill>
              <a:highlight>
                <a:srgbClr val="FF0000"/>
              </a:highlight>
            </a:endParaRPr>
          </a:p>
          <a:p>
            <a:r>
              <a:rPr lang="en-US" sz="2800" b="1">
                <a:solidFill>
                  <a:schemeClr val="bg1"/>
                </a:solidFill>
                <a:highlight>
                  <a:srgbClr val="008080"/>
                </a:highlight>
                <a:sym typeface="+mn-ea"/>
              </a:rPr>
              <a:t>Token2 Cookie entails:</a:t>
            </a:r>
            <a:r>
              <a:rPr lang="en-US" sz="2800" b="1">
                <a:solidFill>
                  <a:schemeClr val="bg1"/>
                </a:solidFill>
                <a:highlight>
                  <a:srgbClr val="FF0000"/>
                </a:highlight>
                <a:sym typeface="+mn-ea"/>
              </a:rPr>
              <a:t> </a:t>
            </a:r>
            <a:endParaRPr lang="en-US" sz="2800" b="1">
              <a:solidFill>
                <a:schemeClr val="bg1"/>
              </a:solidFill>
              <a:highlight>
                <a:srgbClr val="FF0000"/>
              </a:highlight>
            </a:endParaRPr>
          </a:p>
          <a:p>
            <a:r>
              <a:rPr lang="en-US" sz="2800" b="1">
                <a:solidFill>
                  <a:schemeClr val="bg1"/>
                </a:solidFill>
                <a:highlight>
                  <a:srgbClr val="FF0000"/>
                </a:highlight>
                <a:sym typeface="+mn-ea"/>
              </a:rPr>
              <a:t>Signed JWT with HashedEmail and StampedSessionId</a:t>
            </a:r>
            <a:endParaRPr lang="en-US" sz="2800" b="1">
              <a:solidFill>
                <a:schemeClr val="bg1"/>
              </a:solidFill>
              <a:highlight>
                <a:srgbClr val="FF0000"/>
              </a:highlight>
            </a:endParaRPr>
          </a:p>
          <a:p>
            <a:endParaRPr lang="en-US" sz="28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9" name="文本框 32"/>
          <p:cNvSpPr txBox="1"/>
          <p:nvPr/>
        </p:nvSpPr>
        <p:spPr>
          <a:xfrm>
            <a:off x="1871980" y="1176020"/>
            <a:ext cx="540004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4400" b="1" dirty="0">
                <a:solidFill>
                  <a:schemeClr val="bg1"/>
                </a:solidFill>
                <a:ea typeface="Calibri" panose="020F0502020204030204" pitchFamily="34" charset="0"/>
              </a:rPr>
              <a:t>Backend In Detail </a:t>
            </a:r>
            <a:endParaRPr lang="en-US" altLang="zh-CN" sz="4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53415" y="1936750"/>
            <a:ext cx="6124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Some of Possible Attacks</a:t>
            </a:r>
            <a:endParaRPr lang="en-US" sz="3200" b="1">
              <a:solidFill>
                <a:schemeClr val="bg1"/>
              </a:solidFill>
            </a:endParaRPr>
          </a:p>
        </p:txBody>
      </p:sp>
      <p:pic>
        <p:nvPicPr>
          <p:cNvPr id="10" name="Picture 9" descr="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13355" y="221615"/>
            <a:ext cx="2232025" cy="774065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342900" y="221615"/>
            <a:ext cx="1965960" cy="77343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653415" y="2720975"/>
            <a:ext cx="67119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 sz="4000" b="1">
                <a:solidFill>
                  <a:srgbClr val="FF0000"/>
                </a:solidFill>
              </a:rPr>
              <a:t>SQL Injection</a:t>
            </a:r>
            <a:endParaRPr lang="en-US" sz="4000" b="1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4000" b="1">
                <a:solidFill>
                  <a:srgbClr val="FF0000"/>
                </a:solidFill>
              </a:rPr>
              <a:t>Cross Site Scripting</a:t>
            </a:r>
            <a:endParaRPr lang="en-US" sz="4000" b="1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4000" b="1">
                <a:solidFill>
                  <a:srgbClr val="FF0000"/>
                </a:solidFill>
              </a:rPr>
              <a:t>Distributed Denial-of-Service</a:t>
            </a:r>
            <a:endParaRPr lang="en-US" sz="4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9" name="文本框 32"/>
          <p:cNvSpPr txBox="1"/>
          <p:nvPr/>
        </p:nvSpPr>
        <p:spPr>
          <a:xfrm>
            <a:off x="1871980" y="1176020"/>
            <a:ext cx="540004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4400" b="1" dirty="0">
                <a:solidFill>
                  <a:schemeClr val="bg1"/>
                </a:solidFill>
                <a:ea typeface="Calibri" panose="020F0502020204030204" pitchFamily="34" charset="0"/>
              </a:rPr>
              <a:t>Backend In Detail </a:t>
            </a:r>
            <a:endParaRPr lang="en-US" altLang="zh-CN" sz="4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53415" y="1936750"/>
            <a:ext cx="73101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Mitigation Techniques Against Attacks</a:t>
            </a:r>
            <a:endParaRPr lang="en-US" sz="3200" b="1">
              <a:solidFill>
                <a:schemeClr val="bg1"/>
              </a:solidFill>
            </a:endParaRPr>
          </a:p>
        </p:txBody>
      </p:sp>
      <p:pic>
        <p:nvPicPr>
          <p:cNvPr id="10" name="Picture 9" descr="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13355" y="221615"/>
            <a:ext cx="2232025" cy="774065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342900" y="221615"/>
            <a:ext cx="1965960" cy="77343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653415" y="2720975"/>
            <a:ext cx="8563610" cy="3661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 sz="40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Secure Cookies with below properties</a:t>
            </a:r>
            <a:endParaRPr lang="en-US" sz="40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3200" b="1">
                <a:solidFill>
                  <a:schemeClr val="bg1"/>
                </a:solidFill>
              </a:rPr>
              <a:t>HttpOnly flag</a:t>
            </a:r>
            <a:endParaRPr lang="en-US" sz="3200" b="1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3200" b="1">
                <a:solidFill>
                  <a:schemeClr val="bg1"/>
                </a:solidFill>
              </a:rPr>
              <a:t>Path /</a:t>
            </a:r>
            <a:endParaRPr lang="en-US" sz="3200" b="1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3200" b="1">
                <a:solidFill>
                  <a:schemeClr val="bg1"/>
                </a:solidFill>
              </a:rPr>
              <a:t>Signed</a:t>
            </a:r>
            <a:endParaRPr lang="en-US" sz="3200" b="1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3200" b="1">
                <a:solidFill>
                  <a:schemeClr val="bg1"/>
                </a:solidFill>
              </a:rPr>
              <a:t>SameSite Strict</a:t>
            </a:r>
            <a:endParaRPr lang="en-US" sz="3200" b="1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3200" b="1">
                <a:solidFill>
                  <a:schemeClr val="bg1"/>
                </a:solidFill>
              </a:rPr>
              <a:t>Secure = true</a:t>
            </a:r>
            <a:endParaRPr lang="en-US" sz="3200" b="1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3200" b="1">
                <a:solidFill>
                  <a:schemeClr val="bg1"/>
                </a:solidFill>
              </a:rPr>
              <a:t>MaxAge</a:t>
            </a:r>
            <a:endParaRPr lang="en-US" sz="4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9" name="文本框 32"/>
          <p:cNvSpPr txBox="1"/>
          <p:nvPr/>
        </p:nvSpPr>
        <p:spPr>
          <a:xfrm>
            <a:off x="1871980" y="1176020"/>
            <a:ext cx="540004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4400" b="1" dirty="0">
                <a:solidFill>
                  <a:schemeClr val="bg1"/>
                </a:solidFill>
                <a:ea typeface="Calibri" panose="020F0502020204030204" pitchFamily="34" charset="0"/>
              </a:rPr>
              <a:t>Backend In Detail </a:t>
            </a:r>
            <a:endParaRPr lang="en-US" altLang="zh-CN" sz="4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53415" y="1936750"/>
            <a:ext cx="73101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Mitigation Techniques Against Attacks</a:t>
            </a:r>
            <a:endParaRPr lang="en-US" sz="3200" b="1">
              <a:solidFill>
                <a:schemeClr val="bg1"/>
              </a:solidFill>
            </a:endParaRPr>
          </a:p>
        </p:txBody>
      </p:sp>
      <p:pic>
        <p:nvPicPr>
          <p:cNvPr id="10" name="Picture 9" descr="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13355" y="221615"/>
            <a:ext cx="2232025" cy="774065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342900" y="221615"/>
            <a:ext cx="1965960" cy="77343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653415" y="2720975"/>
            <a:ext cx="856361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 sz="40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App Level Precautions</a:t>
            </a:r>
            <a:endParaRPr lang="en-US" sz="40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3200" b="1">
                <a:solidFill>
                  <a:schemeClr val="bg1"/>
                </a:solidFill>
              </a:rPr>
              <a:t>Cors Policy</a:t>
            </a:r>
            <a:endParaRPr lang="en-US" sz="3200" b="1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3200" b="1">
                <a:solidFill>
                  <a:schemeClr val="bg1"/>
                </a:solidFill>
              </a:rPr>
              <a:t>Helmet middleware</a:t>
            </a:r>
            <a:endParaRPr lang="en-US" sz="3200" b="1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3200" b="1">
                <a:solidFill>
                  <a:schemeClr val="bg1"/>
                </a:solidFill>
              </a:rPr>
              <a:t>Xss-clean middleware</a:t>
            </a:r>
            <a:endParaRPr lang="en-US" sz="3200" b="1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3200" b="1">
                <a:solidFill>
                  <a:schemeClr val="bg1"/>
                </a:solidFill>
              </a:rPr>
              <a:t>Rate limiter middleware</a:t>
            </a:r>
            <a:endParaRPr lang="en-US" sz="3200" b="1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3200" b="1">
                <a:solidFill>
                  <a:schemeClr val="bg1"/>
                </a:solidFill>
              </a:rPr>
              <a:t>Custom AuthMiddleware</a:t>
            </a:r>
            <a:endParaRPr lang="en-US" sz="4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1524</Words>
  <Application>WPS Presentation</Application>
  <PresentationFormat>全屏显示(4:3)</PresentationFormat>
  <Paragraphs>111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黑体</vt:lpstr>
      <vt:lpstr>Wingdings</vt:lpstr>
      <vt:lpstr>Microsoft YaHei</vt:lpstr>
      <vt:lpstr>Arial Unicode MS</vt:lpstr>
      <vt:lpstr>等线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Mehman</cp:lastModifiedBy>
  <cp:revision>46</cp:revision>
  <dcterms:created xsi:type="dcterms:W3CDTF">2016-01-11T02:21:00Z</dcterms:created>
  <dcterms:modified xsi:type="dcterms:W3CDTF">2023-11-17T09:50:35Z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1033-12.2.0.13306</vt:lpwstr>
  </property>
  <property fmtid="{D5CDD505-2E9C-101B-9397-08002B2CF9AE}" pid="3" name="ICV">
    <vt:lpwstr>8EE29BC3EB9C4C0C902F9297806C7236_11</vt:lpwstr>
  </property>
</Properties>
</file>