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T Sans Narrow"/>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PTSansNarrow-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4f5067ea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4f5067ea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4f5067ea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4f5067ea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4f5067ea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4f5067ea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4f5067ea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4f5067ea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4f5067ea2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4f5067ea2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4f5067ea2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4f5067ea2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4f5067e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4f5067e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4f5067ea2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4f5067ea2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4f5067ea2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4f5067ea2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4f5067ea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4f5067ea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4f5067ea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4f5067ea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4f5067ea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4f5067ea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4f5067ea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4f5067ea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4f5067ea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4f5067ea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4f5067ea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4f5067ea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4f5067ea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4f5067ea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4f5067ea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4f5067ea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2"/>
              </a:buClr>
              <a:buSzPts val="1100"/>
              <a:buFont typeface="Arial"/>
              <a:buNone/>
            </a:pPr>
            <a:r>
              <a:rPr lang="en" sz="3000">
                <a:solidFill>
                  <a:srgbClr val="45818E"/>
                </a:solidFill>
                <a:latin typeface="Arial"/>
                <a:ea typeface="Arial"/>
                <a:cs typeface="Arial"/>
                <a:sym typeface="Arial"/>
              </a:rPr>
              <a:t>CAPSTONE PROJECT 1:</a:t>
            </a:r>
            <a:r>
              <a:rPr lang="en" sz="3000">
                <a:latin typeface="Arial"/>
                <a:ea typeface="Arial"/>
                <a:cs typeface="Arial"/>
                <a:sym typeface="Arial"/>
              </a:rPr>
              <a:t> HOUSE PRICE PREDICTIONS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Mehmet KETENCI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APPROACH</a:t>
            </a:r>
            <a:endParaRPr/>
          </a:p>
        </p:txBody>
      </p:sp>
      <p:sp>
        <p:nvSpPr>
          <p:cNvPr id="134" name="Google Shape;134;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2"/>
          <p:cNvPicPr preferRelativeResize="0"/>
          <p:nvPr/>
        </p:nvPicPr>
        <p:blipFill>
          <a:blip r:embed="rId3">
            <a:alphaModFix/>
          </a:blip>
          <a:stretch>
            <a:fillRect/>
          </a:stretch>
        </p:blipFill>
        <p:spPr>
          <a:xfrm>
            <a:off x="311700" y="1320250"/>
            <a:ext cx="4306750" cy="3219150"/>
          </a:xfrm>
          <a:prstGeom prst="rect">
            <a:avLst/>
          </a:prstGeom>
          <a:noFill/>
          <a:ln cap="flat" cmpd="sng" w="38100">
            <a:solidFill>
              <a:srgbClr val="000000"/>
            </a:solidFill>
            <a:prstDash val="solid"/>
            <a:miter lim="8000"/>
            <a:headEnd len="sm" w="sm" type="none"/>
            <a:tailEnd len="sm" w="sm" type="none"/>
          </a:ln>
        </p:spPr>
      </p:pic>
      <p:sp>
        <p:nvSpPr>
          <p:cNvPr id="136" name="Google Shape;136;p22"/>
          <p:cNvSpPr txBox="1"/>
          <p:nvPr/>
        </p:nvSpPr>
        <p:spPr>
          <a:xfrm>
            <a:off x="4686875" y="1286050"/>
            <a:ext cx="3334800" cy="3253200"/>
          </a:xfrm>
          <a:prstGeom prst="rect">
            <a:avLst/>
          </a:prstGeom>
          <a:noFill/>
          <a:ln>
            <a:noFill/>
          </a:ln>
        </p:spPr>
        <p:txBody>
          <a:bodyPr anchorCtr="0" anchor="t" bIns="91425" lIns="91425" spcFirstLastPara="1" rIns="91425" wrap="square" tIns="91425">
            <a:noAutofit/>
          </a:bodyPr>
          <a:lstStyle/>
          <a:p>
            <a:pPr indent="0" lvl="0" marL="0" rtl="0" algn="l">
              <a:lnSpc>
                <a:spcPct val="158000"/>
              </a:lnSpc>
              <a:spcBef>
                <a:spcPts val="1700"/>
              </a:spcBef>
              <a:spcAft>
                <a:spcPts val="0"/>
              </a:spcAft>
              <a:buNone/>
            </a:pPr>
            <a:r>
              <a:rPr lang="en" sz="1800">
                <a:highlight>
                  <a:srgbClr val="FFFFFF"/>
                </a:highlight>
              </a:rPr>
              <a:t>There is a significant difference between mean price of homes with 2 bedrooms and mean price of homes with 3 bedrooms.</a:t>
            </a:r>
            <a:endParaRPr sz="18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Prices Between Two Cities</a:t>
            </a:r>
            <a:endParaRPr/>
          </a:p>
        </p:txBody>
      </p:sp>
      <p:sp>
        <p:nvSpPr>
          <p:cNvPr id="142" name="Google Shape;142;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3" name="Google Shape;143;p23"/>
          <p:cNvPicPr preferRelativeResize="0"/>
          <p:nvPr/>
        </p:nvPicPr>
        <p:blipFill>
          <a:blip r:embed="rId3">
            <a:alphaModFix/>
          </a:blip>
          <a:stretch>
            <a:fillRect/>
          </a:stretch>
        </p:blipFill>
        <p:spPr>
          <a:xfrm>
            <a:off x="369050" y="1323325"/>
            <a:ext cx="4101200" cy="3200750"/>
          </a:xfrm>
          <a:prstGeom prst="rect">
            <a:avLst/>
          </a:prstGeom>
          <a:noFill/>
          <a:ln cap="flat" cmpd="sng" w="38100">
            <a:solidFill>
              <a:srgbClr val="000000"/>
            </a:solidFill>
            <a:prstDash val="solid"/>
            <a:miter lim="8000"/>
            <a:headEnd len="sm" w="sm" type="none"/>
            <a:tailEnd len="sm" w="sm" type="none"/>
          </a:ln>
        </p:spPr>
      </p:pic>
      <p:sp>
        <p:nvSpPr>
          <p:cNvPr id="144" name="Google Shape;144;p23"/>
          <p:cNvSpPr txBox="1"/>
          <p:nvPr/>
        </p:nvSpPr>
        <p:spPr>
          <a:xfrm>
            <a:off x="4532950" y="1292500"/>
            <a:ext cx="4047600" cy="3277800"/>
          </a:xfrm>
          <a:prstGeom prst="rect">
            <a:avLst/>
          </a:prstGeom>
          <a:noFill/>
          <a:ln>
            <a:noFill/>
          </a:ln>
        </p:spPr>
        <p:txBody>
          <a:bodyPr anchorCtr="0" anchor="t" bIns="91425" lIns="91425" spcFirstLastPara="1" rIns="91425" wrap="square" tIns="91425">
            <a:noAutofit/>
          </a:bodyPr>
          <a:lstStyle/>
          <a:p>
            <a:pPr indent="0" lvl="0" marL="0" rtl="0" algn="just">
              <a:lnSpc>
                <a:spcPct val="158000"/>
              </a:lnSpc>
              <a:spcBef>
                <a:spcPts val="1100"/>
              </a:spcBef>
              <a:spcAft>
                <a:spcPts val="0"/>
              </a:spcAft>
              <a:buNone/>
            </a:pPr>
            <a:r>
              <a:rPr lang="en"/>
              <a:t>As you can see on the graph,major data gathered below 0 which mean of home prices in Issaquah is lower than mean of home prices in Kirkland.</a:t>
            </a:r>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Coming A Family To The Region</a:t>
            </a:r>
            <a:endParaRPr/>
          </a:p>
        </p:txBody>
      </p:sp>
      <p:sp>
        <p:nvSpPr>
          <p:cNvPr id="150" name="Google Shape;150;p24"/>
          <p:cNvSpPr txBox="1"/>
          <p:nvPr>
            <p:ph idx="1" type="body"/>
          </p:nvPr>
        </p:nvSpPr>
        <p:spPr>
          <a:xfrm>
            <a:off x="579650" y="1522850"/>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pic>
        <p:nvPicPr>
          <p:cNvPr id="151" name="Google Shape;151;p24"/>
          <p:cNvPicPr preferRelativeResize="0"/>
          <p:nvPr/>
        </p:nvPicPr>
        <p:blipFill rotWithShape="1">
          <a:blip r:embed="rId3">
            <a:alphaModFix/>
          </a:blip>
          <a:srcRect b="-1169" l="11680" r="-11680" t="1170"/>
          <a:stretch/>
        </p:blipFill>
        <p:spPr>
          <a:xfrm>
            <a:off x="579650" y="1522850"/>
            <a:ext cx="4067300" cy="3358175"/>
          </a:xfrm>
          <a:prstGeom prst="rect">
            <a:avLst/>
          </a:prstGeom>
          <a:noFill/>
          <a:ln>
            <a:noFill/>
          </a:ln>
        </p:spPr>
      </p:pic>
      <p:sp>
        <p:nvSpPr>
          <p:cNvPr id="152" name="Google Shape;152;p24"/>
          <p:cNvSpPr txBox="1"/>
          <p:nvPr/>
        </p:nvSpPr>
        <p:spPr>
          <a:xfrm>
            <a:off x="4185200" y="1525475"/>
            <a:ext cx="4914000" cy="3283500"/>
          </a:xfrm>
          <a:prstGeom prst="rect">
            <a:avLst/>
          </a:prstGeom>
          <a:noFill/>
          <a:ln>
            <a:noFill/>
          </a:ln>
        </p:spPr>
        <p:txBody>
          <a:bodyPr anchorCtr="0" anchor="t" bIns="91425" lIns="91425" spcFirstLastPara="1" rIns="91425" wrap="square" tIns="91425">
            <a:noAutofit/>
          </a:bodyPr>
          <a:lstStyle/>
          <a:p>
            <a:pPr indent="0" lvl="0" marL="0" rtl="0" algn="l">
              <a:spcBef>
                <a:spcPts val="1700"/>
              </a:spcBef>
              <a:spcAft>
                <a:spcPts val="0"/>
              </a:spcAft>
              <a:buNone/>
            </a:pPr>
            <a:r>
              <a:rPr lang="en" sz="1800">
                <a:highlight>
                  <a:srgbClr val="FFFFFF"/>
                </a:highlight>
              </a:rPr>
              <a:t>Wederson Family moves from California to Washington. They search for a home that has 2 bathrooms and 3 or 4 bedrooms in new area.</a:t>
            </a:r>
            <a:endParaRPr sz="1800">
              <a:highlight>
                <a:srgbClr val="FFFFFF"/>
              </a:highlight>
            </a:endParaRPr>
          </a:p>
          <a:p>
            <a:pPr indent="0" lvl="0" marL="0" rtl="0" algn="l">
              <a:spcBef>
                <a:spcPts val="0"/>
              </a:spcBef>
              <a:spcAft>
                <a:spcPts val="0"/>
              </a:spcAft>
              <a:buNone/>
            </a:pPr>
            <a:r>
              <a:rPr lang="en" sz="1800">
                <a:highlight>
                  <a:srgbClr val="FFFFFF"/>
                </a:highlight>
              </a:rPr>
              <a:t>What is the probability of they rent a home with condition is not lower than 4 (with Ms. Wederson`s demand) of given options above?(Solve by using Bayes Theorem)</a:t>
            </a:r>
            <a:endParaRPr sz="18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PROBABILITY OF GETTING HOME THEY WISH IS...</a:t>
            </a:r>
            <a:endParaRPr/>
          </a:p>
        </p:txBody>
      </p:sp>
      <p:sp>
        <p:nvSpPr>
          <p:cNvPr id="158" name="Google Shape;158;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9" name="Google Shape;159;p25"/>
          <p:cNvPicPr preferRelativeResize="0"/>
          <p:nvPr/>
        </p:nvPicPr>
        <p:blipFill>
          <a:blip r:embed="rId3">
            <a:alphaModFix/>
          </a:blip>
          <a:stretch>
            <a:fillRect/>
          </a:stretch>
        </p:blipFill>
        <p:spPr>
          <a:xfrm>
            <a:off x="311700" y="1266325"/>
            <a:ext cx="4978850" cy="3302700"/>
          </a:xfrm>
          <a:prstGeom prst="rect">
            <a:avLst/>
          </a:prstGeom>
          <a:noFill/>
          <a:ln>
            <a:noFill/>
          </a:ln>
        </p:spPr>
      </p:pic>
      <p:sp>
        <p:nvSpPr>
          <p:cNvPr id="160" name="Google Shape;160;p25"/>
          <p:cNvSpPr txBox="1"/>
          <p:nvPr/>
        </p:nvSpPr>
        <p:spPr>
          <a:xfrm>
            <a:off x="5302550" y="1263250"/>
            <a:ext cx="3466200" cy="3302700"/>
          </a:xfrm>
          <a:prstGeom prst="rect">
            <a:avLst/>
          </a:prstGeom>
          <a:noFill/>
          <a:ln>
            <a:noFill/>
          </a:ln>
        </p:spPr>
        <p:txBody>
          <a:bodyPr anchorCtr="0" anchor="t" bIns="91425" lIns="91425" spcFirstLastPara="1" rIns="91425" wrap="square" tIns="91425">
            <a:noAutofit/>
          </a:bodyPr>
          <a:lstStyle/>
          <a:p>
            <a:pPr indent="0" lvl="0" marL="0" rtl="0" algn="l">
              <a:lnSpc>
                <a:spcPct val="158000"/>
              </a:lnSpc>
              <a:spcBef>
                <a:spcPts val="1700"/>
              </a:spcBef>
              <a:spcAft>
                <a:spcPts val="0"/>
              </a:spcAft>
              <a:buNone/>
            </a:pPr>
            <a:r>
              <a:rPr b="1" lang="en">
                <a:highlight>
                  <a:srgbClr val="FFFFFF"/>
                </a:highlight>
              </a:rPr>
              <a:t>Probability of Wederson Family choosing homes they wish is 49.9%.</a:t>
            </a:r>
            <a:endParaRPr b="1">
              <a:highlight>
                <a:srgbClr val="FFFFFF"/>
              </a:highlight>
            </a:endParaRPr>
          </a:p>
          <a:p>
            <a:pPr indent="0" lvl="0" marL="0" rtl="0" algn="l">
              <a:lnSpc>
                <a:spcPct val="158000"/>
              </a:lnSpc>
              <a:spcBef>
                <a:spcPts val="1700"/>
              </a:spcBef>
              <a:spcAft>
                <a:spcPts val="0"/>
              </a:spcAft>
              <a:buNone/>
            </a:pPr>
            <a:r>
              <a:rPr lang="en">
                <a:highlight>
                  <a:srgbClr val="FFFFFF"/>
                </a:highlight>
              </a:rPr>
              <a:t>It seems they are lucky, 1 out of 2 homes is the home they are looking for and they can easily access or find those homes by filtering method in any home selling websites.</a:t>
            </a:r>
            <a:endParaRPr>
              <a:highlight>
                <a:srgbClr val="FFFFFF"/>
              </a:highlight>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BASELINE MODEL</a:t>
            </a:r>
            <a:endParaRPr/>
          </a:p>
        </p:txBody>
      </p:sp>
      <p:sp>
        <p:nvSpPr>
          <p:cNvPr id="166" name="Google Shape;166;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7" name="Google Shape;167;p26"/>
          <p:cNvPicPr preferRelativeResize="0"/>
          <p:nvPr/>
        </p:nvPicPr>
        <p:blipFill>
          <a:blip r:embed="rId3">
            <a:alphaModFix/>
          </a:blip>
          <a:stretch>
            <a:fillRect/>
          </a:stretch>
        </p:blipFill>
        <p:spPr>
          <a:xfrm>
            <a:off x="311700" y="1266325"/>
            <a:ext cx="3662835" cy="330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173" name="Google Shape;173;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4" name="Google Shape;174;p27"/>
          <p:cNvPicPr preferRelativeResize="0"/>
          <p:nvPr/>
        </p:nvPicPr>
        <p:blipFill>
          <a:blip r:embed="rId3">
            <a:alphaModFix/>
          </a:blip>
          <a:stretch>
            <a:fillRect/>
          </a:stretch>
        </p:blipFill>
        <p:spPr>
          <a:xfrm>
            <a:off x="152400" y="1330725"/>
            <a:ext cx="4089800" cy="3238300"/>
          </a:xfrm>
          <a:prstGeom prst="rect">
            <a:avLst/>
          </a:prstGeom>
          <a:noFill/>
          <a:ln cap="flat" cmpd="sng" w="38100">
            <a:solidFill>
              <a:srgbClr val="000000"/>
            </a:solidFill>
            <a:prstDash val="solid"/>
            <a:miter lim="8000"/>
            <a:headEnd len="sm" w="sm" type="none"/>
            <a:tailEnd len="sm" w="sm" type="none"/>
          </a:ln>
        </p:spPr>
      </p:pic>
      <p:sp>
        <p:nvSpPr>
          <p:cNvPr id="175" name="Google Shape;175;p27"/>
          <p:cNvSpPr txBox="1"/>
          <p:nvPr/>
        </p:nvSpPr>
        <p:spPr>
          <a:xfrm>
            <a:off x="4322025" y="1280350"/>
            <a:ext cx="4458000" cy="3238200"/>
          </a:xfrm>
          <a:prstGeom prst="rect">
            <a:avLst/>
          </a:prstGeom>
          <a:noFill/>
          <a:ln>
            <a:noFill/>
          </a:ln>
        </p:spPr>
        <p:txBody>
          <a:bodyPr anchorCtr="0" anchor="t" bIns="91425" lIns="91425" spcFirstLastPara="1" rIns="91425" wrap="square" tIns="91425">
            <a:noAutofit/>
          </a:bodyPr>
          <a:lstStyle/>
          <a:p>
            <a:pPr indent="0" lvl="0" marL="0" rtl="0" algn="l">
              <a:lnSpc>
                <a:spcPct val="158000"/>
              </a:lnSpc>
              <a:spcBef>
                <a:spcPts val="1700"/>
              </a:spcBef>
              <a:spcAft>
                <a:spcPts val="0"/>
              </a:spcAft>
              <a:buNone/>
            </a:pPr>
            <a:r>
              <a:rPr lang="en" sz="1800"/>
              <a:t>We searched for effect of other columns on price by feature selection.</a:t>
            </a:r>
            <a:endParaRPr sz="1800"/>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NEW FEATURES</a:t>
            </a:r>
            <a:endParaRPr/>
          </a:p>
        </p:txBody>
      </p:sp>
      <p:sp>
        <p:nvSpPr>
          <p:cNvPr id="181" name="Google Shape;181;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2" name="Google Shape;182;p28"/>
          <p:cNvPicPr preferRelativeResize="0"/>
          <p:nvPr/>
        </p:nvPicPr>
        <p:blipFill>
          <a:blip r:embed="rId3">
            <a:alphaModFix/>
          </a:blip>
          <a:stretch>
            <a:fillRect/>
          </a:stretch>
        </p:blipFill>
        <p:spPr>
          <a:xfrm>
            <a:off x="311700" y="1266325"/>
            <a:ext cx="4420749" cy="3632325"/>
          </a:xfrm>
          <a:prstGeom prst="rect">
            <a:avLst/>
          </a:prstGeom>
          <a:noFill/>
          <a:ln>
            <a:noFill/>
          </a:ln>
        </p:spPr>
      </p:pic>
      <p:sp>
        <p:nvSpPr>
          <p:cNvPr id="183" name="Google Shape;183;p28"/>
          <p:cNvSpPr txBox="1"/>
          <p:nvPr/>
        </p:nvSpPr>
        <p:spPr>
          <a:xfrm>
            <a:off x="4755275" y="1274650"/>
            <a:ext cx="4036200" cy="3283500"/>
          </a:xfrm>
          <a:prstGeom prst="rect">
            <a:avLst/>
          </a:prstGeom>
          <a:noFill/>
          <a:ln>
            <a:noFill/>
          </a:ln>
        </p:spPr>
        <p:txBody>
          <a:bodyPr anchorCtr="0" anchor="t" bIns="91425" lIns="91425" spcFirstLastPara="1" rIns="91425" wrap="square" tIns="91425">
            <a:noAutofit/>
          </a:bodyPr>
          <a:lstStyle/>
          <a:p>
            <a:pPr indent="0" lvl="0" marL="0" rtl="0" algn="l">
              <a:lnSpc>
                <a:spcPct val="158000"/>
              </a:lnSpc>
              <a:spcBef>
                <a:spcPts val="0"/>
              </a:spcBef>
              <a:spcAft>
                <a:spcPts val="0"/>
              </a:spcAft>
              <a:buNone/>
            </a:pPr>
            <a:r>
              <a:rPr lang="en" sz="1800"/>
              <a:t>Model was pretty improved by preprocessing with polynomial features compared to started.</a:t>
            </a:r>
            <a:endParaRPr sz="1800"/>
          </a:p>
          <a:p>
            <a:pPr indent="0" lvl="0" marL="0" rtl="0" algn="l">
              <a:lnSpc>
                <a:spcPct val="158000"/>
              </a:lnSpc>
              <a:spcBef>
                <a:spcPts val="0"/>
              </a:spcBef>
              <a:spcAft>
                <a:spcPts val="0"/>
              </a:spcAft>
              <a:buNone/>
            </a:pPr>
            <a:r>
              <a:rPr lang="en" sz="1800"/>
              <a:t>We then enrich the model with Ridge Regression.</a:t>
            </a:r>
            <a:endParaRPr sz="1800"/>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RIDGE REGRESSION</a:t>
            </a:r>
            <a:endParaRPr/>
          </a:p>
        </p:txBody>
      </p:sp>
      <p:sp>
        <p:nvSpPr>
          <p:cNvPr id="189" name="Google Shape;189;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0" name="Google Shape;190;p29"/>
          <p:cNvPicPr preferRelativeResize="0"/>
          <p:nvPr/>
        </p:nvPicPr>
        <p:blipFill>
          <a:blip r:embed="rId3">
            <a:alphaModFix/>
          </a:blip>
          <a:stretch>
            <a:fillRect/>
          </a:stretch>
        </p:blipFill>
        <p:spPr>
          <a:xfrm>
            <a:off x="311700" y="1266325"/>
            <a:ext cx="4477774" cy="2488900"/>
          </a:xfrm>
          <a:prstGeom prst="rect">
            <a:avLst/>
          </a:prstGeom>
          <a:noFill/>
          <a:ln>
            <a:noFill/>
          </a:ln>
        </p:spPr>
      </p:pic>
      <p:sp>
        <p:nvSpPr>
          <p:cNvPr id="191" name="Google Shape;191;p29"/>
          <p:cNvSpPr txBox="1"/>
          <p:nvPr/>
        </p:nvSpPr>
        <p:spPr>
          <a:xfrm>
            <a:off x="4800875" y="1280350"/>
            <a:ext cx="4007700" cy="3266400"/>
          </a:xfrm>
          <a:prstGeom prst="rect">
            <a:avLst/>
          </a:prstGeom>
          <a:noFill/>
          <a:ln>
            <a:noFill/>
          </a:ln>
        </p:spPr>
        <p:txBody>
          <a:bodyPr anchorCtr="0" anchor="t" bIns="91425" lIns="91425" spcFirstLastPara="1" rIns="91425" wrap="square" tIns="91425">
            <a:noAutofit/>
          </a:bodyPr>
          <a:lstStyle/>
          <a:p>
            <a:pPr indent="0" lvl="0" marL="0" rtl="0" algn="l">
              <a:lnSpc>
                <a:spcPct val="158000"/>
              </a:lnSpc>
              <a:spcBef>
                <a:spcPts val="1700"/>
              </a:spcBef>
              <a:spcAft>
                <a:spcPts val="0"/>
              </a:spcAft>
              <a:buNone/>
            </a:pPr>
            <a:r>
              <a:rPr lang="en" sz="1100"/>
              <a:t>In general, with more columns for each observation, we’ll get more information and the model will be able to learn better from the dataset and therefore, make better predictions. We have gotten much better results with this small dataset which includes 4600 rows. We actually started with 0.25 R2 score and pulled up to 0.60 with ML algorithms.Ridge regression is able to explain 60% of the variability in predicting house prices based on the input features.</a:t>
            </a:r>
            <a:endParaRPr sz="1100"/>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THANK YOU</a:t>
            </a:r>
            <a:endParaRPr sz="4800"/>
          </a:p>
        </p:txBody>
      </p:sp>
      <p:sp>
        <p:nvSpPr>
          <p:cNvPr id="197" name="Google Shape;197;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8" name="Google Shape;198;p30"/>
          <p:cNvPicPr preferRelativeResize="0"/>
          <p:nvPr/>
        </p:nvPicPr>
        <p:blipFill>
          <a:blip r:embed="rId3">
            <a:alphaModFix/>
          </a:blip>
          <a:stretch>
            <a:fillRect/>
          </a:stretch>
        </p:blipFill>
        <p:spPr>
          <a:xfrm>
            <a:off x="311700" y="1266325"/>
            <a:ext cx="8331475" cy="330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TARGET OF PROJE?</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000000"/>
                </a:solidFill>
                <a:latin typeface="Arial"/>
                <a:ea typeface="Arial"/>
                <a:cs typeface="Arial"/>
                <a:sym typeface="Arial"/>
              </a:rPr>
              <a:t>In this project, our aim is to predict house prices in certain places of Washington area to give very clear perspective to both sellers and buyers.</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DOES IT INCLUDE?</a:t>
            </a:r>
            <a:endParaRPr/>
          </a:p>
        </p:txBody>
      </p:sp>
      <p:sp>
        <p:nvSpPr>
          <p:cNvPr id="79" name="Google Shape;79;p15"/>
          <p:cNvSpPr txBox="1"/>
          <p:nvPr>
            <p:ph idx="1" type="body"/>
          </p:nvPr>
        </p:nvSpPr>
        <p:spPr>
          <a:xfrm>
            <a:off x="311700" y="1266325"/>
            <a:ext cx="8588100" cy="3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Data Wrangling:</a:t>
            </a:r>
            <a:r>
              <a:rPr lang="en"/>
              <a:t> </a:t>
            </a:r>
            <a:r>
              <a:rPr lang="en">
                <a:solidFill>
                  <a:srgbClr val="000000"/>
                </a:solidFill>
                <a:latin typeface="Calibri"/>
                <a:ea typeface="Calibri"/>
                <a:cs typeface="Calibri"/>
                <a:sym typeface="Calibri"/>
              </a:rPr>
              <a:t>Checking the data to clean with preprocessing and converting raw data to desired format to be used for future processes. </a:t>
            </a:r>
            <a:endParaRPr/>
          </a:p>
          <a:p>
            <a:pPr indent="0" lvl="0" marL="0" rtl="0" algn="l">
              <a:spcBef>
                <a:spcPts val="1600"/>
              </a:spcBef>
              <a:spcAft>
                <a:spcPts val="0"/>
              </a:spcAft>
              <a:buNone/>
            </a:pPr>
            <a:r>
              <a:rPr lang="en">
                <a:solidFill>
                  <a:schemeClr val="accent1"/>
                </a:solidFill>
              </a:rPr>
              <a:t>EDA:</a:t>
            </a:r>
            <a:r>
              <a:rPr lang="en"/>
              <a:t> </a:t>
            </a:r>
            <a:r>
              <a:rPr lang="en">
                <a:solidFill>
                  <a:srgbClr val="000000"/>
                </a:solidFill>
                <a:latin typeface="Calibri"/>
                <a:ea typeface="Calibri"/>
                <a:cs typeface="Calibri"/>
                <a:sym typeface="Calibri"/>
              </a:rPr>
              <a:t>Deeping into behind to reasons by visualizations.(Seaborn, matplotlib)</a:t>
            </a:r>
            <a:endParaRPr/>
          </a:p>
          <a:p>
            <a:pPr indent="0" lvl="0" marL="0" rtl="0" algn="l">
              <a:spcBef>
                <a:spcPts val="1600"/>
              </a:spcBef>
              <a:spcAft>
                <a:spcPts val="0"/>
              </a:spcAft>
              <a:buNone/>
            </a:pPr>
            <a:r>
              <a:rPr lang="en">
                <a:solidFill>
                  <a:schemeClr val="accent1"/>
                </a:solidFill>
              </a:rPr>
              <a:t>Statistical Inferences: </a:t>
            </a:r>
            <a:r>
              <a:rPr lang="en">
                <a:solidFill>
                  <a:srgbClr val="000000"/>
                </a:solidFill>
                <a:latin typeface="Calibri"/>
                <a:ea typeface="Calibri"/>
                <a:cs typeface="Calibri"/>
                <a:sym typeface="Calibri"/>
              </a:rPr>
              <a:t>Featuring especially things will be searched in previous steps (Data Wrangling and EDA) using Z-T table with OLS chart </a:t>
            </a:r>
            <a:endParaRPr/>
          </a:p>
          <a:p>
            <a:pPr indent="0" lvl="0" marL="0" rtl="0" algn="l">
              <a:spcBef>
                <a:spcPts val="1600"/>
              </a:spcBef>
              <a:spcAft>
                <a:spcPts val="0"/>
              </a:spcAft>
              <a:buNone/>
            </a:pPr>
            <a:r>
              <a:rPr lang="en">
                <a:solidFill>
                  <a:schemeClr val="accent1"/>
                </a:solidFill>
              </a:rPr>
              <a:t>Machine Learning:</a:t>
            </a:r>
            <a:r>
              <a:rPr lang="en"/>
              <a:t> </a:t>
            </a:r>
            <a:r>
              <a:rPr lang="en">
                <a:solidFill>
                  <a:srgbClr val="000000"/>
                </a:solidFill>
                <a:latin typeface="Calibri"/>
                <a:ea typeface="Calibri"/>
                <a:cs typeface="Calibri"/>
                <a:sym typeface="Calibri"/>
              </a:rPr>
              <a:t>Finalize ‘House Price Prediction’ with Machine Learning algorithms by using supervised learning models to predict house prices in this chapter since the target data is a numerical column</a:t>
            </a:r>
            <a:r>
              <a:rPr b="1" lang="en">
                <a:solidFill>
                  <a:srgbClr val="000000"/>
                </a:solidFill>
                <a:latin typeface="Calibri"/>
                <a:ea typeface="Calibri"/>
                <a:cs typeface="Calibri"/>
                <a:sym typeface="Calibri"/>
              </a:rPr>
              <a:t>.</a:t>
            </a:r>
            <a:endParaRPr>
              <a:solidFill>
                <a:srgbClr val="45818E"/>
              </a:solidFill>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ROOM-CONDITION EFFECT ON PRICE</a:t>
            </a:r>
            <a:endParaRPr/>
          </a:p>
        </p:txBody>
      </p:sp>
      <p:sp>
        <p:nvSpPr>
          <p:cNvPr id="85" name="Google Shape;85;p16"/>
          <p:cNvSpPr txBox="1"/>
          <p:nvPr>
            <p:ph idx="1" type="body"/>
          </p:nvPr>
        </p:nvSpPr>
        <p:spPr>
          <a:xfrm>
            <a:off x="-435100" y="1266325"/>
            <a:ext cx="8520600" cy="3302700"/>
          </a:xfrm>
          <a:prstGeom prst="rect">
            <a:avLst/>
          </a:prstGeom>
        </p:spPr>
        <p:txBody>
          <a:bodyPr anchorCtr="0" anchor="t" bIns="91425" lIns="91425" spcFirstLastPara="1" rIns="91425" wrap="square" tIns="91425">
            <a:noAutofit/>
          </a:bodyPr>
          <a:lstStyle/>
          <a:p>
            <a:pPr indent="0" lvl="0" marL="457200" rtl="0" algn="ctr">
              <a:lnSpc>
                <a:spcPct val="158000"/>
              </a:lnSpc>
              <a:spcBef>
                <a:spcPts val="1700"/>
              </a:spcBef>
              <a:spcAft>
                <a:spcPts val="0"/>
              </a:spcAft>
              <a:buNone/>
            </a:pPr>
            <a:r>
              <a:t/>
            </a:r>
            <a:endParaRPr/>
          </a:p>
        </p:txBody>
      </p:sp>
      <p:pic>
        <p:nvPicPr>
          <p:cNvPr id="86" name="Google Shape;86;p16"/>
          <p:cNvPicPr preferRelativeResize="0"/>
          <p:nvPr/>
        </p:nvPicPr>
        <p:blipFill>
          <a:blip r:embed="rId3">
            <a:alphaModFix/>
          </a:blip>
          <a:stretch>
            <a:fillRect/>
          </a:stretch>
        </p:blipFill>
        <p:spPr>
          <a:xfrm>
            <a:off x="380100" y="1304075"/>
            <a:ext cx="5236725" cy="3264900"/>
          </a:xfrm>
          <a:prstGeom prst="rect">
            <a:avLst/>
          </a:prstGeom>
          <a:noFill/>
          <a:ln cap="flat" cmpd="sng" w="38100">
            <a:solidFill>
              <a:srgbClr val="000000"/>
            </a:solidFill>
            <a:prstDash val="solid"/>
            <a:miter lim="8000"/>
            <a:headEnd len="sm" w="sm" type="none"/>
            <a:tailEnd len="sm" w="sm" type="none"/>
          </a:ln>
        </p:spPr>
      </p:pic>
      <p:sp>
        <p:nvSpPr>
          <p:cNvPr id="87" name="Google Shape;87;p16"/>
          <p:cNvSpPr txBox="1"/>
          <p:nvPr/>
        </p:nvSpPr>
        <p:spPr>
          <a:xfrm>
            <a:off x="5650250" y="1266325"/>
            <a:ext cx="2411400" cy="3264900"/>
          </a:xfrm>
          <a:prstGeom prst="rect">
            <a:avLst/>
          </a:prstGeom>
          <a:noFill/>
          <a:ln>
            <a:noFill/>
          </a:ln>
        </p:spPr>
        <p:txBody>
          <a:bodyPr anchorCtr="0" anchor="t" bIns="91425" lIns="91425" spcFirstLastPara="1" rIns="91425" wrap="square" tIns="91425">
            <a:noAutofit/>
          </a:bodyPr>
          <a:lstStyle/>
          <a:p>
            <a:pPr indent="0" lvl="0" marL="0" rtl="0" algn="l">
              <a:lnSpc>
                <a:spcPct val="158000"/>
              </a:lnSpc>
              <a:spcBef>
                <a:spcPts val="0"/>
              </a:spcBef>
              <a:spcAft>
                <a:spcPts val="0"/>
              </a:spcAft>
              <a:buNone/>
            </a:pPr>
            <a:r>
              <a:rPr lang="en" sz="1100"/>
              <a:t>In this graph below, we can see the triple relationships among price-#total room-condition.There is a home with dark orange color which condition is 3 and its price is pretty bigger than average.This home price needs to be reviewed in detail. We see the same issue for the home with condition is 2.It is also way above the average and required what the reason behind is.</a:t>
            </a:r>
            <a:endParaRPr sz="1100"/>
          </a:p>
          <a:p>
            <a:pPr indent="0" lvl="0" marL="0" rtl="0" algn="l">
              <a:spcBef>
                <a:spcPts val="0"/>
              </a:spcBef>
              <a:spcAft>
                <a:spcPts val="0"/>
              </a:spcAft>
              <a:buNone/>
            </a:pPr>
            <a:r>
              <a:t/>
            </a:r>
            <a:endParaRPr sz="12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OUTLIERS</a:t>
            </a:r>
            <a:r>
              <a:rPr lang="en"/>
              <a:t> DEPEND ON BEDROOM NUMBERS</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4" name="Google Shape;94;p17"/>
          <p:cNvPicPr preferRelativeResize="0"/>
          <p:nvPr/>
        </p:nvPicPr>
        <p:blipFill>
          <a:blip r:embed="rId3">
            <a:alphaModFix/>
          </a:blip>
          <a:stretch>
            <a:fillRect/>
          </a:stretch>
        </p:blipFill>
        <p:spPr>
          <a:xfrm>
            <a:off x="337200" y="1328225"/>
            <a:ext cx="4936849" cy="3216675"/>
          </a:xfrm>
          <a:prstGeom prst="rect">
            <a:avLst/>
          </a:prstGeom>
          <a:noFill/>
          <a:ln cap="flat" cmpd="sng" w="38100">
            <a:solidFill>
              <a:srgbClr val="000000"/>
            </a:solidFill>
            <a:prstDash val="solid"/>
            <a:miter lim="8000"/>
            <a:headEnd len="sm" w="sm" type="none"/>
            <a:tailEnd len="sm" w="sm" type="none"/>
          </a:ln>
        </p:spPr>
      </p:pic>
      <p:sp>
        <p:nvSpPr>
          <p:cNvPr id="95" name="Google Shape;95;p17"/>
          <p:cNvSpPr txBox="1"/>
          <p:nvPr/>
        </p:nvSpPr>
        <p:spPr>
          <a:xfrm>
            <a:off x="5331975" y="1285050"/>
            <a:ext cx="3491700" cy="3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There is a normality between bedroom and price relationship graph. It also has some outliers. (bedroom number:3)</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Bedroom-Price RELATIONSHIP</a:t>
            </a:r>
            <a:endParaRPr/>
          </a:p>
        </p:txBody>
      </p:sp>
      <p:sp>
        <p:nvSpPr>
          <p:cNvPr id="101" name="Google Shape;101;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2" name="Google Shape;102;p18"/>
          <p:cNvPicPr preferRelativeResize="0"/>
          <p:nvPr/>
        </p:nvPicPr>
        <p:blipFill>
          <a:blip r:embed="rId3">
            <a:alphaModFix/>
          </a:blip>
          <a:stretch>
            <a:fillRect/>
          </a:stretch>
        </p:blipFill>
        <p:spPr>
          <a:xfrm>
            <a:off x="311700" y="2315250"/>
            <a:ext cx="3505200" cy="2228850"/>
          </a:xfrm>
          <a:prstGeom prst="rect">
            <a:avLst/>
          </a:prstGeom>
          <a:noFill/>
          <a:ln cap="flat" cmpd="sng" w="38100">
            <a:solidFill>
              <a:srgbClr val="000000"/>
            </a:solidFill>
            <a:prstDash val="solid"/>
            <a:miter lim="8000"/>
            <a:headEnd len="sm" w="sm" type="none"/>
            <a:tailEnd len="sm" w="sm" type="none"/>
          </a:ln>
        </p:spPr>
      </p:pic>
      <p:pic>
        <p:nvPicPr>
          <p:cNvPr id="103" name="Google Shape;103;p18"/>
          <p:cNvPicPr preferRelativeResize="0"/>
          <p:nvPr/>
        </p:nvPicPr>
        <p:blipFill>
          <a:blip r:embed="rId4">
            <a:alphaModFix/>
          </a:blip>
          <a:stretch>
            <a:fillRect/>
          </a:stretch>
        </p:blipFill>
        <p:spPr>
          <a:xfrm>
            <a:off x="368700" y="1300525"/>
            <a:ext cx="5264475" cy="657225"/>
          </a:xfrm>
          <a:prstGeom prst="rect">
            <a:avLst/>
          </a:prstGeom>
          <a:noFill/>
          <a:ln cap="flat" cmpd="sng" w="38100">
            <a:solidFill>
              <a:srgbClr val="000000"/>
            </a:solidFill>
            <a:prstDash val="solid"/>
            <a:miter lim="8000"/>
            <a:headEnd len="sm" w="sm" type="none"/>
            <a:tailEnd len="sm" w="sm" type="none"/>
          </a:ln>
        </p:spPr>
      </p:pic>
      <p:pic>
        <p:nvPicPr>
          <p:cNvPr id="104" name="Google Shape;104;p18"/>
          <p:cNvPicPr preferRelativeResize="0"/>
          <p:nvPr/>
        </p:nvPicPr>
        <p:blipFill>
          <a:blip r:embed="rId5">
            <a:alphaModFix/>
          </a:blip>
          <a:stretch>
            <a:fillRect/>
          </a:stretch>
        </p:blipFill>
        <p:spPr>
          <a:xfrm>
            <a:off x="3883350" y="2315250"/>
            <a:ext cx="4913750" cy="2228850"/>
          </a:xfrm>
          <a:prstGeom prst="rect">
            <a:avLst/>
          </a:prstGeom>
          <a:noFill/>
          <a:ln cap="flat" cmpd="sng" w="38100">
            <a:solidFill>
              <a:srgbClr val="000000"/>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Bedroom and Bathroom effect on price with heatmap</a:t>
            </a:r>
            <a:endParaRPr sz="3000"/>
          </a:p>
        </p:txBody>
      </p:sp>
      <p:sp>
        <p:nvSpPr>
          <p:cNvPr id="110" name="Google Shape;110;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19"/>
          <p:cNvPicPr preferRelativeResize="0"/>
          <p:nvPr/>
        </p:nvPicPr>
        <p:blipFill>
          <a:blip r:embed="rId3">
            <a:alphaModFix/>
          </a:blip>
          <a:stretch>
            <a:fillRect/>
          </a:stretch>
        </p:blipFill>
        <p:spPr>
          <a:xfrm>
            <a:off x="311700" y="1266325"/>
            <a:ext cx="3947599" cy="538500"/>
          </a:xfrm>
          <a:prstGeom prst="rect">
            <a:avLst/>
          </a:prstGeom>
          <a:noFill/>
          <a:ln>
            <a:noFill/>
          </a:ln>
        </p:spPr>
      </p:pic>
      <p:pic>
        <p:nvPicPr>
          <p:cNvPr id="112" name="Google Shape;112;p19"/>
          <p:cNvPicPr preferRelativeResize="0"/>
          <p:nvPr/>
        </p:nvPicPr>
        <p:blipFill>
          <a:blip r:embed="rId4">
            <a:alphaModFix/>
          </a:blip>
          <a:stretch>
            <a:fillRect/>
          </a:stretch>
        </p:blipFill>
        <p:spPr>
          <a:xfrm>
            <a:off x="311700" y="1781300"/>
            <a:ext cx="3829050" cy="2762250"/>
          </a:xfrm>
          <a:prstGeom prst="rect">
            <a:avLst/>
          </a:prstGeom>
          <a:noFill/>
          <a:ln cap="flat" cmpd="sng" w="38100">
            <a:solidFill>
              <a:srgbClr val="000000"/>
            </a:solidFill>
            <a:prstDash val="solid"/>
            <a:miter lim="8000"/>
            <a:headEnd len="sm" w="sm" type="none"/>
            <a:tailEnd len="sm" w="sm" type="none"/>
          </a:ln>
        </p:spPr>
      </p:pic>
      <p:sp>
        <p:nvSpPr>
          <p:cNvPr id="113" name="Google Shape;113;p19"/>
          <p:cNvSpPr txBox="1"/>
          <p:nvPr/>
        </p:nvSpPr>
        <p:spPr>
          <a:xfrm>
            <a:off x="4595650" y="1280350"/>
            <a:ext cx="4212900" cy="326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We observe low prices with lower number of bedroom and bathroom.Price is directly proportional with combine bedroom and bathroom numbers. There are outliers but probably they might be impacted by other items as well such as condition,view,location etc...</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Prices by locations(Zip codes)</a:t>
            </a:r>
            <a:endParaRPr/>
          </a:p>
        </p:txBody>
      </p:sp>
      <p:sp>
        <p:nvSpPr>
          <p:cNvPr id="119" name="Google Shape;119;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20"/>
          <p:cNvPicPr preferRelativeResize="0"/>
          <p:nvPr/>
        </p:nvPicPr>
        <p:blipFill>
          <a:blip r:embed="rId3">
            <a:alphaModFix/>
          </a:blip>
          <a:stretch>
            <a:fillRect/>
          </a:stretch>
        </p:blipFill>
        <p:spPr>
          <a:xfrm>
            <a:off x="311700" y="1266325"/>
            <a:ext cx="3352800" cy="647700"/>
          </a:xfrm>
          <a:prstGeom prst="rect">
            <a:avLst/>
          </a:prstGeom>
          <a:noFill/>
          <a:ln cap="flat" cmpd="sng" w="25400">
            <a:solidFill>
              <a:srgbClr val="000000"/>
            </a:solidFill>
            <a:prstDash val="solid"/>
            <a:miter lim="8000"/>
            <a:headEnd len="sm" w="sm" type="none"/>
            <a:tailEnd len="sm" w="sm" type="none"/>
          </a:ln>
        </p:spPr>
      </p:pic>
      <p:pic>
        <p:nvPicPr>
          <p:cNvPr id="121" name="Google Shape;121;p20"/>
          <p:cNvPicPr preferRelativeResize="0"/>
          <p:nvPr/>
        </p:nvPicPr>
        <p:blipFill>
          <a:blip r:embed="rId4">
            <a:alphaModFix/>
          </a:blip>
          <a:stretch>
            <a:fillRect/>
          </a:stretch>
        </p:blipFill>
        <p:spPr>
          <a:xfrm>
            <a:off x="311700" y="1948075"/>
            <a:ext cx="5999875" cy="2620950"/>
          </a:xfrm>
          <a:prstGeom prst="rect">
            <a:avLst/>
          </a:prstGeom>
          <a:noFill/>
          <a:ln cap="flat" cmpd="sng" w="38100">
            <a:solidFill>
              <a:srgbClr val="000000"/>
            </a:solidFill>
            <a:prstDash val="solid"/>
            <a:miter lim="8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Prices by cities</a:t>
            </a:r>
            <a:endParaRPr/>
          </a:p>
        </p:txBody>
      </p:sp>
      <p:sp>
        <p:nvSpPr>
          <p:cNvPr id="127" name="Google Shape;127;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8" name="Google Shape;128;p21"/>
          <p:cNvPicPr preferRelativeResize="0"/>
          <p:nvPr/>
        </p:nvPicPr>
        <p:blipFill>
          <a:blip r:embed="rId3">
            <a:alphaModFix/>
          </a:blip>
          <a:stretch>
            <a:fillRect/>
          </a:stretch>
        </p:blipFill>
        <p:spPr>
          <a:xfrm>
            <a:off x="351600" y="1300288"/>
            <a:ext cx="7761400" cy="3234775"/>
          </a:xfrm>
          <a:prstGeom prst="rect">
            <a:avLst/>
          </a:prstGeom>
          <a:noFill/>
          <a:ln cap="flat" cmpd="sng" w="38100">
            <a:solidFill>
              <a:srgbClr val="000000"/>
            </a:solidFill>
            <a:prstDash val="solid"/>
            <a:miter lim="8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