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8BCBF-F53A-415F-A4FF-1EB5AD6DA510}" type="doc">
      <dgm:prSet loTypeId="urn:microsoft.com/office/officeart/2005/8/layout/lProcess3" loCatId="process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bs-Latn-BA"/>
        </a:p>
      </dgm:t>
    </dgm:pt>
    <dgm:pt modelId="{C21DB2D5-D585-4B2D-87ED-74CC15CC8011}">
      <dgm:prSet phldrT="[Text]"/>
      <dgm:spPr/>
      <dgm:t>
        <a:bodyPr/>
        <a:lstStyle/>
        <a:p>
          <a:r>
            <a:rPr lang="bs-Latn-BA" dirty="0"/>
            <a:t>DATA SCIENCE</a:t>
          </a:r>
        </a:p>
      </dgm:t>
    </dgm:pt>
    <dgm:pt modelId="{243F3B30-3EFB-49E5-904B-92884CC631B8}" type="parTrans" cxnId="{8AADEB7E-895A-4237-A741-EE8AADB68534}">
      <dgm:prSet/>
      <dgm:spPr/>
      <dgm:t>
        <a:bodyPr/>
        <a:lstStyle/>
        <a:p>
          <a:endParaRPr lang="bs-Latn-BA"/>
        </a:p>
      </dgm:t>
    </dgm:pt>
    <dgm:pt modelId="{AB72E4B5-3E39-498A-8276-EF3A4B1E27AB}" type="sibTrans" cxnId="{8AADEB7E-895A-4237-A741-EE8AADB68534}">
      <dgm:prSet/>
      <dgm:spPr/>
      <dgm:t>
        <a:bodyPr/>
        <a:lstStyle/>
        <a:p>
          <a:endParaRPr lang="bs-Latn-BA"/>
        </a:p>
      </dgm:t>
    </dgm:pt>
    <dgm:pt modelId="{E50A7539-C4D4-4637-A739-C17E2DD91DBD}">
      <dgm:prSet phldrT="[Text]"/>
      <dgm:spPr/>
      <dgm:t>
        <a:bodyPr/>
        <a:lstStyle/>
        <a:p>
          <a:r>
            <a:rPr lang="bs-Latn-BA"/>
            <a:t>MACHINE LEARNING</a:t>
          </a:r>
        </a:p>
      </dgm:t>
    </dgm:pt>
    <dgm:pt modelId="{D50CBDBF-9559-437C-BB44-7723AE6C2054}" type="parTrans" cxnId="{15C316B1-D4CB-4CD5-86E2-6AE7721ED76B}">
      <dgm:prSet/>
      <dgm:spPr/>
      <dgm:t>
        <a:bodyPr/>
        <a:lstStyle/>
        <a:p>
          <a:endParaRPr lang="bs-Latn-BA"/>
        </a:p>
      </dgm:t>
    </dgm:pt>
    <dgm:pt modelId="{9213F1C6-0861-4851-8135-6612D88D8892}" type="sibTrans" cxnId="{15C316B1-D4CB-4CD5-86E2-6AE7721ED76B}">
      <dgm:prSet/>
      <dgm:spPr/>
      <dgm:t>
        <a:bodyPr/>
        <a:lstStyle/>
        <a:p>
          <a:endParaRPr lang="bs-Latn-BA"/>
        </a:p>
      </dgm:t>
    </dgm:pt>
    <dgm:pt modelId="{BEEDD4BA-476D-450D-8124-1A98C51F9FF2}" type="pres">
      <dgm:prSet presAssocID="{7AD8BCBF-F53A-415F-A4FF-1EB5AD6DA51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9C62711-0D90-449D-BAAD-FDC0B9E9BBE2}" type="pres">
      <dgm:prSet presAssocID="{C21DB2D5-D585-4B2D-87ED-74CC15CC8011}" presName="horFlow" presStyleCnt="0"/>
      <dgm:spPr/>
    </dgm:pt>
    <dgm:pt modelId="{D89B2B64-82C5-440B-9145-67CAE9638C70}" type="pres">
      <dgm:prSet presAssocID="{C21DB2D5-D585-4B2D-87ED-74CC15CC8011}" presName="bigChev" presStyleLbl="node1" presStyleIdx="0" presStyleCnt="2"/>
      <dgm:spPr/>
    </dgm:pt>
    <dgm:pt modelId="{CDD9717E-E8D8-4B09-93D8-686C0231C14D}" type="pres">
      <dgm:prSet presAssocID="{C21DB2D5-D585-4B2D-87ED-74CC15CC8011}" presName="vSp" presStyleCnt="0"/>
      <dgm:spPr/>
    </dgm:pt>
    <dgm:pt modelId="{9A1EED85-7BFB-42F1-8CA4-4ED28B5456CA}" type="pres">
      <dgm:prSet presAssocID="{E50A7539-C4D4-4637-A739-C17E2DD91DBD}" presName="horFlow" presStyleCnt="0"/>
      <dgm:spPr/>
    </dgm:pt>
    <dgm:pt modelId="{7D0B1F11-0B0B-43C2-9AED-461BE2668B74}" type="pres">
      <dgm:prSet presAssocID="{E50A7539-C4D4-4637-A739-C17E2DD91DBD}" presName="bigChev" presStyleLbl="node1" presStyleIdx="1" presStyleCnt="2"/>
      <dgm:spPr/>
    </dgm:pt>
  </dgm:ptLst>
  <dgm:cxnLst>
    <dgm:cxn modelId="{40FE5630-CC22-4552-8CB1-7167CDD8B80D}" type="presOf" srcId="{7AD8BCBF-F53A-415F-A4FF-1EB5AD6DA510}" destId="{BEEDD4BA-476D-450D-8124-1A98C51F9FF2}" srcOrd="0" destOrd="0" presId="urn:microsoft.com/office/officeart/2005/8/layout/lProcess3"/>
    <dgm:cxn modelId="{82C3DD30-0960-4A58-881F-1BDA9D0726B8}" type="presOf" srcId="{C21DB2D5-D585-4B2D-87ED-74CC15CC8011}" destId="{D89B2B64-82C5-440B-9145-67CAE9638C70}" srcOrd="0" destOrd="0" presId="urn:microsoft.com/office/officeart/2005/8/layout/lProcess3"/>
    <dgm:cxn modelId="{4F0B4D6E-D8D4-45E0-858F-91360F2F2910}" type="presOf" srcId="{E50A7539-C4D4-4637-A739-C17E2DD91DBD}" destId="{7D0B1F11-0B0B-43C2-9AED-461BE2668B74}" srcOrd="0" destOrd="0" presId="urn:microsoft.com/office/officeart/2005/8/layout/lProcess3"/>
    <dgm:cxn modelId="{8AADEB7E-895A-4237-A741-EE8AADB68534}" srcId="{7AD8BCBF-F53A-415F-A4FF-1EB5AD6DA510}" destId="{C21DB2D5-D585-4B2D-87ED-74CC15CC8011}" srcOrd="0" destOrd="0" parTransId="{243F3B30-3EFB-49E5-904B-92884CC631B8}" sibTransId="{AB72E4B5-3E39-498A-8276-EF3A4B1E27AB}"/>
    <dgm:cxn modelId="{15C316B1-D4CB-4CD5-86E2-6AE7721ED76B}" srcId="{7AD8BCBF-F53A-415F-A4FF-1EB5AD6DA510}" destId="{E50A7539-C4D4-4637-A739-C17E2DD91DBD}" srcOrd="1" destOrd="0" parTransId="{D50CBDBF-9559-437C-BB44-7723AE6C2054}" sibTransId="{9213F1C6-0861-4851-8135-6612D88D8892}"/>
    <dgm:cxn modelId="{ADA1E5AF-61EF-4D40-B3BA-23CADC16528D}" type="presParOf" srcId="{BEEDD4BA-476D-450D-8124-1A98C51F9FF2}" destId="{29C62711-0D90-449D-BAAD-FDC0B9E9BBE2}" srcOrd="0" destOrd="0" presId="urn:microsoft.com/office/officeart/2005/8/layout/lProcess3"/>
    <dgm:cxn modelId="{FFAAC728-3362-4435-A74E-6D281CC627DF}" type="presParOf" srcId="{29C62711-0D90-449D-BAAD-FDC0B9E9BBE2}" destId="{D89B2B64-82C5-440B-9145-67CAE9638C70}" srcOrd="0" destOrd="0" presId="urn:microsoft.com/office/officeart/2005/8/layout/lProcess3"/>
    <dgm:cxn modelId="{6FADF711-90FE-405B-9E1A-02AB8470E190}" type="presParOf" srcId="{BEEDD4BA-476D-450D-8124-1A98C51F9FF2}" destId="{CDD9717E-E8D8-4B09-93D8-686C0231C14D}" srcOrd="1" destOrd="0" presId="urn:microsoft.com/office/officeart/2005/8/layout/lProcess3"/>
    <dgm:cxn modelId="{ACAF35D2-99C0-4BBB-94E9-8A5AFC0E2D07}" type="presParOf" srcId="{BEEDD4BA-476D-450D-8124-1A98C51F9FF2}" destId="{9A1EED85-7BFB-42F1-8CA4-4ED28B5456CA}" srcOrd="2" destOrd="0" presId="urn:microsoft.com/office/officeart/2005/8/layout/lProcess3"/>
    <dgm:cxn modelId="{26D0FFFA-F5A2-45CA-B5CF-12B974A6D22F}" type="presParOf" srcId="{9A1EED85-7BFB-42F1-8CA4-4ED28B5456CA}" destId="{7D0B1F11-0B0B-43C2-9AED-461BE2668B7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B2B64-82C5-440B-9145-67CAE9638C70}">
      <dsp:nvSpPr>
        <dsp:cNvPr id="0" name=""/>
        <dsp:cNvSpPr/>
      </dsp:nvSpPr>
      <dsp:spPr>
        <a:xfrm>
          <a:off x="1106026" y="1216"/>
          <a:ext cx="2336425" cy="93457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4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100" kern="1200" dirty="0"/>
            <a:t>DATA SCIENCE</a:t>
          </a:r>
        </a:p>
      </dsp:txBody>
      <dsp:txXfrm>
        <a:off x="1573311" y="1216"/>
        <a:ext cx="1401855" cy="934570"/>
      </dsp:txXfrm>
    </dsp:sp>
    <dsp:sp modelId="{7D0B1F11-0B0B-43C2-9AED-461BE2668B74}">
      <dsp:nvSpPr>
        <dsp:cNvPr id="0" name=""/>
        <dsp:cNvSpPr/>
      </dsp:nvSpPr>
      <dsp:spPr>
        <a:xfrm>
          <a:off x="1106026" y="1066626"/>
          <a:ext cx="2336425" cy="93457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4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100" kern="1200"/>
            <a:t>MACHINE LEARNING</a:t>
          </a:r>
        </a:p>
      </dsp:txBody>
      <dsp:txXfrm>
        <a:off x="1573311" y="1066626"/>
        <a:ext cx="1401855" cy="93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84DE4-7C45-4768-9A60-05CEE6D20BBB}" type="datetimeFigureOut">
              <a:rPr lang="bs-Latn-BA" smtClean="0"/>
              <a:t>21.2.2018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FD764-8271-42B8-AFF6-D8469D40ED3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3111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6D06D1C-563D-4D1A-82FC-1EB5A63CB3AD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8D0A-7B81-45AC-BB88-8E05A510FF86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9D9334-C0F9-4720-BE95-EE898F51CCB3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12135A-1EC7-4C49-85B0-4650EEC7D858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72B7E7-30AE-4050-9882-F4E8F3B0B636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4FDB-3980-4BFF-AD1A-4DC5FB0098F9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540E-F250-4A74-B339-664ADEBE1C0F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D068-9DE5-46C9-8877-188BD2FCD06E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581196-108C-4805-B106-5B11F01006BB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607-6C39-4852-ABB2-61985ABAAEA6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812F4-C66E-4B3C-967F-403C177A6DC1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D97C-475B-4265-B922-C674F7443B2C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52-55B1-4544-8A12-1AAD286FC985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47DE-76F8-4CE0-ABC3-CBF66841BA96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78C3-28AD-4ED8-BE98-A67252095E3A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98C-6421-4AF9-9A19-53C6F5B4967B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964-C291-4EE7-AA3F-6FE2B63A1FC5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D9E9-3EFF-4708-B945-13FC130B9C8E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7B3D-6880-43C5-84BA-E58CD560D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355" y="2554812"/>
            <a:ext cx="7409275" cy="874188"/>
          </a:xfrm>
        </p:spPr>
        <p:txBody>
          <a:bodyPr>
            <a:normAutofit fontScale="90000"/>
          </a:bodyPr>
          <a:lstStyle/>
          <a:p>
            <a:pPr algn="ctr"/>
            <a:r>
              <a:rPr lang="bs-Latn-BA" b="1" i="1" dirty="0"/>
              <a:t>Demo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7A074-0F67-449A-BA16-88C22475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287702"/>
            <a:ext cx="1504950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691A7-2713-41B3-9240-931C55DBE68B}"/>
              </a:ext>
            </a:extLst>
          </p:cNvPr>
          <p:cNvSpPr txBox="1"/>
          <p:nvPr/>
        </p:nvSpPr>
        <p:spPr>
          <a:xfrm>
            <a:off x="4654732" y="173299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DATA SCIENCE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9D9B6-444C-4111-BFCA-8CCC4BAB4907}"/>
              </a:ext>
            </a:extLst>
          </p:cNvPr>
          <p:cNvSpPr txBox="1"/>
          <p:nvPr/>
        </p:nvSpPr>
        <p:spPr>
          <a:xfrm>
            <a:off x="4469440" y="3887266"/>
            <a:ext cx="325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dirty="0">
                <a:solidFill>
                  <a:schemeClr val="accent1"/>
                </a:solidFill>
              </a:rPr>
              <a:t>Mentor: </a:t>
            </a:r>
            <a:r>
              <a:rPr lang="bs-Latn-BA" dirty="0"/>
              <a:t>Belma Ibrahimović</a:t>
            </a:r>
          </a:p>
          <a:p>
            <a:pPr algn="ctr"/>
            <a:r>
              <a:rPr lang="bs-Latn-BA" dirty="0">
                <a:solidFill>
                  <a:schemeClr val="accent1"/>
                </a:solidFill>
              </a:rPr>
              <a:t>Intern: </a:t>
            </a:r>
            <a:r>
              <a:rPr lang="bs-Latn-BA" dirty="0"/>
              <a:t>Mehmed Kadrić</a:t>
            </a:r>
          </a:p>
        </p:txBody>
      </p:sp>
    </p:spTree>
    <p:extLst>
      <p:ext uri="{BB962C8B-B14F-4D97-AF65-F5344CB8AC3E}">
        <p14:creationId xmlns:p14="http://schemas.microsoft.com/office/powerpoint/2010/main" val="251817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DFB3-9DF0-4BEF-A4E2-C60B9E4E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529715"/>
          </a:xfrm>
        </p:spPr>
        <p:txBody>
          <a:bodyPr/>
          <a:lstStyle/>
          <a:p>
            <a:r>
              <a:rPr lang="bs-Latn-BA" dirty="0"/>
              <a:t>DBSCAN </a:t>
            </a:r>
            <a:r>
              <a:rPr lang="bs-Latn-BA" sz="2000" dirty="0"/>
              <a:t>(</a:t>
            </a:r>
            <a:r>
              <a:rPr lang="en-US" sz="2000" dirty="0"/>
              <a:t>Density-based spatial clustering of applications with noise</a:t>
            </a:r>
            <a:r>
              <a:rPr lang="bs-Latn-BA" sz="2000" dirty="0"/>
              <a:t>) </a:t>
            </a:r>
            <a:r>
              <a:rPr lang="bs-Latn-BA" dirty="0"/>
              <a:t>algorithm</a:t>
            </a:r>
          </a:p>
          <a:p>
            <a:pPr lvl="1"/>
            <a:r>
              <a:rPr lang="bs-Latn-BA" dirty="0"/>
              <a:t>Core point</a:t>
            </a:r>
          </a:p>
          <a:p>
            <a:pPr lvl="1"/>
            <a:r>
              <a:rPr lang="bs-Latn-BA" dirty="0"/>
              <a:t>Border point</a:t>
            </a:r>
          </a:p>
          <a:p>
            <a:pPr lvl="1"/>
            <a:r>
              <a:rPr lang="bs-Latn-BA" dirty="0"/>
              <a:t>Noise point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78700-2829-4616-9C37-1A68EBC3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bs-Latn-BA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Anomaly</a:t>
            </a:r>
            <a:r>
              <a:rPr lang="bs-Latn-BA" dirty="0"/>
              <a:t> </a:t>
            </a:r>
            <a:r>
              <a:rPr lang="bs-Latn-BA" cap="none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</a:t>
            </a:r>
            <a:endParaRPr lang="bs-Latn-BA" dirty="0">
              <a:solidFill>
                <a:schemeClr val="tx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FE535C-FC6E-43B3-AEF0-C44BCBF0637A}"/>
              </a:ext>
            </a:extLst>
          </p:cNvPr>
          <p:cNvGrpSpPr/>
          <p:nvPr/>
        </p:nvGrpSpPr>
        <p:grpSpPr>
          <a:xfrm>
            <a:off x="685800" y="3724275"/>
            <a:ext cx="3848100" cy="2695575"/>
            <a:chOff x="3571875" y="3105150"/>
            <a:chExt cx="3848100" cy="26955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708C3E-ADB6-44EA-BCF0-37AA4D02D2E2}"/>
                </a:ext>
              </a:extLst>
            </p:cNvPr>
            <p:cNvSpPr/>
            <p:nvPr/>
          </p:nvSpPr>
          <p:spPr>
            <a:xfrm>
              <a:off x="3571875" y="3105150"/>
              <a:ext cx="3848100" cy="2695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s-Latn-B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8E7720-088A-49F2-8145-3297FD1FE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1425" y="3216249"/>
              <a:ext cx="3429000" cy="247337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2F4943-65F3-43D0-8C8B-A46551805B11}"/>
              </a:ext>
            </a:extLst>
          </p:cNvPr>
          <p:cNvSpPr txBox="1"/>
          <p:nvPr/>
        </p:nvSpPr>
        <p:spPr>
          <a:xfrm>
            <a:off x="5610225" y="3092440"/>
            <a:ext cx="6000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s-Latn-BA" dirty="0"/>
              <a:t>Does not require number of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s-Latn-BA" dirty="0"/>
              <a:t>Can find arbitrarily shaped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s-Latn-BA" dirty="0"/>
              <a:t>Requires two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s-Latn-B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Disadvantages: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border points that are reachable from more than one cluster can be part of either cluster, depending on the order the data are processed</a:t>
            </a:r>
            <a:endParaRPr lang="bs-Latn-B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s-Latn-BA" dirty="0"/>
              <a:t>Can‘t cluster data sets well with large differences in densities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40390C-0880-45D0-A8D6-ECF43291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0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DB2A-8917-433E-92AB-B865D66B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bs-Latn-BA" dirty="0"/>
              <a:t>Parameter tuning:</a:t>
            </a:r>
          </a:p>
          <a:p>
            <a:pPr lvl="1"/>
            <a:r>
              <a:rPr lang="bs-Latn-BA" dirty="0"/>
              <a:t>In DBSCAN learning algorithm, thare are two parameters: </a:t>
            </a:r>
            <a:r>
              <a:rPr lang="bs-Latn-BA" dirty="0">
                <a:solidFill>
                  <a:schemeClr val="accent4"/>
                </a:solidFill>
              </a:rPr>
              <a:t>eps </a:t>
            </a:r>
            <a:r>
              <a:rPr lang="bs-Latn-BA" dirty="0"/>
              <a:t>and </a:t>
            </a:r>
            <a:r>
              <a:rPr lang="bs-Latn-BA" dirty="0">
                <a:solidFill>
                  <a:schemeClr val="accent4"/>
                </a:solidFill>
              </a:rPr>
              <a:t>minPts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B5E80-E906-46AB-B0C8-B1BB50FC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bs-Latn-BA" b="1" cap="none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Anomaly</a:t>
            </a:r>
            <a:r>
              <a:rPr lang="bs-Latn-BA"/>
              <a:t> </a:t>
            </a:r>
            <a:r>
              <a:rPr lang="bs-Latn-BA" cap="none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</a:t>
            </a:r>
            <a:endParaRPr lang="bs-Latn-BA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99BE2-4AEC-4F7F-B930-215453EE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47990"/>
            <a:ext cx="3765997" cy="2824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D9331-D3C9-418E-A46A-BBE734F4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04" y="3047990"/>
            <a:ext cx="3765996" cy="2824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5CB523-8634-49BB-84B2-4E6D57FBF090}"/>
              </a:ext>
            </a:extLst>
          </p:cNvPr>
          <p:cNvSpPr txBox="1"/>
          <p:nvPr/>
        </p:nvSpPr>
        <p:spPr>
          <a:xfrm>
            <a:off x="3076047" y="609362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Eps = 1.45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F46DE-BDFF-4DB0-B218-9755FCA8FF81}"/>
              </a:ext>
            </a:extLst>
          </p:cNvPr>
          <p:cNvSpPr txBox="1"/>
          <p:nvPr/>
        </p:nvSpPr>
        <p:spPr>
          <a:xfrm>
            <a:off x="7835634" y="609362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minPts = 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2DC421-39DD-43D4-BEE6-B6BAC891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BDCF-7C52-47B4-9ADB-D2EA533B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Unbalanced dataset – accuracy is not a good measure</a:t>
            </a:r>
          </a:p>
          <a:p>
            <a:endParaRPr lang="bs-Latn-B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D75566-683A-4E5F-9A44-9DAA31A58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09685"/>
              </p:ext>
            </p:extLst>
          </p:nvPr>
        </p:nvGraphicFramePr>
        <p:xfrm>
          <a:off x="2032000" y="307551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54892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05643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9845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5061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190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4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5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8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Avg/total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1932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76B6462-8006-418A-BC9B-9746D580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Anomaly</a:t>
            </a:r>
            <a:r>
              <a:rPr lang="bs-Latn-BA" dirty="0"/>
              <a:t> </a:t>
            </a:r>
            <a:r>
              <a:rPr lang="bs-Latn-BA" cap="none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</a:t>
            </a:r>
            <a:endParaRPr lang="bs-Latn-BA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4E5-7DBC-48F2-B968-50C164C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0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A32E-BD93-47F6-A3EB-92C7C703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602740"/>
          </a:xfrm>
        </p:spPr>
        <p:txBody>
          <a:bodyPr/>
          <a:lstStyle/>
          <a:p>
            <a:r>
              <a:rPr lang="bs-Latn-BA" dirty="0"/>
              <a:t>Possible applications:</a:t>
            </a:r>
          </a:p>
          <a:p>
            <a:pPr lvl="1"/>
            <a:r>
              <a:rPr lang="bs-Latn-BA" dirty="0"/>
              <a:t>Fraud detection</a:t>
            </a:r>
          </a:p>
          <a:p>
            <a:pPr lvl="1"/>
            <a:r>
              <a:rPr lang="bs-Latn-BA" dirty="0"/>
              <a:t>Fault detection</a:t>
            </a:r>
          </a:p>
          <a:p>
            <a:pPr lvl="1"/>
            <a:r>
              <a:rPr lang="bs-Latn-BA" dirty="0"/>
              <a:t>System health monitoring </a:t>
            </a:r>
          </a:p>
          <a:p>
            <a:pPr lvl="1"/>
            <a:endParaRPr lang="bs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F6B8A0-779D-404A-BB7F-2B6A8C36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Anomaly</a:t>
            </a:r>
            <a:r>
              <a:rPr lang="bs-Latn-BA" dirty="0"/>
              <a:t> </a:t>
            </a:r>
            <a:r>
              <a:rPr lang="bs-Latn-BA" cap="none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</a:t>
            </a:r>
            <a:endParaRPr lang="bs-Latn-B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112B4-71A9-4095-BE71-E7325FA4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9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CE98-F8E6-4DC9-8B81-2C723647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485473"/>
            <a:ext cx="8610600" cy="1293028"/>
          </a:xfrm>
        </p:spPr>
        <p:txBody>
          <a:bodyPr/>
          <a:lstStyle/>
          <a:p>
            <a:pPr algn="ctr"/>
            <a:r>
              <a:rPr lang="bs-Latn-BA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B84A6-1717-402C-A144-A89ACD38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EA5387D-64D8-4D6C-B109-FF4E81DF60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46F697-56DA-4A0F-84C7-12B20217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319FFD2-07B5-4029-BFB3-26FCFCC2F1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B68D6-73D9-4BFC-B54A-30D679F7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50" y="456393"/>
            <a:ext cx="8610600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</a:rPr>
              <a:t>MOTIVATION</a:t>
            </a:r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F76771C-CCEE-4C3A-AFAD-FEEB91202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441480"/>
              </p:ext>
            </p:extLst>
          </p:nvPr>
        </p:nvGraphicFramePr>
        <p:xfrm>
          <a:off x="145110" y="2057382"/>
          <a:ext cx="4548479" cy="2002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862BEAB-154F-44D8-AE93-906BC82EF2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75" y="4516189"/>
            <a:ext cx="3181350" cy="18854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2D2E601-31D9-4098-8B3C-36E089A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6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E97-CD51-4BD0-99A9-7606748A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461E-E796-43AC-9326-69EAF267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/>
              <a:t>TASK 1: Python for Data Science</a:t>
            </a:r>
          </a:p>
          <a:p>
            <a:r>
              <a:rPr lang="bs-Latn-BA" sz="2400" dirty="0">
                <a:solidFill>
                  <a:schemeClr val="accent4"/>
                </a:solidFill>
              </a:rPr>
              <a:t>TASK 2: </a:t>
            </a:r>
            <a:r>
              <a:rPr lang="bs-Latn-BA" sz="2400" dirty="0"/>
              <a:t>Classification in Data Science</a:t>
            </a:r>
          </a:p>
          <a:p>
            <a:r>
              <a:rPr lang="bs-Latn-BA" sz="2400" dirty="0">
                <a:solidFill>
                  <a:schemeClr val="accent1"/>
                </a:solidFill>
              </a:rPr>
              <a:t>TASK 3: </a:t>
            </a:r>
            <a:r>
              <a:rPr lang="bs-Latn-BA" sz="2400" dirty="0"/>
              <a:t>Anomaly Detection</a:t>
            </a:r>
          </a:p>
          <a:p>
            <a:r>
              <a:rPr lang="bs-Latn-BA" sz="2400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FCA47-B4FA-4946-AB7D-9A25A2BE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6922-7B8B-412E-942F-D452A2E5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Important for </a:t>
            </a:r>
            <a:r>
              <a:rPr lang="bs-Latn-BA" dirty="0">
                <a:solidFill>
                  <a:schemeClr val="accent4"/>
                </a:solidFill>
              </a:rPr>
              <a:t>DS</a:t>
            </a:r>
          </a:p>
          <a:p>
            <a:r>
              <a:rPr lang="bs-Latn-BA" dirty="0">
                <a:solidFill>
                  <a:schemeClr val="accent3"/>
                </a:solidFill>
              </a:rPr>
              <a:t>Easy to use </a:t>
            </a:r>
            <a:r>
              <a:rPr lang="bs-Latn-BA" dirty="0"/>
              <a:t>language</a:t>
            </a:r>
          </a:p>
          <a:p>
            <a:r>
              <a:rPr lang="bs-Latn-BA" dirty="0"/>
              <a:t>Most common libraries used in data science:</a:t>
            </a:r>
          </a:p>
          <a:p>
            <a:pPr lvl="1"/>
            <a:r>
              <a:rPr lang="bs-Latn-BA" dirty="0"/>
              <a:t>Numpy</a:t>
            </a:r>
          </a:p>
          <a:p>
            <a:pPr lvl="1"/>
            <a:r>
              <a:rPr lang="bs-Latn-BA" dirty="0"/>
              <a:t>Pandas</a:t>
            </a:r>
          </a:p>
          <a:p>
            <a:pPr lvl="1"/>
            <a:r>
              <a:rPr lang="bs-Latn-BA" dirty="0"/>
              <a:t>Scikit-learn</a:t>
            </a:r>
          </a:p>
          <a:p>
            <a:pPr lvl="1"/>
            <a:r>
              <a:rPr lang="bs-Latn-BA" dirty="0"/>
              <a:t>Matplotlib</a:t>
            </a:r>
          </a:p>
          <a:p>
            <a:endParaRPr lang="bs-Latn-BA" dirty="0"/>
          </a:p>
          <a:p>
            <a:endParaRPr lang="bs-Latn-B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A0010-6A07-4097-BC68-4E539F40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210" y="3968497"/>
            <a:ext cx="2896990" cy="1293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C8373-DCBE-4FAD-BEE1-6A24D5CF1CAB}"/>
              </a:ext>
            </a:extLst>
          </p:cNvPr>
          <p:cNvSpPr txBox="1"/>
          <p:nvPr/>
        </p:nvSpPr>
        <p:spPr>
          <a:xfrm>
            <a:off x="3753051" y="6218685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„Started from the bottom, now I‘m here“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409982-F287-43B2-BBFC-680290B4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bs-Latn-BA" dirty="0"/>
              <a:t>Python for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FD020-4336-4A7F-B21C-BCE0D2CB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8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7A2A-C34C-49A0-B949-5349F7D8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accent6"/>
                </a:solidFill>
              </a:rPr>
              <a:t>CLASSIFICATION</a:t>
            </a:r>
            <a:r>
              <a:rPr lang="bs-Latn-BA" dirty="0"/>
              <a:t> IN </a:t>
            </a:r>
            <a:r>
              <a:rPr lang="bs-Latn-BA" dirty="0">
                <a:solidFill>
                  <a:schemeClr val="accent4"/>
                </a:solidFill>
              </a:rPr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1B6-C07F-443B-98A2-6AFCA360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accent6"/>
                </a:solidFill>
              </a:rPr>
              <a:t>Use-case scenario:</a:t>
            </a:r>
          </a:p>
          <a:p>
            <a:pPr lvl="1"/>
            <a:r>
              <a:rPr lang="bs-Latn-BA" dirty="0"/>
              <a:t>Titanic sank after colliding with an iceberg, killing 1502 out of 2224 passengers and crew (32% survival rate)</a:t>
            </a:r>
          </a:p>
          <a:p>
            <a:pPr lvl="1"/>
            <a:r>
              <a:rPr lang="bs-Latn-BA" dirty="0"/>
              <a:t>Latest discovery have shown that there were additional 10 passengers</a:t>
            </a:r>
          </a:p>
          <a:p>
            <a:r>
              <a:rPr lang="bs-Latn-BA" dirty="0">
                <a:solidFill>
                  <a:schemeClr val="accent4"/>
                </a:solidFill>
              </a:rPr>
              <a:t>Goal:</a:t>
            </a:r>
          </a:p>
          <a:p>
            <a:pPr lvl="1"/>
            <a:r>
              <a:rPr lang="bs-Latn-BA" dirty="0"/>
              <a:t>Create the system which would predict probability of their survival</a:t>
            </a:r>
          </a:p>
          <a:p>
            <a:r>
              <a:rPr lang="bs-Latn-BA" dirty="0"/>
              <a:t>Dataset was given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6EFB4-4188-4767-9077-EC09BEA8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5273780"/>
            <a:ext cx="3771900" cy="108206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B7AA3D-23F3-4D21-B5BC-F76A5064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57F6-A099-47BC-944F-CEA97AA2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450" y="764373"/>
            <a:ext cx="2571749" cy="1293028"/>
          </a:xfrm>
        </p:spPr>
        <p:txBody>
          <a:bodyPr/>
          <a:lstStyle/>
          <a:p>
            <a:r>
              <a:rPr lang="bs-Latn-BA" cap="none" dirty="0">
                <a:ln w="0"/>
                <a:solidFill>
                  <a:schemeClr val="tx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TITANIC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5C936F-08FB-4733-B10C-9C68C07DF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72800"/>
              </p:ext>
            </p:extLst>
          </p:nvPr>
        </p:nvGraphicFramePr>
        <p:xfrm>
          <a:off x="1981201" y="2886285"/>
          <a:ext cx="82295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32">
                  <a:extLst>
                    <a:ext uri="{9D8B030D-6E8A-4147-A177-3AD203B41FA5}">
                      <a16:colId xmlns:a16="http://schemas.microsoft.com/office/drawing/2014/main" val="3821345671"/>
                    </a:ext>
                  </a:extLst>
                </a:gridCol>
                <a:gridCol w="3362403">
                  <a:extLst>
                    <a:ext uri="{9D8B030D-6E8A-4147-A177-3AD203B41FA5}">
                      <a16:colId xmlns:a16="http://schemas.microsoft.com/office/drawing/2014/main" val="3797267448"/>
                    </a:ext>
                  </a:extLst>
                </a:gridCol>
                <a:gridCol w="1064335">
                  <a:extLst>
                    <a:ext uri="{9D8B030D-6E8A-4147-A177-3AD203B41FA5}">
                      <a16:colId xmlns:a16="http://schemas.microsoft.com/office/drawing/2014/main" val="2467941707"/>
                    </a:ext>
                  </a:extLst>
                </a:gridCol>
                <a:gridCol w="810922">
                  <a:extLst>
                    <a:ext uri="{9D8B030D-6E8A-4147-A177-3AD203B41FA5}">
                      <a16:colId xmlns:a16="http://schemas.microsoft.com/office/drawing/2014/main" val="1382453557"/>
                    </a:ext>
                  </a:extLst>
                </a:gridCol>
                <a:gridCol w="1393773">
                  <a:extLst>
                    <a:ext uri="{9D8B030D-6E8A-4147-A177-3AD203B41FA5}">
                      <a16:colId xmlns:a16="http://schemas.microsoft.com/office/drawing/2014/main" val="2410385688"/>
                    </a:ext>
                  </a:extLst>
                </a:gridCol>
                <a:gridCol w="1260733">
                  <a:extLst>
                    <a:ext uri="{9D8B030D-6E8A-4147-A177-3AD203B41FA5}">
                      <a16:colId xmlns:a16="http://schemas.microsoft.com/office/drawing/2014/main" val="2672964142"/>
                    </a:ext>
                  </a:extLst>
                </a:gridCol>
              </a:tblGrid>
              <a:tr h="298062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PClass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i="1" dirty="0"/>
                        <a:t>Survived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15401"/>
                  </a:ext>
                </a:extLst>
              </a:tr>
              <a:tr h="298062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Allen, Miss Elisabeth Walton</a:t>
                      </a:r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302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A91E89-C1AE-4F2A-96E4-37973B20E5E3}"/>
              </a:ext>
            </a:extLst>
          </p:cNvPr>
          <p:cNvSpPr txBox="1"/>
          <p:nvPr/>
        </p:nvSpPr>
        <p:spPr>
          <a:xfrm>
            <a:off x="685800" y="3766898"/>
            <a:ext cx="717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>
                <a:solidFill>
                  <a:schemeClr val="accent1"/>
                </a:solidFill>
              </a:rPr>
              <a:t>Missing values </a:t>
            </a:r>
            <a:r>
              <a:rPr lang="bs-Latn-BA" sz="2000" dirty="0"/>
              <a:t>in Age column and PClass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/>
              <a:t>Only </a:t>
            </a:r>
            <a:r>
              <a:rPr lang="bs-Latn-BA" sz="2000" dirty="0">
                <a:solidFill>
                  <a:schemeClr val="accent1"/>
                </a:solidFill>
              </a:rPr>
              <a:t>one </a:t>
            </a:r>
            <a:r>
              <a:rPr lang="bs-Latn-BA" sz="2000" dirty="0"/>
              <a:t>outlier in PClass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>
                <a:solidFill>
                  <a:schemeClr val="accent4"/>
                </a:solidFill>
              </a:rPr>
              <a:t>Dimensionality reduction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F6B731-9588-4310-8281-5F49FF9E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39677"/>
              </p:ext>
            </p:extLst>
          </p:nvPr>
        </p:nvGraphicFramePr>
        <p:xfrm>
          <a:off x="3740150" y="4875515"/>
          <a:ext cx="47117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671">
                  <a:extLst>
                    <a:ext uri="{9D8B030D-6E8A-4147-A177-3AD203B41FA5}">
                      <a16:colId xmlns:a16="http://schemas.microsoft.com/office/drawing/2014/main" val="2254113796"/>
                    </a:ext>
                  </a:extLst>
                </a:gridCol>
                <a:gridCol w="809129">
                  <a:extLst>
                    <a:ext uri="{9D8B030D-6E8A-4147-A177-3AD203B41FA5}">
                      <a16:colId xmlns:a16="http://schemas.microsoft.com/office/drawing/2014/main" val="2365998318"/>
                    </a:ext>
                  </a:extLst>
                </a:gridCol>
                <a:gridCol w="964520">
                  <a:extLst>
                    <a:ext uri="{9D8B030D-6E8A-4147-A177-3AD203B41FA5}">
                      <a16:colId xmlns:a16="http://schemas.microsoft.com/office/drawing/2014/main" val="2691046941"/>
                    </a:ext>
                  </a:extLst>
                </a:gridCol>
                <a:gridCol w="1334180">
                  <a:extLst>
                    <a:ext uri="{9D8B030D-6E8A-4147-A177-3AD203B41FA5}">
                      <a16:colId xmlns:a16="http://schemas.microsoft.com/office/drawing/2014/main" val="129611877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7546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PClass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LifeStage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i="1" dirty="0"/>
                        <a:t>Survived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9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269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ABE66-6473-4373-8346-DD1A8D48B331}"/>
              </a:ext>
            </a:extLst>
          </p:cNvPr>
          <p:cNvSpPr txBox="1"/>
          <p:nvPr/>
        </p:nvSpPr>
        <p:spPr>
          <a:xfrm>
            <a:off x="685800" y="1756832"/>
            <a:ext cx="717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/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/>
              <a:t>Preprocessing: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s-Latn-BA" sz="2000" dirty="0">
                <a:solidFill>
                  <a:schemeClr val="accent3"/>
                </a:solidFill>
              </a:rPr>
              <a:t>1303</a:t>
            </a:r>
            <a:r>
              <a:rPr lang="bs-Latn-BA" sz="2000" dirty="0"/>
              <a:t> examples, </a:t>
            </a:r>
            <a:r>
              <a:rPr lang="bs-Latn-BA" sz="2000" dirty="0">
                <a:solidFill>
                  <a:schemeClr val="accent3"/>
                </a:solidFill>
              </a:rPr>
              <a:t>4</a:t>
            </a:r>
            <a:r>
              <a:rPr lang="bs-Latn-BA" sz="2000" dirty="0"/>
              <a:t> features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805195-AC6A-4945-8CEB-0ED36DD8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01EA-BB05-4111-8B09-221E243B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93028"/>
          </a:xfrm>
        </p:spPr>
        <p:txBody>
          <a:bodyPr>
            <a:normAutofit/>
          </a:bodyPr>
          <a:lstStyle/>
          <a:p>
            <a:r>
              <a:rPr lang="bs-Latn-BA" dirty="0"/>
              <a:t>There are many classification algorithms such as: </a:t>
            </a:r>
            <a:r>
              <a:rPr lang="bs-Latn-BA" dirty="0">
                <a:solidFill>
                  <a:schemeClr val="accent5">
                    <a:lumMod val="75000"/>
                  </a:schemeClr>
                </a:solidFill>
              </a:rPr>
              <a:t>Logistic Regression, Naive Bayes classifier, SVM</a:t>
            </a:r>
            <a:r>
              <a:rPr lang="bs-Latn-BA" dirty="0"/>
              <a:t>, KNN, Decision Trees, etc.</a:t>
            </a:r>
          </a:p>
          <a:p>
            <a:r>
              <a:rPr lang="bs-Latn-BA" dirty="0">
                <a:solidFill>
                  <a:schemeClr val="accent4"/>
                </a:solidFill>
              </a:rPr>
              <a:t>Support Vector Machine Classifier </a:t>
            </a:r>
            <a:r>
              <a:rPr lang="bs-Latn-BA" dirty="0"/>
              <a:t>gave the best results</a:t>
            </a:r>
          </a:p>
          <a:p>
            <a:endParaRPr lang="bs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130C61-69A2-4EE2-9C21-C9DE9BC2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cap="none" dirty="0">
                <a:ln w="0"/>
                <a:solidFill>
                  <a:schemeClr val="tx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TITANIC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C1EA4-9B0B-41E6-8F69-10E0605BD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02862"/>
              </p:ext>
            </p:extLst>
          </p:nvPr>
        </p:nvGraphicFramePr>
        <p:xfrm>
          <a:off x="685800" y="3716184"/>
          <a:ext cx="6565900" cy="237744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41475">
                  <a:extLst>
                    <a:ext uri="{9D8B030D-6E8A-4147-A177-3AD203B41FA5}">
                      <a16:colId xmlns:a16="http://schemas.microsoft.com/office/drawing/2014/main" val="71882604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868997013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827552852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3778997794"/>
                    </a:ext>
                  </a:extLst>
                </a:gridCol>
              </a:tblGrid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bs-Latn-BA" sz="1600" b="1" dirty="0"/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1600" b="1" dirty="0"/>
                        <a:t>Model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1600" b="1" dirty="0"/>
                        <a:t>Probability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1600" b="1" dirty="0"/>
                        <a:t>Probability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92530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0.98511669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0.01488331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595190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0.98511669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0.01488331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17157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0.78656724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0.21343276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114380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0.96557864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0.03442136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111099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0.99201528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0.00798472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4558730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0.99201528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0.00798472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35027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0.19527331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0.80472669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934292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0.78665345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0.21334655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5582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0.15862112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0.84137888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97221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0.21237841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0.78762159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9363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2312A2-1DCD-446D-8ABF-3CCA74518D82}"/>
              </a:ext>
            </a:extLst>
          </p:cNvPr>
          <p:cNvSpPr txBox="1"/>
          <p:nvPr/>
        </p:nvSpPr>
        <p:spPr>
          <a:xfrm>
            <a:off x="9067800" y="4304740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i="1" dirty="0"/>
              <a:t>Accuracy</a:t>
            </a:r>
          </a:p>
          <a:p>
            <a:r>
              <a:rPr lang="bs-Latn-BA" i="1" dirty="0"/>
              <a:t>Precision</a:t>
            </a:r>
          </a:p>
          <a:p>
            <a:r>
              <a:rPr lang="bs-Latn-BA" i="1" dirty="0"/>
              <a:t>Recall</a:t>
            </a:r>
          </a:p>
          <a:p>
            <a:r>
              <a:rPr lang="bs-Latn-BA" i="1" dirty="0">
                <a:solidFill>
                  <a:schemeClr val="accent4"/>
                </a:solidFill>
              </a:rPr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536DA-27DE-4A76-AA9D-429258EE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0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3AF282-4CFB-43F8-8FCD-1B0F3402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27" y="2272748"/>
            <a:ext cx="4183145" cy="36393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8201-A2BF-48D5-870A-ED845207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bs-Latn-BA" dirty="0"/>
              <a:t>Anomalies are patterns in data that do not conform to a well defined notion of normal behavior</a:t>
            </a:r>
          </a:p>
          <a:p>
            <a:r>
              <a:rPr lang="bs-Latn-BA" dirty="0"/>
              <a:t>Anomaly detection techniques:</a:t>
            </a:r>
          </a:p>
          <a:p>
            <a:pPr lvl="1"/>
            <a:r>
              <a:rPr lang="bs-Latn-BA" dirty="0"/>
              <a:t>Classification based</a:t>
            </a:r>
          </a:p>
          <a:p>
            <a:pPr lvl="1"/>
            <a:r>
              <a:rPr lang="bs-Latn-BA" dirty="0"/>
              <a:t>Nearest Neighbor based</a:t>
            </a:r>
          </a:p>
          <a:p>
            <a:pPr lvl="1"/>
            <a:r>
              <a:rPr lang="bs-Latn-BA" dirty="0">
                <a:solidFill>
                  <a:schemeClr val="tx1">
                    <a:lumMod val="65000"/>
                  </a:schemeClr>
                </a:solidFill>
              </a:rPr>
              <a:t>Clustering based</a:t>
            </a:r>
          </a:p>
          <a:p>
            <a:pPr lvl="1"/>
            <a:r>
              <a:rPr lang="bs-Latn-BA" dirty="0"/>
              <a:t>Statistical</a:t>
            </a:r>
          </a:p>
          <a:p>
            <a:pPr lvl="1"/>
            <a:r>
              <a:rPr lang="bs-Latn-BA" dirty="0"/>
              <a:t>Information theoretic</a:t>
            </a:r>
          </a:p>
          <a:p>
            <a:pPr lvl="1"/>
            <a:r>
              <a:rPr lang="bs-Latn-BA" dirty="0"/>
              <a:t>Spectral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8D301E-E73B-4F5F-BB33-3244C18C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bs-Latn-BA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Anomaly</a:t>
            </a:r>
            <a:r>
              <a:rPr lang="bs-Latn-BA" dirty="0"/>
              <a:t> </a:t>
            </a:r>
            <a:r>
              <a:rPr lang="bs-Latn-BA" cap="none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</a:t>
            </a:r>
            <a:endParaRPr lang="bs-Latn-BA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C84F0E6-EC70-4602-B382-429BBC5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A15-3C0C-4679-B65F-0494E38E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Anomaly</a:t>
            </a:r>
            <a:r>
              <a:rPr lang="bs-Latn-BA" dirty="0"/>
              <a:t> </a:t>
            </a:r>
            <a:r>
              <a:rPr lang="bs-Latn-BA" cap="none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</a:t>
            </a:r>
            <a:endParaRPr lang="bs-Latn-BA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8E97-B75C-4575-A517-8574AFF8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D</a:t>
            </a:r>
            <a:r>
              <a:rPr lang="en-US" dirty="0" err="1"/>
              <a:t>evelop</a:t>
            </a:r>
            <a:r>
              <a:rPr lang="en-US" dirty="0"/>
              <a:t> system which can be used for smart production monitoring and fault</a:t>
            </a:r>
            <a:r>
              <a:rPr lang="bs-Latn-BA" dirty="0"/>
              <a:t> detection in manufacturing processes</a:t>
            </a:r>
          </a:p>
          <a:p>
            <a:r>
              <a:rPr lang="bs-Latn-BA" dirty="0"/>
              <a:t>Given dataset: </a:t>
            </a:r>
            <a:r>
              <a:rPr lang="bs-Latn-BA" dirty="0">
                <a:solidFill>
                  <a:schemeClr val="accent1">
                    <a:lumMod val="75000"/>
                  </a:schemeClr>
                </a:solidFill>
              </a:rPr>
              <a:t>1567</a:t>
            </a:r>
            <a:r>
              <a:rPr lang="bs-Latn-BA" dirty="0"/>
              <a:t> instances, </a:t>
            </a:r>
            <a:r>
              <a:rPr lang="bs-Latn-BA" dirty="0">
                <a:solidFill>
                  <a:schemeClr val="accent1">
                    <a:lumMod val="75000"/>
                  </a:schemeClr>
                </a:solidFill>
              </a:rPr>
              <a:t>591</a:t>
            </a:r>
            <a:r>
              <a:rPr lang="bs-Latn-BA" dirty="0"/>
              <a:t> features</a:t>
            </a:r>
          </a:p>
          <a:p>
            <a:r>
              <a:rPr lang="bs-Latn-BA" dirty="0"/>
              <a:t>Unbalanced dataset: </a:t>
            </a:r>
            <a:r>
              <a:rPr lang="bs-Latn-BA" dirty="0">
                <a:solidFill>
                  <a:schemeClr val="accent1">
                    <a:lumMod val="75000"/>
                  </a:schemeClr>
                </a:solidFill>
              </a:rPr>
              <a:t>104</a:t>
            </a:r>
            <a:r>
              <a:rPr lang="bs-Latn-BA" dirty="0"/>
              <a:t> fails</a:t>
            </a:r>
          </a:p>
          <a:p>
            <a:r>
              <a:rPr lang="bs-Latn-BA" dirty="0"/>
              <a:t>Only numeric values</a:t>
            </a:r>
          </a:p>
          <a:p>
            <a:r>
              <a:rPr lang="bs-Latn-BA" dirty="0"/>
              <a:t>Missing values</a:t>
            </a:r>
          </a:p>
          <a:p>
            <a:r>
              <a:rPr lang="bs-Latn-BA" dirty="0">
                <a:solidFill>
                  <a:schemeClr val="accent1">
                    <a:lumMod val="75000"/>
                  </a:schemeClr>
                </a:solidFill>
              </a:rPr>
              <a:t>Outliers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09E7-674B-4671-B63C-8C9A787D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9BF7C-120B-4E99-B9E8-48256E4C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47" y="3775046"/>
            <a:ext cx="5902354" cy="29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554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</TotalTime>
  <Words>496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Vapor Trail</vt:lpstr>
      <vt:lpstr>Demo presentation</vt:lpstr>
      <vt:lpstr>MOTIVATION</vt:lpstr>
      <vt:lpstr>TABLE OF CONTENTS</vt:lpstr>
      <vt:lpstr>Python for data science</vt:lpstr>
      <vt:lpstr>CLASSIFICATION IN DATA SCIENCE</vt:lpstr>
      <vt:lpstr>TITANIC</vt:lpstr>
      <vt:lpstr>TITANIC</vt:lpstr>
      <vt:lpstr>Anomaly detection</vt:lpstr>
      <vt:lpstr>Anomaly detection</vt:lpstr>
      <vt:lpstr>Anomaly detection</vt:lpstr>
      <vt:lpstr>Anomaly detection</vt:lpstr>
      <vt:lpstr>Anomaly detection</vt:lpstr>
      <vt:lpstr>Anomaly detection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eBrand</dc:creator>
  <cp:lastModifiedBy>eBrand</cp:lastModifiedBy>
  <cp:revision>26</cp:revision>
  <dcterms:created xsi:type="dcterms:W3CDTF">2018-02-20T23:40:08Z</dcterms:created>
  <dcterms:modified xsi:type="dcterms:W3CDTF">2018-02-21T04:34:45Z</dcterms:modified>
</cp:coreProperties>
</file>