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16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8750B7E-8966-4E68-B1A7-DB607467B1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s-Latn-B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8635EB-7BD9-44BE-8DDD-7A3BC1D30E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97940-467C-4FD3-B661-A15DF9BB6F9B}" type="datetimeFigureOut">
              <a:rPr lang="bs-Latn-BA" smtClean="0"/>
              <a:t>21.2.2018</a:t>
            </a:fld>
            <a:endParaRPr lang="bs-Latn-B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B21517-7FC4-46DE-AD34-4DF400BD03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s-Latn-B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3A4F3-98EF-49B1-A802-78C1DEC701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7FFD8-A6E6-4FA1-89BD-D035969DBD20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231227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s-Latn-B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84DE4-7C45-4768-9A60-05CEE6D20BBB}" type="datetimeFigureOut">
              <a:rPr lang="bs-Latn-BA" smtClean="0"/>
              <a:t>21.2.2018</a:t>
            </a:fld>
            <a:endParaRPr lang="bs-Latn-B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s-Latn-B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FD764-8271-42B8-AFF6-D8469D40ED3F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631112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6D06D1C-563D-4D1A-82FC-1EB5A63CB3AD}" type="datetime1">
              <a:rPr lang="en-US" smtClean="0"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F8D0A-7B81-45AC-BB88-8E05A510FF86}" type="datetime1">
              <a:rPr lang="en-US" smtClean="0"/>
              <a:t>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9D9334-C0F9-4720-BE95-EE898F51CCB3}" type="datetime1">
              <a:rPr lang="en-US" smtClean="0"/>
              <a:t>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D12135A-1EC7-4C49-85B0-4650EEC7D858}" type="datetime1">
              <a:rPr lang="en-US" smtClean="0"/>
              <a:t>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72B7E7-30AE-4050-9882-F4E8F3B0B636}" type="datetime1">
              <a:rPr lang="en-US" smtClean="0"/>
              <a:t>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4FDB-3980-4BFF-AD1A-4DC5FB0098F9}" type="datetime1">
              <a:rPr lang="en-US" smtClean="0"/>
              <a:t>2/21/2018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540E-F250-4A74-B339-664ADEBE1C0F}" type="datetime1">
              <a:rPr lang="en-US" smtClean="0"/>
              <a:t>2/21/2018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D068-9DE5-46C9-8877-188BD2FCD06E}" type="datetime1">
              <a:rPr lang="en-US" smtClean="0"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2581196-108C-4805-B106-5B11F01006BB}" type="datetime1">
              <a:rPr lang="en-US" smtClean="0"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307967"/>
            <a:ext cx="2910840" cy="365125"/>
          </a:xfrm>
        </p:spPr>
        <p:txBody>
          <a:bodyPr/>
          <a:lstStyle/>
          <a:p>
            <a:fld id="{206F5607-6C39-4852-ABB2-61985ABAAEA6}" type="datetime1">
              <a:rPr lang="en-US" smtClean="0"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343822"/>
            <a:ext cx="2743200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bs-Latn-BA" dirty="0"/>
              <a:t>(#)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9812F4-C66E-4B3C-967F-403C177A6DC1}" type="datetime1">
              <a:rPr lang="en-US" smtClean="0"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D97C-475B-4265-B922-C674F7443B2C}" type="datetime1">
              <a:rPr lang="en-US" smtClean="0"/>
              <a:t>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4F52-55B1-4544-8A12-1AAD286FC985}" type="datetime1">
              <a:rPr lang="en-US" smtClean="0"/>
              <a:t>2/21/2018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47DE-76F8-4CE0-ABC3-CBF66841BA96}" type="datetime1">
              <a:rPr lang="en-US" smtClean="0"/>
              <a:t>2/21/2018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78C3-28AD-4ED8-BE98-A67252095E3A}" type="datetime1">
              <a:rPr lang="en-US" smtClean="0"/>
              <a:t>2/21/2018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098C-6421-4AF9-9A19-53C6F5B4967B}" type="datetime1">
              <a:rPr lang="en-US" smtClean="0"/>
              <a:t>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1964-C291-4EE7-AA3F-6FE2B63A1FC5}" type="datetime1">
              <a:rPr lang="en-US" smtClean="0"/>
              <a:t>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ED9E9-3EFF-4708-B945-13FC130B9C8E}" type="datetime1">
              <a:rPr lang="en-US" smtClean="0"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7B3D-6880-43C5-84BA-E58CD560D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5765" y="2321840"/>
            <a:ext cx="9020454" cy="874188"/>
          </a:xfrm>
        </p:spPr>
        <p:txBody>
          <a:bodyPr>
            <a:noAutofit/>
          </a:bodyPr>
          <a:lstStyle/>
          <a:p>
            <a:pPr algn="ctr"/>
            <a:r>
              <a:rPr lang="bs-Latn-BA" sz="3600" b="1" i="1" dirty="0"/>
              <a:t>Data science internship – month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A7A074-0F67-449A-BA16-88C224758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587" y="1341958"/>
            <a:ext cx="1266825" cy="2886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09D9B6-444C-4111-BFCA-8CCC4BAB4907}"/>
              </a:ext>
            </a:extLst>
          </p:cNvPr>
          <p:cNvSpPr txBox="1"/>
          <p:nvPr/>
        </p:nvSpPr>
        <p:spPr>
          <a:xfrm>
            <a:off x="4469440" y="3887266"/>
            <a:ext cx="3253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s-Latn-BA" dirty="0">
                <a:solidFill>
                  <a:schemeClr val="accent1"/>
                </a:solidFill>
              </a:rPr>
              <a:t>Mentor: </a:t>
            </a:r>
            <a:r>
              <a:rPr lang="bs-Latn-BA" dirty="0"/>
              <a:t>Belma Ibrahimović</a:t>
            </a:r>
          </a:p>
          <a:p>
            <a:pPr algn="ctr"/>
            <a:r>
              <a:rPr lang="bs-Latn-BA" dirty="0">
                <a:solidFill>
                  <a:schemeClr val="accent1"/>
                </a:solidFill>
              </a:rPr>
              <a:t>Intern: </a:t>
            </a:r>
            <a:r>
              <a:rPr lang="bs-Latn-BA" dirty="0"/>
              <a:t>Mehmed Kadrić</a:t>
            </a:r>
          </a:p>
        </p:txBody>
      </p:sp>
    </p:spTree>
    <p:extLst>
      <p:ext uri="{BB962C8B-B14F-4D97-AF65-F5344CB8AC3E}">
        <p14:creationId xmlns:p14="http://schemas.microsoft.com/office/powerpoint/2010/main" val="2518172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6DFB3-9DF0-4BEF-A4E2-C60B9E4E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1529715"/>
          </a:xfrm>
        </p:spPr>
        <p:txBody>
          <a:bodyPr/>
          <a:lstStyle/>
          <a:p>
            <a:r>
              <a:rPr lang="bs-Latn-BA" dirty="0"/>
              <a:t>DBSCAN </a:t>
            </a:r>
            <a:r>
              <a:rPr lang="bs-Latn-BA" sz="2000" dirty="0"/>
              <a:t>(</a:t>
            </a:r>
            <a:r>
              <a:rPr lang="en-US" sz="2000" dirty="0"/>
              <a:t>Density-based spatial clustering of applications with noise</a:t>
            </a:r>
            <a:r>
              <a:rPr lang="bs-Latn-BA" sz="2000" dirty="0"/>
              <a:t>) </a:t>
            </a:r>
            <a:r>
              <a:rPr lang="bs-Latn-BA" dirty="0"/>
              <a:t>algorithm</a:t>
            </a:r>
          </a:p>
          <a:p>
            <a:pPr lvl="1"/>
            <a:r>
              <a:rPr lang="bs-Latn-BA" dirty="0"/>
              <a:t>Core point</a:t>
            </a:r>
          </a:p>
          <a:p>
            <a:pPr lvl="1"/>
            <a:r>
              <a:rPr lang="bs-Latn-BA" dirty="0"/>
              <a:t>Border point</a:t>
            </a:r>
          </a:p>
          <a:p>
            <a:pPr lvl="1"/>
            <a:r>
              <a:rPr lang="bs-Latn-BA" dirty="0"/>
              <a:t>Noise point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6378700-2829-4616-9C37-1A68EBC34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bs-Latn-BA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Anomaly detection</a:t>
            </a:r>
            <a:endParaRPr lang="bs-Latn-BA" dirty="0">
              <a:solidFill>
                <a:schemeClr val="tx2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FE535C-FC6E-43B3-AEF0-C44BCBF0637A}"/>
              </a:ext>
            </a:extLst>
          </p:cNvPr>
          <p:cNvGrpSpPr/>
          <p:nvPr/>
        </p:nvGrpSpPr>
        <p:grpSpPr>
          <a:xfrm>
            <a:off x="4171950" y="2959417"/>
            <a:ext cx="3848100" cy="2695575"/>
            <a:chOff x="3571875" y="3105150"/>
            <a:chExt cx="3848100" cy="269557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7708C3E-ADB6-44EA-BCF0-37AA4D02D2E2}"/>
                </a:ext>
              </a:extLst>
            </p:cNvPr>
            <p:cNvSpPr/>
            <p:nvPr/>
          </p:nvSpPr>
          <p:spPr>
            <a:xfrm>
              <a:off x="3571875" y="3105150"/>
              <a:ext cx="3848100" cy="26955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bs-Latn-BA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48E7720-088A-49F2-8145-3297FD1FE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1425" y="3216249"/>
              <a:ext cx="3429000" cy="2473376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C2F4943-65F3-43D0-8C8B-A46551805B11}"/>
              </a:ext>
            </a:extLst>
          </p:cNvPr>
          <p:cNvSpPr txBox="1"/>
          <p:nvPr/>
        </p:nvSpPr>
        <p:spPr>
          <a:xfrm>
            <a:off x="2314575" y="6036045"/>
            <a:ext cx="7562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s-Latn-BA" sz="1400" dirty="0">
                <a:hlinkClick r:id="rId3"/>
              </a:rPr>
              <a:t>https://www.naftaliharris.com/blog/visualizing-dbscan-clustering/</a:t>
            </a:r>
            <a:endParaRPr lang="bs-Latn-BA" sz="14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140390C-0880-45D0-A8D6-ECF43291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/>
              <a:t>10</a:t>
            </a:fld>
            <a:r>
              <a:rPr lang="bs-Latn-BA" sz="1400" dirty="0"/>
              <a:t>/14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95402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3DB2A-8917-433E-92AB-B865D66B7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r>
              <a:rPr lang="bs-Latn-BA" dirty="0"/>
              <a:t>Parameter tuning:</a:t>
            </a:r>
          </a:p>
          <a:p>
            <a:pPr lvl="1"/>
            <a:r>
              <a:rPr lang="bs-Latn-BA" dirty="0"/>
              <a:t>In DBSCAN learning algorithm, thare are two parameters: eps and minPts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FB5E80-E906-46AB-B0C8-B1BB50FC5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bs-Latn-BA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Anomaly detection</a:t>
            </a:r>
            <a:endParaRPr lang="bs-Latn-BA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399BE2-4AEC-4F7F-B930-215453EE9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047990"/>
            <a:ext cx="3765997" cy="28244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FD9331-D3C9-418E-A46A-BBE734F42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204" y="3047990"/>
            <a:ext cx="3765996" cy="28244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5CB523-8634-49BB-84B2-4E6D57FBF090}"/>
              </a:ext>
            </a:extLst>
          </p:cNvPr>
          <p:cNvSpPr txBox="1"/>
          <p:nvPr/>
        </p:nvSpPr>
        <p:spPr>
          <a:xfrm>
            <a:off x="3076047" y="6093627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/>
              <a:t>Eps = 1.45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1F46DE-BDFF-4DB0-B218-9755FCA8FF81}"/>
              </a:ext>
            </a:extLst>
          </p:cNvPr>
          <p:cNvSpPr txBox="1"/>
          <p:nvPr/>
        </p:nvSpPr>
        <p:spPr>
          <a:xfrm>
            <a:off x="7835634" y="6093627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/>
              <a:t>minPts = 6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82DC421-39DD-43D4-BEE6-B6BAC891B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/>
              <a:t>11</a:t>
            </a:fld>
            <a:r>
              <a:rPr lang="bs-Latn-BA" sz="1400" dirty="0"/>
              <a:t>/14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76720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6BDCF-7C52-47B4-9ADB-D2EA533BB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Unbalanced dataset – accuracy is not a good measure</a:t>
            </a:r>
          </a:p>
          <a:p>
            <a:r>
              <a:rPr lang="bs-Latn-BA" dirty="0"/>
              <a:t>It‘s important to detect the fault in a timely manner</a:t>
            </a:r>
          </a:p>
          <a:p>
            <a:endParaRPr lang="bs-Latn-B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1D75566-683A-4E5F-9A44-9DAA31A588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688813"/>
              </p:ext>
            </p:extLst>
          </p:nvPr>
        </p:nvGraphicFramePr>
        <p:xfrm>
          <a:off x="2032000" y="3464942"/>
          <a:ext cx="81280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554892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505643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498457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750616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71906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bs-Latn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043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Outlier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850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Not outlier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1463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788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Avg/total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1567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1932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D76B6462-8006-418A-BC9B-9746D5800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Anomaly detection</a:t>
            </a:r>
            <a:endParaRPr lang="bs-Latn-BA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4E5-7DBC-48F2-B968-50C164C0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/>
              <a:t>12</a:t>
            </a:fld>
            <a:r>
              <a:rPr lang="bs-Latn-BA" sz="1400" dirty="0"/>
              <a:t>/14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33100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CA32E-BD93-47F6-A3EB-92C7C7030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1602740"/>
          </a:xfrm>
        </p:spPr>
        <p:txBody>
          <a:bodyPr>
            <a:normAutofit lnSpcReduction="10000"/>
          </a:bodyPr>
          <a:lstStyle/>
          <a:p>
            <a:r>
              <a:rPr lang="bs-Latn-BA" dirty="0"/>
              <a:t>Learn while working</a:t>
            </a:r>
          </a:p>
          <a:p>
            <a:r>
              <a:rPr lang="bs-Latn-BA" dirty="0"/>
              <a:t>Math is fun</a:t>
            </a:r>
          </a:p>
          <a:p>
            <a:r>
              <a:rPr lang="bs-Latn-BA" dirty="0"/>
              <a:t>Advantage of creative mindset</a:t>
            </a:r>
          </a:p>
          <a:p>
            <a:r>
              <a:rPr lang="bs-Latn-BA" dirty="0"/>
              <a:t>T</a:t>
            </a:r>
            <a:r>
              <a:rPr lang="en-US" dirty="0"/>
              <a:t>here is no general approach for solving machine learning problems</a:t>
            </a:r>
            <a:endParaRPr lang="bs-Latn-B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F6B8A0-779D-404A-BB7F-2B6A8C367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cap="none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</a:t>
            </a:r>
            <a:endParaRPr lang="bs-Latn-BA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C112B4-71A9-4095-BE71-E7325FA46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/>
              <a:t>13</a:t>
            </a:fld>
            <a:r>
              <a:rPr lang="bs-Latn-BA" sz="1400" dirty="0"/>
              <a:t>/14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89894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8CE98-F8E6-4DC9-8B81-2C7236479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3429000"/>
            <a:ext cx="8610600" cy="1293028"/>
          </a:xfrm>
        </p:spPr>
        <p:txBody>
          <a:bodyPr/>
          <a:lstStyle/>
          <a:p>
            <a:pPr algn="ctr"/>
            <a:r>
              <a:rPr lang="bs-Latn-BA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B84A6-1717-402C-A144-A89ACD38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/>
              <a:t>14</a:t>
            </a:fld>
            <a:r>
              <a:rPr lang="bs-Latn-BA" sz="1400" dirty="0"/>
              <a:t>/14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13261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EA5387D-64D8-4D6C-B109-FF4E81DF60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319FFD2-07B5-4029-BFB3-26FCFCC2F1B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1B68D6-73D9-4BFC-B54A-30D679F76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350" y="456393"/>
            <a:ext cx="8610600" cy="12930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862BEAB-154F-44D8-AE93-906BC82EF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825" y="3410942"/>
            <a:ext cx="4429125" cy="262490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F2D2E601-31D9-4098-8B3C-36E089AB5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/>
              <a:t>2</a:t>
            </a:fld>
            <a:r>
              <a:rPr lang="bs-Latn-BA" sz="1400" dirty="0"/>
              <a:t>/14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EB957C-ADB8-425E-AE99-591E359CC4B2}"/>
              </a:ext>
            </a:extLst>
          </p:cNvPr>
          <p:cNvSpPr txBox="1"/>
          <p:nvPr/>
        </p:nvSpPr>
        <p:spPr>
          <a:xfrm>
            <a:off x="638175" y="2173589"/>
            <a:ext cx="6680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s-Latn-BA" dirty="0"/>
              <a:t>Effects of machine learning algorithms are all around 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s-Latn-BA" dirty="0"/>
              <a:t>Curiosity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s-Latn-BA" dirty="0"/>
              <a:t>Digit recognition</a:t>
            </a:r>
          </a:p>
        </p:txBody>
      </p:sp>
    </p:spTree>
    <p:extLst>
      <p:ext uri="{BB962C8B-B14F-4D97-AF65-F5344CB8AC3E}">
        <p14:creationId xmlns:p14="http://schemas.microsoft.com/office/powerpoint/2010/main" val="3904765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13E97-CD51-4BD0-99A9-7606748A0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2461E-E796-43AC-9326-69EAF2679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s-Latn-BA" sz="2400" dirty="0"/>
              <a:t>TASK 1: Python for Data Science</a:t>
            </a:r>
          </a:p>
          <a:p>
            <a:r>
              <a:rPr lang="bs-Latn-BA" sz="2400" dirty="0"/>
              <a:t>TASK 2: Classification in Data Science</a:t>
            </a:r>
          </a:p>
          <a:p>
            <a:r>
              <a:rPr lang="bs-Latn-BA" sz="2400" dirty="0"/>
              <a:t>TASK 3: Anomaly Detection</a:t>
            </a:r>
          </a:p>
          <a:p>
            <a:r>
              <a:rPr lang="bs-Latn-BA" sz="2400" dirty="0"/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FCA47-B4FA-4946-AB7D-9A25A2BE2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/>
              <a:t>3</a:t>
            </a:fld>
            <a:r>
              <a:rPr lang="bs-Latn-BA" sz="1400" dirty="0"/>
              <a:t>/14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0118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D6922-7B8B-412E-942F-D452A2E58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Important for DS</a:t>
            </a:r>
          </a:p>
          <a:p>
            <a:r>
              <a:rPr lang="bs-Latn-BA" dirty="0"/>
              <a:t>Easy to use language</a:t>
            </a:r>
          </a:p>
          <a:p>
            <a:r>
              <a:rPr lang="bs-Latn-BA" dirty="0"/>
              <a:t>Most common libraries used in data science:</a:t>
            </a:r>
          </a:p>
          <a:p>
            <a:pPr lvl="1"/>
            <a:r>
              <a:rPr lang="bs-Latn-BA" dirty="0"/>
              <a:t>Numpy</a:t>
            </a:r>
          </a:p>
          <a:p>
            <a:pPr lvl="1"/>
            <a:r>
              <a:rPr lang="bs-Latn-BA" dirty="0"/>
              <a:t>Pandas</a:t>
            </a:r>
          </a:p>
          <a:p>
            <a:pPr lvl="1"/>
            <a:r>
              <a:rPr lang="bs-Latn-BA" dirty="0"/>
              <a:t>Scikit-learn</a:t>
            </a:r>
          </a:p>
          <a:p>
            <a:pPr lvl="1"/>
            <a:r>
              <a:rPr lang="bs-Latn-BA" dirty="0"/>
              <a:t>Matplotlib</a:t>
            </a:r>
          </a:p>
          <a:p>
            <a:endParaRPr lang="bs-Latn-BA" dirty="0"/>
          </a:p>
          <a:p>
            <a:endParaRPr lang="bs-Latn-B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8A0010-6A07-4097-BC68-4E539F40A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210" y="3968497"/>
            <a:ext cx="2896990" cy="12930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8C8373-DCBE-4FAD-BEE1-6A24D5CF1CAB}"/>
              </a:ext>
            </a:extLst>
          </p:cNvPr>
          <p:cNvSpPr txBox="1"/>
          <p:nvPr/>
        </p:nvSpPr>
        <p:spPr>
          <a:xfrm>
            <a:off x="3753051" y="5261525"/>
            <a:ext cx="468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>
                <a:solidFill>
                  <a:schemeClr val="tx1">
                    <a:lumMod val="85000"/>
                  </a:schemeClr>
                </a:solidFill>
              </a:rPr>
              <a:t>„Started from the bottom, now I‘m here“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409982-F287-43B2-BBFC-680290B46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bs-Latn-BA" dirty="0"/>
              <a:t>Python for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3EFD020-4336-4A7F-B21C-BCE0D2CB2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/>
              <a:t>4</a:t>
            </a:fld>
            <a:r>
              <a:rPr lang="bs-Latn-BA" sz="1400" dirty="0"/>
              <a:t>/14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03388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D7A2A-C34C-49A0-B949-5349F7D8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CLASSIFICATION IN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181B6-C07F-443B-98A2-6AFCA3608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Use-case scenario:</a:t>
            </a:r>
          </a:p>
          <a:p>
            <a:pPr lvl="1"/>
            <a:r>
              <a:rPr lang="bs-Latn-BA" dirty="0"/>
              <a:t>Titanic sank after colliding with an iceberg, killing 1502 out of 2224 passengers and crew (32% survival rate)</a:t>
            </a:r>
          </a:p>
          <a:p>
            <a:pPr lvl="1"/>
            <a:r>
              <a:rPr lang="bs-Latn-BA" dirty="0"/>
              <a:t>Latest discovery have shown that there were additional 10 passengers</a:t>
            </a:r>
          </a:p>
          <a:p>
            <a:r>
              <a:rPr lang="bs-Latn-BA" dirty="0"/>
              <a:t>Goal:</a:t>
            </a:r>
          </a:p>
          <a:p>
            <a:pPr lvl="1"/>
            <a:r>
              <a:rPr lang="bs-Latn-BA" dirty="0"/>
              <a:t>Create the system which would predict probability of their survival</a:t>
            </a:r>
          </a:p>
          <a:p>
            <a:r>
              <a:rPr lang="bs-Latn-BA" dirty="0"/>
              <a:t>Dataset was given</a:t>
            </a:r>
          </a:p>
          <a:p>
            <a:r>
              <a:rPr lang="bs-Latn-BA" dirty="0"/>
              <a:t>Supervised learning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56EFB4-4188-4767-9077-EC09BEA87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300" y="4904665"/>
            <a:ext cx="3771900" cy="1082064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FB7AA3D-23F3-4D21-B5BC-F76A5064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/>
              <a:t>5</a:t>
            </a:fld>
            <a:r>
              <a:rPr lang="bs-Latn-BA" sz="1400" dirty="0"/>
              <a:t>/14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66927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657F6-A099-47BC-944F-CEA97AA29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4450" y="764373"/>
            <a:ext cx="2571749" cy="1293028"/>
          </a:xfrm>
        </p:spPr>
        <p:txBody>
          <a:bodyPr/>
          <a:lstStyle/>
          <a:p>
            <a:r>
              <a:rPr lang="bs-Latn-BA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TITANIC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25C936F-08FB-4733-B10C-9C68C07DF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072227"/>
              </p:ext>
            </p:extLst>
          </p:nvPr>
        </p:nvGraphicFramePr>
        <p:xfrm>
          <a:off x="1981201" y="3696411"/>
          <a:ext cx="8229598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7432">
                  <a:extLst>
                    <a:ext uri="{9D8B030D-6E8A-4147-A177-3AD203B41FA5}">
                      <a16:colId xmlns:a16="http://schemas.microsoft.com/office/drawing/2014/main" val="3821345671"/>
                    </a:ext>
                  </a:extLst>
                </a:gridCol>
                <a:gridCol w="3362403">
                  <a:extLst>
                    <a:ext uri="{9D8B030D-6E8A-4147-A177-3AD203B41FA5}">
                      <a16:colId xmlns:a16="http://schemas.microsoft.com/office/drawing/2014/main" val="3797267448"/>
                    </a:ext>
                  </a:extLst>
                </a:gridCol>
                <a:gridCol w="1064335">
                  <a:extLst>
                    <a:ext uri="{9D8B030D-6E8A-4147-A177-3AD203B41FA5}">
                      <a16:colId xmlns:a16="http://schemas.microsoft.com/office/drawing/2014/main" val="2467941707"/>
                    </a:ext>
                  </a:extLst>
                </a:gridCol>
                <a:gridCol w="1341616">
                  <a:extLst>
                    <a:ext uri="{9D8B030D-6E8A-4147-A177-3AD203B41FA5}">
                      <a16:colId xmlns:a16="http://schemas.microsoft.com/office/drawing/2014/main" val="1382453557"/>
                    </a:ext>
                  </a:extLst>
                </a:gridCol>
                <a:gridCol w="989901">
                  <a:extLst>
                    <a:ext uri="{9D8B030D-6E8A-4147-A177-3AD203B41FA5}">
                      <a16:colId xmlns:a16="http://schemas.microsoft.com/office/drawing/2014/main" val="2410385688"/>
                    </a:ext>
                  </a:extLst>
                </a:gridCol>
                <a:gridCol w="1133911">
                  <a:extLst>
                    <a:ext uri="{9D8B030D-6E8A-4147-A177-3AD203B41FA5}">
                      <a16:colId xmlns:a16="http://schemas.microsoft.com/office/drawing/2014/main" val="2672964142"/>
                    </a:ext>
                  </a:extLst>
                </a:gridCol>
              </a:tblGrid>
              <a:tr h="298062">
                <a:tc>
                  <a:txBody>
                    <a:bodyPr/>
                    <a:lstStyle/>
                    <a:p>
                      <a:pPr algn="ctr"/>
                      <a:endParaRPr lang="bs-Latn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PClass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Survived</a:t>
                      </a:r>
                      <a:endParaRPr lang="bs-Latn-BA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215401"/>
                  </a:ext>
                </a:extLst>
              </a:tr>
              <a:tr h="298062"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sz="1800" kern="1200" dirty="0">
                          <a:effectLst/>
                        </a:rPr>
                        <a:t>Allen, Miss Elisabeth Walton</a:t>
                      </a:r>
                      <a:endParaRPr lang="bs-Latn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1st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83022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DF6B731-9588-4310-8281-5F49FF9E6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02502"/>
              </p:ext>
            </p:extLst>
          </p:nvPr>
        </p:nvGraphicFramePr>
        <p:xfrm>
          <a:off x="1981201" y="4736294"/>
          <a:ext cx="8229599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0057">
                  <a:extLst>
                    <a:ext uri="{9D8B030D-6E8A-4147-A177-3AD203B41FA5}">
                      <a16:colId xmlns:a16="http://schemas.microsoft.com/office/drawing/2014/main" val="2254113796"/>
                    </a:ext>
                  </a:extLst>
                </a:gridCol>
                <a:gridCol w="3248089">
                  <a:extLst>
                    <a:ext uri="{9D8B030D-6E8A-4147-A177-3AD203B41FA5}">
                      <a16:colId xmlns:a16="http://schemas.microsoft.com/office/drawing/2014/main" val="2365998318"/>
                    </a:ext>
                  </a:extLst>
                </a:gridCol>
                <a:gridCol w="1073791">
                  <a:extLst>
                    <a:ext uri="{9D8B030D-6E8A-4147-A177-3AD203B41FA5}">
                      <a16:colId xmlns:a16="http://schemas.microsoft.com/office/drawing/2014/main" val="2691046941"/>
                    </a:ext>
                  </a:extLst>
                </a:gridCol>
                <a:gridCol w="1317071">
                  <a:extLst>
                    <a:ext uri="{9D8B030D-6E8A-4147-A177-3AD203B41FA5}">
                      <a16:colId xmlns:a16="http://schemas.microsoft.com/office/drawing/2014/main" val="1296118771"/>
                    </a:ext>
                  </a:extLst>
                </a:gridCol>
                <a:gridCol w="2140591">
                  <a:extLst>
                    <a:ext uri="{9D8B030D-6E8A-4147-A177-3AD203B41FA5}">
                      <a16:colId xmlns:a16="http://schemas.microsoft.com/office/drawing/2014/main" val="175467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bs-Latn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PClass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LifeStage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Survived</a:t>
                      </a:r>
                      <a:endParaRPr lang="bs-Latn-BA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994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Miss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1st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32691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9CABE66-6473-4373-8346-DD1A8D48B331}"/>
              </a:ext>
            </a:extLst>
          </p:cNvPr>
          <p:cNvSpPr txBox="1"/>
          <p:nvPr/>
        </p:nvSpPr>
        <p:spPr>
          <a:xfrm>
            <a:off x="677411" y="1756832"/>
            <a:ext cx="71755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2000" b="1" dirty="0"/>
              <a:t>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s-Latn-BA" sz="2000" dirty="0"/>
              <a:t>1303 examples, 4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s-Latn-BA" sz="2000" dirty="0"/>
              <a:t>Missing values in Age column and PClass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s-Latn-BA" sz="2000" dirty="0"/>
              <a:t>Only one outlier in PClass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s-Latn-BA" sz="2000" dirty="0"/>
              <a:t>Dimensionality reduction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D805195-AC6A-4945-8CEB-0ED36DD8B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/>
              <a:t>6</a:t>
            </a:fld>
            <a:r>
              <a:rPr lang="bs-Latn-BA" sz="1400" dirty="0"/>
              <a:t>/14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75994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001EA-BB05-4111-8B09-221E243B0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1293028"/>
          </a:xfrm>
        </p:spPr>
        <p:txBody>
          <a:bodyPr>
            <a:normAutofit/>
          </a:bodyPr>
          <a:lstStyle/>
          <a:p>
            <a:r>
              <a:rPr lang="bs-Latn-BA" dirty="0"/>
              <a:t>There are many classification algorithms such as: </a:t>
            </a:r>
            <a:r>
              <a:rPr lang="bs-Latn-BA" dirty="0">
                <a:solidFill>
                  <a:schemeClr val="accent5">
                    <a:lumMod val="75000"/>
                  </a:schemeClr>
                </a:solidFill>
              </a:rPr>
              <a:t>Logistic Regression, Naive Bayes classifier, SVM</a:t>
            </a:r>
            <a:r>
              <a:rPr lang="bs-Latn-BA" dirty="0"/>
              <a:t>, KNN, Decision Trees, etc.</a:t>
            </a:r>
          </a:p>
          <a:p>
            <a:r>
              <a:rPr lang="bs-Latn-BA" dirty="0"/>
              <a:t>Support Vector Machine Classifier gave the best results</a:t>
            </a:r>
          </a:p>
          <a:p>
            <a:endParaRPr lang="bs-Latn-B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7130C61-69A2-4EE2-9C21-C9DE9BC2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TITANIC</a:t>
            </a:r>
            <a:endParaRPr lang="bs-Latn-BA" cap="none" dirty="0">
              <a:ln w="0"/>
              <a:solidFill>
                <a:schemeClr val="tx1">
                  <a:lumMod val="9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2312A2-1DCD-446D-8ABF-3CCA74518D82}"/>
              </a:ext>
            </a:extLst>
          </p:cNvPr>
          <p:cNvSpPr txBox="1"/>
          <p:nvPr/>
        </p:nvSpPr>
        <p:spPr>
          <a:xfrm>
            <a:off x="9487628" y="4184368"/>
            <a:ext cx="12939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i="1" dirty="0"/>
              <a:t>Accuracy</a:t>
            </a:r>
          </a:p>
          <a:p>
            <a:r>
              <a:rPr lang="bs-Latn-BA" i="1" dirty="0"/>
              <a:t>Precision</a:t>
            </a:r>
          </a:p>
          <a:p>
            <a:r>
              <a:rPr lang="bs-Latn-BA" i="1" dirty="0"/>
              <a:t>Recall</a:t>
            </a:r>
          </a:p>
          <a:p>
            <a:r>
              <a:rPr lang="bs-Latn-BA" i="1" dirty="0"/>
              <a:t>F1-score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536DA-27DE-4A76-AA9D-429258EED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/>
              <a:t>7</a:t>
            </a:fld>
            <a:r>
              <a:rPr lang="bs-Latn-BA" sz="1400" dirty="0"/>
              <a:t>/14</a:t>
            </a:r>
            <a:endParaRPr lang="en-US" sz="14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51088E3-42E4-4A4F-B2BA-05AFE9BE0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194950"/>
              </p:ext>
            </p:extLst>
          </p:nvPr>
        </p:nvGraphicFramePr>
        <p:xfrm>
          <a:off x="819151" y="3644620"/>
          <a:ext cx="7877174" cy="227982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646467">
                  <a:extLst>
                    <a:ext uri="{9D8B030D-6E8A-4147-A177-3AD203B41FA5}">
                      <a16:colId xmlns:a16="http://schemas.microsoft.com/office/drawing/2014/main" val="805726778"/>
                    </a:ext>
                  </a:extLst>
                </a:gridCol>
                <a:gridCol w="2377255">
                  <a:extLst>
                    <a:ext uri="{9D8B030D-6E8A-4147-A177-3AD203B41FA5}">
                      <a16:colId xmlns:a16="http://schemas.microsoft.com/office/drawing/2014/main" val="2965796033"/>
                    </a:ext>
                  </a:extLst>
                </a:gridCol>
                <a:gridCol w="1853452">
                  <a:extLst>
                    <a:ext uri="{9D8B030D-6E8A-4147-A177-3AD203B41FA5}">
                      <a16:colId xmlns:a16="http://schemas.microsoft.com/office/drawing/2014/main" val="823921807"/>
                    </a:ext>
                  </a:extLst>
                </a:gridCol>
              </a:tblGrid>
              <a:tr h="300422">
                <a:tc>
                  <a:txBody>
                    <a:bodyPr/>
                    <a:lstStyle/>
                    <a:p>
                      <a:pPr algn="ctr" fontAlgn="b"/>
                      <a:r>
                        <a:rPr lang="bs-Latn-BA" sz="1600" u="none" strike="noStrike" dirty="0">
                          <a:effectLst/>
                        </a:rPr>
                        <a:t>Name</a:t>
                      </a:r>
                      <a:endParaRPr lang="bs-Latn-BA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s-Latn-BA" sz="1600" u="none" strike="noStrike" dirty="0">
                          <a:effectLst/>
                        </a:rPr>
                        <a:t>Probability of survival</a:t>
                      </a:r>
                      <a:endParaRPr lang="bs-Latn-BA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s-Latn-BA" sz="1600" u="none" strike="noStrike" dirty="0">
                          <a:effectLst/>
                        </a:rPr>
                        <a:t>Actually survived</a:t>
                      </a:r>
                      <a:endParaRPr lang="bs-Latn-BA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518095"/>
                  </a:ext>
                </a:extLst>
              </a:tr>
              <a:tr h="196785">
                <a:tc>
                  <a:txBody>
                    <a:bodyPr/>
                    <a:lstStyle/>
                    <a:p>
                      <a:pPr algn="ctr" fontAlgn="b"/>
                      <a:r>
                        <a:rPr lang="bs-Latn-BA" sz="1100" u="none" strike="noStrike" dirty="0">
                          <a:effectLst/>
                        </a:rPr>
                        <a:t>Sage, Miss Constance</a:t>
                      </a:r>
                      <a:endParaRPr lang="bs-Latn-B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 dirty="0">
                          <a:effectLst/>
                        </a:rPr>
                        <a:t>0.0148</a:t>
                      </a:r>
                      <a:endParaRPr lang="bs-Latn-BA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 dirty="0">
                          <a:effectLst/>
                        </a:rPr>
                        <a:t>0</a:t>
                      </a:r>
                      <a:endParaRPr lang="bs-Latn-BA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03919"/>
                  </a:ext>
                </a:extLst>
              </a:tr>
              <a:tr h="196785">
                <a:tc>
                  <a:txBody>
                    <a:bodyPr/>
                    <a:lstStyle/>
                    <a:p>
                      <a:pPr algn="ctr" fontAlgn="b"/>
                      <a:r>
                        <a:rPr lang="bs-Latn-BA" sz="1100" u="none" strike="noStrike" dirty="0">
                          <a:effectLst/>
                        </a:rPr>
                        <a:t>Sage, Miss Dorothy</a:t>
                      </a:r>
                      <a:endParaRPr lang="bs-Latn-B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 dirty="0">
                          <a:effectLst/>
                        </a:rPr>
                        <a:t>0.0148</a:t>
                      </a:r>
                      <a:endParaRPr lang="bs-Latn-BA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 dirty="0">
                          <a:effectLst/>
                        </a:rPr>
                        <a:t>0</a:t>
                      </a:r>
                      <a:endParaRPr lang="bs-Latn-BA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172690"/>
                  </a:ext>
                </a:extLst>
              </a:tr>
              <a:tr h="19678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s-Latn-BA" sz="1100" u="none" strike="noStrike" dirty="0">
                          <a:effectLst/>
                        </a:rPr>
                        <a:t>Wilkinson, Mrs Elizabeth Anne</a:t>
                      </a:r>
                      <a:endParaRPr lang="bs-Latn-B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 b="1" dirty="0">
                          <a:effectLst/>
                        </a:rPr>
                        <a:t>0.2134</a:t>
                      </a:r>
                      <a:endParaRPr lang="bs-Latn-BA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 b="1" dirty="0">
                          <a:effectLst/>
                        </a:rPr>
                        <a:t>1</a:t>
                      </a:r>
                      <a:endParaRPr lang="bs-Latn-BA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376247"/>
                  </a:ext>
                </a:extLst>
              </a:tr>
              <a:tr h="196785">
                <a:tc>
                  <a:txBody>
                    <a:bodyPr/>
                    <a:lstStyle/>
                    <a:p>
                      <a:pPr algn="ctr" fontAlgn="b"/>
                      <a:r>
                        <a:rPr lang="bs-Latn-BA" sz="1100" u="none" strike="noStrike" dirty="0">
                          <a:effectLst/>
                        </a:rPr>
                        <a:t>Thomas, Master Assad Alexander</a:t>
                      </a:r>
                      <a:endParaRPr lang="bs-Latn-B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 dirty="0">
                          <a:effectLst/>
                        </a:rPr>
                        <a:t>0.0344</a:t>
                      </a:r>
                      <a:endParaRPr lang="bs-Latn-BA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 dirty="0">
                          <a:effectLst/>
                        </a:rPr>
                        <a:t>0</a:t>
                      </a:r>
                      <a:endParaRPr lang="bs-Latn-BA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639846"/>
                  </a:ext>
                </a:extLst>
              </a:tr>
              <a:tr h="196785">
                <a:tc>
                  <a:txBody>
                    <a:bodyPr/>
                    <a:lstStyle/>
                    <a:p>
                      <a:pPr algn="ctr" fontAlgn="b"/>
                      <a:r>
                        <a:rPr lang="bs-Latn-BA" sz="1100" u="none" strike="noStrike" dirty="0">
                          <a:effectLst/>
                        </a:rPr>
                        <a:t>Zakarian, Mr Artun</a:t>
                      </a:r>
                      <a:endParaRPr lang="bs-Latn-B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 dirty="0">
                          <a:effectLst/>
                        </a:rPr>
                        <a:t>0.0079</a:t>
                      </a:r>
                      <a:endParaRPr lang="bs-Latn-BA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 dirty="0">
                          <a:effectLst/>
                        </a:rPr>
                        <a:t>0</a:t>
                      </a:r>
                      <a:endParaRPr lang="bs-Latn-BA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220062"/>
                  </a:ext>
                </a:extLst>
              </a:tr>
              <a:tr h="196785">
                <a:tc>
                  <a:txBody>
                    <a:bodyPr/>
                    <a:lstStyle/>
                    <a:p>
                      <a:pPr algn="ctr" fontAlgn="b"/>
                      <a:r>
                        <a:rPr lang="bs-Latn-BA" sz="1100" u="none" strike="noStrike" dirty="0">
                          <a:effectLst/>
                        </a:rPr>
                        <a:t>Zakarian, Mr Maprieder</a:t>
                      </a:r>
                      <a:endParaRPr lang="bs-Latn-B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 dirty="0">
                          <a:effectLst/>
                        </a:rPr>
                        <a:t>0.0079</a:t>
                      </a:r>
                      <a:endParaRPr lang="bs-Latn-BA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 dirty="0">
                          <a:effectLst/>
                        </a:rPr>
                        <a:t>0</a:t>
                      </a:r>
                      <a:endParaRPr lang="bs-Latn-BA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568181"/>
                  </a:ext>
                </a:extLst>
              </a:tr>
              <a:tr h="19678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s-Latn-BA" sz="1100" u="none" strike="noStrike" dirty="0">
                          <a:effectLst/>
                        </a:rPr>
                        <a:t>Anderson, Mr Harry</a:t>
                      </a:r>
                      <a:endParaRPr lang="bs-Latn-B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 dirty="0">
                          <a:effectLst/>
                        </a:rPr>
                        <a:t>0.8047</a:t>
                      </a:r>
                      <a:endParaRPr lang="bs-Latn-BA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 dirty="0">
                          <a:effectLst/>
                        </a:rPr>
                        <a:t>1</a:t>
                      </a:r>
                      <a:endParaRPr lang="bs-Latn-BA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29872"/>
                  </a:ext>
                </a:extLst>
              </a:tr>
              <a:tr h="196785">
                <a:tc>
                  <a:txBody>
                    <a:bodyPr/>
                    <a:lstStyle/>
                    <a:p>
                      <a:pPr algn="ctr" fontAlgn="b"/>
                      <a:r>
                        <a:rPr lang="bs-Latn-BA" sz="1100" u="none" strike="noStrike" dirty="0">
                          <a:effectLst/>
                        </a:rPr>
                        <a:t>Andrews, Miss Kornelia Theodosia</a:t>
                      </a:r>
                      <a:endParaRPr lang="bs-Latn-B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 b="1" dirty="0">
                          <a:effectLst/>
                        </a:rPr>
                        <a:t>0.2133</a:t>
                      </a:r>
                      <a:endParaRPr lang="bs-Latn-BA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 b="1" dirty="0">
                          <a:effectLst/>
                        </a:rPr>
                        <a:t>1</a:t>
                      </a:r>
                      <a:endParaRPr lang="bs-Latn-BA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329199"/>
                  </a:ext>
                </a:extLst>
              </a:tr>
              <a:tr h="208339">
                <a:tc>
                  <a:txBody>
                    <a:bodyPr/>
                    <a:lstStyle/>
                    <a:p>
                      <a:pPr algn="ctr" fontAlgn="b"/>
                      <a:r>
                        <a:rPr lang="bs-Latn-BA" sz="1100" u="none" strike="noStrike" dirty="0">
                          <a:effectLst/>
                        </a:rPr>
                        <a:t>Brown, </a:t>
                      </a:r>
                      <a:r>
                        <a:rPr lang="en-US" sz="1100" u="none" strike="noStrike" dirty="0" err="1">
                          <a:effectLst/>
                        </a:rPr>
                        <a:t>Mrs</a:t>
                      </a:r>
                      <a:r>
                        <a:rPr lang="en-US" sz="1100" u="none" strike="noStrike" dirty="0">
                          <a:effectLst/>
                        </a:rPr>
                        <a:t> John Murray (Caroline Lane </a:t>
                      </a:r>
                      <a:r>
                        <a:rPr lang="en-US" sz="1100" u="none" strike="noStrike" dirty="0" err="1">
                          <a:effectLst/>
                        </a:rPr>
                        <a:t>Lamson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bs-Latn-B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 dirty="0">
                          <a:effectLst/>
                        </a:rPr>
                        <a:t>0.8413</a:t>
                      </a:r>
                      <a:endParaRPr lang="bs-Latn-BA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 dirty="0">
                          <a:effectLst/>
                        </a:rPr>
                        <a:t>1</a:t>
                      </a:r>
                      <a:endParaRPr lang="bs-Latn-BA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813135"/>
                  </a:ext>
                </a:extLst>
              </a:tr>
              <a:tr h="196785">
                <a:tc>
                  <a:txBody>
                    <a:bodyPr/>
                    <a:lstStyle/>
                    <a:p>
                      <a:pPr algn="ctr" fontAlgn="b"/>
                      <a:r>
                        <a:rPr lang="bs-Latn-BA" sz="1100" u="none" strike="noStrike" dirty="0">
                          <a:effectLst/>
                        </a:rPr>
                        <a:t>Carter, Mr William Ernest</a:t>
                      </a:r>
                      <a:endParaRPr lang="bs-Latn-B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 dirty="0">
                          <a:effectLst/>
                        </a:rPr>
                        <a:t>0.7876</a:t>
                      </a:r>
                      <a:endParaRPr lang="bs-Latn-BA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s-Latn-BA" sz="1100" dirty="0">
                          <a:effectLst/>
                        </a:rPr>
                        <a:t>1</a:t>
                      </a:r>
                      <a:endParaRPr lang="bs-Latn-BA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58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004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1A15-3C0C-4679-B65F-0494E38E4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Anomaly detection</a:t>
            </a:r>
            <a:endParaRPr lang="bs-Latn-BA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48E97-B75C-4575-A517-8574AFF85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D</a:t>
            </a:r>
            <a:r>
              <a:rPr lang="en-US" dirty="0" err="1"/>
              <a:t>evelop</a:t>
            </a:r>
            <a:r>
              <a:rPr lang="en-US" dirty="0"/>
              <a:t> system which can be used for smart production monitoring and fault</a:t>
            </a:r>
            <a:r>
              <a:rPr lang="bs-Latn-BA" dirty="0"/>
              <a:t> detection in manufacturing processes</a:t>
            </a:r>
          </a:p>
          <a:p>
            <a:r>
              <a:rPr lang="bs-Latn-BA" dirty="0"/>
              <a:t>Given dataset: 1567 instances, 591 features</a:t>
            </a:r>
          </a:p>
          <a:p>
            <a:r>
              <a:rPr lang="bs-Latn-BA" dirty="0"/>
              <a:t>Unbalanced dataset: 104 fails</a:t>
            </a:r>
          </a:p>
          <a:p>
            <a:r>
              <a:rPr lang="bs-Latn-BA" dirty="0"/>
              <a:t>Only numeric values</a:t>
            </a:r>
          </a:p>
          <a:p>
            <a:r>
              <a:rPr lang="bs-Latn-BA" dirty="0"/>
              <a:t>Missing values</a:t>
            </a:r>
          </a:p>
          <a:p>
            <a:r>
              <a:rPr lang="bs-Latn-BA" dirty="0"/>
              <a:t>Outliers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C09E7-674B-4671-B63C-8C9A787D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/>
              <a:t>8</a:t>
            </a:fld>
            <a:r>
              <a:rPr lang="bs-Latn-BA" sz="1400" dirty="0"/>
              <a:t>/14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19BF7C-120B-4E99-B9E8-48256E4C1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172" y="3651667"/>
            <a:ext cx="5111778" cy="256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455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18201-A2BF-48D5-870A-ED8452079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r>
              <a:rPr lang="bs-Latn-BA" dirty="0"/>
              <a:t>Anomalies are patterns in data that do not conform to a well defined notion of normal behavior</a:t>
            </a:r>
          </a:p>
          <a:p>
            <a:r>
              <a:rPr lang="bs-Latn-BA" dirty="0"/>
              <a:t>Anomaly detection techniques:</a:t>
            </a:r>
          </a:p>
          <a:p>
            <a:pPr lvl="1"/>
            <a:r>
              <a:rPr lang="bs-Latn-BA" dirty="0"/>
              <a:t>Classification based</a:t>
            </a:r>
          </a:p>
          <a:p>
            <a:pPr lvl="1"/>
            <a:r>
              <a:rPr lang="bs-Latn-BA" dirty="0"/>
              <a:t>Nearest Neighbor based</a:t>
            </a:r>
          </a:p>
          <a:p>
            <a:pPr lvl="1"/>
            <a:r>
              <a:rPr lang="bs-Latn-BA" dirty="0">
                <a:solidFill>
                  <a:schemeClr val="tx1">
                    <a:lumMod val="65000"/>
                  </a:schemeClr>
                </a:solidFill>
              </a:rPr>
              <a:t>Clustering based</a:t>
            </a:r>
          </a:p>
          <a:p>
            <a:pPr lvl="1"/>
            <a:r>
              <a:rPr lang="bs-Latn-BA" dirty="0"/>
              <a:t>Statistical</a:t>
            </a:r>
          </a:p>
          <a:p>
            <a:pPr lvl="1"/>
            <a:r>
              <a:rPr lang="bs-Latn-BA" dirty="0"/>
              <a:t>Information theoretic</a:t>
            </a:r>
          </a:p>
          <a:p>
            <a:pPr lvl="1"/>
            <a:r>
              <a:rPr lang="bs-Latn-BA" dirty="0"/>
              <a:t>Spectral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08D301E-E73B-4F5F-BB33-3244C18C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3588"/>
            <a:ext cx="8610600" cy="1293812"/>
          </a:xfrm>
        </p:spPr>
        <p:txBody>
          <a:bodyPr/>
          <a:lstStyle/>
          <a:p>
            <a:r>
              <a:rPr lang="bs-Latn-BA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Anomaly detection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C84F0E6-EC70-4602-B382-429BBC50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bs-Latn-BA" sz="1400" dirty="0"/>
              <a:t>9/14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E40238-FF87-40A9-B200-A42D32091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792" y="2921937"/>
            <a:ext cx="3952875" cy="256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4595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774</TotalTime>
  <Words>523</Words>
  <Application>Microsoft Office PowerPoint</Application>
  <PresentationFormat>Widescreen</PresentationFormat>
  <Paragraphs>163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Times New Roman</vt:lpstr>
      <vt:lpstr>Vapor Trail</vt:lpstr>
      <vt:lpstr>Data science internship – month 1</vt:lpstr>
      <vt:lpstr>MOTIVATION</vt:lpstr>
      <vt:lpstr>TABLE OF CONTENTS</vt:lpstr>
      <vt:lpstr>Python for data science</vt:lpstr>
      <vt:lpstr>CLASSIFICATION IN DATA SCIENCE</vt:lpstr>
      <vt:lpstr>TITANIC</vt:lpstr>
      <vt:lpstr>TITANIC</vt:lpstr>
      <vt:lpstr>Anomaly detection</vt:lpstr>
      <vt:lpstr>Anomaly detection</vt:lpstr>
      <vt:lpstr>Anomaly detection</vt:lpstr>
      <vt:lpstr>Anomaly detection</vt:lpstr>
      <vt:lpstr>Anomaly detection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eBrand</dc:creator>
  <cp:lastModifiedBy>eBrand</cp:lastModifiedBy>
  <cp:revision>46</cp:revision>
  <dcterms:created xsi:type="dcterms:W3CDTF">2018-02-20T23:40:08Z</dcterms:created>
  <dcterms:modified xsi:type="dcterms:W3CDTF">2018-02-22T00:40:08Z</dcterms:modified>
</cp:coreProperties>
</file>