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2CD36-282F-4EDB-883B-490FC0461E60}" type="datetimeFigureOut">
              <a:rPr lang="bs-Latn-BA" smtClean="0"/>
              <a:t>22.3.2018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FEFF-EE36-46D0-A6E7-6F86FC21F59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43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29E-E067-453D-8900-783FEA83D416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7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E0B8-1B82-410A-B747-E324545FA8D7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863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835-5FB7-4226-8466-575CD19C91E0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265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69C7-0123-45A6-8736-5C73931C28BA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4"/>
            <a:ext cx="1312025" cy="3600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2450850-3A87-45A3-BDF7-C0862660680B}" type="slidenum">
              <a:rPr lang="bs-Latn-BA" smtClean="0"/>
              <a:pPr/>
              <a:t>‹#›</a:t>
            </a:fld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5280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10A2-B66A-41ED-A7DE-DDA0FED43777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4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7185-FD8C-4E97-8F76-DCDE64893D9C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7350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D6AD-4ECD-40CB-87CF-7B539571BC9C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142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213-1A1D-4457-B641-1AF4F82A0AEE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3274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21C1-FE3D-419D-8E11-FDC3772BFAEC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603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275C8C-C4F9-43FE-838D-E3627D2623E6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8213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370-7085-44CD-BA6B-FF67C4EE3528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9226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35D5F-503E-48E6-9F75-18B787F64CB6}" type="datetime1">
              <a:rPr lang="bs-Latn-BA" smtClean="0"/>
              <a:t>22.3.2018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450850-3A87-45A3-BDF7-C0862660680B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FFD4-CD7F-4B61-ABA1-A8409FC7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sz="6000" dirty="0">
                <a:solidFill>
                  <a:schemeClr val="tx2"/>
                </a:solidFill>
                <a:latin typeface="Century Gothic" panose="020B0502020202020204" pitchFamily="34" charset="0"/>
              </a:rPr>
              <a:t>DATA SCIENCE INTERNSHIP</a:t>
            </a:r>
            <a:b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</a:br>
            <a:r>
              <a:rPr lang="bs-Latn-BA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MONTH 2</a:t>
            </a:r>
            <a:endParaRPr lang="bs-Latn-BA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46A3-CCCB-4392-B1AF-49B5EEE3D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s-Latn-BA" sz="1600" dirty="0">
                <a:latin typeface="Century Gothic" panose="020B0502020202020204" pitchFamily="34" charset="0"/>
              </a:rPr>
              <a:t>MENTOR: BELMA IBRAHIMOVIĆ</a:t>
            </a:r>
          </a:p>
          <a:p>
            <a:r>
              <a:rPr lang="bs-Latn-BA" sz="1600" dirty="0">
                <a:latin typeface="Century Gothic" panose="020B0502020202020204" pitchFamily="34" charset="0"/>
              </a:rPr>
              <a:t>INTERN: MEHMED KADRIĆ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680DF-CA2A-43C6-B4FA-F94F19B7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49" y="4455620"/>
            <a:ext cx="10728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39E76E-9280-48BB-B7EE-44947B1E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47" y="737246"/>
            <a:ext cx="3491123" cy="2910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DC1A7-9681-4CA4-B96D-2AD255CD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bs-Latn-BA" sz="4400" dirty="0">
                <a:solidFill>
                  <a:schemeClr val="tx1"/>
                </a:solidFill>
              </a:rPr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C5CB-3F62-4ABF-80A8-EFAE6F26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15475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Depending on the features that you process you categorize things in certain ways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CNN automatically extracts features</a:t>
            </a:r>
          </a:p>
          <a:p>
            <a:endParaRPr lang="bs-Latn-BA" dirty="0"/>
          </a:p>
          <a:p>
            <a:pPr marL="0" indent="0">
              <a:buNone/>
            </a:pPr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583F-F0C2-405D-9DD6-F8FB771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9/13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9B2ECD-9042-4B20-977B-08F609AD738C}"/>
              </a:ext>
            </a:extLst>
          </p:cNvPr>
          <p:cNvSpPr/>
          <p:nvPr/>
        </p:nvSpPr>
        <p:spPr>
          <a:xfrm>
            <a:off x="2044700" y="4481937"/>
            <a:ext cx="1447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9E24AE-AFE2-4A6D-9D91-243800BADBB2}"/>
              </a:ext>
            </a:extLst>
          </p:cNvPr>
          <p:cNvSpPr/>
          <p:nvPr/>
        </p:nvSpPr>
        <p:spPr>
          <a:xfrm>
            <a:off x="4417784" y="4133016"/>
            <a:ext cx="3987800" cy="19170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DBEBF-E1FF-4746-8010-DBA46B002433}"/>
              </a:ext>
            </a:extLst>
          </p:cNvPr>
          <p:cNvSpPr/>
          <p:nvPr/>
        </p:nvSpPr>
        <p:spPr>
          <a:xfrm>
            <a:off x="9330868" y="4352120"/>
            <a:ext cx="1635492" cy="14788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bs-Latn-BA" dirty="0">
                <a:solidFill>
                  <a:schemeClr val="tx1"/>
                </a:solidFill>
              </a:rPr>
              <a:t>Label (Image class)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F1E4835-2F2E-41D5-A4BF-39216A11D936}"/>
              </a:ext>
            </a:extLst>
          </p:cNvPr>
          <p:cNvSpPr/>
          <p:nvPr/>
        </p:nvSpPr>
        <p:spPr>
          <a:xfrm>
            <a:off x="3492500" y="4944904"/>
            <a:ext cx="925284" cy="29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515B6D3-CED9-4EA5-85AA-82BB911D7667}"/>
              </a:ext>
            </a:extLst>
          </p:cNvPr>
          <p:cNvSpPr/>
          <p:nvPr/>
        </p:nvSpPr>
        <p:spPr>
          <a:xfrm>
            <a:off x="8405584" y="4944904"/>
            <a:ext cx="925284" cy="29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9178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3037B7-3879-4C0B-9383-2FD9759F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2" y="1951489"/>
            <a:ext cx="7161928" cy="3169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80971-0711-4FEE-9B5C-B4B419C7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ARCHITECTURE OF 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A04FF-ACE0-49B9-8886-26BA3753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bs-Latn-BA" dirty="0">
                <a:solidFill>
                  <a:srgbClr val="FFFFFF"/>
                </a:solidFill>
              </a:rPr>
              <a:t>10/13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46845-D412-44E2-9E9F-8A520546E997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image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layer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Pooling Layer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connection</a:t>
            </a:r>
          </a:p>
        </p:txBody>
      </p:sp>
    </p:spTree>
    <p:extLst>
      <p:ext uri="{BB962C8B-B14F-4D97-AF65-F5344CB8AC3E}">
        <p14:creationId xmlns:p14="http://schemas.microsoft.com/office/powerpoint/2010/main" val="165636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D2BB-6107-4D97-824C-6DD4B704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400" dirty="0">
                <a:solidFill>
                  <a:schemeClr val="tx1"/>
                </a:solidFill>
              </a:rPr>
              <a:t>Example – Car recognition with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3021-765C-4D5A-9AB6-844D2089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Probably the most well-known problem in computer vision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Convolutional NN for car recognition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Small dataset</a:t>
            </a:r>
          </a:p>
          <a:p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30B16-FFE3-4D9C-9E30-C03E75F5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/>
              <a:t>11/13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75DAC-68E2-4DC0-A22D-EBF8C75B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81" y="3429000"/>
            <a:ext cx="285789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6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6C4A-4A77-43B4-888C-591BD1C7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B75-1626-45D5-9DFC-7CBDF6CC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More research on YOLO approach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Build an AI system for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954FE-D518-40C3-B2B9-1E8BD28E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/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14700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2935-4627-4031-8B91-DE53D730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21121"/>
            <a:ext cx="10058400" cy="1450757"/>
          </a:xfrm>
        </p:spPr>
        <p:txBody>
          <a:bodyPr/>
          <a:lstStyle/>
          <a:p>
            <a:pPr algn="ctr"/>
            <a:r>
              <a:rPr lang="bs-Latn-BA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BDBF-2303-4CB4-8322-BC0BEEB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4"/>
            <a:ext cx="1312025" cy="360000"/>
          </a:xfrm>
          <a:solidFill>
            <a:schemeClr val="accent1"/>
          </a:solidFill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33302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96C7-BD94-433C-8710-1E9FE3C0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BDA6-6C99-4CF4-8436-1CF170D2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1400"/>
            <a:ext cx="10058400" cy="3557694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  <a:t> Anomaly detection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  <a:t> Object detection for self-driving car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  <a:t> Research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  <a:t> Example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  <a:latin typeface="Century Gothic" panose="020B0502020202020204" pitchFamily="34" charset="0"/>
              </a:rPr>
              <a:t> What next?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78A08-C776-4DE8-861E-41553E30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>
                <a:latin typeface="Century Gothic" panose="020B0502020202020204" pitchFamily="34" charset="0"/>
              </a:rPr>
              <a:t>2</a:t>
            </a:r>
            <a:r>
              <a:rPr lang="bs-Latn-BA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/13</a:t>
            </a:r>
            <a:endParaRPr lang="bs-Latn-BA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3F091-5AF0-4CC0-9582-C7E29AC18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5" r="7583" b="2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B1DF0-8ACF-4C6E-9F6E-743F10D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s-Latn-BA" sz="4400" dirty="0">
                <a:solidFill>
                  <a:schemeClr val="tx1"/>
                </a:solidFill>
              </a:rPr>
              <a:t>REAL WORLD PRODUCTION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190C-4D6D-4326-AFBA-640A2BB9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The process of manufacturing semiconductors consists of more than a hundred steps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Each step require few measurements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Preventive action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Nuclear Power Plant anomaly detection system</a:t>
            </a:r>
          </a:p>
          <a:p>
            <a:endParaRPr lang="bs-Latn-BA" dirty="0"/>
          </a:p>
          <a:p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99D0F-66E7-458E-8B74-73965C51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3/13</a:t>
            </a:r>
          </a:p>
        </p:txBody>
      </p:sp>
    </p:spTree>
    <p:extLst>
      <p:ext uri="{BB962C8B-B14F-4D97-AF65-F5344CB8AC3E}">
        <p14:creationId xmlns:p14="http://schemas.microsoft.com/office/powerpoint/2010/main" val="42846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1C10-04C4-4F90-8E30-A6002EF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2"/>
                </a:solidFill>
              </a:rPr>
              <a:t>ANOMALY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1612-BFAD-45FE-A6F3-A5A4864F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</a:t>
            </a:r>
            <a:r>
              <a:rPr lang="bs-Latn-BA" dirty="0">
                <a:solidFill>
                  <a:schemeClr val="tx2"/>
                </a:solidFill>
              </a:rPr>
              <a:t>Poor performance of previous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</a:rPr>
              <a:t> One-class SVM algorithm</a:t>
            </a:r>
          </a:p>
          <a:p>
            <a:pPr marL="0" indent="0">
              <a:buClr>
                <a:schemeClr val="tx1"/>
              </a:buClr>
              <a:buNone/>
            </a:pPr>
            <a:endParaRPr lang="bs-Latn-BA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bs-Latn-BA" dirty="0"/>
          </a:p>
          <a:p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92118-5689-49EA-84D1-B5BC2B08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0850-3A87-45A3-BDF7-C0862660680B}" type="slidenum">
              <a:rPr lang="bs-Latn-BA" smtClean="0"/>
              <a:t>4</a:t>
            </a:fld>
            <a:r>
              <a:rPr lang="bs-Latn-BA" dirty="0"/>
              <a:t>/13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77F775-34BC-4EEF-B4CF-6D7EFF1F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47162"/>
              </p:ext>
            </p:extLst>
          </p:nvPr>
        </p:nvGraphicFramePr>
        <p:xfrm>
          <a:off x="2303780" y="2870200"/>
          <a:ext cx="76454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349992294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791874620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59853310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9050647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76845908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0299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493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Not 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2482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Avg/total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440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1BC664-153E-4316-B89A-C2457E8D0A64}"/>
              </a:ext>
            </a:extLst>
          </p:cNvPr>
          <p:cNvSpPr txBox="1"/>
          <p:nvPr/>
        </p:nvSpPr>
        <p:spPr>
          <a:xfrm>
            <a:off x="10287493" y="34170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6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1C10-04C4-4F90-8E30-A6002EF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2"/>
                </a:solidFill>
              </a:rPr>
              <a:t>ANOMALY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1612-BFAD-45FE-A6F3-A5A4864F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</a:t>
            </a:r>
            <a:r>
              <a:rPr lang="bs-Latn-BA" dirty="0">
                <a:solidFill>
                  <a:schemeClr val="tx2"/>
                </a:solidFill>
              </a:rPr>
              <a:t>Poor performance of previous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2"/>
                </a:solidFill>
              </a:rPr>
              <a:t> One-class SVM algorithm</a:t>
            </a:r>
          </a:p>
          <a:p>
            <a:pPr marL="0" indent="0">
              <a:buClr>
                <a:schemeClr val="tx1"/>
              </a:buClr>
              <a:buNone/>
            </a:pPr>
            <a:endParaRPr lang="bs-Latn-BA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bs-Latn-BA" dirty="0"/>
          </a:p>
          <a:p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92118-5689-49EA-84D1-B5BC2B08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/>
              <a:t>4/13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77F775-34BC-4EEF-B4CF-6D7EFF1F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91089"/>
              </p:ext>
            </p:extLst>
          </p:nvPr>
        </p:nvGraphicFramePr>
        <p:xfrm>
          <a:off x="2303780" y="2870200"/>
          <a:ext cx="76454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349992294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791874620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59853310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9050647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76845908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0299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493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Not 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2482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Avg/total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440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766F9F-521D-48E3-AD58-8CBB000F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23961"/>
              </p:ext>
            </p:extLst>
          </p:nvPr>
        </p:nvGraphicFramePr>
        <p:xfrm>
          <a:off x="2303780" y="4626186"/>
          <a:ext cx="76454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val="349992294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791874620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59853310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90506476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376845908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0299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>
                          <a:solidFill>
                            <a:srgbClr val="00B05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493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Not 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2482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Avg/total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1567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440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1BC664-153E-4316-B89A-C2457E8D0A64}"/>
              </a:ext>
            </a:extLst>
          </p:cNvPr>
          <p:cNvSpPr txBox="1"/>
          <p:nvPr/>
        </p:nvSpPr>
        <p:spPr>
          <a:xfrm>
            <a:off x="10287493" y="34170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DBSCAN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853FB-36BD-4BD8-8EB5-78E0A2B198B1}"/>
              </a:ext>
            </a:extLst>
          </p:cNvPr>
          <p:cNvSpPr txBox="1"/>
          <p:nvPr/>
        </p:nvSpPr>
        <p:spPr>
          <a:xfrm>
            <a:off x="10287493" y="517304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OneClassSVM</a:t>
            </a:r>
          </a:p>
        </p:txBody>
      </p:sp>
    </p:spTree>
    <p:extLst>
      <p:ext uri="{BB962C8B-B14F-4D97-AF65-F5344CB8AC3E}">
        <p14:creationId xmlns:p14="http://schemas.microsoft.com/office/powerpoint/2010/main" val="39409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497D3-8772-4182-8878-1BFDDFAF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1" r="25355" b="-3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373FE-6F39-4CA7-93B6-C19B314E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s-Latn-BA" sz="3600" dirty="0">
                <a:solidFill>
                  <a:schemeClr val="tx1"/>
                </a:solidFill>
              </a:rPr>
              <a:t>OBJECT DETECTION FOR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609A-BB7E-4775-9236-0A54ED03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YOLO object detection for self-driving car using Tensorflow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Objects are: car, truck, pedestrian and street lights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YOLO – deep learning state of the art approach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Projects consists two major tasks: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Research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Develop POC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bs-Latn-BA" dirty="0"/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D971-E521-4BC9-86B4-46F15D7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39701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7A33C2-7DB6-445A-A883-F46ACB90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45" y="2102200"/>
            <a:ext cx="2629535" cy="1755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726E5-DB01-4A87-A3E7-6F0FA0B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s-Latn-BA" sz="4000" dirty="0">
                <a:solidFill>
                  <a:schemeClr val="tx1"/>
                </a:solidFill>
              </a:rPr>
              <a:t>COMPUTER VISION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4B1D-58D4-4797-88F4-8968A9BD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</a:t>
            </a:r>
            <a:r>
              <a:rPr lang="en-US" dirty="0"/>
              <a:t>We try to teach computers how to see</a:t>
            </a:r>
            <a:endParaRPr lang="bs-Latn-BA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DL </a:t>
            </a:r>
            <a:r>
              <a:rPr lang="en-US" dirty="0"/>
              <a:t>added a huge boost to the already rapidly developing field of</a:t>
            </a:r>
            <a:r>
              <a:rPr lang="bs-Latn-BA" dirty="0"/>
              <a:t> CV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Artificial Neural Networks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s-Latn-BA" dirty="0"/>
              <a:t> Convolutional Neural Networks</a:t>
            </a:r>
          </a:p>
          <a:p>
            <a:endParaRPr lang="bs-Latn-B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BC56-5D89-40E8-8C6C-17C115E3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s-Latn-BA" dirty="0"/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388139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35A7-316B-467B-B1E1-B8517BBE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ARTIFICIAL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F8345-E18E-4376-9CC3-6987607A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/>
              <a:t>7/13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57C2C-53FA-474B-B857-97DC4463666A}"/>
              </a:ext>
            </a:extLst>
          </p:cNvPr>
          <p:cNvSpPr txBox="1"/>
          <p:nvPr/>
        </p:nvSpPr>
        <p:spPr>
          <a:xfrm>
            <a:off x="1097280" y="2104683"/>
            <a:ext cx="659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Inputs, weights, activation function,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Backpropagation</a:t>
            </a:r>
          </a:p>
          <a:p>
            <a:endParaRPr lang="bs-Latn-B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6F0B92-32DB-4CBE-B802-5526E29A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62" y="3251230"/>
            <a:ext cx="6830876" cy="2126111"/>
          </a:xfrm>
        </p:spPr>
      </p:pic>
    </p:spTree>
    <p:extLst>
      <p:ext uri="{BB962C8B-B14F-4D97-AF65-F5344CB8AC3E}">
        <p14:creationId xmlns:p14="http://schemas.microsoft.com/office/powerpoint/2010/main" val="351376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35A7-316B-467B-B1E1-B8517BBE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600" dirty="0">
                <a:solidFill>
                  <a:schemeClr val="tx1"/>
                </a:solidFill>
              </a:rPr>
              <a:t>ARTIFICIAL NEURAL NETWORKS -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61075-DDB0-44EF-8D7A-E02E3EE66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58" y="2104022"/>
            <a:ext cx="28194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F8345-E18E-4376-9CC3-6987607A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s-Latn-BA" dirty="0"/>
              <a:t>8/13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57C2C-53FA-474B-B857-97DC4463666A}"/>
              </a:ext>
            </a:extLst>
          </p:cNvPr>
          <p:cNvSpPr txBox="1"/>
          <p:nvPr/>
        </p:nvSpPr>
        <p:spPr>
          <a:xfrm>
            <a:off x="1097280" y="2783809"/>
            <a:ext cx="6598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Step 1: Randomly initialise the wights to small numbers</a:t>
            </a:r>
          </a:p>
          <a:p>
            <a:r>
              <a:rPr lang="bs-Latn-BA" dirty="0"/>
              <a:t>Step 2: Input the first obesrvation of your dataset</a:t>
            </a:r>
          </a:p>
          <a:p>
            <a:r>
              <a:rPr lang="bs-Latn-BA" dirty="0"/>
              <a:t>Step 3: Forward-Propagation</a:t>
            </a:r>
          </a:p>
          <a:p>
            <a:r>
              <a:rPr lang="bs-Latn-BA" dirty="0"/>
              <a:t>Step 4: Measure generated error</a:t>
            </a:r>
          </a:p>
          <a:p>
            <a:r>
              <a:rPr lang="bs-Latn-BA" dirty="0"/>
              <a:t>Step 5: Back-Propagation</a:t>
            </a:r>
          </a:p>
          <a:p>
            <a:r>
              <a:rPr lang="bs-Latn-BA" dirty="0"/>
              <a:t>Step 6: Repeat Steps 1 to 5 and update weights</a:t>
            </a:r>
          </a:p>
          <a:p>
            <a:r>
              <a:rPr lang="bs-Latn-BA" dirty="0"/>
              <a:t>Step 7: Epochs</a:t>
            </a:r>
          </a:p>
        </p:txBody>
      </p:sp>
    </p:spTree>
    <p:extLst>
      <p:ext uri="{BB962C8B-B14F-4D97-AF65-F5344CB8AC3E}">
        <p14:creationId xmlns:p14="http://schemas.microsoft.com/office/powerpoint/2010/main" val="19033672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408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Retrospect</vt:lpstr>
      <vt:lpstr>DATA SCIENCE INTERNSHIP MONTH 2</vt:lpstr>
      <vt:lpstr>TABLE OF CONTENTS</vt:lpstr>
      <vt:lpstr>REAL WORLD PRODUCTION PROCESS</vt:lpstr>
      <vt:lpstr>ANOMALY DETECTION SYSTEM</vt:lpstr>
      <vt:lpstr>ANOMALY DETECTION SYSTEM</vt:lpstr>
      <vt:lpstr>OBJECT DETECTION FOR SELF-DRIVING CAR</vt:lpstr>
      <vt:lpstr>COMPUTER VISION AND DEEP LEARNING</vt:lpstr>
      <vt:lpstr>ARTIFICIAL NEURAL NETWORKS</vt:lpstr>
      <vt:lpstr>ARTIFICIAL NEURAL NETWORKS - TRAINING</vt:lpstr>
      <vt:lpstr>CONVOLUTIONAL NEURAL NETWORK</vt:lpstr>
      <vt:lpstr>ARCHITECTURE OF CNN</vt:lpstr>
      <vt:lpstr>Example – Car recognition with CNN</vt:lpstr>
      <vt:lpstr>What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INTERNSHIP MONTH 2</dc:title>
  <dc:creator>eBrand</dc:creator>
  <cp:lastModifiedBy>eBrand</cp:lastModifiedBy>
  <cp:revision>24</cp:revision>
  <dcterms:created xsi:type="dcterms:W3CDTF">2018-03-21T10:59:41Z</dcterms:created>
  <dcterms:modified xsi:type="dcterms:W3CDTF">2018-03-22T01:21:02Z</dcterms:modified>
</cp:coreProperties>
</file>