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4660"/>
  </p:normalViewPr>
  <p:slideViewPr>
    <p:cSldViewPr snapToGrid="0">
      <p:cViewPr varScale="1">
        <p:scale>
          <a:sx n="30" d="100"/>
          <a:sy n="30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4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3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5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55" name="Imag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56" name="1056335080_2112x2816.jpe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ag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e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0" name="WhatsApp Image 2020-02-15 at 10.42.14 PM.jpeg" descr="WhatsApp Image 2020-02-15 at 10.42.14 PM.jpeg"/>
          <p:cNvPicPr>
            <a:picLocks noChangeAspect="1"/>
          </p:cNvPicPr>
          <p:nvPr/>
        </p:nvPicPr>
        <p:blipFill>
          <a:blip r:embed="rId3">
            <a:alphaModFix amt="14477"/>
          </a:blip>
          <a:stretch>
            <a:fillRect/>
          </a:stretch>
        </p:blipFill>
        <p:spPr>
          <a:xfrm>
            <a:off x="39551" y="206379"/>
            <a:ext cx="24304898" cy="131041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0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1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1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1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199821" y="5768092"/>
            <a:ext cx="1731689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6000" dirty="0"/>
            </a:br>
            <a:r>
              <a:rPr lang="en-US" sz="8000" dirty="0"/>
              <a:t>DERS 01 </a:t>
            </a:r>
            <a:br>
              <a:rPr lang="en-US" sz="8000" dirty="0"/>
            </a:br>
            <a:r>
              <a:rPr lang="en-US" sz="8000" dirty="0"/>
              <a:t>17 Kasim 2021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br>
              <a:rPr lang="en-US" sz="2400" dirty="0"/>
            </a:br>
            <a:r>
              <a:rPr lang="en-US" sz="2400" noProof="1">
                <a:solidFill>
                  <a:schemeClr val="tx1"/>
                </a:solidFill>
              </a:rPr>
              <a:t>MEHMET BULUTLUOZ</a:t>
            </a:r>
            <a:br>
              <a:rPr lang="en-US" sz="2400" noProof="1">
                <a:solidFill>
                  <a:schemeClr val="tx1"/>
                </a:solidFill>
              </a:rPr>
            </a:br>
            <a:r>
              <a:rPr lang="en-US" sz="2400" noProof="1">
                <a:solidFill>
                  <a:schemeClr val="tx1"/>
                </a:solidFill>
              </a:rPr>
              <a:t>Elektronik Muh</a:t>
            </a:r>
            <a:endParaRPr lang="tr-TR" dirty="0"/>
          </a:p>
        </p:txBody>
      </p:sp>
      <p:pic>
        <p:nvPicPr>
          <p:cNvPr id="4098" name="Picture 2" descr="JDBC Statement – DatabaseMetaData Example – Developers Corner – Java Web  Development Tutor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34" y="1330712"/>
            <a:ext cx="11218669" cy="412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Shot 2020-10-09 at 12.55.38 PM.png" descr="Screen Shot 2020-10-09 at 12.55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967" y="3086334"/>
            <a:ext cx="15345579" cy="82303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74160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AVA APPLICATION"/>
          <p:cNvSpPr/>
          <p:nvPr/>
        </p:nvSpPr>
        <p:spPr>
          <a:xfrm>
            <a:off x="826318" y="4448959"/>
            <a:ext cx="5198072" cy="38992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 spc="0">
                <a:solidFill>
                  <a:srgbClr val="FFFFFF"/>
                </a:solidFill>
              </a:defRPr>
            </a:lvl1pPr>
          </a:lstStyle>
          <a:p>
            <a:r>
              <a:rPr dirty="0"/>
              <a:t>JAVA APPLICATION</a:t>
            </a:r>
          </a:p>
        </p:txBody>
      </p:sp>
      <p:sp>
        <p:nvSpPr>
          <p:cNvPr id="6" name="JDBC…"/>
          <p:cNvSpPr/>
          <p:nvPr/>
        </p:nvSpPr>
        <p:spPr>
          <a:xfrm>
            <a:off x="8573144" y="3632915"/>
            <a:ext cx="8344199" cy="67714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10000" spc="0">
                <a:solidFill>
                  <a:srgbClr val="FFFFFF"/>
                </a:solidFill>
              </a:defRPr>
            </a:pPr>
            <a:r>
              <a:rPr dirty="0"/>
              <a:t>JDBC </a:t>
            </a:r>
          </a:p>
          <a:p>
            <a:pPr defTabSz="825500">
              <a:defRPr sz="5700" spc="0">
                <a:solidFill>
                  <a:srgbClr val="FFFFFF"/>
                </a:solidFill>
              </a:defRPr>
            </a:pPr>
            <a:endParaRPr dirty="0"/>
          </a:p>
          <a:p>
            <a:pPr marL="564444" indent="-564444" algn="l" defTabSz="825500">
              <a:buClr>
                <a:srgbClr val="5E0000"/>
              </a:buClr>
              <a:buSzPct val="170000"/>
              <a:buChar char="•"/>
              <a:defRPr sz="3200" spc="0">
                <a:solidFill>
                  <a:srgbClr val="FFFFFF"/>
                </a:solidFill>
              </a:defRPr>
            </a:pPr>
            <a:r>
              <a:rPr lang="en-US" noProof="1"/>
              <a:t>JDBC = Java DataBase Connectivity</a:t>
            </a:r>
          </a:p>
          <a:p>
            <a:pPr marL="564444" indent="-564444" algn="l" defTabSz="825500">
              <a:buClr>
                <a:srgbClr val="5E0000"/>
              </a:buClr>
              <a:buSzPct val="170000"/>
              <a:buChar char="•"/>
              <a:defRPr sz="3200" spc="0">
                <a:solidFill>
                  <a:srgbClr val="FFFFFF"/>
                </a:solidFill>
              </a:defRPr>
            </a:pPr>
            <a:r>
              <a:rPr lang="en-US" noProof="1"/>
              <a:t>JDBC bir API dir</a:t>
            </a:r>
          </a:p>
          <a:p>
            <a:pPr marL="564444" indent="-564444" algn="l" defTabSz="825500">
              <a:buClr>
                <a:srgbClr val="5E0000"/>
              </a:buClr>
              <a:buSzPct val="170000"/>
              <a:buChar char="•"/>
              <a:defRPr sz="3200" spc="0">
                <a:solidFill>
                  <a:srgbClr val="FFFFFF"/>
                </a:solidFill>
              </a:defRPr>
            </a:pPr>
            <a:r>
              <a:rPr lang="en-US" noProof="1"/>
              <a:t>JDBC Java application lari data source a baglar.</a:t>
            </a:r>
          </a:p>
        </p:txBody>
      </p:sp>
      <p:sp>
        <p:nvSpPr>
          <p:cNvPr id="7" name="DATA SOURCE…"/>
          <p:cNvSpPr/>
          <p:nvPr/>
        </p:nvSpPr>
        <p:spPr>
          <a:xfrm>
            <a:off x="18965564" y="4448960"/>
            <a:ext cx="5198072" cy="38992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FFFFFF"/>
                </a:solidFill>
              </a:defRPr>
            </a:pPr>
            <a:r>
              <a:rPr dirty="0"/>
              <a:t>DATA SOURCE</a:t>
            </a:r>
          </a:p>
          <a:p>
            <a:pPr defTabSz="825500">
              <a:defRPr sz="3200" spc="0">
                <a:solidFill>
                  <a:srgbClr val="FFFFFF"/>
                </a:solidFill>
              </a:defRPr>
            </a:pPr>
            <a:r>
              <a:rPr dirty="0"/>
              <a:t>(DATABASE)</a:t>
            </a:r>
          </a:p>
        </p:txBody>
      </p:sp>
      <p:sp>
        <p:nvSpPr>
          <p:cNvPr id="8" name="Arrow"/>
          <p:cNvSpPr/>
          <p:nvPr/>
        </p:nvSpPr>
        <p:spPr>
          <a:xfrm>
            <a:off x="6828490" y="5952273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Arrow"/>
          <p:cNvSpPr/>
          <p:nvPr/>
        </p:nvSpPr>
        <p:spPr>
          <a:xfrm>
            <a:off x="17171987" y="5952273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" name="Dikdörtgen 9"/>
          <p:cNvSpPr/>
          <p:nvPr/>
        </p:nvSpPr>
        <p:spPr>
          <a:xfrm>
            <a:off x="5614987" y="1199531"/>
            <a:ext cx="1219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JDBC Nedir</a:t>
            </a:r>
          </a:p>
        </p:txBody>
      </p:sp>
    </p:spTree>
    <p:extLst>
      <p:ext uri="{BB962C8B-B14F-4D97-AF65-F5344CB8AC3E}">
        <p14:creationId xmlns:p14="http://schemas.microsoft.com/office/powerpoint/2010/main" val="11651555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5614987" y="1199531"/>
            <a:ext cx="1219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6000" dirty="0"/>
              <a:t>JDBC </a:t>
            </a:r>
            <a:endParaRPr lang="en-US" sz="6000" dirty="0"/>
          </a:p>
          <a:p>
            <a:r>
              <a:rPr lang="tr-TR" sz="6000" dirty="0">
                <a:solidFill>
                  <a:srgbClr val="C00000"/>
                </a:solidFill>
              </a:rPr>
              <a:t>J</a:t>
            </a:r>
            <a:r>
              <a:rPr lang="tr-TR" sz="6000" dirty="0"/>
              <a:t>ava </a:t>
            </a:r>
            <a:r>
              <a:rPr lang="tr-TR" sz="6000" dirty="0">
                <a:solidFill>
                  <a:srgbClr val="C00000"/>
                </a:solidFill>
              </a:rPr>
              <a:t>D</a:t>
            </a:r>
            <a:r>
              <a:rPr lang="tr-TR" sz="6000" dirty="0"/>
              <a:t>ata</a:t>
            </a:r>
            <a:r>
              <a:rPr lang="tr-TR" sz="6000" dirty="0">
                <a:solidFill>
                  <a:srgbClr val="C00000"/>
                </a:solidFill>
              </a:rPr>
              <a:t>B</a:t>
            </a:r>
            <a:r>
              <a:rPr lang="tr-TR" sz="6000" dirty="0"/>
              <a:t>ase </a:t>
            </a:r>
            <a:r>
              <a:rPr lang="tr-TR" sz="6000" dirty="0">
                <a:solidFill>
                  <a:srgbClr val="C00000"/>
                </a:solidFill>
              </a:rPr>
              <a:t>C</a:t>
            </a:r>
            <a:r>
              <a:rPr lang="tr-TR" sz="6000" dirty="0"/>
              <a:t>onnectivity</a:t>
            </a:r>
            <a:endParaRPr lang="tr-T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E-UioU9qxcpoHG4qXRWkdFU24UmSR_QSIoNe5qN3o7k98uOxjB3ZKxVUi0lufh1BQho215zGXzW178VGcNxFSO_XixI0t2wNwEBX0lkrEqAajVclTWHHVMkyblXnB9EDkXhyofNZ2A.png" descr="CE-UioU9qxcpoHG4qXRWkdFU24UmSR_QSIoNe5qN3o7k98uOxjB3ZKxVUi0lufh1BQho215zGXzW178VGcNxFSO_XixI0t2wNwEBX0lkrEqAajVclTWHHVMkyblXnB9EDkXhyofNZ2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33" y="3981775"/>
            <a:ext cx="15335647" cy="707356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Dikdörtgen 1"/>
          <p:cNvSpPr/>
          <p:nvPr/>
        </p:nvSpPr>
        <p:spPr>
          <a:xfrm>
            <a:off x="1034903" y="4469820"/>
            <a:ext cx="6067646" cy="5371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indent="-552450" algn="l" defTabSz="309372">
              <a:spcBef>
                <a:spcPts val="3700"/>
              </a:spcBef>
              <a:buBlip>
                <a:blip r:embed="rId3"/>
              </a:buBlip>
              <a:defRPr sz="3132" spc="31"/>
            </a:pPr>
            <a:r>
              <a:rPr lang="tr-TR" dirty="0"/>
              <a:t>JDBC Driver i kullanılır</a:t>
            </a:r>
          </a:p>
          <a:p>
            <a:pPr marL="552450" indent="-552450" algn="l" defTabSz="309372">
              <a:spcBef>
                <a:spcPts val="3700"/>
              </a:spcBef>
              <a:buBlip>
                <a:blip r:embed="rId3"/>
              </a:buBlip>
              <a:defRPr sz="3132" spc="31"/>
            </a:pPr>
            <a:r>
              <a:rPr lang="tr-TR" dirty="0"/>
              <a:t>Farkli databaseler icin farklı driverlar kullanilir</a:t>
            </a:r>
          </a:p>
          <a:p>
            <a:pPr marL="552450" indent="-552450" algn="l" defTabSz="309372">
              <a:spcBef>
                <a:spcPts val="3700"/>
              </a:spcBef>
              <a:buBlip>
                <a:blip r:embed="rId3"/>
              </a:buBlip>
              <a:defRPr sz="3132" spc="31"/>
            </a:pPr>
            <a:r>
              <a:rPr lang="tr-TR" dirty="0"/>
              <a:t>sql developer, portgre sql,etc…gibi toollar database testing icin kullanilabilir</a:t>
            </a:r>
          </a:p>
          <a:p>
            <a:pPr marL="552450" indent="-552450" algn="l" defTabSz="309372">
              <a:spcBef>
                <a:spcPts val="3700"/>
              </a:spcBef>
              <a:buBlip>
                <a:blip r:embed="rId3"/>
              </a:buBlip>
              <a:defRPr sz="3132" spc="31"/>
            </a:pPr>
            <a:r>
              <a:rPr lang="tr-TR" dirty="0"/>
              <a:t>JDBC automasyon icin kullanilir</a:t>
            </a:r>
          </a:p>
        </p:txBody>
      </p:sp>
    </p:spTree>
    <p:extLst>
      <p:ext uri="{BB962C8B-B14F-4D97-AF65-F5344CB8AC3E}">
        <p14:creationId xmlns:p14="http://schemas.microsoft.com/office/powerpoint/2010/main" val="39748816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929413" y="2357501"/>
            <a:ext cx="19898271" cy="987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ts val="600"/>
              </a:spcBef>
              <a:spcAft>
                <a:spcPts val="60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Ilgili kutuphaneyi POM dosyamiza ekleyelim</a:t>
            </a:r>
          </a:p>
          <a:p>
            <a:pPr lvl="0" algn="l" defTabSz="914400" eaLnBrk="0" fontAlgn="base">
              <a:spcBef>
                <a:spcPts val="600"/>
              </a:spcBef>
              <a:spcAft>
                <a:spcPts val="600"/>
              </a:spcAft>
            </a:pPr>
            <a:r>
              <a:rPr lang="en-US" altLang="tr-TR" sz="3600" dirty="0">
                <a:solidFill>
                  <a:srgbClr val="000000"/>
                </a:solidFill>
                <a:latin typeface="JetBrains Mono"/>
              </a:rPr>
              <a:t>			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tr-TR" altLang="tr-TR" sz="3600" b="1" dirty="0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tr-TR" altLang="tr-TR" sz="3600" dirty="0">
                <a:solidFill>
                  <a:srgbClr val="000000"/>
                </a:solidFill>
                <a:latin typeface="JetBrains Mono"/>
              </a:rPr>
            </a:b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   </a:t>
            </a:r>
            <a:r>
              <a:rPr lang="en-US" altLang="tr-TR" sz="3600" dirty="0">
                <a:solidFill>
                  <a:srgbClr val="000000"/>
                </a:solidFill>
                <a:latin typeface="JetBrains Mono"/>
              </a:rPr>
              <a:t>			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tr-TR" sz="3600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tr-TR" altLang="tr-TR" sz="3600" b="1" dirty="0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&gt;com.microsoft.sqlserver&lt;/</a:t>
            </a:r>
            <a:r>
              <a:rPr lang="tr-TR" altLang="tr-TR" sz="3600" b="1" dirty="0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tr-TR" altLang="tr-TR" sz="3600" dirty="0">
                <a:solidFill>
                  <a:srgbClr val="000000"/>
                </a:solidFill>
                <a:latin typeface="JetBrains Mono"/>
              </a:rPr>
            </a:b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  </a:t>
            </a:r>
            <a:r>
              <a:rPr lang="en-US" altLang="tr-TR" sz="3600" dirty="0">
                <a:solidFill>
                  <a:srgbClr val="000000"/>
                </a:solidFill>
                <a:latin typeface="JetBrains Mono"/>
              </a:rPr>
              <a:t>			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  </a:t>
            </a:r>
            <a:r>
              <a:rPr lang="en-US" altLang="tr-TR" sz="3600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tr-TR" altLang="tr-TR" sz="3600" b="1" dirty="0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&gt;mssql-jdbc&lt;/</a:t>
            </a:r>
            <a:r>
              <a:rPr lang="tr-TR" altLang="tr-TR" sz="3600" b="1" dirty="0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tr-TR" altLang="tr-TR" sz="3600" dirty="0">
                <a:solidFill>
                  <a:srgbClr val="000000"/>
                </a:solidFill>
                <a:latin typeface="JetBrains Mono"/>
              </a:rPr>
            </a:b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   </a:t>
            </a:r>
            <a:r>
              <a:rPr lang="en-US" altLang="tr-TR" sz="3600" dirty="0">
                <a:solidFill>
                  <a:srgbClr val="000000"/>
                </a:solidFill>
                <a:latin typeface="JetBrains Mono"/>
              </a:rPr>
              <a:t>			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tr-TR" sz="3600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tr-TR" altLang="tr-TR" sz="3600" b="1" dirty="0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&gt;8.2.2.jre8&lt;/</a:t>
            </a:r>
            <a:r>
              <a:rPr lang="tr-TR" altLang="tr-TR" sz="3600" b="1" dirty="0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tr-TR" altLang="tr-TR" sz="3600" dirty="0">
                <a:solidFill>
                  <a:srgbClr val="000000"/>
                </a:solidFill>
                <a:latin typeface="JetBrains Mono"/>
              </a:rPr>
            </a:br>
            <a:r>
              <a:rPr lang="en-US" altLang="tr-TR" sz="3600" dirty="0">
                <a:solidFill>
                  <a:srgbClr val="000000"/>
                </a:solidFill>
                <a:latin typeface="JetBrains Mono"/>
              </a:rPr>
              <a:t>			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tr-TR" altLang="tr-TR" sz="3600" b="1" dirty="0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tr-TR" altLang="tr-TR" sz="3600" dirty="0">
                <a:solidFill>
                  <a:srgbClr val="000000"/>
                </a:solidFill>
                <a:latin typeface="JetBrains Mono"/>
              </a:rPr>
              <a:t>&gt;</a:t>
            </a:r>
            <a:endParaRPr lang="en-US" altLang="tr-TR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>
              <a:spcBef>
                <a:spcPts val="600"/>
              </a:spcBef>
              <a:spcAft>
                <a:spcPts val="60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Java klasoru </a:t>
            </a:r>
            <a:r>
              <a:rPr lang="en-US" altLang="tr-TR" sz="4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altina</a:t>
            </a: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4400" b="1" dirty="0">
                <a:solidFill>
                  <a:srgbClr val="008000"/>
                </a:solidFill>
                <a:latin typeface="JetBrains Mono"/>
              </a:rPr>
              <a:t>dbStepdefinitions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ekleyelim</a:t>
            </a:r>
          </a:p>
          <a:p>
            <a:pPr algn="l" defTabSz="914400" eaLnBrk="0" fontAlgn="base">
              <a:spcBef>
                <a:spcPts val="600"/>
              </a:spcBef>
              <a:spcAft>
                <a:spcPts val="60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 Runners paketi altinda </a:t>
            </a:r>
            <a:r>
              <a:rPr lang="en-US" altLang="tr-TR" sz="4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DbRunner</a:t>
            </a: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4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class’i</a:t>
            </a: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olusturalim glue olarak yeni olusturdugumuz </a:t>
            </a:r>
            <a:r>
              <a:rPr lang="tr-TR" altLang="tr-TR" sz="4400" b="1" dirty="0">
                <a:solidFill>
                  <a:srgbClr val="008000"/>
                </a:solidFill>
                <a:latin typeface="JetBrains Mono"/>
              </a:rPr>
              <a:t>dbStepdefinitions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paketini yazalim</a:t>
            </a:r>
          </a:p>
          <a:p>
            <a:pPr algn="l" defTabSz="914400" eaLnBrk="0" fontAlgn="base">
              <a:spcBef>
                <a:spcPts val="600"/>
              </a:spcBef>
              <a:spcAft>
                <a:spcPts val="600"/>
              </a:spcAft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4- features dosyasi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altinda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US1012_DbRead.feature olusturalim</a:t>
            </a:r>
          </a:p>
          <a:p>
            <a:pPr algn="l" defTabSz="914400" eaLnBrk="0" fontAlgn="base">
              <a:spcBef>
                <a:spcPts val="600"/>
              </a:spcBef>
              <a:spcAft>
                <a:spcPts val="60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	Scenario olusturalim :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TC_</a:t>
            </a: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18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 kullanici veri okur</a:t>
            </a: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 </a:t>
            </a:r>
            <a:endParaRPr lang="tr-TR" altLang="tr-TR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914400" eaLnBrk="0" fontAlgn="base">
              <a:spcBef>
                <a:spcPts val="600"/>
              </a:spcBef>
              <a:spcAft>
                <a:spcPts val="600"/>
              </a:spcAft>
            </a:pPr>
            <a:r>
              <a:rPr lang="en-US" altLang="tr-TR" sz="4400" dirty="0">
                <a:solidFill>
                  <a:srgbClr val="000080"/>
                </a:solidFill>
                <a:latin typeface="JetBrains Mono"/>
              </a:rPr>
              <a:t>		</a:t>
            </a:r>
            <a:r>
              <a:rPr lang="tr-TR" altLang="tr-TR" sz="4400" dirty="0">
                <a:solidFill>
                  <a:srgbClr val="000080"/>
                </a:solidFill>
                <a:latin typeface="JetBrains Mono"/>
              </a:rPr>
              <a:t>Given 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kullanici </a:t>
            </a: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CHQA 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veritabanina baglanir</a:t>
            </a:r>
            <a:br>
              <a:rPr lang="tr-TR" altLang="tr-TR" sz="4400" dirty="0">
                <a:solidFill>
                  <a:srgbClr val="000000"/>
                </a:solidFill>
                <a:latin typeface="JetBrains Mono"/>
              </a:rPr>
            </a:b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		</a:t>
            </a:r>
            <a:r>
              <a:rPr lang="tr-TR" altLang="tr-TR" sz="4400" dirty="0">
                <a:solidFill>
                  <a:srgbClr val="000080"/>
                </a:solidFill>
                <a:latin typeface="JetBrains Mono"/>
              </a:rPr>
              <a:t>And 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kullanici "tHOTELROOM" tablosundaki "Price" verilerini alir</a:t>
            </a:r>
            <a:br>
              <a:rPr lang="tr-TR" altLang="tr-TR" sz="4400" dirty="0">
                <a:solidFill>
                  <a:srgbClr val="000000"/>
                </a:solidFill>
                <a:latin typeface="JetBrains Mono"/>
              </a:rPr>
            </a:b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		</a:t>
            </a:r>
            <a:r>
              <a:rPr lang="tr-TR" altLang="tr-TR" sz="4400" dirty="0">
                <a:solidFill>
                  <a:srgbClr val="000080"/>
                </a:solidFill>
                <a:latin typeface="JetBrains Mono"/>
              </a:rPr>
              <a:t>And 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kullanici "Price" sutunundaki verileri okur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Dikdörtgen 7"/>
          <p:cNvSpPr/>
          <p:nvPr/>
        </p:nvSpPr>
        <p:spPr>
          <a:xfrm>
            <a:off x="6200811" y="1065391"/>
            <a:ext cx="119509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atabase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ağlanmak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cin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mlar</a:t>
            </a:r>
          </a:p>
        </p:txBody>
      </p:sp>
    </p:spTree>
    <p:extLst>
      <p:ext uri="{BB962C8B-B14F-4D97-AF65-F5344CB8AC3E}">
        <p14:creationId xmlns:p14="http://schemas.microsoft.com/office/powerpoint/2010/main" val="20896007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672856" y="3003169"/>
            <a:ext cx="21612446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 </a:t>
            </a:r>
            <a:r>
              <a:rPr 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baglanma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icin stepdefinition class’inda connection olusturmamiz gerekli. Ilk olarak instance olarak gerekli dediskenleri ve objeleri olusturalim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4400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altLang="tr-TR" sz="4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"jdbc:sqlserver://184.168.194.58:1433;databaseName=</a:t>
            </a:r>
            <a:r>
              <a:rPr lang="en-US" altLang="tr-TR" sz="4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				</a:t>
            </a:r>
            <a:r>
              <a:rPr lang="tr-TR" sz="4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qaconcorthotel</a:t>
            </a:r>
            <a:r>
              <a:rPr lang="en-US" sz="4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4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tr-TR" sz="4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4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user=Ahmet_User;password=Ahmet123!";</a:t>
            </a:r>
            <a:b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tr-TR" altLang="tr-TR" sz="4400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altLang="tr-TR" sz="4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"Ahmet_User"</a:t>
            </a:r>
            <a: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tr-TR" altLang="tr-TR" sz="4400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altLang="tr-TR" sz="4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"Ahmet123!"</a:t>
            </a:r>
            <a:r>
              <a:rPr lang="tr-TR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tr-TR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tr-TR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Connection </a:t>
            </a:r>
            <a:r>
              <a:rPr lang="tr-TR" altLang="tr-TR" sz="4400" b="1" dirty="0">
                <a:solidFill>
                  <a:srgbClr val="660E7A"/>
                </a:solidFill>
                <a:latin typeface="JetBrains Mono"/>
              </a:rPr>
              <a:t>connection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;</a:t>
            </a:r>
            <a:br>
              <a:rPr lang="tr-TR" altLang="tr-TR" sz="4400" dirty="0">
                <a:solidFill>
                  <a:srgbClr val="000000"/>
                </a:solidFill>
                <a:latin typeface="JetBrains Mono"/>
              </a:rPr>
            </a:b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Statement </a:t>
            </a:r>
            <a:r>
              <a:rPr lang="tr-TR" altLang="tr-TR" sz="4400" b="1" dirty="0">
                <a:solidFill>
                  <a:srgbClr val="660E7A"/>
                </a:solidFill>
                <a:latin typeface="JetBrains Mono"/>
              </a:rPr>
              <a:t>statement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;</a:t>
            </a:r>
            <a:br>
              <a:rPr lang="tr-TR" altLang="tr-TR" sz="4400" dirty="0">
                <a:solidFill>
                  <a:srgbClr val="000000"/>
                </a:solidFill>
                <a:latin typeface="JetBrains Mono"/>
              </a:rPr>
            </a:b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ResultSet </a:t>
            </a:r>
            <a:r>
              <a:rPr lang="tr-TR" altLang="tr-TR" sz="4400" b="1" dirty="0">
                <a:solidFill>
                  <a:srgbClr val="660E7A"/>
                </a:solidFill>
                <a:latin typeface="JetBrains Mono"/>
              </a:rPr>
              <a:t>resultSet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;</a:t>
            </a:r>
            <a:endParaRPr lang="en-US" altLang="tr-TR" sz="4400" dirty="0">
              <a:solidFill>
                <a:srgbClr val="000000"/>
              </a:solidFill>
              <a:latin typeface="JetBrains Mono"/>
            </a:endParaRP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6- Veritabanina baglanmak icin stepdefinition icinde connection’a deger atayalim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connection=DriverManager.getConnection(</a:t>
            </a:r>
            <a:r>
              <a:rPr lang="tr-TR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sername</a:t>
            </a:r>
            <a:r>
              <a:rPr 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tr-TR" altLang="tr-TR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200812" y="1490694"/>
            <a:ext cx="119509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atabase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ağlanmak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cin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mlar</a:t>
            </a:r>
          </a:p>
        </p:txBody>
      </p:sp>
    </p:spTree>
    <p:extLst>
      <p:ext uri="{BB962C8B-B14F-4D97-AF65-F5344CB8AC3E}">
        <p14:creationId xmlns:p14="http://schemas.microsoft.com/office/powerpoint/2010/main" val="35878690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53080" y="3003169"/>
            <a:ext cx="22138548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 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QUERY leri calistirmak ve verileri almak icin </a:t>
            </a: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statement’a deger atayalim</a:t>
            </a:r>
            <a:endParaRPr lang="tr-TR" altLang="tr-TR" sz="4400" dirty="0">
              <a:solidFill>
                <a:srgbClr val="000000"/>
              </a:solidFill>
              <a:latin typeface="JetBrains Mono"/>
            </a:endParaRP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b="1" dirty="0">
                <a:solidFill>
                  <a:srgbClr val="660E7A"/>
                </a:solidFill>
                <a:latin typeface="JetBrains Mono"/>
              </a:rPr>
              <a:t>	</a:t>
            </a:r>
            <a:r>
              <a:rPr lang="tr-TR" altLang="tr-TR" sz="4400" dirty="0">
                <a:solidFill>
                  <a:srgbClr val="660E7A"/>
                </a:solidFill>
                <a:latin typeface="JetBrains Mono"/>
              </a:rPr>
              <a:t>statement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=</a:t>
            </a:r>
            <a:r>
              <a:rPr lang="tr-TR" altLang="tr-TR" sz="4400" dirty="0">
                <a:solidFill>
                  <a:srgbClr val="660E7A"/>
                </a:solidFill>
                <a:latin typeface="JetBrains Mono"/>
              </a:rPr>
              <a:t>connection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.createStatement(ResultSet.</a:t>
            </a:r>
            <a:r>
              <a:rPr lang="tr-TR" altLang="tr-TR" sz="4400" i="1" dirty="0">
                <a:solidFill>
                  <a:srgbClr val="660E7A"/>
                </a:solidFill>
                <a:latin typeface="JetBrains Mono"/>
              </a:rPr>
              <a:t>TYPE_SCROLL_INSENSITIVE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,</a:t>
            </a: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ResultSet.</a:t>
            </a:r>
            <a:r>
              <a:rPr lang="tr-TR" altLang="tr-TR" sz="4400" i="1" dirty="0">
                <a:solidFill>
                  <a:srgbClr val="660E7A"/>
                </a:solidFill>
                <a:latin typeface="JetBrains Mono"/>
              </a:rPr>
              <a:t>CONCUR_READ_ONLY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);</a:t>
            </a:r>
            <a:endParaRPr lang="en-US" altLang="tr-TR" sz="4400" dirty="0">
              <a:solidFill>
                <a:srgbClr val="000000"/>
              </a:solidFill>
              <a:latin typeface="JetBrains Mono"/>
            </a:endParaRP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rgbClr val="000000"/>
                </a:solidFill>
                <a:latin typeface="JetBrains Mono"/>
              </a:rPr>
              <a:t>8- olusturdugumuz ve deger atadigimiz statement objesini kullanarak sorgumuzu yapalim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b="1" dirty="0">
                <a:solidFill>
                  <a:srgbClr val="000000"/>
                </a:solidFill>
                <a:latin typeface="JetBrains Mono"/>
              </a:rPr>
              <a:t>     </a:t>
            </a:r>
            <a:r>
              <a:rPr lang="tr-TR" altLang="tr-TR" sz="4400" dirty="0">
                <a:solidFill>
                  <a:srgbClr val="660E7A"/>
                </a:solidFill>
                <a:latin typeface="JetBrains Mono"/>
              </a:rPr>
              <a:t>resultSet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=</a:t>
            </a:r>
            <a:r>
              <a:rPr lang="tr-TR" altLang="tr-TR" sz="4400" dirty="0">
                <a:solidFill>
                  <a:srgbClr val="660E7A"/>
                </a:solidFill>
                <a:latin typeface="JetBrains Mono"/>
              </a:rPr>
              <a:t>statement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.executeQuery(</a:t>
            </a:r>
            <a:r>
              <a:rPr lang="tr-TR" altLang="tr-TR" sz="4400" dirty="0">
                <a:solidFill>
                  <a:srgbClr val="008000"/>
                </a:solidFill>
                <a:latin typeface="JetBrains Mono"/>
              </a:rPr>
              <a:t>"SELECT "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+string2+</a:t>
            </a:r>
            <a:r>
              <a:rPr lang="tr-TR" altLang="tr-TR" sz="4400" dirty="0">
                <a:solidFill>
                  <a:srgbClr val="008000"/>
                </a:solidFill>
                <a:latin typeface="JetBrains Mono"/>
              </a:rPr>
              <a:t>" FROM</a:t>
            </a:r>
            <a:r>
              <a:rPr lang="en-US" altLang="tr-TR" sz="4400" dirty="0">
                <a:solidFill>
                  <a:srgbClr val="008000"/>
                </a:solidFill>
                <a:latin typeface="JetBrains Mono"/>
              </a:rPr>
              <a:t> dbo.</a:t>
            </a:r>
            <a:r>
              <a:rPr lang="tr-TR" altLang="tr-TR" sz="4400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tr-TR" altLang="tr-TR" sz="4400" dirty="0">
                <a:solidFill>
                  <a:srgbClr val="000000"/>
                </a:solidFill>
                <a:latin typeface="JetBrains Mono"/>
              </a:rPr>
              <a:t>+string);</a:t>
            </a:r>
            <a:endParaRPr lang="tr-TR" altLang="tr-TR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9- 	8.adimda name sutunundaki tum veriler resultSet’e eklendi.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	resultSet methodlarini kullanarak bu </a:t>
            </a:r>
            <a:r>
              <a:rPr lang="en-US" altLang="tr-TR" sz="4400" dirty="0" err="1">
                <a:solidFill>
                  <a:schemeClr val="tx1"/>
                </a:solidFill>
                <a:latin typeface="Arial" panose="020B0604020202020204" pitchFamily="34" charset="0"/>
              </a:rPr>
              <a:t>verilere</a:t>
            </a:r>
            <a:r>
              <a:rPr lang="en-US" alt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tr-TR" sz="4400" dirty="0" err="1">
                <a:solidFill>
                  <a:schemeClr val="tx1"/>
                </a:solidFill>
                <a:latin typeface="Arial" panose="020B0604020202020204" pitchFamily="34" charset="0"/>
              </a:rPr>
              <a:t>ulasabiliriz</a:t>
            </a:r>
            <a:r>
              <a:rPr lang="en-US" alt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resultSet.getRow()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=&gt; Hangi rowdasin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defRPr sz="3492" spc="34"/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result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et.first()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=&gt; Ilk rowa git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defRPr sz="3492" spc="34"/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result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et.last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=&gt; son row a git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defRPr sz="3492" spc="34"/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result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et.absolute(5)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=&gt; 5inci row a git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defRPr sz="3492" spc="34"/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resultSet.getObject("BookName")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=&gt;BookName row daki objeyi ver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defRPr sz="3492" spc="34"/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resultSet.getString("BookName")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</a:rPr>
              <a:t>=&gt;BookName row daki degeri ver</a:t>
            </a:r>
            <a:r>
              <a:rPr lang="en-US" altLang="tr-TR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tr-TR" altLang="tr-TR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200812" y="1490694"/>
            <a:ext cx="119509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atabase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ağlanmak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cin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mlar</a:t>
            </a:r>
          </a:p>
        </p:txBody>
      </p:sp>
    </p:spTree>
    <p:extLst>
      <p:ext uri="{BB962C8B-B14F-4D97-AF65-F5344CB8AC3E}">
        <p14:creationId xmlns:p14="http://schemas.microsoft.com/office/powerpoint/2010/main" val="37405266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creen Shot 2020-10-13 at 8.04.18 PM.png" descr="Screen Shot 2020-10-13 at 8.04.1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609" y="1332154"/>
            <a:ext cx="8866685" cy="1028990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Dikdörtgen 5"/>
          <p:cNvSpPr/>
          <p:nvPr/>
        </p:nvSpPr>
        <p:spPr>
          <a:xfrm>
            <a:off x="9830662" y="1332154"/>
            <a:ext cx="35110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tr-TR" sz="6000" dirty="0"/>
          </a:p>
        </p:txBody>
      </p:sp>
      <p:sp>
        <p:nvSpPr>
          <p:cNvPr id="7" name="Dikdörtgen 6"/>
          <p:cNvSpPr/>
          <p:nvPr/>
        </p:nvSpPr>
        <p:spPr>
          <a:xfrm>
            <a:off x="1149752" y="3965682"/>
            <a:ext cx="1016329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Blip>
                <a:blip r:embed="rId3"/>
              </a:buBlip>
            </a:pP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Bu bizim schema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Blip>
                <a:blip r:embed="rId3"/>
              </a:buBlip>
            </a:pP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lar primary key i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e birbirlerine baglidir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Blip>
                <a:blip r:embed="rId3"/>
              </a:buBlip>
            </a:pP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Isimler net anlasilabilir olmayabilir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Blip>
                <a:blip r:embed="rId3"/>
              </a:buBlip>
            </a:pP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Database tester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lar 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hema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yi database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’i</a:t>
            </a: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 anlamak, qu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y’</a:t>
            </a:r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leri ona gore yazmak icin kullanır</a:t>
            </a:r>
          </a:p>
        </p:txBody>
      </p:sp>
    </p:spTree>
    <p:extLst>
      <p:ext uri="{BB962C8B-B14F-4D97-AF65-F5344CB8AC3E}">
        <p14:creationId xmlns:p14="http://schemas.microsoft.com/office/powerpoint/2010/main" val="30878865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5064971" y="1332154"/>
            <a:ext cx="130424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UTILS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AGLANTI ve </a:t>
            </a:r>
            <a:r>
              <a:rPr lang="en-US" sz="6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KUMA</a:t>
            </a:r>
            <a:endParaRPr lang="tr-TR" sz="6000" dirty="0"/>
          </a:p>
        </p:txBody>
      </p:sp>
      <p:sp>
        <p:nvSpPr>
          <p:cNvPr id="7" name="Dikdörtgen 6"/>
          <p:cNvSpPr/>
          <p:nvPr/>
        </p:nvSpPr>
        <p:spPr>
          <a:xfrm>
            <a:off x="1877340" y="2874301"/>
            <a:ext cx="17148080" cy="864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spcBef>
                <a:spcPts val="1200"/>
              </a:spcBef>
              <a:spcAft>
                <a:spcPts val="1200"/>
              </a:spcAft>
              <a:buAutoNum type="arabicParenR"/>
            </a:pPr>
            <a:r>
              <a:rPr lang="en-US" sz="4400" noProof="1">
                <a:latin typeface="Arial" panose="020B0604020202020204" pitchFamily="34" charset="0"/>
                <a:cs typeface="Arial" panose="020B0604020202020204" pitchFamily="34" charset="0"/>
              </a:rPr>
              <a:t>Database baglantisi icin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4400" noProof="1">
                <a:latin typeface="Arial" panose="020B0604020202020204" pitchFamily="34" charset="0"/>
                <a:cs typeface="Arial" panose="020B0604020202020204" pitchFamily="34" charset="0"/>
              </a:rPr>
              <a:t>			DBUtils.getConnection();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4400" noProof="1">
                <a:latin typeface="Arial" panose="020B0604020202020204" pitchFamily="34" charset="0"/>
                <a:cs typeface="Arial" panose="020B0604020202020204" pitchFamily="34" charset="0"/>
              </a:rPr>
              <a:t>2) Verileri almak icin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4400" noProof="1">
                <a:latin typeface="Arial" panose="020B0604020202020204" pitchFamily="34" charset="0"/>
                <a:cs typeface="Arial" panose="020B0604020202020204" pitchFamily="34" charset="0"/>
              </a:rPr>
              <a:t>			String query= "SELECT "+field+" FROM "+tablo;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4400" noProof="1">
                <a:latin typeface="Arial" panose="020B0604020202020204" pitchFamily="34" charset="0"/>
                <a:cs typeface="Arial" panose="020B0604020202020204" pitchFamily="34" charset="0"/>
              </a:rPr>
              <a:t>       DBUtils.executeQuery(query);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4400" noProof="1">
                <a:latin typeface="Arial" panose="020B0604020202020204" pitchFamily="34" charset="0"/>
                <a:cs typeface="Arial" panose="020B0604020202020204" pitchFamily="34" charset="0"/>
              </a:rPr>
              <a:t>3) Verileri okumak icin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4400" noProof="1">
                <a:latin typeface="Arial" panose="020B0604020202020204" pitchFamily="34" charset="0"/>
                <a:cs typeface="Arial" panose="020B0604020202020204" pitchFamily="34" charset="0"/>
              </a:rPr>
              <a:t>			DBUtils.getResultset().first();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4400" noProof="1">
                <a:latin typeface="Arial" panose="020B0604020202020204" pitchFamily="34" charset="0"/>
                <a:cs typeface="Arial" panose="020B0604020202020204" pitchFamily="34" charset="0"/>
              </a:rPr>
              <a:t>       Object ilk=DBUtils.getResultset().getObject(field);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4400" noProof="1">
                <a:latin typeface="Arial" panose="020B0604020202020204" pitchFamily="34" charset="0"/>
                <a:cs typeface="Arial" panose="020B0604020202020204" pitchFamily="34" charset="0"/>
              </a:rPr>
              <a:t>       System.out.println(ilk.toString());</a:t>
            </a:r>
          </a:p>
        </p:txBody>
      </p:sp>
    </p:spTree>
    <p:extLst>
      <p:ext uri="{BB962C8B-B14F-4D97-AF65-F5344CB8AC3E}">
        <p14:creationId xmlns:p14="http://schemas.microsoft.com/office/powerpoint/2010/main" val="21043164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03433" y="5951316"/>
            <a:ext cx="1731689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6000" dirty="0"/>
            </a:br>
            <a:r>
              <a:rPr lang="en-US" sz="8000" dirty="0"/>
              <a:t>DERS 02 </a:t>
            </a:r>
            <a:br>
              <a:rPr lang="en-US" sz="8000" dirty="0"/>
            </a:br>
            <a:r>
              <a:rPr lang="en-US" sz="8000" dirty="0"/>
              <a:t>18 Kasim 2021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br>
              <a:rPr lang="en-US" sz="2400" dirty="0"/>
            </a:br>
            <a:r>
              <a:rPr lang="en-US" sz="2400" noProof="1">
                <a:solidFill>
                  <a:schemeClr val="tx1"/>
                </a:solidFill>
              </a:rPr>
              <a:t>MEHMET BULUTLUOZ</a:t>
            </a:r>
            <a:br>
              <a:rPr lang="en-US" sz="2400" noProof="1">
                <a:solidFill>
                  <a:schemeClr val="tx1"/>
                </a:solidFill>
              </a:rPr>
            </a:br>
            <a:r>
              <a:rPr lang="en-US" sz="2400" noProof="1">
                <a:solidFill>
                  <a:schemeClr val="tx1"/>
                </a:solidFill>
              </a:rPr>
              <a:t>Elektronik Muh</a:t>
            </a:r>
            <a:endParaRPr lang="tr-TR" dirty="0"/>
          </a:p>
        </p:txBody>
      </p:sp>
      <p:pic>
        <p:nvPicPr>
          <p:cNvPr id="4098" name="Picture 2" descr="JDBC Statement – DatabaseMetaData Example – Developers Corner – Java Web  Development Tutor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46" y="1330712"/>
            <a:ext cx="11218669" cy="412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994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652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Graphik</vt:lpstr>
      <vt:lpstr>Graphik Medium</vt:lpstr>
      <vt:lpstr>Helvetica Neue</vt:lpstr>
      <vt:lpstr>JetBrains Mono</vt:lpstr>
      <vt:lpstr>24_Briefing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lenovo</dc:creator>
  <cp:lastModifiedBy>2</cp:lastModifiedBy>
  <cp:revision>49</cp:revision>
  <dcterms:modified xsi:type="dcterms:W3CDTF">2021-11-17T19:28:49Z</dcterms:modified>
</cp:coreProperties>
</file>