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Helvetica Neue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HelveticaNeue-boldItalic.fntdata"/><Relationship Id="rId10" Type="http://schemas.openxmlformats.org/officeDocument/2006/relationships/font" Target="fonts/HelveticaNeue-italic.fntdata"/><Relationship Id="rId9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8d14a772b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98d14a772b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90e194ef6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990e194ef6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90e194f04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990e194f04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671439" y="31447"/>
            <a:ext cx="7594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Website public access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13"/>
          <p:cNvCxnSpPr/>
          <p:nvPr/>
        </p:nvCxnSpPr>
        <p:spPr>
          <a:xfrm>
            <a:off x="5917605" y="2966815"/>
            <a:ext cx="12000" cy="1023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" name="Google Shape;90;p1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00"/>
              <a:buFont typeface="Helvetica Neue"/>
              <a:buNone/>
            </a:pPr>
            <a:br>
              <a:rPr b="1" i="0" lang="tr-TR" sz="1000" u="none" cap="none" strike="noStrike">
                <a:solidFill>
                  <a:srgbClr val="444444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33174" l="9411" r="61113" t="23864"/>
          <a:stretch/>
        </p:blipFill>
        <p:spPr>
          <a:xfrm>
            <a:off x="2265379" y="2443599"/>
            <a:ext cx="583329" cy="523220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33174" l="9411" r="61113" t="23864"/>
          <a:stretch/>
        </p:blipFill>
        <p:spPr>
          <a:xfrm>
            <a:off x="3828105" y="4137992"/>
            <a:ext cx="583329" cy="523220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</p:pic>
      <p:sp>
        <p:nvSpPr>
          <p:cNvPr id="93" name="Google Shape;93;p13"/>
          <p:cNvSpPr txBox="1"/>
          <p:nvPr/>
        </p:nvSpPr>
        <p:spPr>
          <a:xfrm>
            <a:off x="4411423" y="4076500"/>
            <a:ext cx="4115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Add Bucket Policy</a:t>
            </a:r>
            <a:endParaRPr/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4">
            <a:alphaModFix/>
          </a:blip>
          <a:srcRect b="0" l="0" r="3670" t="24857"/>
          <a:stretch/>
        </p:blipFill>
        <p:spPr>
          <a:xfrm>
            <a:off x="4136366" y="574889"/>
            <a:ext cx="3192836" cy="110685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2848708" y="2380670"/>
            <a:ext cx="6494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Uncheck Block all public access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2461846" y="31447"/>
            <a:ext cx="6881400" cy="165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3"/>
          <p:cNvCxnSpPr/>
          <p:nvPr/>
        </p:nvCxnSpPr>
        <p:spPr>
          <a:xfrm>
            <a:off x="5923606" y="1695822"/>
            <a:ext cx="0" cy="684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8" name="Google Shape;98;p13"/>
          <p:cNvCxnSpPr/>
          <p:nvPr/>
        </p:nvCxnSpPr>
        <p:spPr>
          <a:xfrm>
            <a:off x="6090055" y="4845090"/>
            <a:ext cx="12000" cy="1023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b="33174" l="9411" r="61113" t="23864"/>
          <a:stretch/>
        </p:blipFill>
        <p:spPr>
          <a:xfrm>
            <a:off x="4253005" y="6016242"/>
            <a:ext cx="583329" cy="523220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</p:pic>
      <p:sp>
        <p:nvSpPr>
          <p:cNvPr id="100" name="Google Shape;100;p13"/>
          <p:cNvSpPr txBox="1"/>
          <p:nvPr/>
        </p:nvSpPr>
        <p:spPr>
          <a:xfrm>
            <a:off x="4836325" y="5990500"/>
            <a:ext cx="7366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Set Properties-static Website hosting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00"/>
              <a:buFont typeface="Helvetica Neue"/>
              <a:buNone/>
            </a:pPr>
            <a:br>
              <a:rPr b="1" i="0" lang="tr-TR" sz="1000" u="none" cap="none" strike="noStrike">
                <a:solidFill>
                  <a:srgbClr val="444444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3">
            <a:alphaModFix/>
          </a:blip>
          <a:srcRect b="18416" l="17761" r="18758" t="12503"/>
          <a:stretch/>
        </p:blipFill>
        <p:spPr>
          <a:xfrm>
            <a:off x="1595192" y="158490"/>
            <a:ext cx="1260300" cy="13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/>
        </p:nvSpPr>
        <p:spPr>
          <a:xfrm>
            <a:off x="8019275" y="1478275"/>
            <a:ext cx="23361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latin typeface="Courier New"/>
                <a:ea typeface="Courier New"/>
                <a:cs typeface="Courier New"/>
                <a:sym typeface="Courier New"/>
              </a:rPr>
              <a:t>Destination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1686025" y="1478275"/>
            <a:ext cx="13722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18416" l="17761" r="18758" t="12503"/>
          <a:stretch/>
        </p:blipFill>
        <p:spPr>
          <a:xfrm>
            <a:off x="8228517" y="79240"/>
            <a:ext cx="1260300" cy="131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4"/>
          <p:cNvCxnSpPr/>
          <p:nvPr/>
        </p:nvCxnSpPr>
        <p:spPr>
          <a:xfrm flipH="1">
            <a:off x="8425" y="2553975"/>
            <a:ext cx="12232500" cy="15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14"/>
          <p:cNvSpPr txBox="1"/>
          <p:nvPr/>
        </p:nvSpPr>
        <p:spPr>
          <a:xfrm>
            <a:off x="1352975" y="1997175"/>
            <a:ext cx="41115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latin typeface="Courier New"/>
                <a:ea typeface="Courier New"/>
                <a:cs typeface="Courier New"/>
                <a:sym typeface="Courier New"/>
              </a:rPr>
              <a:t>Static Web Hosting </a:t>
            </a:r>
            <a:r>
              <a:rPr b="1" lang="tr-TR" sz="18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ENABLED</a:t>
            </a:r>
            <a:endParaRPr b="1" sz="18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7561000" y="1997175"/>
            <a:ext cx="41115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latin typeface="Courier New"/>
                <a:ea typeface="Courier New"/>
                <a:cs typeface="Courier New"/>
                <a:sym typeface="Courier New"/>
              </a:rPr>
              <a:t>Static Web Hosting </a:t>
            </a:r>
            <a:r>
              <a:rPr b="1" lang="tr-TR" sz="18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ENABLED</a:t>
            </a:r>
            <a:endParaRPr b="1" sz="18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2855500" y="321388"/>
            <a:ext cx="29130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Courier New"/>
              <a:buChar char="-"/>
            </a:pPr>
            <a:r>
              <a:rPr b="1" lang="tr-TR" sz="18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index.html</a:t>
            </a:r>
            <a:endParaRPr b="1" sz="18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Courier New"/>
              <a:buChar char="-"/>
            </a:pPr>
            <a:r>
              <a:rPr b="1" lang="tr-TR" sz="18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cat.jpeg</a:t>
            </a:r>
            <a:endParaRPr sz="27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9488825" y="483275"/>
            <a:ext cx="21837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Courier New"/>
              <a:buChar char="-"/>
            </a:pPr>
            <a:r>
              <a:rPr b="1" lang="tr-TR" sz="18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endParaRPr sz="27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6350" y="305775"/>
            <a:ext cx="1634325" cy="163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839250" y="2713638"/>
            <a:ext cx="10333800" cy="18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tr-TR" sz="1800">
                <a:latin typeface="Courier New"/>
                <a:ea typeface="Courier New"/>
                <a:cs typeface="Courier New"/>
                <a:sym typeface="Courier New"/>
              </a:rPr>
              <a:t>Create Policy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tr-TR" sz="1800">
                <a:latin typeface="Courier New"/>
                <a:ea typeface="Courier New"/>
                <a:cs typeface="Courier New"/>
                <a:sym typeface="Courier New"/>
              </a:rPr>
              <a:t>Add this </a:t>
            </a:r>
            <a:r>
              <a:rPr b="1" lang="tr-TR" sz="1800">
                <a:latin typeface="Courier New"/>
                <a:ea typeface="Courier New"/>
                <a:cs typeface="Courier New"/>
                <a:sym typeface="Courier New"/>
              </a:rPr>
              <a:t>policy</a:t>
            </a:r>
            <a:r>
              <a:rPr b="1" lang="tr-TR" sz="1800">
                <a:latin typeface="Courier New"/>
                <a:ea typeface="Courier New"/>
                <a:cs typeface="Courier New"/>
                <a:sym typeface="Courier New"/>
              </a:rPr>
              <a:t> to role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tr-TR" sz="1800">
                <a:latin typeface="Courier New"/>
                <a:ea typeface="Courier New"/>
                <a:cs typeface="Courier New"/>
                <a:sym typeface="Courier New"/>
              </a:rPr>
              <a:t>Implement the </a:t>
            </a:r>
            <a:r>
              <a:rPr b="1" lang="tr-TR" sz="18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role</a:t>
            </a:r>
            <a:r>
              <a:rPr b="1" lang="tr-TR" sz="1800">
                <a:latin typeface="Courier New"/>
                <a:ea typeface="Courier New"/>
                <a:cs typeface="Courier New"/>
                <a:sym typeface="Courier New"/>
              </a:rPr>
              <a:t> to </a:t>
            </a:r>
            <a:r>
              <a:rPr b="1" lang="tr-TR" sz="1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b="1" lang="tr-TR" sz="1800">
                <a:latin typeface="Courier New"/>
                <a:ea typeface="Courier New"/>
                <a:cs typeface="Courier New"/>
                <a:sym typeface="Courier New"/>
              </a:rPr>
              <a:t> Bucket </a:t>
            </a:r>
            <a:r>
              <a:rPr b="1" lang="tr-T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replication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eriod"/>
            </a:pPr>
            <a:r>
              <a:rPr b="1" lang="tr-T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Sst replication from Management-----&gt; Repliacation----&gt; Add rule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180175" y="853188"/>
            <a:ext cx="5655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7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7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180175" y="3207000"/>
            <a:ext cx="5655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7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7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180175" y="5285975"/>
            <a:ext cx="5655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7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47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4"/>
          <p:cNvPicPr preferRelativeResize="0"/>
          <p:nvPr/>
        </p:nvPicPr>
        <p:blipFill rotWithShape="1">
          <a:blip r:embed="rId3">
            <a:alphaModFix/>
          </a:blip>
          <a:srcRect b="18416" l="17761" r="18758" t="12503"/>
          <a:stretch/>
        </p:blipFill>
        <p:spPr>
          <a:xfrm>
            <a:off x="1747592" y="5111490"/>
            <a:ext cx="1260300" cy="13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/>
          <p:nvPr/>
        </p:nvSpPr>
        <p:spPr>
          <a:xfrm>
            <a:off x="8171675" y="6431275"/>
            <a:ext cx="23361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latin typeface="Courier New"/>
                <a:ea typeface="Courier New"/>
                <a:cs typeface="Courier New"/>
                <a:sym typeface="Courier New"/>
              </a:rPr>
              <a:t>Destination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1838425" y="6431275"/>
            <a:ext cx="13722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3" name="Google Shape;123;p14"/>
          <p:cNvPicPr preferRelativeResize="0"/>
          <p:nvPr/>
        </p:nvPicPr>
        <p:blipFill rotWithShape="1">
          <a:blip r:embed="rId3">
            <a:alphaModFix/>
          </a:blip>
          <a:srcRect b="18416" l="17761" r="18758" t="12503"/>
          <a:stretch/>
        </p:blipFill>
        <p:spPr>
          <a:xfrm>
            <a:off x="8380917" y="5032240"/>
            <a:ext cx="1260300" cy="13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 txBox="1"/>
          <p:nvPr/>
        </p:nvSpPr>
        <p:spPr>
          <a:xfrm>
            <a:off x="3007900" y="5274388"/>
            <a:ext cx="29130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Courier New"/>
              <a:buChar char="-"/>
            </a:pPr>
            <a:r>
              <a:rPr b="1" lang="tr-TR" sz="18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index.html</a:t>
            </a:r>
            <a:endParaRPr b="1" sz="18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Courier New"/>
              <a:buChar char="-"/>
            </a:pPr>
            <a:r>
              <a:rPr b="1" lang="tr-TR" sz="18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cat.jpeg</a:t>
            </a:r>
            <a:endParaRPr sz="27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9641225" y="5073313"/>
            <a:ext cx="21837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700"/>
              <a:buFont typeface="Courier New"/>
              <a:buChar char="-"/>
            </a:pPr>
            <a:r>
              <a:rPr b="1" lang="tr-TR" sz="27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STILL</a:t>
            </a:r>
            <a:r>
              <a:rPr b="1" lang="tr-TR" sz="27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E</a:t>
            </a:r>
            <a:r>
              <a:rPr b="1" lang="tr-TR" sz="27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mpty</a:t>
            </a:r>
            <a:endParaRPr b="1" sz="360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6065675" y="1061475"/>
            <a:ext cx="8160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6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6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763" y="4954225"/>
            <a:ext cx="1634325" cy="163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4"/>
          <p:cNvCxnSpPr/>
          <p:nvPr/>
        </p:nvCxnSpPr>
        <p:spPr>
          <a:xfrm flipH="1">
            <a:off x="85125" y="4811488"/>
            <a:ext cx="12232500" cy="15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5"/>
          <p:cNvPicPr preferRelativeResize="0"/>
          <p:nvPr/>
        </p:nvPicPr>
        <p:blipFill rotWithShape="1">
          <a:blip r:embed="rId3">
            <a:alphaModFix/>
          </a:blip>
          <a:srcRect b="18416" l="17761" r="18758" t="12503"/>
          <a:stretch/>
        </p:blipFill>
        <p:spPr>
          <a:xfrm>
            <a:off x="4859892" y="915440"/>
            <a:ext cx="1260300" cy="13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500" y="2235225"/>
            <a:ext cx="1634325" cy="163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5"/>
          <p:cNvCxnSpPr/>
          <p:nvPr/>
        </p:nvCxnSpPr>
        <p:spPr>
          <a:xfrm flipH="1">
            <a:off x="3330850" y="3869538"/>
            <a:ext cx="1063800" cy="13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" name="Google Shape;136;p15"/>
          <p:cNvCxnSpPr/>
          <p:nvPr/>
        </p:nvCxnSpPr>
        <p:spPr>
          <a:xfrm>
            <a:off x="5677068" y="3988797"/>
            <a:ext cx="300" cy="1189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6585825" y="3869550"/>
            <a:ext cx="1120200" cy="117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" name="Google Shape;138;p15"/>
          <p:cNvSpPr txBox="1"/>
          <p:nvPr/>
        </p:nvSpPr>
        <p:spPr>
          <a:xfrm>
            <a:off x="2356650" y="5375350"/>
            <a:ext cx="21855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600">
                <a:latin typeface="Calibri"/>
                <a:ea typeface="Calibri"/>
                <a:cs typeface="Calibri"/>
                <a:sym typeface="Calibri"/>
              </a:rPr>
              <a:t>Entire Bucket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4735875" y="5375350"/>
            <a:ext cx="21855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600">
                <a:latin typeface="Calibri"/>
                <a:ea typeface="Calibri"/>
                <a:cs typeface="Calibri"/>
                <a:sym typeface="Calibri"/>
              </a:rPr>
              <a:t>Prefix=folder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7613300" y="5375350"/>
            <a:ext cx="8346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600">
                <a:latin typeface="Calibri"/>
                <a:ea typeface="Calibri"/>
                <a:cs typeface="Calibri"/>
                <a:sym typeface="Calibri"/>
              </a:rPr>
              <a:t>Tag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