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62" r:id="rId13"/>
    <p:sldId id="273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C617-B385-4232-8C37-F7EE4D756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40987-64DD-4B5F-AE47-AE99639F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DF66-0AFB-460D-9CD9-98701697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224C-D8C5-4242-8196-A042617549E0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9DB9-BFA0-4F1A-BB70-B0CC749C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31F7F-8E2C-4C0C-B0B0-FC21BC50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F9A-5019-4194-A55C-9719EF322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8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A8BB-BB6B-4F44-AAE6-6DCB4359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A93E1-221C-47C6-A694-57EFC9DF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4857-BB5F-4D30-89FD-B526E7D3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224C-D8C5-4242-8196-A042617549E0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16EC-ADAA-41C4-BC4A-C4D36BB5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9CD3B-7378-4EEA-9039-C8552EF9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F9A-5019-4194-A55C-9719EF322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741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87A98-0B1C-48DC-89EE-86B8F03D8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23A8A-D6BA-4BCD-9B93-6A98500E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CD49-661C-4B86-BDD1-CCF9AFA0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224C-D8C5-4242-8196-A042617549E0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1502F-F1D6-472D-8754-A8619CF5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AFAB-7B54-4AEF-A1C0-037855DA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F9A-5019-4194-A55C-9719EF322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3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0574-9847-421B-BDD8-A11EB973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F117-2947-4A73-B5F2-0AE2E0AC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22BEA-B2FC-478C-B8EA-4B252D3E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224C-D8C5-4242-8196-A042617549E0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B840-80C1-46C7-8B65-1A1AAB8C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8CC8-3EE9-4B74-8463-A17439C6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F9A-5019-4194-A55C-9719EF322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19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7369-C3F8-412C-BE36-BDB34425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5FCD-4BD9-402E-9C4E-781CE204C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204E-08D9-406A-91C4-EF8DB596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224C-D8C5-4242-8196-A042617549E0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0187-F2D4-43F5-B0E0-31AD264F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723F-69A2-4470-8BEF-9EDA2068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F9A-5019-4194-A55C-9719EF322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7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CC5D-BC64-44A6-93F9-74D388F3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15A9-4EB2-47AC-AB0A-A89BC8405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3524C-97FE-4CD9-AEBC-0E220F61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9C568-81C1-4857-B415-418F1D3F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224C-D8C5-4242-8196-A042617549E0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D74C3-2336-454D-9F42-C1415A7C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DC6CB-B649-46D9-A8EE-4EDD72E3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F9A-5019-4194-A55C-9719EF322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695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DDC9-8C29-47D3-924B-BCCF7FC3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83AE3-EF15-4651-918A-A869B880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A0C82-1522-4FA5-B361-50A9B4DEF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5004A-D768-44BA-ADAF-906BFFD97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72B33-5A81-4BD9-BACA-45819B7D6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3F483-A529-4187-9C14-16613805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224C-D8C5-4242-8196-A042617549E0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CE25B-4113-4ED8-9EDD-3EC498EA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AB1BD-AB46-4019-AE2F-1FBE198A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F9A-5019-4194-A55C-9719EF322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16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49AC-65FC-4BD5-9F3E-A809EC12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04E5-68A5-442C-ACF8-3BB0DEBC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224C-D8C5-4242-8196-A042617549E0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F899-474A-4931-A51B-45796CD8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0E22-821F-4E06-9D62-40BE49AB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F9A-5019-4194-A55C-9719EF322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568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94E85-F087-4D2C-99F1-C719DBD1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224C-D8C5-4242-8196-A042617549E0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9DF28-66D6-453B-9370-98C87F38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0F767-2D76-41FB-B8AF-4A43DCED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F9A-5019-4194-A55C-9719EF322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19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7B39-1BD0-4758-9CE8-20FBFAB0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4FE-1F0F-47B2-930E-36C94593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7F28-A94F-4862-9EAA-4932770EF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85972-D520-4ECF-9193-65B54710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224C-D8C5-4242-8196-A042617549E0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D04B6-9726-4CF5-99BE-2DCB6DE8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4BE6-A8E9-412D-9529-BEF9485D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F9A-5019-4194-A55C-9719EF322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363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C737-4847-416B-9FCF-9E328469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1A64D-6B65-45EB-B565-7844B12FA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CDE6B-AEA6-4AF9-AF8F-D903EB75F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86221-D2EC-431A-A832-C6D45054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224C-D8C5-4242-8196-A042617549E0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1C0F9-97B1-4074-A180-126C665B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D0559-62BE-43A4-B451-8961376D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1F9A-5019-4194-A55C-9719EF322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31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535E9-531E-4ED6-9EB0-B869F33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1561A-D297-4976-8920-AC1C63FF6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0B5A5-8AEE-4C16-96D0-BA471AB9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224C-D8C5-4242-8196-A042617549E0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A193-A6C4-4FA6-A16D-8A9CB98A8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D97C-E7E9-4480-AC91-86CB1F942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1F9A-5019-4194-A55C-9719EF322E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29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nN8seMm7UI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8B77-BD3E-4874-87E0-7F721280A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Environments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843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533E-F542-4284-A36B-DDEADCD5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tr-TR" dirty="0"/>
          </a:p>
        </p:txBody>
      </p:sp>
      <p:sp>
        <p:nvSpPr>
          <p:cNvPr id="4" name="Body">
            <a:extLst>
              <a:ext uri="{FF2B5EF4-FFF2-40B4-BE49-F238E27FC236}">
                <a16:creationId xmlns:a16="http://schemas.microsoft.com/office/drawing/2014/main" id="{A5622FAF-A493-46FF-BA73-C9809EFABB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092817" cy="4351338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Jupyter</a:t>
            </a:r>
            <a:r>
              <a:rPr lang="en-GB" dirty="0"/>
              <a:t> Notebook is an open-source web application that allows you to create and share documents that contain live code, equations, visualizations and narrative text</a:t>
            </a:r>
          </a:p>
          <a:p>
            <a:endParaRPr lang="en-GB" dirty="0"/>
          </a:p>
          <a:p>
            <a:r>
              <a:rPr lang="en-GB" dirty="0"/>
              <a:t>Let’s open and explore </a:t>
            </a:r>
            <a:r>
              <a:rPr lang="en-GB" dirty="0" err="1"/>
              <a:t>Jupyter</a:t>
            </a:r>
            <a:r>
              <a:rPr lang="en-GB" dirty="0"/>
              <a:t> Notebook… </a:t>
            </a:r>
          </a:p>
          <a:p>
            <a:pPr lvl="1"/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4089F5A-DFA3-4B62-9BD6-D06E63E2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3293" y="146639"/>
            <a:ext cx="1585968" cy="1838281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D82012-BA67-46BD-B6F5-9862CBC2C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59" y="1984920"/>
            <a:ext cx="6494928" cy="46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9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44CF-211C-41BB-8781-AB36506C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Spyder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57F5-7AC5-4E0C-90C1-15D62263B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0168" cy="8169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Spyder is a scientific development environment written in Python, for Python, and designed by and for scientists, engineers and data analysts. </a:t>
            </a:r>
          </a:p>
          <a:p>
            <a:endParaRPr lang="tr-TR" dirty="0"/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3DD62EA-7AE8-4F90-8D54-BAA87003D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52" y="302930"/>
            <a:ext cx="4788991" cy="1587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76939-6067-4104-BE20-BE04F99CB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036" y="2716316"/>
            <a:ext cx="6771886" cy="3838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D291CF-DA4E-490E-BD96-5DF8A6FDDF09}"/>
              </a:ext>
            </a:extLst>
          </p:cNvPr>
          <p:cNvSpPr txBox="1"/>
          <p:nvPr/>
        </p:nvSpPr>
        <p:spPr>
          <a:xfrm>
            <a:off x="838200" y="3090321"/>
            <a:ext cx="4060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It offers a combination of the editing, analysis, debugging, and profiling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76190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1592-C898-469C-8B21-5705F414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</a:t>
            </a:r>
            <a:r>
              <a:rPr lang="en-US" dirty="0"/>
              <a:t>Google </a:t>
            </a:r>
            <a:r>
              <a:rPr lang="tr-TR" dirty="0"/>
              <a:t>Colaboratory?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68AA0-DE76-4B8A-AD77-61A8A6B3B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392" y="1882491"/>
            <a:ext cx="704163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8D0045-5911-46AE-B18B-08E8AE0332F8}"/>
              </a:ext>
            </a:extLst>
          </p:cNvPr>
          <p:cNvSpPr txBox="1"/>
          <p:nvPr/>
        </p:nvSpPr>
        <p:spPr>
          <a:xfrm>
            <a:off x="838199" y="2211500"/>
            <a:ext cx="40441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Colaboratory</a:t>
            </a:r>
            <a:r>
              <a:rPr lang="en-US" dirty="0"/>
              <a:t>, or "</a:t>
            </a:r>
            <a:r>
              <a:rPr lang="en-US" b="1" dirty="0"/>
              <a:t>Colab</a:t>
            </a:r>
            <a:r>
              <a:rPr lang="en-US" dirty="0"/>
              <a:t>" for short, allows you to write and execute Python in your browser, with 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Zero configuration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Free access to GPUs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Easy sharing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Whether you're a </a:t>
            </a:r>
            <a:r>
              <a:rPr lang="en-US" b="1" dirty="0"/>
              <a:t>student</a:t>
            </a:r>
            <a:r>
              <a:rPr lang="en-US" dirty="0"/>
              <a:t>, a </a:t>
            </a:r>
            <a:r>
              <a:rPr lang="en-US" b="1" dirty="0"/>
              <a:t>data scientist</a:t>
            </a:r>
            <a:r>
              <a:rPr lang="en-US" dirty="0"/>
              <a:t> or an </a:t>
            </a:r>
            <a:r>
              <a:rPr lang="en-US" b="1" dirty="0"/>
              <a:t>AI researcher</a:t>
            </a:r>
            <a:r>
              <a:rPr lang="en-US" dirty="0"/>
              <a:t>, Colab can make your work easier. Watch </a:t>
            </a:r>
            <a:r>
              <a:rPr lang="en-US" dirty="0">
                <a:hlinkClick r:id="rId3"/>
              </a:rPr>
              <a:t>Introduction to Colab</a:t>
            </a:r>
            <a:r>
              <a:rPr lang="en-US" dirty="0"/>
              <a:t> to learn more, or just get started below!</a:t>
            </a:r>
          </a:p>
        </p:txBody>
      </p:sp>
    </p:spTree>
    <p:extLst>
      <p:ext uri="{BB962C8B-B14F-4D97-AF65-F5344CB8AC3E}">
        <p14:creationId xmlns:p14="http://schemas.microsoft.com/office/powerpoint/2010/main" val="123395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48AC-9949-4138-85B6-D5AF4540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Colab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93B47-CEDF-4A13-992D-42ACB9EBE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71" y="3573711"/>
            <a:ext cx="11316058" cy="2396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130D5B-999A-4229-B9B8-ED467B55A124}"/>
              </a:ext>
            </a:extLst>
          </p:cNvPr>
          <p:cNvSpPr txBox="1"/>
          <p:nvPr/>
        </p:nvSpPr>
        <p:spPr>
          <a:xfrm>
            <a:off x="838200" y="1530503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Write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execute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mathematical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Create</a:t>
            </a:r>
            <a:r>
              <a:rPr lang="tr-TR" dirty="0"/>
              <a:t>/</a:t>
            </a:r>
            <a:r>
              <a:rPr lang="tr-TR" dirty="0" err="1"/>
              <a:t>Upload</a:t>
            </a:r>
            <a:r>
              <a:rPr lang="tr-TR" dirty="0"/>
              <a:t>/</a:t>
            </a:r>
            <a:r>
              <a:rPr lang="tr-TR" dirty="0" err="1"/>
              <a:t>Share</a:t>
            </a:r>
            <a:r>
              <a:rPr lang="tr-TR" dirty="0"/>
              <a:t> </a:t>
            </a:r>
            <a:r>
              <a:rPr lang="tr-TR" dirty="0" err="1"/>
              <a:t>notebooks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Import</a:t>
            </a:r>
            <a:r>
              <a:rPr lang="tr-TR" dirty="0"/>
              <a:t>/</a:t>
            </a:r>
            <a:r>
              <a:rPr lang="tr-TR" dirty="0" err="1"/>
              <a:t>Save</a:t>
            </a:r>
            <a:r>
              <a:rPr lang="tr-TR" dirty="0"/>
              <a:t> </a:t>
            </a:r>
            <a:r>
              <a:rPr lang="tr-TR" dirty="0" err="1"/>
              <a:t>notebooks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/</a:t>
            </a:r>
            <a:r>
              <a:rPr lang="tr-TR" dirty="0" err="1"/>
              <a:t>to</a:t>
            </a:r>
            <a:r>
              <a:rPr lang="tr-TR" dirty="0"/>
              <a:t> Google Drive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0CFD9-5BE7-4ACC-8D30-98B596269C1C}"/>
              </a:ext>
            </a:extLst>
          </p:cNvPr>
          <p:cNvSpPr txBox="1"/>
          <p:nvPr/>
        </p:nvSpPr>
        <p:spPr>
          <a:xfrm>
            <a:off x="6096000" y="1530503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Import</a:t>
            </a:r>
            <a:r>
              <a:rPr lang="tr-TR" dirty="0"/>
              <a:t>/</a:t>
            </a:r>
            <a:r>
              <a:rPr lang="tr-TR" dirty="0" err="1"/>
              <a:t>Publish</a:t>
            </a:r>
            <a:r>
              <a:rPr lang="tr-TR" dirty="0"/>
              <a:t> </a:t>
            </a:r>
            <a:r>
              <a:rPr lang="tr-TR" dirty="0" err="1"/>
              <a:t>notebooks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GitHub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e.g</a:t>
            </a:r>
            <a:r>
              <a:rPr lang="tr-TR" dirty="0"/>
              <a:t>.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Kaggle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Integrate</a:t>
            </a:r>
            <a:r>
              <a:rPr lang="tr-TR" dirty="0"/>
              <a:t> </a:t>
            </a:r>
            <a:r>
              <a:rPr lang="tr-TR" dirty="0" err="1"/>
              <a:t>PyTorch</a:t>
            </a:r>
            <a:r>
              <a:rPr lang="tr-TR" dirty="0"/>
              <a:t>, </a:t>
            </a:r>
            <a:r>
              <a:rPr lang="tr-TR" dirty="0" err="1"/>
              <a:t>TensorFlow</a:t>
            </a:r>
            <a:r>
              <a:rPr lang="tr-TR" dirty="0"/>
              <a:t>, </a:t>
            </a:r>
            <a:r>
              <a:rPr lang="tr-TR" dirty="0" err="1"/>
              <a:t>Keras</a:t>
            </a:r>
            <a:r>
              <a:rPr lang="tr-TR" dirty="0"/>
              <a:t>, </a:t>
            </a:r>
            <a:r>
              <a:rPr lang="tr-TR" dirty="0" err="1"/>
              <a:t>OpenCV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Cloud</a:t>
            </a:r>
            <a:r>
              <a:rPr lang="tr-TR" dirty="0"/>
              <a:t> service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 GPU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1F19A76-43D1-4ADB-B568-DF8509EDB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098" y="-1912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4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11EA-21C3-41C8-B596-469FF971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ea typeface="Gill Sans"/>
                <a:cs typeface="Gill Sans"/>
              </a:rPr>
              <a:t>Essential Python Libraries for Data Science</a:t>
            </a:r>
            <a:endParaRPr lang="tr-T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2542-B074-4F11-B707-417CFE06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2257"/>
            <a:ext cx="10515600" cy="3596691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latin typeface="Gill Sans"/>
                <a:ea typeface="Gill Sans"/>
                <a:cs typeface="Gill Sans"/>
              </a:rPr>
              <a:t>NumPy, short for Numerical Python, is the foundational package for scientific computing in Python. It provides, among other things: </a:t>
            </a:r>
          </a:p>
          <a:p>
            <a:r>
              <a:rPr lang="en-US" altLang="en-US" sz="2800" dirty="0">
                <a:latin typeface="Gill Sans"/>
                <a:ea typeface="Gill Sans"/>
                <a:cs typeface="Gill Sans"/>
              </a:rPr>
              <a:t>A fast and efficient multidimensional array object </a:t>
            </a:r>
            <a:r>
              <a:rPr lang="en-US" altLang="en-US" sz="2800" dirty="0" err="1">
                <a:latin typeface="Gill Sans"/>
                <a:ea typeface="Gill Sans"/>
                <a:cs typeface="Gill Sans"/>
              </a:rPr>
              <a:t>ndarray</a:t>
            </a:r>
            <a:r>
              <a:rPr lang="en-US" altLang="en-US" sz="2800" dirty="0">
                <a:latin typeface="Gill Sans"/>
                <a:ea typeface="Gill Sans"/>
                <a:cs typeface="Gill Sans"/>
              </a:rPr>
              <a:t> </a:t>
            </a:r>
          </a:p>
          <a:p>
            <a:r>
              <a:rPr lang="en-US" altLang="en-US" sz="2800" dirty="0">
                <a:latin typeface="Gill Sans"/>
                <a:ea typeface="Gill Sans"/>
                <a:cs typeface="Gill Sans"/>
              </a:rPr>
              <a:t>Functions for performing element-wise computations with arrays or mathematical operations between arrays </a:t>
            </a:r>
          </a:p>
          <a:p>
            <a:r>
              <a:rPr lang="en-US" altLang="en-US" sz="2800" dirty="0">
                <a:latin typeface="Gill Sans"/>
                <a:ea typeface="Gill Sans"/>
                <a:cs typeface="Gill Sans"/>
              </a:rPr>
              <a:t>Tools for reading and writing array-based data sets to disk </a:t>
            </a:r>
          </a:p>
          <a:p>
            <a:r>
              <a:rPr lang="en-US" altLang="en-US" sz="2800" dirty="0">
                <a:latin typeface="Gill Sans"/>
                <a:ea typeface="Gill Sans"/>
                <a:cs typeface="Gill Sans"/>
              </a:rPr>
              <a:t>Linear algebra operations, Fourier transform, and random number generation </a:t>
            </a:r>
          </a:p>
          <a:p>
            <a:endParaRPr lang="en-US" altLang="en-US" sz="2800" dirty="0">
              <a:latin typeface="Gill Sans"/>
              <a:ea typeface="Gill Sans"/>
              <a:cs typeface="Gill Sans"/>
            </a:endParaRPr>
          </a:p>
          <a:p>
            <a:endParaRPr lang="en-US" altLang="en-US" sz="2800" dirty="0">
              <a:latin typeface="Gill Sans"/>
              <a:ea typeface="Gill Sans"/>
              <a:cs typeface="Gill Sans"/>
            </a:endParaRPr>
          </a:p>
          <a:p>
            <a:endParaRPr lang="tr-TR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B1E8DF2-06B2-4DC5-B5EA-A0D581775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4371976" cy="1963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8E6E86-0E83-4129-B4DC-5C971614FB55}"/>
              </a:ext>
            </a:extLst>
          </p:cNvPr>
          <p:cNvSpPr txBox="1"/>
          <p:nvPr/>
        </p:nvSpPr>
        <p:spPr>
          <a:xfrm>
            <a:off x="5530442" y="1825227"/>
            <a:ext cx="2304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https://numpy.org/</a:t>
            </a:r>
          </a:p>
        </p:txBody>
      </p:sp>
    </p:spTree>
    <p:extLst>
      <p:ext uri="{BB962C8B-B14F-4D97-AF65-F5344CB8AC3E}">
        <p14:creationId xmlns:p14="http://schemas.microsoft.com/office/powerpoint/2010/main" val="141992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11EA-21C3-41C8-B596-469FF971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ea typeface="Gill Sans"/>
                <a:cs typeface="Gill Sans"/>
              </a:rPr>
              <a:t>Essential Python Libraries for Data Science</a:t>
            </a:r>
            <a:endParaRPr lang="tr-T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2542-B074-4F11-B707-417CFE06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2257"/>
            <a:ext cx="10515600" cy="359669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800" dirty="0">
                <a:latin typeface="Gill Sans"/>
                <a:ea typeface="Gill Sans"/>
                <a:cs typeface="Gill Sans"/>
              </a:rPr>
              <a:t>Pandas provides high-performance data structures and data analysis tools. </a:t>
            </a:r>
          </a:p>
          <a:p>
            <a:r>
              <a:rPr lang="en-US" altLang="en-US" sz="2800" dirty="0">
                <a:latin typeface="Gill Sans"/>
                <a:ea typeface="Gill Sans"/>
                <a:cs typeface="Gill Sans"/>
              </a:rPr>
              <a:t>The key feature of Pandas is a fast and efficient </a:t>
            </a:r>
            <a:r>
              <a:rPr lang="en-US" altLang="en-US" sz="2800" dirty="0" err="1">
                <a:latin typeface="Gill Sans"/>
                <a:ea typeface="Gill Sans"/>
                <a:cs typeface="Gill Sans"/>
              </a:rPr>
              <a:t>DataFrame</a:t>
            </a:r>
            <a:r>
              <a:rPr lang="en-US" altLang="en-US" sz="2800" dirty="0">
                <a:latin typeface="Gill Sans"/>
                <a:ea typeface="Gill Sans"/>
                <a:cs typeface="Gill Sans"/>
              </a:rPr>
              <a:t> object for data manipulation with integrated indexing </a:t>
            </a:r>
          </a:p>
          <a:p>
            <a:r>
              <a:rPr lang="en-US" altLang="en-US" sz="2800" dirty="0">
                <a:latin typeface="Gill Sans"/>
                <a:ea typeface="Gill Sans"/>
                <a:cs typeface="Gill Sans"/>
              </a:rPr>
              <a:t>The </a:t>
            </a:r>
            <a:r>
              <a:rPr lang="en-US" altLang="en-US" sz="2800" dirty="0" err="1">
                <a:latin typeface="Gill Sans"/>
                <a:ea typeface="Gill Sans"/>
                <a:cs typeface="Gill Sans"/>
              </a:rPr>
              <a:t>DataFrame</a:t>
            </a:r>
            <a:r>
              <a:rPr lang="en-US" altLang="en-US" sz="2800" dirty="0">
                <a:latin typeface="Gill Sans"/>
                <a:ea typeface="Gill Sans"/>
                <a:cs typeface="Gill Sans"/>
              </a:rPr>
              <a:t> structure can be seen as a spreadsheet which offers very flexible ways of working with it.</a:t>
            </a:r>
          </a:p>
          <a:p>
            <a:r>
              <a:rPr lang="en-US" altLang="en-US" sz="2800" dirty="0">
                <a:latin typeface="Gill Sans"/>
                <a:ea typeface="Gill Sans"/>
                <a:cs typeface="Gill Sans"/>
              </a:rPr>
              <a:t>You can easily transform any dataset in the way you want, by reshaping it and adding or removing columns or rows.</a:t>
            </a:r>
          </a:p>
          <a:p>
            <a:r>
              <a:rPr lang="en-US" altLang="en-US" sz="2800" dirty="0">
                <a:latin typeface="Gill Sans"/>
                <a:ea typeface="Gill Sans"/>
                <a:cs typeface="Gill Sans"/>
              </a:rPr>
              <a:t>Pandas also has tools for importing and exporting data from different formats: comma-separated value (CSV), text files, Microsoft Excel, SQL databases, and the fast HDF5 formats.</a:t>
            </a:r>
          </a:p>
          <a:p>
            <a:r>
              <a:rPr lang="en-US" altLang="en-US" sz="2800" dirty="0">
                <a:latin typeface="Gill Sans"/>
                <a:ea typeface="Gill Sans"/>
                <a:cs typeface="Gill Sans"/>
              </a:rPr>
              <a:t>In many situations, the data you have in such formats will not be complete or totally structured. For such cases, Pandas offers handling of missing data and intelligent data alignments.</a:t>
            </a:r>
            <a:endParaRPr lang="tr-TR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5E16161-182C-4DAC-84C7-3061E5E2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1824"/>
            <a:ext cx="3724469" cy="150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3EBC2-DA99-49BF-8EB0-08AB407CE524}"/>
              </a:ext>
            </a:extLst>
          </p:cNvPr>
          <p:cNvSpPr txBox="1"/>
          <p:nvPr/>
        </p:nvSpPr>
        <p:spPr>
          <a:xfrm>
            <a:off x="4902745" y="1789811"/>
            <a:ext cx="3209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https://pandas.pydata.org/</a:t>
            </a:r>
          </a:p>
        </p:txBody>
      </p:sp>
    </p:spTree>
    <p:extLst>
      <p:ext uri="{BB962C8B-B14F-4D97-AF65-F5344CB8AC3E}">
        <p14:creationId xmlns:p14="http://schemas.microsoft.com/office/powerpoint/2010/main" val="367762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11EA-21C3-41C8-B596-469FF971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ea typeface="Gill Sans"/>
                <a:cs typeface="Gill Sans"/>
              </a:rPr>
              <a:t>Essential Python Libraries for Data Science</a:t>
            </a:r>
            <a:endParaRPr lang="tr-T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2542-B074-4F11-B707-417CFE06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812" y="3548542"/>
            <a:ext cx="4664979" cy="2869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+mj-lt"/>
                <a:ea typeface="Gill Sans"/>
                <a:cs typeface="Gill Sans"/>
              </a:rPr>
              <a:t>M</a:t>
            </a:r>
            <a:r>
              <a:rPr lang="en-US" altLang="en-US" sz="2800" dirty="0">
                <a:latin typeface="+mj-lt"/>
                <a:ea typeface="Gill Sans"/>
                <a:cs typeface="Gill Sans"/>
              </a:rPr>
              <a:t>atplotlib is the most popular Python library for producing plots and other 2D data visualizations.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18EEE50-9040-4332-BFA0-D7A44B5A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8" y="1690688"/>
            <a:ext cx="4023825" cy="965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532A3C-5FD0-4BF8-ACC7-F63CD2F9152A}"/>
              </a:ext>
            </a:extLst>
          </p:cNvPr>
          <p:cNvSpPr txBox="1"/>
          <p:nvPr/>
        </p:nvSpPr>
        <p:spPr>
          <a:xfrm>
            <a:off x="1470909" y="2717013"/>
            <a:ext cx="275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https://matplotlib.org/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18EFD1DF-12B1-42D5-8AB1-546CFB06B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88" y="1321871"/>
            <a:ext cx="2424540" cy="1305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2E8370-E291-41A5-92A3-AEA6C17319D6}"/>
              </a:ext>
            </a:extLst>
          </p:cNvPr>
          <p:cNvSpPr txBox="1"/>
          <p:nvPr/>
        </p:nvSpPr>
        <p:spPr>
          <a:xfrm>
            <a:off x="7464652" y="2717013"/>
            <a:ext cx="3420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https://scikit-learn.org/stable/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1E13B-B24C-4A09-8BDE-59543E1CFDB6}"/>
              </a:ext>
            </a:extLst>
          </p:cNvPr>
          <p:cNvSpPr txBox="1"/>
          <p:nvPr/>
        </p:nvSpPr>
        <p:spPr>
          <a:xfrm>
            <a:off x="7278695" y="3548542"/>
            <a:ext cx="342061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j-lt"/>
                <a:ea typeface="Gill Sans"/>
                <a:cs typeface="Gill Sans"/>
              </a:rPr>
              <a:t>Scikit-learn offers quite powerful tools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14062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7B77-4DC1-49C8-B9B3-E772810C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39B-1613-48AB-9BAB-CB44CE69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 is an interpreted, high-level, general-purpose programming language.</a:t>
            </a:r>
          </a:p>
          <a:p>
            <a:r>
              <a:rPr lang="en-US" sz="2400" dirty="0"/>
              <a:t>Emphasizes code readability with its notable use of significant whitespace. </a:t>
            </a:r>
          </a:p>
          <a:p>
            <a:r>
              <a:rPr lang="en-US" sz="2400" dirty="0"/>
              <a:t>Python is dynamically typed and garbage-collected. </a:t>
            </a:r>
          </a:p>
          <a:p>
            <a:r>
              <a:rPr lang="en-US" sz="2400" dirty="0"/>
              <a:t>It supports multiple programming paradigms, </a:t>
            </a:r>
          </a:p>
          <a:p>
            <a:pPr lvl="1"/>
            <a:r>
              <a:rPr lang="en-US" sz="2000" dirty="0"/>
              <a:t>Structured, </a:t>
            </a:r>
          </a:p>
          <a:p>
            <a:pPr lvl="1"/>
            <a:r>
              <a:rPr lang="en-US" sz="2000" dirty="0"/>
              <a:t>Object-oriented</a:t>
            </a:r>
          </a:p>
          <a:p>
            <a:pPr lvl="1"/>
            <a:r>
              <a:rPr lang="en-US" sz="2000" dirty="0"/>
              <a:t>Functional programming</a:t>
            </a:r>
          </a:p>
          <a:p>
            <a:r>
              <a:rPr lang="en-US" sz="2400" dirty="0"/>
              <a:t>Often described as a "batteries included" language due to its comprehensive standard library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40532-FA63-4CB2-89D3-A7EFBDD7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747" y="3184776"/>
            <a:ext cx="1766098" cy="16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BD95-955D-4875-8EC8-0957693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Your Environment for DS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BAEE-D8A1-4DE2-98C0-546C7DA4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Solution 1: </a:t>
            </a:r>
          </a:p>
          <a:p>
            <a:pPr lvl="1"/>
            <a:r>
              <a:rPr lang="en-US" dirty="0"/>
              <a:t>Install </a:t>
            </a:r>
            <a:r>
              <a:rPr lang="en-US" b="1" dirty="0"/>
              <a:t>Python</a:t>
            </a:r>
            <a:r>
              <a:rPr lang="en-US" dirty="0"/>
              <a:t> and </a:t>
            </a:r>
            <a:r>
              <a:rPr lang="en-US" b="1" dirty="0"/>
              <a:t>pip</a:t>
            </a:r>
          </a:p>
          <a:p>
            <a:pPr lvl="1"/>
            <a:r>
              <a:rPr lang="en-US" dirty="0"/>
              <a:t>Install and manage required libraries  …</a:t>
            </a:r>
          </a:p>
          <a:p>
            <a:pPr lvl="1"/>
            <a:endParaRPr lang="en-US" dirty="0"/>
          </a:p>
          <a:p>
            <a:r>
              <a:rPr lang="en-US" dirty="0"/>
              <a:t>Solution 2: </a:t>
            </a:r>
          </a:p>
          <a:p>
            <a:pPr lvl="1"/>
            <a:r>
              <a:rPr lang="en-US" dirty="0"/>
              <a:t>Install </a:t>
            </a:r>
            <a:r>
              <a:rPr lang="en-US" b="1" dirty="0"/>
              <a:t>Anaconda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Solution 3: 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Google</a:t>
            </a:r>
            <a:r>
              <a:rPr lang="en-US" dirty="0"/>
              <a:t> </a:t>
            </a:r>
            <a:r>
              <a:rPr lang="en-US" b="1" dirty="0"/>
              <a:t>Colab</a:t>
            </a:r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0D375-E6F0-4755-A4F1-D96BDCFC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758" y="1981994"/>
            <a:ext cx="2235709" cy="1447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CC42C0-7652-4F18-85C8-488257C96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851" y="3563937"/>
            <a:ext cx="2493521" cy="124418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F87D043-DF0B-440B-BA16-04D423060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411" y="462431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BAEE5-8BE4-4A6E-8A25-7BA5484E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247" y="1825625"/>
            <a:ext cx="5148753" cy="2895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66F17-400D-43AE-A0D9-B350BEAD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6A7A-A1B4-43C1-AE25-AF45CC48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9282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Python packages are roughly a collection of functions and/or data structures that works as and extension to python standard library</a:t>
            </a:r>
          </a:p>
          <a:p>
            <a:endParaRPr lang="en-US" dirty="0"/>
          </a:p>
          <a:p>
            <a:r>
              <a:rPr lang="en-US" dirty="0"/>
              <a:t>By installing and importing packages into your code, you can easily extend the capabilities of Python</a:t>
            </a:r>
          </a:p>
          <a:p>
            <a:endParaRPr lang="en-US" dirty="0"/>
          </a:p>
          <a:p>
            <a:r>
              <a:rPr lang="en-US" dirty="0"/>
              <a:t>Packages are often developed by the Python users and free to use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092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0E82-2177-4A76-BAC3-33641FD1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where can we find these packages?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B4E-840C-4181-92F8-FC0191C8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995"/>
            <a:ext cx="5059261" cy="3408596"/>
          </a:xfrm>
        </p:spPr>
        <p:txBody>
          <a:bodyPr>
            <a:normAutofit/>
          </a:bodyPr>
          <a:lstStyle/>
          <a:p>
            <a:r>
              <a:rPr lang="en-GB" sz="2000" dirty="0"/>
              <a:t>Python Package Index (</a:t>
            </a:r>
            <a:r>
              <a:rPr lang="en-GB" sz="2000" b="1" dirty="0"/>
              <a:t>PyPI</a:t>
            </a:r>
            <a:r>
              <a:rPr lang="en-GB" sz="2000" dirty="0"/>
              <a:t>) is the go to when you want to search/install new python packages</a:t>
            </a:r>
          </a:p>
          <a:p>
            <a:endParaRPr lang="en-GB" sz="2000" dirty="0"/>
          </a:p>
          <a:p>
            <a:r>
              <a:rPr lang="en-GB" sz="2000" b="1" dirty="0"/>
              <a:t>pypi.org</a:t>
            </a:r>
          </a:p>
          <a:p>
            <a:endParaRPr lang="en-GB" sz="2000" dirty="0"/>
          </a:p>
          <a:p>
            <a:r>
              <a:rPr lang="en-GB" sz="2000" dirty="0"/>
              <a:t>You can search through a vast amount of packages and find installation instructions </a:t>
            </a:r>
          </a:p>
          <a:p>
            <a:endParaRPr lang="tr-T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51E47-FC4A-45C8-955D-A5DF57A2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165" y="1873914"/>
            <a:ext cx="6099403" cy="4254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90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0C6D-1177-445D-B7E4-3C361371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 Packages?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CEF5-C8F2-41F9-AF2D-A91025704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Pip is the Python Packaging Authority (</a:t>
            </a:r>
            <a:r>
              <a:rPr lang="en-GB" sz="2000" dirty="0" err="1"/>
              <a:t>PyPA</a:t>
            </a:r>
            <a:r>
              <a:rPr lang="en-GB" sz="2000" dirty="0"/>
              <a:t>) recommended tool for installing Python packages.</a:t>
            </a:r>
          </a:p>
          <a:p>
            <a:r>
              <a:rPr lang="en-GB" sz="2000" dirty="0"/>
              <a:t>By using pip, you can install packages from Python Package Index (PyPI) as well as other indexes</a:t>
            </a:r>
          </a:p>
          <a:p>
            <a:r>
              <a:rPr lang="en-GB" sz="2000" dirty="0"/>
              <a:t>Comes with recent versions of python installation</a:t>
            </a:r>
          </a:p>
          <a:p>
            <a:r>
              <a:rPr lang="en-GB" sz="2000" dirty="0"/>
              <a:t>Used via Command Line or Terminal (no user interface)</a:t>
            </a:r>
            <a:endParaRPr lang="tr-TR" sz="20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1BE07FC-217F-408B-BBE7-795DBC5FB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794" y="430469"/>
            <a:ext cx="2133703" cy="1194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0D5FB-FA0F-4C10-9FAC-539F2FCE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07" y="3704253"/>
            <a:ext cx="10088385" cy="308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7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8D9093-17AC-4FAB-8828-D5548A67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998" y="3628487"/>
            <a:ext cx="5430910" cy="2964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9014C-8390-40F9-8E97-BE2BAB2F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C910-D7C2-4296-A147-8D1D2496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126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Anaconda</a:t>
            </a:r>
            <a:r>
              <a:rPr lang="en-GB" dirty="0"/>
              <a:t> is a free and open-source distribution of the Python and R programming languages for </a:t>
            </a:r>
            <a:r>
              <a:rPr lang="en-GB" b="1" dirty="0">
                <a:solidFill>
                  <a:srgbClr val="FF0000"/>
                </a:solidFill>
              </a:rPr>
              <a:t>scientific computing</a:t>
            </a:r>
            <a:r>
              <a:rPr lang="en-GB" dirty="0"/>
              <a:t> (</a:t>
            </a:r>
            <a:r>
              <a:rPr lang="en-GB" dirty="0">
                <a:solidFill>
                  <a:srgbClr val="00B050"/>
                </a:solidFill>
              </a:rPr>
              <a:t>data science</a:t>
            </a:r>
            <a:r>
              <a:rPr lang="en-GB" dirty="0"/>
              <a:t>, machine learning applications, large-scale data processing, predictive analytics, etc.), that aims to </a:t>
            </a:r>
            <a:r>
              <a:rPr lang="en-GB" dirty="0">
                <a:solidFill>
                  <a:srgbClr val="00B050"/>
                </a:solidFill>
              </a:rPr>
              <a:t>simplify package management</a:t>
            </a:r>
            <a:r>
              <a:rPr lang="en-GB" dirty="0"/>
              <a:t> and deployment (Wikipedia)</a:t>
            </a:r>
          </a:p>
          <a:p>
            <a:endParaRPr lang="en-GB" dirty="0"/>
          </a:p>
          <a:p>
            <a:endParaRPr lang="tr-TR" dirty="0"/>
          </a:p>
        </p:txBody>
      </p:sp>
      <p:sp>
        <p:nvSpPr>
          <p:cNvPr id="14" name="Body">
            <a:extLst>
              <a:ext uri="{FF2B5EF4-FFF2-40B4-BE49-F238E27FC236}">
                <a16:creationId xmlns:a16="http://schemas.microsoft.com/office/drawing/2014/main" id="{F6CECF29-2B1A-4B4C-9C6C-721AE9C8387A}"/>
              </a:ext>
            </a:extLst>
          </p:cNvPr>
          <p:cNvSpPr txBox="1">
            <a:spLocks/>
          </p:cNvSpPr>
          <p:nvPr/>
        </p:nvSpPr>
        <p:spPr>
          <a:xfrm>
            <a:off x="838201" y="4189553"/>
            <a:ext cx="5906548" cy="18421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Anaconda distribution comes with </a:t>
            </a:r>
            <a:r>
              <a:rPr lang="en-GB" dirty="0">
                <a:solidFill>
                  <a:srgbClr val="FF0000"/>
                </a:solidFill>
              </a:rPr>
              <a:t>1,500 packages </a:t>
            </a:r>
            <a:r>
              <a:rPr lang="en-GB" dirty="0"/>
              <a:t>selected from PyPI as well as the </a:t>
            </a:r>
            <a:r>
              <a:rPr lang="en-GB" dirty="0" err="1"/>
              <a:t>conda</a:t>
            </a:r>
            <a:r>
              <a:rPr lang="en-GB" dirty="0"/>
              <a:t> package and virtual environment manager.</a:t>
            </a:r>
          </a:p>
          <a:p>
            <a:pPr marL="609600" lvl="1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5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113B-719F-465C-8713-4692A438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  <a:endParaRPr lang="tr-TR" dirty="0"/>
          </a:p>
        </p:txBody>
      </p:sp>
      <p:sp>
        <p:nvSpPr>
          <p:cNvPr id="4" name="Body">
            <a:extLst>
              <a:ext uri="{FF2B5EF4-FFF2-40B4-BE49-F238E27FC236}">
                <a16:creationId xmlns:a16="http://schemas.microsoft.com/office/drawing/2014/main" id="{5A0CA151-A744-4DBE-B8DA-F8DA4EDB00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8054130" cy="4351338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r>
              <a:rPr lang="en-GB" dirty="0"/>
              <a:t>It also comes with </a:t>
            </a:r>
            <a:r>
              <a:rPr lang="en-GB" dirty="0" err="1"/>
              <a:t>Jupyter</a:t>
            </a:r>
            <a:r>
              <a:rPr lang="en-GB" dirty="0"/>
              <a:t> Notebook, Spider and other IDEs that you may need </a:t>
            </a:r>
          </a:p>
          <a:p>
            <a:r>
              <a:rPr lang="en-GB" dirty="0"/>
              <a:t>Anaconda manages packages in a way that the dependencies do not cause the problem</a:t>
            </a:r>
          </a:p>
          <a:p>
            <a:r>
              <a:rPr lang="en-GB" dirty="0">
                <a:solidFill>
                  <a:srgbClr val="FF0000"/>
                </a:solidFill>
              </a:rPr>
              <a:t>Drawback:</a:t>
            </a:r>
            <a:r>
              <a:rPr lang="en-GB" dirty="0"/>
              <a:t> You may not be able to use the latest version of all packages</a:t>
            </a:r>
          </a:p>
          <a:p>
            <a:r>
              <a:rPr lang="en-GB" dirty="0">
                <a:solidFill>
                  <a:srgbClr val="FF0000"/>
                </a:solidFill>
              </a:rPr>
              <a:t>Pip</a:t>
            </a:r>
            <a:r>
              <a:rPr lang="en-GB" dirty="0"/>
              <a:t> gives you </a:t>
            </a:r>
            <a:r>
              <a:rPr lang="en-GB" dirty="0">
                <a:solidFill>
                  <a:srgbClr val="00B050"/>
                </a:solidFill>
              </a:rPr>
              <a:t>more control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Anaconda </a:t>
            </a:r>
            <a:r>
              <a:rPr lang="en-GB" dirty="0"/>
              <a:t>comes with </a:t>
            </a:r>
            <a:r>
              <a:rPr lang="en-GB" dirty="0">
                <a:solidFill>
                  <a:srgbClr val="00B050"/>
                </a:solidFill>
              </a:rPr>
              <a:t>easy management</a:t>
            </a:r>
          </a:p>
          <a:p>
            <a:pPr marL="6096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10D0E-39B3-4E50-92A9-F02EBE15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349" y="4001294"/>
            <a:ext cx="5279594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5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48F7-1D59-4259-83CF-13A48045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Navigator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788B8-FBD4-496A-82BD-22719A7F6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862" y="1825625"/>
            <a:ext cx="1034027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985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853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</vt:lpstr>
      <vt:lpstr>Helvetica</vt:lpstr>
      <vt:lpstr>Office Theme</vt:lpstr>
      <vt:lpstr>Python Environments</vt:lpstr>
      <vt:lpstr>What is Python?</vt:lpstr>
      <vt:lpstr>How to Setup Your Environment for DS</vt:lpstr>
      <vt:lpstr>Python Packages</vt:lpstr>
      <vt:lpstr>So where can we find these packages?</vt:lpstr>
      <vt:lpstr>How to Install Python Packages?</vt:lpstr>
      <vt:lpstr>Anaconda</vt:lpstr>
      <vt:lpstr>Anaconda</vt:lpstr>
      <vt:lpstr>Anaconda Navigator</vt:lpstr>
      <vt:lpstr>Jupyter Notebook</vt:lpstr>
      <vt:lpstr>Spyder</vt:lpstr>
      <vt:lpstr>What is Google Colaboratory?</vt:lpstr>
      <vt:lpstr>Google Colab</vt:lpstr>
      <vt:lpstr>Essential Python Libraries for Data Science</vt:lpstr>
      <vt:lpstr>Essential Python Libraries for Data Science</vt:lpstr>
      <vt:lpstr>Essential Python Libraries for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Mehmet Ali Varol</dc:creator>
  <cp:lastModifiedBy>Mehmet Ali Varol</cp:lastModifiedBy>
  <cp:revision>14</cp:revision>
  <dcterms:created xsi:type="dcterms:W3CDTF">2021-01-24T10:21:43Z</dcterms:created>
  <dcterms:modified xsi:type="dcterms:W3CDTF">2021-01-29T10:24:10Z</dcterms:modified>
</cp:coreProperties>
</file>