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 name="PlaceHolder 2"/>
          <p:cNvSpPr>
            <a:spLocks noGrp="1"/>
          </p:cNvSpPr>
          <p:nvPr>
            <p:ph type="subTitle"/>
          </p:nvPr>
        </p:nvSpPr>
        <p:spPr>
          <a:xfrm>
            <a:off x="308880" y="1822320"/>
            <a:ext cx="8442360" cy="4349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CDDCA54-BBA0-45F7-8466-F88FECDC2803}"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2" name="PlaceHolder 2"/>
          <p:cNvSpPr>
            <a:spLocks noGrp="1"/>
          </p:cNvSpPr>
          <p:nvPr>
            <p:ph/>
          </p:nvPr>
        </p:nvSpPr>
        <p:spPr>
          <a:xfrm>
            <a:off x="308880" y="1822320"/>
            <a:ext cx="8442360" cy="4349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7BB9B95-5FB5-4EE4-B205-B716B5F99589}"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ection Header">
    <p:spTree>
      <p:nvGrpSpPr>
        <p:cNvPr id="1" name=""/>
        <p:cNvGrpSpPr/>
        <p:nvPr/>
      </p:nvGrpSpPr>
      <p:grpSpPr>
        <a:xfrm>
          <a:off x="0" y="0"/>
          <a:ext cx="0" cy="0"/>
          <a:chOff x="0" y="0"/>
          <a:chExt cx="0" cy="0"/>
        </a:xfrm>
      </p:grpSpPr>
      <p:sp>
        <p:nvSpPr>
          <p:cNvPr id="33"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4" name="PlaceHolder 2"/>
          <p:cNvSpPr>
            <a:spLocks noGrp="1"/>
          </p:cNvSpPr>
          <p:nvPr>
            <p:ph type="subTitle"/>
          </p:nvPr>
        </p:nvSpPr>
        <p:spPr>
          <a:xfrm>
            <a:off x="308880" y="1822320"/>
            <a:ext cx="8442360" cy="434952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CE54A5E-D221-499B-AD4F-0670EBB0BD28}"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6" name="PlaceHolder 2"/>
          <p:cNvSpPr>
            <a:spLocks noGrp="1"/>
          </p:cNvSpPr>
          <p:nvPr>
            <p:ph/>
          </p:nvPr>
        </p:nvSpPr>
        <p:spPr>
          <a:xfrm>
            <a:off x="308880" y="1822320"/>
            <a:ext cx="4119840" cy="4349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7" name="PlaceHolder 3"/>
          <p:cNvSpPr>
            <a:spLocks noGrp="1"/>
          </p:cNvSpPr>
          <p:nvPr>
            <p:ph/>
          </p:nvPr>
        </p:nvSpPr>
        <p:spPr>
          <a:xfrm>
            <a:off x="4635000" y="1822320"/>
            <a:ext cx="4119840" cy="4349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D35A3AD-2484-4607-85D2-0C303D2941E7}"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C69DCFA-48F0-4939-911E-ED2B27D3AA1A}"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C04AD44A-8527-4383-AEE8-CC52D2F6B126}" type="slidenum">
              <a:t>&lt;#&gt;</a:t>
            </a:fld>
          </a:p>
        </p:txBody>
      </p:sp>
      <p:sp>
        <p:nvSpPr>
          <p:cNvPr id="5" name="PlaceHolder 4"/>
          <p:cNvSpPr>
            <a:spLocks noGrp="1"/>
          </p:cNvSpPr>
          <p:nvPr>
            <p:ph type="dt" idx="18"/>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16F2A2D-EBC6-4237-BFBE-3D6BD323D47B}" type="slidenum">
              <a:t>&lt;#&gt;</a:t>
            </a:fld>
          </a:p>
        </p:txBody>
      </p:sp>
      <p:sp>
        <p:nvSpPr>
          <p:cNvPr id="4" name="PlaceHolder 3"/>
          <p:cNvSpPr>
            <a:spLocks noGrp="1"/>
          </p:cNvSpPr>
          <p:nvPr>
            <p:ph type="dt" idx="2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82"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3" name="PlaceHolder 2"/>
          <p:cNvSpPr>
            <a:spLocks noGrp="1"/>
          </p:cNvSpPr>
          <p:nvPr>
            <p:ph/>
          </p:nvPr>
        </p:nvSpPr>
        <p:spPr>
          <a:xfrm>
            <a:off x="308880" y="1822320"/>
            <a:ext cx="8442360" cy="434952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C9C95922-3004-4CE7-B7BD-3D1A616AC1E1}" type="slidenum">
              <a:t>&lt;#&gt;</a:t>
            </a:fld>
          </a:p>
        </p:txBody>
      </p:sp>
      <p:sp>
        <p:nvSpPr>
          <p:cNvPr id="6" name="PlaceHolder 5"/>
          <p:cNvSpPr>
            <a:spLocks noGrp="1"/>
          </p:cNvSpPr>
          <p:nvPr>
            <p:ph type="dt" idx="24"/>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hidden="1"/>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1" name="Rectangle 7" hidden="1"/>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2" name="Rectangle 6" hidden="1"/>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3" name="Rectangle 9" hidden="1"/>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4" name="Rectangle 6"/>
          <p:cNvSpPr/>
          <p:nvPr/>
        </p:nvSpPr>
        <p:spPr>
          <a:xfrm>
            <a:off x="0" y="2379240"/>
            <a:ext cx="8751600" cy="124092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5"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6" name="PlaceHolder 2"/>
          <p:cNvSpPr>
            <a:spLocks noGrp="1"/>
          </p:cNvSpPr>
          <p:nvPr>
            <p:ph type="ftr" idx="1"/>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7" name="PlaceHolder 3"/>
          <p:cNvSpPr>
            <a:spLocks noGrp="1"/>
          </p:cNvSpPr>
          <p:nvPr>
            <p:ph type="sldNum" idx="2"/>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9CB80009-EA97-4916-8353-FABC213B4CD2}"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8" name="PlaceHolder 4"/>
          <p:cNvSpPr>
            <a:spLocks noGrp="1"/>
          </p:cNvSpPr>
          <p:nvPr>
            <p:ph type="dt" idx="3"/>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13"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14"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15"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16"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7" name="PlaceHolder 2"/>
          <p:cNvSpPr>
            <a:spLocks noGrp="1"/>
          </p:cNvSpPr>
          <p:nvPr>
            <p:ph type="body"/>
          </p:nvPr>
        </p:nvSpPr>
        <p:spPr>
          <a:xfrm>
            <a:off x="308880" y="1822320"/>
            <a:ext cx="844236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18" name="PlaceHolder 3"/>
          <p:cNvSpPr>
            <a:spLocks noGrp="1"/>
          </p:cNvSpPr>
          <p:nvPr>
            <p:ph type="ftr" idx="4"/>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9" name="PlaceHolder 4"/>
          <p:cNvSpPr>
            <a:spLocks noGrp="1"/>
          </p:cNvSpPr>
          <p:nvPr>
            <p:ph type="sldNum" idx="5"/>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00D62F87-F254-48A6-8844-CC6789E85F53}"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20" name="PlaceHolder 5"/>
          <p:cNvSpPr>
            <a:spLocks noGrp="1"/>
          </p:cNvSpPr>
          <p:nvPr>
            <p:ph type="dt" idx="6"/>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Rectangle 8" hidden="1"/>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24" name="Rectangle 7" hidden="1"/>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25" name="Rectangle 6" hidden="1"/>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26" name="Rectangle 9" hidden="1"/>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27" name="Rectangle 6"/>
          <p:cNvSpPr/>
          <p:nvPr/>
        </p:nvSpPr>
        <p:spPr>
          <a:xfrm>
            <a:off x="0" y="2379240"/>
            <a:ext cx="8751600" cy="124092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28"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29" name="PlaceHolder 2"/>
          <p:cNvSpPr>
            <a:spLocks noGrp="1"/>
          </p:cNvSpPr>
          <p:nvPr>
            <p:ph type="ftr" idx="7"/>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30" name="PlaceHolder 3"/>
          <p:cNvSpPr>
            <a:spLocks noGrp="1"/>
          </p:cNvSpPr>
          <p:nvPr>
            <p:ph type="sldNum" idx="8"/>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1E29983F-0C35-4EC0-8462-A9AF7BA13456}"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31" name="PlaceHolder 4"/>
          <p:cNvSpPr>
            <a:spLocks noGrp="1"/>
          </p:cNvSpPr>
          <p:nvPr>
            <p:ph type="dt" idx="9"/>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3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36"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37"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38"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39"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40" name="PlaceHolder 2"/>
          <p:cNvSpPr>
            <a:spLocks noGrp="1"/>
          </p:cNvSpPr>
          <p:nvPr>
            <p:ph type="body"/>
          </p:nvPr>
        </p:nvSpPr>
        <p:spPr>
          <a:xfrm>
            <a:off x="308880" y="1822320"/>
            <a:ext cx="411948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41" name="PlaceHolder 3"/>
          <p:cNvSpPr>
            <a:spLocks noGrp="1"/>
          </p:cNvSpPr>
          <p:nvPr>
            <p:ph type="body"/>
          </p:nvPr>
        </p:nvSpPr>
        <p:spPr>
          <a:xfrm>
            <a:off x="4635000" y="1822320"/>
            <a:ext cx="411948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42" name="PlaceHolder 4"/>
          <p:cNvSpPr>
            <a:spLocks noGrp="1"/>
          </p:cNvSpPr>
          <p:nvPr>
            <p:ph type="ftr" idx="10"/>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3" name="PlaceHolder 5"/>
          <p:cNvSpPr>
            <a:spLocks noGrp="1"/>
          </p:cNvSpPr>
          <p:nvPr>
            <p:ph type="sldNum" idx="11"/>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A5610ACF-D356-431C-B25C-6FF456D25B17}"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44" name="PlaceHolder 6"/>
          <p:cNvSpPr>
            <a:spLocks noGrp="1"/>
          </p:cNvSpPr>
          <p:nvPr>
            <p:ph type="dt" idx="12"/>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49"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50"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51"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52" name="PlaceHolder 1"/>
          <p:cNvSpPr>
            <a:spLocks noGrp="1"/>
          </p:cNvSpPr>
          <p:nvPr>
            <p:ph type="ftr" idx="13"/>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53" name="PlaceHolder 2"/>
          <p:cNvSpPr>
            <a:spLocks noGrp="1"/>
          </p:cNvSpPr>
          <p:nvPr>
            <p:ph type="sldNum" idx="14"/>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D0F29C38-39DA-470F-A5CA-022196B72DFA}"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54" name="PlaceHolder 3"/>
          <p:cNvSpPr>
            <a:spLocks noGrp="1"/>
          </p:cNvSpPr>
          <p:nvPr>
            <p:ph type="dt" idx="15"/>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5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Ana başlık metnini düzenlemek için tıklayın</a:t>
            </a:r>
            <a:endParaRPr b="0" lang="tr-TR" sz="4400" spc="-1" strike="noStrike">
              <a:solidFill>
                <a:srgbClr val="000000"/>
              </a:solidFill>
              <a:latin typeface="Arial"/>
            </a:endParaRPr>
          </a:p>
        </p:txBody>
      </p:sp>
      <p:sp>
        <p:nvSpPr>
          <p:cNvPr id="5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58"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59"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60"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61"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62" name="PlaceHolder 2"/>
          <p:cNvSpPr>
            <a:spLocks noGrp="1"/>
          </p:cNvSpPr>
          <p:nvPr>
            <p:ph type="ftr" idx="16"/>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63" name="PlaceHolder 3"/>
          <p:cNvSpPr>
            <a:spLocks noGrp="1"/>
          </p:cNvSpPr>
          <p:nvPr>
            <p:ph type="sldNum" idx="17"/>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625F0EC5-B305-4C02-9EDE-6DAD810F5204}"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64" name="PlaceHolder 4"/>
          <p:cNvSpPr>
            <a:spLocks noGrp="1"/>
          </p:cNvSpPr>
          <p:nvPr>
            <p:ph type="dt" idx="18"/>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67"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68"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800" spc="-1" strike="noStrike">
              <a:solidFill>
                <a:schemeClr val="lt1"/>
              </a:solidFill>
              <a:latin typeface="Source Sans Pro Light"/>
            </a:endParaRPr>
          </a:p>
        </p:txBody>
      </p:sp>
      <p:sp>
        <p:nvSpPr>
          <p:cNvPr id="69"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IN" sz="1600" spc="-1" strike="noStrike">
              <a:solidFill>
                <a:schemeClr val="lt1"/>
              </a:solidFill>
              <a:latin typeface="Source Sans Pro Light"/>
            </a:endParaRPr>
          </a:p>
        </p:txBody>
      </p:sp>
      <p:sp>
        <p:nvSpPr>
          <p:cNvPr id="70" name="PlaceHolder 1"/>
          <p:cNvSpPr>
            <a:spLocks noGrp="1"/>
          </p:cNvSpPr>
          <p:nvPr>
            <p:ph type="ftr" idx="19"/>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71" name="PlaceHolder 2"/>
          <p:cNvSpPr>
            <a:spLocks noGrp="1"/>
          </p:cNvSpPr>
          <p:nvPr>
            <p:ph type="sldNum" idx="20"/>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D1582E27-9231-4BC4-B96A-DB29ECE302DD}"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72" name="PlaceHolder 3"/>
          <p:cNvSpPr>
            <a:spLocks noGrp="1"/>
          </p:cNvSpPr>
          <p:nvPr>
            <p:ph type="dt" idx="21"/>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Rectangle 8"/>
          <p:cNvSpPr/>
          <p:nvPr/>
        </p:nvSpPr>
        <p:spPr>
          <a:xfrm>
            <a:off x="701280" y="6267600"/>
            <a:ext cx="5602320" cy="452160"/>
          </a:xfrm>
          <a:prstGeom prst="rect">
            <a:avLst/>
          </a:prstGeom>
          <a:solidFill>
            <a:schemeClr val="bg2">
              <a:lumMod val="75000"/>
            </a:schemeClr>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1800" spc="-1" strike="noStrike">
              <a:solidFill>
                <a:schemeClr val="lt1"/>
              </a:solidFill>
              <a:latin typeface="Source Sans Pro Light"/>
            </a:endParaRPr>
          </a:p>
        </p:txBody>
      </p:sp>
      <p:sp>
        <p:nvSpPr>
          <p:cNvPr id="74" name="Rectangle 7"/>
          <p:cNvSpPr/>
          <p:nvPr/>
        </p:nvSpPr>
        <p:spPr>
          <a:xfrm>
            <a:off x="6477840" y="6267600"/>
            <a:ext cx="268416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1800" spc="-1" strike="noStrike">
              <a:solidFill>
                <a:schemeClr val="lt1"/>
              </a:solidFill>
              <a:latin typeface="Source Sans Pro Light"/>
            </a:endParaRPr>
          </a:p>
        </p:txBody>
      </p:sp>
      <p:sp>
        <p:nvSpPr>
          <p:cNvPr id="75" name="Rectangle 6"/>
          <p:cNvSpPr/>
          <p:nvPr/>
        </p:nvSpPr>
        <p:spPr>
          <a:xfrm>
            <a:off x="0" y="185760"/>
            <a:ext cx="8751600" cy="1240920"/>
          </a:xfrm>
          <a:prstGeom prst="rect">
            <a:avLst/>
          </a:prstGeom>
          <a:solidFill>
            <a:srgbClr val="e74c3c"/>
          </a:solidFill>
          <a:ln>
            <a:solidFill>
              <a:srgbClr val="e74c3c"/>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1800" spc="-1" strike="noStrike">
              <a:solidFill>
                <a:schemeClr val="lt1"/>
              </a:solidFill>
              <a:latin typeface="Source Sans Pro Light"/>
            </a:endParaRPr>
          </a:p>
        </p:txBody>
      </p:sp>
      <p:sp>
        <p:nvSpPr>
          <p:cNvPr id="76" name="Rectangle 9"/>
          <p:cNvSpPr/>
          <p:nvPr/>
        </p:nvSpPr>
        <p:spPr>
          <a:xfrm>
            <a:off x="124200" y="6267600"/>
            <a:ext cx="424440" cy="452160"/>
          </a:xfrm>
          <a:prstGeom prst="rect">
            <a:avLst/>
          </a:prstGeom>
          <a:solidFill>
            <a:srgbClr val="e74c3c"/>
          </a:solidFill>
          <a:ln>
            <a:solidFill>
              <a:srgbClr val="1d3155"/>
            </a:solidFill>
          </a:ln>
          <a:effectLst>
            <a:softEdge rad="12600"/>
          </a:effectLst>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1600" spc="-1" strike="noStrike">
              <a:solidFill>
                <a:schemeClr val="lt1"/>
              </a:solidFill>
              <a:latin typeface="Source Sans Pro Light"/>
            </a:endParaRPr>
          </a:p>
        </p:txBody>
      </p:sp>
      <p:sp>
        <p:nvSpPr>
          <p:cNvPr id="77" name="PlaceHolder 1"/>
          <p:cNvSpPr>
            <a:spLocks noGrp="1"/>
          </p:cNvSpPr>
          <p:nvPr>
            <p:ph type="title"/>
          </p:nvPr>
        </p:nvSpPr>
        <p:spPr>
          <a:xfrm>
            <a:off x="308880" y="368280"/>
            <a:ext cx="7785720" cy="875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78" name="PlaceHolder 2"/>
          <p:cNvSpPr>
            <a:spLocks noGrp="1"/>
          </p:cNvSpPr>
          <p:nvPr>
            <p:ph type="body"/>
          </p:nvPr>
        </p:nvSpPr>
        <p:spPr>
          <a:xfrm>
            <a:off x="308880" y="1822320"/>
            <a:ext cx="8442360" cy="4349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79" name="PlaceHolder 3"/>
          <p:cNvSpPr>
            <a:spLocks noGrp="1"/>
          </p:cNvSpPr>
          <p:nvPr>
            <p:ph type="ftr" idx="22"/>
          </p:nvPr>
        </p:nvSpPr>
        <p:spPr>
          <a:xfrm>
            <a:off x="856800" y="6307200"/>
            <a:ext cx="5256720" cy="36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0" name="PlaceHolder 4"/>
          <p:cNvSpPr>
            <a:spLocks noGrp="1"/>
          </p:cNvSpPr>
          <p:nvPr>
            <p:ph type="sldNum" idx="23"/>
          </p:nvPr>
        </p:nvSpPr>
        <p:spPr>
          <a:xfrm>
            <a:off x="169560" y="6307200"/>
            <a:ext cx="371160" cy="36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IN" sz="1200" spc="-1" strike="noStrike">
                <a:solidFill>
                  <a:schemeClr val="lt1"/>
                </a:solidFill>
                <a:latin typeface="Source Sans Pro Light"/>
              </a:defRPr>
            </a:lvl1pPr>
          </a:lstStyle>
          <a:p>
            <a:pPr indent="0" algn="r" defTabSz="457200">
              <a:lnSpc>
                <a:spcPct val="100000"/>
              </a:lnSpc>
              <a:buNone/>
              <a:tabLst>
                <a:tab algn="l" pos="0"/>
              </a:tabLst>
            </a:pPr>
            <a:fld id="{95115AC6-AF1B-40E2-AE79-1F27CEC6F255}" type="slidenum">
              <a:rPr b="0" lang="en-IN" sz="1200" spc="-1" strike="noStrike">
                <a:solidFill>
                  <a:schemeClr val="lt1"/>
                </a:solidFill>
                <a:latin typeface="Source Sans Pro Light"/>
              </a:rPr>
              <a:t>&lt;number&gt;</a:t>
            </a:fld>
            <a:endParaRPr b="0" lang="tr-TR" sz="1200" spc="-1" strike="noStrike">
              <a:solidFill>
                <a:srgbClr val="000000"/>
              </a:solidFill>
              <a:latin typeface="Times New Roman"/>
            </a:endParaRPr>
          </a:p>
        </p:txBody>
      </p:sp>
      <p:sp>
        <p:nvSpPr>
          <p:cNvPr id="81" name="PlaceHolder 5"/>
          <p:cNvSpPr>
            <a:spLocks noGrp="1"/>
          </p:cNvSpPr>
          <p:nvPr>
            <p:ph type="dt" idx="24"/>
          </p:nvPr>
        </p:nvSpPr>
        <p:spPr>
          <a:xfrm>
            <a:off x="6792120" y="6307200"/>
            <a:ext cx="2055600" cy="363240"/>
          </a:xfrm>
          <a:prstGeom prst="rect">
            <a:avLst/>
          </a:prstGeom>
          <a:noFill/>
          <a:ln w="0">
            <a:noFill/>
          </a:ln>
        </p:spPr>
        <p:txBody>
          <a:bodyPr lIns="91440" rIns="91440" tIns="45720" bIns="4572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hyperlink" Target="https://github.com/snijesh/edge-detection"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04120" y="2503440"/>
            <a:ext cx="8547480" cy="100476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2800" spc="-1" strike="noStrike">
                <a:solidFill>
                  <a:schemeClr val="lt1"/>
                </a:solidFill>
                <a:latin typeface="Source Sans Pro Black"/>
              </a:rPr>
              <a:t>Gradient-Based Edge Detection and Enhancement</a:t>
            </a:r>
            <a:endParaRPr b="0" lang="tr-TR" sz="2800" spc="-1" strike="noStrike">
              <a:solidFill>
                <a:srgbClr val="000000"/>
              </a:solidFill>
              <a:latin typeface="Arial"/>
            </a:endParaRPr>
          </a:p>
        </p:txBody>
      </p:sp>
      <p:sp>
        <p:nvSpPr>
          <p:cNvPr id="85" name="PlaceHolder 2"/>
          <p:cNvSpPr>
            <a:spLocks noGrp="1"/>
          </p:cNvSpPr>
          <p:nvPr>
            <p:ph type="subTitle"/>
          </p:nvPr>
        </p:nvSpPr>
        <p:spPr>
          <a:xfrm>
            <a:off x="381600" y="3903840"/>
            <a:ext cx="8370000" cy="2367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tr-TR" sz="2000" spc="-1" strike="noStrike">
                <a:solidFill>
                  <a:schemeClr val="dk1"/>
                </a:solidFill>
                <a:latin typeface="Source Sans Pro Light"/>
              </a:rPr>
              <a:t>An Introduction to Signal Processing with Gradient-Based Edge Detection and Enhancement</a:t>
            </a:r>
            <a:endParaRPr b="0" lang="tr-TR" sz="2000" spc="-1" strike="noStrike">
              <a:solidFill>
                <a:srgbClr val="000000"/>
              </a:solidFill>
              <a:latin typeface="Arial"/>
            </a:endParaRPr>
          </a:p>
          <a:p>
            <a:pPr indent="0" defTabSz="914400">
              <a:lnSpc>
                <a:spcPct val="90000"/>
              </a:lnSpc>
              <a:spcBef>
                <a:spcPts val="1001"/>
              </a:spcBef>
              <a:buNone/>
              <a:tabLst>
                <a:tab algn="l" pos="0"/>
              </a:tabLst>
            </a:pP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250920" y="180000"/>
            <a:ext cx="4428720" cy="3419640"/>
          </a:xfrm>
          <a:prstGeom prst="rect">
            <a:avLst/>
          </a:prstGeom>
          <a:ln w="0">
            <a:noFill/>
          </a:ln>
        </p:spPr>
      </p:pic>
      <p:pic>
        <p:nvPicPr>
          <p:cNvPr id="105" name="" descr=""/>
          <p:cNvPicPr/>
          <p:nvPr/>
        </p:nvPicPr>
        <p:blipFill>
          <a:blip r:embed="rId2"/>
          <a:stretch/>
        </p:blipFill>
        <p:spPr>
          <a:xfrm>
            <a:off x="4680000" y="85680"/>
            <a:ext cx="4139640" cy="3153960"/>
          </a:xfrm>
          <a:prstGeom prst="rect">
            <a:avLst/>
          </a:prstGeom>
          <a:ln w="0">
            <a:noFill/>
          </a:ln>
        </p:spPr>
      </p:pic>
      <p:pic>
        <p:nvPicPr>
          <p:cNvPr id="106" name="" descr=""/>
          <p:cNvPicPr/>
          <p:nvPr/>
        </p:nvPicPr>
        <p:blipFill>
          <a:blip r:embed="rId3"/>
          <a:stretch/>
        </p:blipFill>
        <p:spPr>
          <a:xfrm>
            <a:off x="0" y="3632400"/>
            <a:ext cx="4888440" cy="2667240"/>
          </a:xfrm>
          <a:prstGeom prst="rect">
            <a:avLst/>
          </a:prstGeom>
          <a:ln w="0">
            <a:noFill/>
          </a:ln>
        </p:spPr>
      </p:pic>
      <p:pic>
        <p:nvPicPr>
          <p:cNvPr id="107" name="" descr=""/>
          <p:cNvPicPr/>
          <p:nvPr/>
        </p:nvPicPr>
        <p:blipFill>
          <a:blip r:embed="rId4"/>
          <a:stretch/>
        </p:blipFill>
        <p:spPr>
          <a:xfrm>
            <a:off x="4947840" y="3240000"/>
            <a:ext cx="3871800" cy="3087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30000" y="365040"/>
            <a:ext cx="7883640" cy="8222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3200" spc="-1" strike="noStrike">
                <a:solidFill>
                  <a:schemeClr val="lt1"/>
                </a:solidFill>
                <a:latin typeface="Source Sans Pro Black"/>
              </a:rPr>
              <a:t>Practical Applications</a:t>
            </a:r>
            <a:endParaRPr b="0" lang="tr-TR" sz="3200" spc="-1" strike="noStrike">
              <a:solidFill>
                <a:srgbClr val="000000"/>
              </a:solidFill>
              <a:latin typeface="Arial"/>
            </a:endParaRPr>
          </a:p>
        </p:txBody>
      </p:sp>
      <p:sp>
        <p:nvSpPr>
          <p:cNvPr id="109" name="PlaceHolder 2"/>
          <p:cNvSpPr>
            <a:spLocks noGrp="1"/>
          </p:cNvSpPr>
          <p:nvPr>
            <p:ph/>
          </p:nvPr>
        </p:nvSpPr>
        <p:spPr>
          <a:xfrm>
            <a:off x="630000" y="1681200"/>
            <a:ext cx="3866400" cy="82224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Source Sans Pro Light"/>
              </a:rPr>
              <a:t>Industrial Applications</a:t>
            </a:r>
            <a:endParaRPr b="0" lang="tr-TR" sz="2400" spc="-1" strike="noStrike">
              <a:solidFill>
                <a:srgbClr val="000000"/>
              </a:solidFill>
              <a:latin typeface="Arial"/>
            </a:endParaRPr>
          </a:p>
        </p:txBody>
      </p:sp>
      <p:sp>
        <p:nvSpPr>
          <p:cNvPr id="110" name="PlaceHolder 3"/>
          <p:cNvSpPr>
            <a:spLocks noGrp="1"/>
          </p:cNvSpPr>
          <p:nvPr>
            <p:ph/>
          </p:nvPr>
        </p:nvSpPr>
        <p:spPr>
          <a:xfrm>
            <a:off x="630000" y="2505240"/>
            <a:ext cx="3866400" cy="36828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Quality control</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Defect detection</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Pattern matching</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Robot vision</a:t>
            </a:r>
            <a:endParaRPr b="0" lang="tr-TR" sz="2000" spc="-1" strike="noStrike">
              <a:solidFill>
                <a:srgbClr val="000000"/>
              </a:solidFill>
              <a:latin typeface="Arial"/>
            </a:endParaRPr>
          </a:p>
        </p:txBody>
      </p:sp>
      <p:sp>
        <p:nvSpPr>
          <p:cNvPr id="111" name="PlaceHolder 4"/>
          <p:cNvSpPr>
            <a:spLocks noGrp="1"/>
          </p:cNvSpPr>
          <p:nvPr>
            <p:ph/>
          </p:nvPr>
        </p:nvSpPr>
        <p:spPr>
          <a:xfrm>
            <a:off x="4629240" y="1681200"/>
            <a:ext cx="3885480" cy="82224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Source Sans Pro Light"/>
              </a:rPr>
              <a:t>Research Applications</a:t>
            </a:r>
            <a:endParaRPr b="0" lang="tr-TR" sz="2400" spc="-1" strike="noStrike">
              <a:solidFill>
                <a:srgbClr val="000000"/>
              </a:solidFill>
              <a:latin typeface="Arial"/>
            </a:endParaRPr>
          </a:p>
        </p:txBody>
      </p:sp>
      <p:sp>
        <p:nvSpPr>
          <p:cNvPr id="112" name="PlaceHolder 5"/>
          <p:cNvSpPr>
            <a:spLocks noGrp="1"/>
          </p:cNvSpPr>
          <p:nvPr>
            <p:ph/>
          </p:nvPr>
        </p:nvSpPr>
        <p:spPr>
          <a:xfrm>
            <a:off x="4629240" y="2505240"/>
            <a:ext cx="3885480" cy="36828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Medical imaging</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Satellite imagery</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Document processing</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Face detection</a:t>
            </a: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3200" spc="-1" strike="noStrike">
                <a:solidFill>
                  <a:schemeClr val="lt1"/>
                </a:solidFill>
                <a:latin typeface="Source Sans Pro Black"/>
              </a:rPr>
              <a:t>Summary and References</a:t>
            </a:r>
            <a:endParaRPr b="0" lang="tr-TR" sz="3200" spc="-1" strike="noStrike">
              <a:solidFill>
                <a:srgbClr val="000000"/>
              </a:solidFill>
              <a:latin typeface="Arial"/>
            </a:endParaRPr>
          </a:p>
        </p:txBody>
      </p:sp>
      <p:sp>
        <p:nvSpPr>
          <p:cNvPr id="114" name="PlaceHolder 2"/>
          <p:cNvSpPr>
            <a:spLocks noGrp="1"/>
          </p:cNvSpPr>
          <p:nvPr>
            <p:ph/>
          </p:nvPr>
        </p:nvSpPr>
        <p:spPr>
          <a:xfrm>
            <a:off x="308880" y="1822320"/>
            <a:ext cx="8442360" cy="43495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chemeClr val="dk1"/>
                </a:solidFill>
                <a:latin typeface="Source Sans Pro Light"/>
              </a:rPr>
              <a:t>• </a:t>
            </a:r>
            <a:r>
              <a:rPr b="0" lang="en-US" sz="2000" spc="-1" strike="noStrike">
                <a:solidFill>
                  <a:schemeClr val="dk1"/>
                </a:solidFill>
                <a:latin typeface="Source Sans Pro Light"/>
              </a:rPr>
              <a:t>Successful implementation of gradient-based edge detection</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chemeClr val="dk1"/>
                </a:solidFill>
                <a:latin typeface="Source Sans Pro Light"/>
              </a:rPr>
              <a:t>•</a:t>
            </a:r>
            <a:r>
              <a:rPr b="0" lang="en-US" sz="2000" spc="-1" strike="noStrike">
                <a:solidFill>
                  <a:schemeClr val="dk1"/>
                </a:solidFill>
                <a:latin typeface="Source Sans Pro Light"/>
              </a:rPr>
              <a:t> </a:t>
            </a:r>
            <a:r>
              <a:rPr b="0" lang="en-US" sz="2000" spc="-1" strike="noStrike">
                <a:solidFill>
                  <a:schemeClr val="dk1"/>
                </a:solidFill>
                <a:latin typeface="Source Sans Pro Light"/>
              </a:rPr>
              <a:t>Key features:</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1500" spc="-1" strike="noStrike">
                <a:solidFill>
                  <a:schemeClr val="dk1"/>
                </a:solidFill>
                <a:latin typeface="Source Sans Pro Light"/>
              </a:rPr>
              <a:t>- Automatic threshold determination with Otsu </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rPr>
              <a:t>    </a:t>
            </a:r>
            <a:r>
              <a:rPr b="0" lang="en-US" sz="1500" spc="-1" strike="noStrike">
                <a:solidFill>
                  <a:schemeClr val="dk1"/>
                </a:solidFill>
                <a:latin typeface="Source Sans Pro Light"/>
              </a:rPr>
              <a:t>- Sobel gradient operator</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rPr>
              <a:t>    </a:t>
            </a:r>
            <a:r>
              <a:rPr b="0" lang="en-US" sz="1500" spc="-1" strike="noStrike">
                <a:solidFill>
                  <a:schemeClr val="dk1"/>
                </a:solidFill>
                <a:latin typeface="Source Sans Pro Light"/>
              </a:rPr>
              <a:t>- Noise reduction</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chemeClr val="dk1"/>
                </a:solidFill>
                <a:latin typeface="Source Sans Pro Light"/>
                <a:ea typeface="Microsoft YaHei"/>
              </a:rPr>
              <a:t>•</a:t>
            </a:r>
            <a:r>
              <a:rPr b="0" lang="en-US" sz="2000" spc="-1" strike="noStrike">
                <a:solidFill>
                  <a:schemeClr val="dk1"/>
                </a:solidFill>
                <a:latin typeface="Source Sans Pro Light"/>
                <a:ea typeface="Microsoft YaHei"/>
              </a:rPr>
              <a:t>References</a:t>
            </a:r>
            <a:r>
              <a:rPr b="0" lang="en-US" sz="2800" spc="-1" strike="noStrike">
                <a:solidFill>
                  <a:schemeClr val="dk1"/>
                </a:solidFill>
                <a:latin typeface="Source Sans Pro Light"/>
                <a:ea typeface="Microsoft YaHei"/>
              </a:rPr>
              <a:t>:</a:t>
            </a:r>
            <a:endParaRPr b="0" lang="tr-TR" sz="28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ea typeface="Microsoft YaHei"/>
              </a:rPr>
              <a:t>-https://en.wikipedia.org/</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ea typeface="Microsoft YaHei"/>
              </a:rPr>
              <a:t>- https://unsplash.com/</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ea typeface="Microsoft YaHei"/>
              </a:rPr>
              <a:t>- </a:t>
            </a:r>
            <a:r>
              <a:rPr b="0" lang="en-US" sz="1500" spc="-1" strike="noStrike" u="sng">
                <a:solidFill>
                  <a:schemeClr val="dk1"/>
                </a:solidFill>
                <a:uFillTx/>
                <a:latin typeface="Source Sans Pro Light"/>
                <a:ea typeface="Microsoft YaHei"/>
                <a:hlinkClick r:id="rId1"/>
              </a:rPr>
              <a:t>https://github.com/snijesh/edge-detection</a:t>
            </a: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ea typeface="Microsoft YaHei"/>
              </a:rPr>
              <a:t>- https://handmap.github.io/gradients-and-edge-detection</a:t>
            </a:r>
            <a:endParaRPr b="0" lang="tr-TR" sz="1500" spc="-1" strike="noStrike">
              <a:solidFill>
                <a:srgbClr val="000000"/>
              </a:solidFill>
              <a:latin typeface="Arial"/>
            </a:endParaRPr>
          </a:p>
          <a:p>
            <a:pPr indent="0" defTabSz="914400">
              <a:lnSpc>
                <a:spcPct val="90000"/>
              </a:lnSpc>
              <a:spcBef>
                <a:spcPts val="1001"/>
              </a:spcBef>
              <a:buNone/>
              <a:tabLst>
                <a:tab algn="l" pos="0"/>
              </a:tabLst>
            </a:pPr>
            <a:endParaRPr b="0" lang="tr-TR" sz="28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3200" spc="-1" strike="noStrike">
                <a:solidFill>
                  <a:schemeClr val="lt1"/>
                </a:solidFill>
                <a:latin typeface="Source Sans Pro Black"/>
              </a:rPr>
              <a:t>What are Edges in Images?</a:t>
            </a:r>
            <a:endParaRPr b="0" lang="tr-TR" sz="3200" spc="-1" strike="noStrike">
              <a:solidFill>
                <a:srgbClr val="000000"/>
              </a:solidFill>
              <a:latin typeface="Arial"/>
            </a:endParaRPr>
          </a:p>
        </p:txBody>
      </p:sp>
      <p:sp>
        <p:nvSpPr>
          <p:cNvPr id="87" name="PlaceHolder 2"/>
          <p:cNvSpPr>
            <a:spLocks noGrp="1"/>
          </p:cNvSpPr>
          <p:nvPr>
            <p:ph/>
          </p:nvPr>
        </p:nvSpPr>
        <p:spPr>
          <a:xfrm>
            <a:off x="308880" y="1822320"/>
            <a:ext cx="8442360" cy="43495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Edges are significant changes in pixel intensity</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They represent boundaries between objects</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Key features for:</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 Object detection</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 Image segmentation</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 Pattern recognition</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Found where brightness changes sharply</a:t>
            </a: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3200" spc="-1" strike="noStrike">
                <a:solidFill>
                  <a:schemeClr val="lt1"/>
                </a:solidFill>
                <a:latin typeface="Source Sans Pro Black"/>
              </a:rPr>
              <a:t>Understanding Gradients in Images</a:t>
            </a:r>
            <a:endParaRPr b="0" lang="tr-TR" sz="3200" spc="-1" strike="noStrike">
              <a:solidFill>
                <a:srgbClr val="000000"/>
              </a:solidFill>
              <a:latin typeface="Arial"/>
            </a:endParaRPr>
          </a:p>
        </p:txBody>
      </p:sp>
      <p:sp>
        <p:nvSpPr>
          <p:cNvPr id="89" name="PlaceHolder 2"/>
          <p:cNvSpPr>
            <a:spLocks noGrp="1"/>
          </p:cNvSpPr>
          <p:nvPr>
            <p:ph/>
          </p:nvPr>
        </p:nvSpPr>
        <p:spPr>
          <a:xfrm>
            <a:off x="308880" y="1822320"/>
            <a:ext cx="8442360" cy="43495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Gradients measure rate of intensity change</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rPr>
              <a:t>• </a:t>
            </a:r>
            <a:r>
              <a:rPr b="0" lang="en-US" sz="2000" spc="-1" strike="noStrike">
                <a:solidFill>
                  <a:schemeClr val="dk1"/>
                </a:solidFill>
                <a:latin typeface="Source Sans Pro Light"/>
              </a:rPr>
              <a:t>Two components:</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r>
              <a:rPr b="0" lang="en-US" sz="2000" spc="-1" strike="noStrike">
                <a:solidFill>
                  <a:schemeClr val="dk1"/>
                </a:solidFill>
                <a:latin typeface="Source Sans Pro Light"/>
                <a:ea typeface="Microsoft YaHei"/>
              </a:rPr>
              <a:t>- Magnitude (strength of edge)</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r>
              <a:rPr b="0" lang="en-US" sz="2000" spc="-1" strike="noStrike">
                <a:solidFill>
                  <a:schemeClr val="dk1"/>
                </a:solidFill>
                <a:latin typeface="Source Sans Pro Light"/>
                <a:ea typeface="Microsoft YaHei"/>
              </a:rPr>
              <a:t>- Direction (orientation of edge)</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r>
              <a:rPr b="0" lang="en-US" sz="2000" spc="-1" strike="noStrike">
                <a:solidFill>
                  <a:schemeClr val="dk1"/>
                </a:solidFill>
                <a:latin typeface="Source Sans Pro Light"/>
                <a:ea typeface="Microsoft YaHei"/>
              </a:rPr>
              <a:t>Calculated using Sobel operator:</a:t>
            </a:r>
            <a:endParaRPr b="0" lang="tr-TR" sz="20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2000" spc="-1" strike="noStrike">
                <a:solidFill>
                  <a:schemeClr val="dk1"/>
                </a:solidFill>
                <a:latin typeface="Source Sans Pro Light"/>
                <a:ea typeface="Microsoft YaHei"/>
              </a:rPr>
              <a:t>• </a:t>
            </a:r>
            <a:r>
              <a:rPr b="0" lang="en-US" sz="2000" spc="-1" strike="noStrike">
                <a:solidFill>
                  <a:schemeClr val="dk1"/>
                </a:solidFill>
                <a:latin typeface="Source Sans Pro Light"/>
                <a:ea typeface="Microsoft YaHei"/>
              </a:rPr>
              <a:t>Understanding gradients is fundamental in image processing, particularly for tasks such as edge detection, feature extraction, and image segmentation. By analyzing gradients, we can gain valuable insights into the structure and content of images. </a:t>
            </a:r>
            <a:endParaRPr b="0" lang="tr-TR" sz="2000" spc="-1" strike="noStrike">
              <a:solidFill>
                <a:srgbClr val="000000"/>
              </a:solidFill>
              <a:latin typeface="Arial"/>
            </a:endParaRPr>
          </a:p>
          <a:p>
            <a:pPr indent="0" defTabSz="914400">
              <a:lnSpc>
                <a:spcPct val="90000"/>
              </a:lnSpc>
              <a:spcBef>
                <a:spcPts val="1001"/>
              </a:spcBef>
              <a:buNone/>
              <a:tabLst>
                <a:tab algn="l" pos="0"/>
              </a:tabLst>
            </a:pP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endParaRPr b="0" lang="tr-TR" sz="2000" spc="-1" strike="noStrike">
              <a:solidFill>
                <a:srgbClr val="000000"/>
              </a:solidFill>
              <a:latin typeface="Arial"/>
            </a:endParaRPr>
          </a:p>
          <a:p>
            <a:pPr indent="0" defTabSz="914400">
              <a:lnSpc>
                <a:spcPct val="90000"/>
              </a:lnSpc>
              <a:spcBef>
                <a:spcPts val="1001"/>
              </a:spcBef>
              <a:buNone/>
              <a:tabLst>
                <a:tab algn="l" pos="0"/>
              </a:tabLst>
            </a:pPr>
            <a:r>
              <a:rPr b="0" lang="en-US" sz="2000" spc="-1" strike="noStrike">
                <a:solidFill>
                  <a:schemeClr val="dk1"/>
                </a:solidFill>
                <a:latin typeface="Source Sans Pro Light"/>
                <a:ea typeface="Microsoft YaHei"/>
              </a:rPr>
              <a:t>       </a:t>
            </a: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04120" y="2503440"/>
            <a:ext cx="8547480" cy="100476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200" spc="-1" strike="noStrike">
                <a:solidFill>
                  <a:schemeClr val="lt1"/>
                </a:solidFill>
                <a:latin typeface="Source Sans Pro Black"/>
              </a:rPr>
              <a:t>How Program Works</a:t>
            </a:r>
            <a:endParaRPr b="0" lang="tr-TR" sz="3200" spc="-1" strike="noStrike">
              <a:solidFill>
                <a:srgbClr val="000000"/>
              </a:solidFill>
              <a:latin typeface="Arial"/>
            </a:endParaRPr>
          </a:p>
        </p:txBody>
      </p:sp>
      <p:sp>
        <p:nvSpPr>
          <p:cNvPr id="91" name="PlaceHolder 2"/>
          <p:cNvSpPr>
            <a:spLocks noGrp="1"/>
          </p:cNvSpPr>
          <p:nvPr>
            <p:ph type="subTitle"/>
          </p:nvPr>
        </p:nvSpPr>
        <p:spPr>
          <a:xfrm>
            <a:off x="381600" y="3903840"/>
            <a:ext cx="8370000" cy="2367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tr-TR" sz="1500" spc="-1" strike="noStrike">
                <a:solidFill>
                  <a:schemeClr val="dk1"/>
                </a:solidFill>
                <a:latin typeface="Source Sans Pro Light"/>
              </a:rPr>
              <a:t>Step 1: Load Grayscale Image </a:t>
            </a:r>
            <a:endParaRPr b="0" lang="tr-TR" sz="15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tr-TR" sz="1500" spc="-1" strike="noStrike">
                <a:solidFill>
                  <a:schemeClr val="dk1"/>
                </a:solidFill>
                <a:latin typeface="Source Sans Pro Light"/>
              </a:rPr>
              <a:t>Step 2: Apply Gaussian Smoothing </a:t>
            </a:r>
            <a:endParaRPr b="0" lang="tr-TR" sz="15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tr-TR" sz="1500" spc="-1" strike="noStrike">
                <a:solidFill>
                  <a:schemeClr val="dk1"/>
                </a:solidFill>
                <a:latin typeface="Source Sans Pro Light"/>
              </a:rPr>
              <a:t>Step 3: Compute Image Gradients </a:t>
            </a:r>
            <a:endParaRPr b="0" lang="tr-TR" sz="15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tr-TR" sz="1500" spc="-1" strike="noStrike">
                <a:solidFill>
                  <a:schemeClr val="dk1"/>
                </a:solidFill>
                <a:latin typeface="Source Sans Pro Light"/>
              </a:rPr>
              <a:t>Step 4: Enhance Edge Features </a:t>
            </a:r>
            <a:endParaRPr b="0" lang="tr-TR" sz="15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tr-TR" sz="1500" spc="-1" strike="noStrike">
                <a:solidFill>
                  <a:schemeClr val="dk1"/>
                </a:solidFill>
                <a:latin typeface="Source Sans Pro Light"/>
              </a:rPr>
              <a:t>Step 5: Calculate PSNR (Peak Signal-to-Noise Ratio) </a:t>
            </a:r>
            <a:endParaRPr b="0" lang="tr-TR" sz="15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tr-TR" sz="1500" spc="-1" strike="noStrike">
                <a:solidFill>
                  <a:schemeClr val="dk1"/>
                </a:solidFill>
                <a:latin typeface="Source Sans Pro Light"/>
              </a:rPr>
              <a:t>Step 6: Visualize Results </a:t>
            </a:r>
            <a:endParaRPr b="0" lang="tr-T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2000" spc="-1" strike="noStrike" u="dbl">
                <a:solidFill>
                  <a:schemeClr val="dk1"/>
                </a:solidFill>
                <a:uFillTx/>
                <a:latin typeface="Source Sans Pro Light"/>
                <a:ea typeface="Microsoft YaHei"/>
              </a:rPr>
              <a:t>• </a:t>
            </a:r>
            <a:r>
              <a:rPr b="0" lang="en-US" sz="2000" spc="-1" strike="noStrike" u="dbl">
                <a:solidFill>
                  <a:schemeClr val="dk1"/>
                </a:solidFill>
                <a:uFillTx/>
                <a:latin typeface="Source Sans Pro Light"/>
                <a:ea typeface="Microsoft YaHei"/>
              </a:rPr>
              <a:t>Converting image to grayscale:</a:t>
            </a:r>
            <a:br>
              <a:rPr sz="2000"/>
            </a:br>
            <a:br>
              <a:rPr sz="2000"/>
            </a:br>
            <a:r>
              <a:rPr b="0" lang="en-US" sz="2000" spc="-1" strike="noStrike" u="dbl">
                <a:solidFill>
                  <a:schemeClr val="dk1"/>
                </a:solidFill>
                <a:uFillTx/>
                <a:latin typeface="Source Sans Pro Light"/>
                <a:ea typeface="Microsoft YaHei"/>
              </a:rPr>
              <a:t>• Applying Gaussian Filter for smoothing and noise reduction: </a:t>
            </a:r>
            <a:endParaRPr b="0" lang="tr-TR" sz="2000" spc="-1" strike="noStrike">
              <a:solidFill>
                <a:srgbClr val="000000"/>
              </a:solidFill>
              <a:latin typeface="Arial"/>
            </a:endParaRPr>
          </a:p>
        </p:txBody>
      </p:sp>
      <p:sp>
        <p:nvSpPr>
          <p:cNvPr id="93" name="PlaceHolder 2"/>
          <p:cNvSpPr>
            <a:spLocks noGrp="1"/>
          </p:cNvSpPr>
          <p:nvPr>
            <p:ph/>
          </p:nvPr>
        </p:nvSpPr>
        <p:spPr>
          <a:xfrm>
            <a:off x="308880" y="1822320"/>
            <a:ext cx="8442360" cy="43495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rPr>
              <a:t>   </a:t>
            </a:r>
            <a:r>
              <a:rPr b="0" lang="en-US" sz="1200" spc="-1" strike="noStrike">
                <a:solidFill>
                  <a:schemeClr val="dk1"/>
                </a:solidFill>
                <a:latin typeface="Source Sans Pro Light"/>
              </a:rPr>
              <a:t>-A color photo contains a lot of information. Just like summarizing a text, We also simplify the image. Each pixel is a black-and-white into value.</a:t>
            </a:r>
            <a:endParaRPr b="0" lang="tr-TR" sz="1200" spc="-1" strike="noStrike">
              <a:solidFill>
                <a:srgbClr val="000000"/>
              </a:solidFill>
              <a:latin typeface="Arial"/>
            </a:endParaRPr>
          </a:p>
          <a:p>
            <a:pPr indent="0" defTabSz="914400">
              <a:lnSpc>
                <a:spcPct val="90000"/>
              </a:lnSpc>
              <a:spcBef>
                <a:spcPts val="1001"/>
              </a:spcBef>
              <a:buNone/>
              <a:tabLst>
                <a:tab algn="l" pos="0"/>
              </a:tabLst>
            </a:pPr>
            <a:r>
              <a:rPr b="0" lang="en-US" sz="1200" spc="-1" strike="noStrike">
                <a:solidFill>
                  <a:schemeClr val="dk1"/>
                </a:solidFill>
                <a:latin typeface="Source Sans Pro Light"/>
              </a:rPr>
              <a:t>   </a:t>
            </a:r>
            <a:r>
              <a:rPr b="0" lang="en-US" sz="1200" spc="-1" strike="noStrike">
                <a:solidFill>
                  <a:schemeClr val="dk1"/>
                </a:solidFill>
                <a:latin typeface="Source Sans Pro Light"/>
              </a:rPr>
              <a:t>-Gaussian Smoothing Filter is a technique used in image processing to reduce noise and detail in an image. It involves convolving the image with a Gaussian function, which results in a blurred effect. This process helps in enhancing the important features of the image while minimizing the impact of noise, making it easier to detect edges in subsequent steps.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 The primary reason for applying Gaussian smoothing is to prepare the image for edge detection. Noise in the image can lead to false edges being detected, which can complicate the analysis. By smoothing the image, I aimed to: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Enhance Edge Detection: Reducing noise allows for clearer and more accurate edge detection in the next steps of the process.</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Improve Image Quality: Smoothing helps in creating a cleaner image that highlights the significant features, making it easier to analyze and interpret the results.</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endParaRPr b="0" lang="tr-T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2000" spc="-1" strike="noStrike" u="dbl">
                <a:solidFill>
                  <a:schemeClr val="dk1"/>
                </a:solidFill>
                <a:uFillTx/>
                <a:latin typeface="Source Sans Pro Light"/>
              </a:rPr>
              <a:t>• </a:t>
            </a:r>
            <a:r>
              <a:rPr b="0" lang="en-US" sz="2000" spc="-1" strike="noStrike" u="dbl">
                <a:solidFill>
                  <a:schemeClr val="dk1"/>
                </a:solidFill>
                <a:uFillTx/>
                <a:latin typeface="Source Sans Pro Light"/>
              </a:rPr>
              <a:t>Computing Image Gradients</a:t>
            </a:r>
            <a:endParaRPr b="0" lang="tr-TR" sz="2000" spc="-1" strike="noStrike">
              <a:solidFill>
                <a:srgbClr val="000000"/>
              </a:solidFill>
              <a:latin typeface="Arial"/>
            </a:endParaRPr>
          </a:p>
        </p:txBody>
      </p:sp>
      <p:sp>
        <p:nvSpPr>
          <p:cNvPr id="95" name="PlaceHolder 2"/>
          <p:cNvSpPr>
            <a:spLocks noGrp="1"/>
          </p:cNvSpPr>
          <p:nvPr>
            <p:ph/>
          </p:nvPr>
        </p:nvSpPr>
        <p:spPr>
          <a:xfrm>
            <a:off x="308880" y="1620000"/>
            <a:ext cx="8442360" cy="455184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endParaRPr b="0" lang="tr-TR" sz="10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000" spc="-1" strike="noStrike">
                <a:solidFill>
                  <a:schemeClr val="dk1"/>
                </a:solidFill>
                <a:latin typeface="Source Sans Pro Light"/>
              </a:rPr>
              <a:t>   </a:t>
            </a:r>
            <a:r>
              <a:rPr b="0" lang="en-US" sz="1000" spc="-1" strike="noStrike">
                <a:solidFill>
                  <a:schemeClr val="dk1"/>
                </a:solidFill>
                <a:latin typeface="Source Sans Pro Light"/>
              </a:rPr>
              <a:t>-</a:t>
            </a:r>
            <a:r>
              <a:rPr b="0" lang="en-US" sz="1200" spc="-1" strike="noStrike">
                <a:solidFill>
                  <a:schemeClr val="dk1"/>
                </a:solidFill>
                <a:latin typeface="Source Sans Pro Light"/>
              </a:rPr>
              <a:t>Computing Image Gradients is a fundamental step in image processing that helps identify edges within an image. Gradients measure the change in intensity at each pixel, indicating where significant transitions occur. By calculating the gradients in both the horizontal and vertical directions, we can determine the strength and direction of edges, which are crucial for further image analysis.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 The primary purpose of computing image gradients is to detect edges, which are critical features in image analysis. Edges often correspond to significant changes in intensity, such as the boundaries of objects within an image. By calculating the gradients, I aimed to: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Identify Edges: The gradient magnitude highlights areas of high intensity change, allowing for the detection of edges that define the structure of objects in the image.</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Provide Directional Information: The gradient direction helps in understanding the orientation of edges, which can be useful for further processing tasks, such as shape recognition or object detection.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endParaRPr b="0" lang="tr-TR" sz="15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rPr>
              <a:t>  </a:t>
            </a:r>
            <a:endParaRPr b="0" lang="tr-TR" sz="1500" spc="-1" strike="noStrike">
              <a:solidFill>
                <a:srgbClr val="000000"/>
              </a:solidFill>
              <a:latin typeface="Arial"/>
            </a:endParaRPr>
          </a:p>
        </p:txBody>
      </p:sp>
      <p:pic>
        <p:nvPicPr>
          <p:cNvPr id="96" name="" descr=""/>
          <p:cNvPicPr/>
          <p:nvPr/>
        </p:nvPicPr>
        <p:blipFill>
          <a:blip r:embed="rId1"/>
          <a:stretch/>
        </p:blipFill>
        <p:spPr>
          <a:xfrm>
            <a:off x="3566880" y="4970880"/>
            <a:ext cx="1832760" cy="1200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2000" spc="-1" strike="noStrike" u="dbl">
                <a:solidFill>
                  <a:schemeClr val="dk1"/>
                </a:solidFill>
                <a:uFillTx/>
                <a:latin typeface="Source Sans Pro Light"/>
              </a:rPr>
              <a:t>• </a:t>
            </a:r>
            <a:r>
              <a:rPr b="0" lang="en-US" sz="2000" spc="-1" strike="noStrike" u="dbl">
                <a:solidFill>
                  <a:schemeClr val="dk1"/>
                </a:solidFill>
                <a:uFillTx/>
                <a:latin typeface="Source Sans Pro Light"/>
              </a:rPr>
              <a:t>Enhancing Edge Features  </a:t>
            </a:r>
            <a:endParaRPr b="0" lang="tr-TR" sz="2000" spc="-1" strike="noStrike">
              <a:solidFill>
                <a:srgbClr val="000000"/>
              </a:solidFill>
              <a:latin typeface="Arial"/>
            </a:endParaRPr>
          </a:p>
        </p:txBody>
      </p:sp>
      <p:sp>
        <p:nvSpPr>
          <p:cNvPr id="98" name="PlaceHolder 2"/>
          <p:cNvSpPr>
            <a:spLocks noGrp="1"/>
          </p:cNvSpPr>
          <p:nvPr>
            <p:ph/>
          </p:nvPr>
        </p:nvSpPr>
        <p:spPr>
          <a:xfrm>
            <a:off x="308880" y="1620000"/>
            <a:ext cx="8442360" cy="455184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endParaRPr b="0" lang="tr-TR" sz="10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000" spc="-1" strike="noStrike">
                <a:solidFill>
                  <a:schemeClr val="dk1"/>
                </a:solidFill>
                <a:latin typeface="Source Sans Pro Light"/>
              </a:rPr>
              <a:t>-  </a:t>
            </a:r>
            <a:r>
              <a:rPr b="0" lang="en-US" sz="1200" spc="-1" strike="noStrike">
                <a:solidFill>
                  <a:schemeClr val="dk1"/>
                </a:solidFill>
                <a:latin typeface="Source Sans Pro Light"/>
              </a:rPr>
              <a:t> Enhancing Edge Features is a critical step in image processing that aims to improve the visibility and clarity of edges detected in an image. This process typically involves applying thresholding techniques to distinguish between strong and weak edges, allowing for a more accurate representation of the significant features in the image. By enhancing edge features, we can reduce noise and improve the overall quality of edge detection. By applying Otsu's thresholding, I aimed to: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Distinguish Strong Edges: This method effectively separates significant edges from noise, ensuring that only the most relevant features are retained for analysis.</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Simplify Further Processing: A clearer representation of edges allows for easier interpretation and analysis in subsequent steps, such as shape recognition or object detection.</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Improve Image Quality: Enhancing edge features contributes to a cleaner and more interpretable output, which is essential for any image processing application.</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endParaRPr b="0" lang="tr-TR" sz="1000" spc="-1" strike="noStrike">
              <a:solidFill>
                <a:srgbClr val="000000"/>
              </a:solidFill>
              <a:latin typeface="Arial"/>
            </a:endParaRPr>
          </a:p>
          <a:p>
            <a:pPr indent="0" defTabSz="914400">
              <a:lnSpc>
                <a:spcPct val="90000"/>
              </a:lnSpc>
              <a:spcBef>
                <a:spcPts val="1001"/>
              </a:spcBef>
              <a:buNone/>
              <a:tabLst>
                <a:tab algn="l" pos="0"/>
              </a:tabLst>
            </a:pPr>
            <a:r>
              <a:rPr b="0" lang="en-US" sz="1500" spc="-1" strike="noStrike">
                <a:solidFill>
                  <a:schemeClr val="dk1"/>
                </a:solidFill>
                <a:latin typeface="Source Sans Pro Light"/>
              </a:rPr>
              <a:t>  </a:t>
            </a:r>
            <a:endParaRPr b="0" lang="tr-T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08880" y="368280"/>
            <a:ext cx="7785720" cy="87588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2000" spc="-1" strike="noStrike" u="dbl">
                <a:solidFill>
                  <a:schemeClr val="dk1"/>
                </a:solidFill>
                <a:uFillTx/>
                <a:latin typeface="Source Sans Pro Light"/>
              </a:rPr>
              <a:t>• </a:t>
            </a:r>
            <a:r>
              <a:rPr b="0" lang="en-US" sz="2000" spc="-1" strike="noStrike" u="dbl">
                <a:solidFill>
                  <a:schemeClr val="dk1"/>
                </a:solidFill>
                <a:uFillTx/>
                <a:latin typeface="Source Sans Pro Light"/>
              </a:rPr>
              <a:t>Calculating PSNR (Peak Signal-to-Noise Ratio)  </a:t>
            </a:r>
            <a:endParaRPr b="0" lang="tr-TR" sz="2000" spc="-1" strike="noStrike">
              <a:solidFill>
                <a:srgbClr val="000000"/>
              </a:solidFill>
              <a:latin typeface="Arial"/>
            </a:endParaRPr>
          </a:p>
        </p:txBody>
      </p:sp>
      <p:sp>
        <p:nvSpPr>
          <p:cNvPr id="100" name="PlaceHolder 2"/>
          <p:cNvSpPr>
            <a:spLocks noGrp="1"/>
          </p:cNvSpPr>
          <p:nvPr>
            <p:ph/>
          </p:nvPr>
        </p:nvSpPr>
        <p:spPr>
          <a:xfrm>
            <a:off x="308880" y="1620000"/>
            <a:ext cx="8442360" cy="455184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   Peak Signal-to-Noise Ratio (PSNR) is a widely used metric in image processing that measures the quality of a reconstructed or processed image compared to the original. It quantifies the ratio between the maximum possible power of a signal (the original image) and the power of corrupting noise (the differences between the original and processed images). A higher PSNR value indicates better image quality, meaning the processed image closely resembles the original.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The primary purpose of calculating PSNR is to objectively assess the quality of the edge detection process. By comparing the processed image with the original, I aimed to: </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r>
              <a:rPr b="0" lang="en-US" sz="1200" spc="-1" strike="noStrike">
                <a:solidFill>
                  <a:schemeClr val="dk1"/>
                </a:solidFill>
                <a:latin typeface="Source Sans Pro Light"/>
              </a:rPr>
              <a:t>Evaluate Performance: PSNR provides a quantitative measure of how well the edge detection algorithm performed. A higher PSNR indicates that the edges detected are more accurate and closely resemble the true edges in the original image</a:t>
            </a: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endParaRPr b="0" lang="tr-TR" sz="1200" spc="-1" strike="noStrike">
              <a:solidFill>
                <a:srgbClr val="000000"/>
              </a:solidFill>
              <a:latin typeface="Arial"/>
            </a:endParaRPr>
          </a:p>
          <a:p>
            <a:pPr indent="0" defTabSz="914400">
              <a:lnSpc>
                <a:spcPct val="90000"/>
              </a:lnSpc>
              <a:spcBef>
                <a:spcPts val="1191"/>
              </a:spcBef>
              <a:spcAft>
                <a:spcPts val="992"/>
              </a:spcAft>
              <a:buNone/>
              <a:tabLst>
                <a:tab algn="l" pos="0"/>
              </a:tabLst>
            </a:pPr>
            <a:endParaRPr b="0" lang="tr-TR" sz="1200" spc="-1" strike="noStrike">
              <a:solidFill>
                <a:srgbClr val="000000"/>
              </a:solidFill>
              <a:latin typeface="Arial"/>
            </a:endParaRPr>
          </a:p>
          <a:p>
            <a:pPr indent="0" defTabSz="914400">
              <a:lnSpc>
                <a:spcPct val="90000"/>
              </a:lnSpc>
              <a:spcBef>
                <a:spcPts val="1001"/>
              </a:spcBef>
              <a:buNone/>
              <a:tabLst>
                <a:tab algn="l" pos="0"/>
              </a:tabLst>
            </a:pPr>
            <a:r>
              <a:rPr b="0" lang="en-US" sz="1200" spc="-1" strike="noStrike">
                <a:solidFill>
                  <a:schemeClr val="dk1"/>
                </a:solidFill>
                <a:latin typeface="Source Sans Pro Light"/>
              </a:rPr>
              <a:t>  </a:t>
            </a:r>
            <a:endParaRPr b="0" lang="tr-TR" sz="1200" spc="-1" strike="noStrike">
              <a:solidFill>
                <a:srgbClr val="000000"/>
              </a:solidFill>
              <a:latin typeface="Arial"/>
            </a:endParaRPr>
          </a:p>
        </p:txBody>
      </p:sp>
      <p:pic>
        <p:nvPicPr>
          <p:cNvPr id="101" name="" descr=""/>
          <p:cNvPicPr/>
          <p:nvPr/>
        </p:nvPicPr>
        <p:blipFill>
          <a:blip r:embed="rId1"/>
          <a:stretch/>
        </p:blipFill>
        <p:spPr>
          <a:xfrm>
            <a:off x="2605680" y="4645080"/>
            <a:ext cx="3513960" cy="1294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04120" y="2503440"/>
            <a:ext cx="8547480" cy="100476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200" spc="-1" strike="noStrike">
                <a:solidFill>
                  <a:schemeClr val="lt1"/>
                </a:solidFill>
                <a:latin typeface="Source Sans Pro Black"/>
              </a:rPr>
              <a:t>Results and Visual Examples</a:t>
            </a:r>
            <a:endParaRPr b="0" lang="tr-TR" sz="3200" spc="-1" strike="noStrike">
              <a:solidFill>
                <a:srgbClr val="000000"/>
              </a:solidFill>
              <a:latin typeface="Arial"/>
            </a:endParaRPr>
          </a:p>
        </p:txBody>
      </p:sp>
      <p:sp>
        <p:nvSpPr>
          <p:cNvPr id="103" name="PlaceHolder 2"/>
          <p:cNvSpPr>
            <a:spLocks noGrp="1"/>
          </p:cNvSpPr>
          <p:nvPr>
            <p:ph type="subTitle"/>
          </p:nvPr>
        </p:nvSpPr>
        <p:spPr>
          <a:xfrm>
            <a:off x="381600" y="3903840"/>
            <a:ext cx="8370000" cy="2367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tr-TR" sz="2200" spc="-1" strike="noStrike">
                <a:solidFill>
                  <a:schemeClr val="dk1"/>
                </a:solidFill>
                <a:latin typeface="Source Sans Pro Light"/>
              </a:rPr>
              <a:t>Demonstration of the effectiveness of the approach</a:t>
            </a:r>
            <a:endParaRPr b="0" lang="tr-TR" sz="2200" spc="-1" strike="noStrike">
              <a:solidFill>
                <a:srgbClr val="000000"/>
              </a:solidFill>
              <a:latin typeface="Arial"/>
            </a:endParaRPr>
          </a:p>
          <a:p>
            <a:pPr indent="0" defTabSz="914400">
              <a:lnSpc>
                <a:spcPct val="90000"/>
              </a:lnSpc>
              <a:spcBef>
                <a:spcPts val="1001"/>
              </a:spcBef>
              <a:buNone/>
              <a:tabLst>
                <a:tab algn="l" pos="0"/>
              </a:tabLst>
            </a:pPr>
            <a:endParaRPr b="0" lang="tr-T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ource Sans Pro Black" pitchFamily="0" charset="1"/>
        <a:ea typeface=""/>
        <a:cs typeface=""/>
      </a:majorFont>
      <a:minorFont>
        <a:latin typeface="Source Sans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111</TotalTime>
  <Application>LibreOffice/24.2.7.2$Windows_X86_64 LibreOffice_project/ee3885777aa7032db5a9b65deec9457448a91162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2024-09-01T20:31:39Z</dcterms:created>
  <dc:creator>Aditya Patil</dc:creator>
  <dc:description/>
  <dc:language>tr-TR</dc:language>
  <cp:lastModifiedBy/>
  <dcterms:modified xsi:type="dcterms:W3CDTF">2024-12-24T18:47:32Z</dcterms:modified>
  <cp:revision>19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