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F68729-1E37-4A17-A840-63269C7E02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E00674-6D7C-4A4F-8F79-7D3E3FCE3E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E9BF37-88A1-4D60-A7AE-EC0CBCD80A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08880" y="1822320"/>
            <a:ext cx="41202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35360" y="1822320"/>
            <a:ext cx="412020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81E5D9A-2569-4E70-BFE4-613DFA5F3D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A700AF2-FF15-4773-B43F-182765DD05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088DCC5-039B-49E2-A556-9C6F71F1BC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DC853AF-7C14-4D72-B94F-7A88D966BC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7FD2EF8-43CD-44CB-9CC9-5AC78575E1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701280" y="6267600"/>
            <a:ext cx="5603040" cy="4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1" name="Rectangle 7" hidden="1"/>
          <p:cNvSpPr/>
          <p:nvPr/>
        </p:nvSpPr>
        <p:spPr>
          <a:xfrm>
            <a:off x="6477840" y="6267600"/>
            <a:ext cx="268488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2" name="Rectangle 6" hidden="1"/>
          <p:cNvSpPr/>
          <p:nvPr/>
        </p:nvSpPr>
        <p:spPr>
          <a:xfrm>
            <a:off x="0" y="18576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3" name="Rectangle 9" hidden="1"/>
          <p:cNvSpPr/>
          <p:nvPr/>
        </p:nvSpPr>
        <p:spPr>
          <a:xfrm>
            <a:off x="124200" y="6267600"/>
            <a:ext cx="42516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6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0" y="237924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856800" y="6307200"/>
            <a:ext cx="5257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169560" y="6307200"/>
            <a:ext cx="371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Source Sans Pro Ligh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79EFB5C-449C-4EB4-A9CA-BAE2A15838C2}" type="slidenum">
              <a:rPr b="0" lang="en-IN" sz="1200" spc="-1" strike="noStrike">
                <a:solidFill>
                  <a:schemeClr val="lt1"/>
                </a:solidFill>
                <a:latin typeface="Source Sans Pro Light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3"/>
          </p:nvPr>
        </p:nvSpPr>
        <p:spPr>
          <a:xfrm>
            <a:off x="6792120" y="630720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/>
        </p:nvSpPr>
        <p:spPr>
          <a:xfrm>
            <a:off x="701280" y="6267600"/>
            <a:ext cx="5603040" cy="4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477840" y="6267600"/>
            <a:ext cx="268488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0" y="18576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124200" y="6267600"/>
            <a:ext cx="42516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6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4"/>
          </p:nvPr>
        </p:nvSpPr>
        <p:spPr>
          <a:xfrm>
            <a:off x="856800" y="6307200"/>
            <a:ext cx="5257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5"/>
          </p:nvPr>
        </p:nvSpPr>
        <p:spPr>
          <a:xfrm>
            <a:off x="169560" y="6307200"/>
            <a:ext cx="371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Source Sans Pro Ligh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CBC28EE-B415-48C9-8804-B9930EDB33D6}" type="slidenum">
              <a:rPr b="0" lang="en-IN" sz="1200" spc="-1" strike="noStrike">
                <a:solidFill>
                  <a:schemeClr val="lt1"/>
                </a:solidFill>
                <a:latin typeface="Source Sans Pro Light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6"/>
          </p:nvPr>
        </p:nvSpPr>
        <p:spPr>
          <a:xfrm>
            <a:off x="6792120" y="630720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 hidden="1"/>
          <p:cNvSpPr/>
          <p:nvPr/>
        </p:nvSpPr>
        <p:spPr>
          <a:xfrm>
            <a:off x="701280" y="6267600"/>
            <a:ext cx="5603040" cy="4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24" name="Rectangle 7" hidden="1"/>
          <p:cNvSpPr/>
          <p:nvPr/>
        </p:nvSpPr>
        <p:spPr>
          <a:xfrm>
            <a:off x="6477840" y="6267600"/>
            <a:ext cx="268488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25" name="Rectangle 6" hidden="1"/>
          <p:cNvSpPr/>
          <p:nvPr/>
        </p:nvSpPr>
        <p:spPr>
          <a:xfrm>
            <a:off x="0" y="18576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26" name="Rectangle 9" hidden="1"/>
          <p:cNvSpPr/>
          <p:nvPr/>
        </p:nvSpPr>
        <p:spPr>
          <a:xfrm>
            <a:off x="124200" y="6267600"/>
            <a:ext cx="42516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6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27" name="Rectangle 6"/>
          <p:cNvSpPr/>
          <p:nvPr/>
        </p:nvSpPr>
        <p:spPr>
          <a:xfrm>
            <a:off x="0" y="237924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7"/>
          </p:nvPr>
        </p:nvSpPr>
        <p:spPr>
          <a:xfrm>
            <a:off x="856800" y="6307200"/>
            <a:ext cx="5257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169560" y="6307200"/>
            <a:ext cx="371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Source Sans Pro Ligh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6071E92-8DE2-47FE-BDDF-5C8191A9B401}" type="slidenum">
              <a:rPr b="0" lang="en-IN" sz="1200" spc="-1" strike="noStrike">
                <a:solidFill>
                  <a:schemeClr val="lt1"/>
                </a:solidFill>
                <a:latin typeface="Source Sans Pro Light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9"/>
          </p:nvPr>
        </p:nvSpPr>
        <p:spPr>
          <a:xfrm>
            <a:off x="6792120" y="630720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8"/>
          <p:cNvSpPr/>
          <p:nvPr/>
        </p:nvSpPr>
        <p:spPr>
          <a:xfrm>
            <a:off x="701280" y="6267600"/>
            <a:ext cx="5603040" cy="4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36" name="Rectangle 7"/>
          <p:cNvSpPr/>
          <p:nvPr/>
        </p:nvSpPr>
        <p:spPr>
          <a:xfrm>
            <a:off x="6477840" y="6267600"/>
            <a:ext cx="268488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0" y="18576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38" name="Rectangle 9"/>
          <p:cNvSpPr/>
          <p:nvPr/>
        </p:nvSpPr>
        <p:spPr>
          <a:xfrm>
            <a:off x="124200" y="6267600"/>
            <a:ext cx="42516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6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8880" y="1822320"/>
            <a:ext cx="411984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35360" y="1822320"/>
            <a:ext cx="411984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0"/>
          </p:nvPr>
        </p:nvSpPr>
        <p:spPr>
          <a:xfrm>
            <a:off x="856800" y="6307200"/>
            <a:ext cx="5257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1"/>
          </p:nvPr>
        </p:nvSpPr>
        <p:spPr>
          <a:xfrm>
            <a:off x="169560" y="6307200"/>
            <a:ext cx="371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Source Sans Pro Ligh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FA29E97-F411-4C37-9616-ABE6F50CC486}" type="slidenum">
              <a:rPr b="0" lang="en-IN" sz="1200" spc="-1" strike="noStrike">
                <a:solidFill>
                  <a:schemeClr val="lt1"/>
                </a:solidFill>
                <a:latin typeface="Source Sans Pro Light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2"/>
          </p:nvPr>
        </p:nvSpPr>
        <p:spPr>
          <a:xfrm>
            <a:off x="6792120" y="630720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701280" y="6267600"/>
            <a:ext cx="5603040" cy="4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49" name="Rectangle 7"/>
          <p:cNvSpPr/>
          <p:nvPr/>
        </p:nvSpPr>
        <p:spPr>
          <a:xfrm>
            <a:off x="6477840" y="6267600"/>
            <a:ext cx="268488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50" name="Rectangle 6"/>
          <p:cNvSpPr/>
          <p:nvPr/>
        </p:nvSpPr>
        <p:spPr>
          <a:xfrm>
            <a:off x="0" y="18576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51" name="Rectangle 9"/>
          <p:cNvSpPr/>
          <p:nvPr/>
        </p:nvSpPr>
        <p:spPr>
          <a:xfrm>
            <a:off x="124200" y="6267600"/>
            <a:ext cx="42516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6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13"/>
          </p:nvPr>
        </p:nvSpPr>
        <p:spPr>
          <a:xfrm>
            <a:off x="856800" y="6307200"/>
            <a:ext cx="5257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4"/>
          </p:nvPr>
        </p:nvSpPr>
        <p:spPr>
          <a:xfrm>
            <a:off x="169560" y="6307200"/>
            <a:ext cx="371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Source Sans Pro Ligh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2818E70-4915-4A0A-8C69-83EFE9AC28BE}" type="slidenum">
              <a:rPr b="0" lang="en-IN" sz="1200" spc="-1" strike="noStrike">
                <a:solidFill>
                  <a:schemeClr val="lt1"/>
                </a:solidFill>
                <a:latin typeface="Source Sans Pro Light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5"/>
          </p:nvPr>
        </p:nvSpPr>
        <p:spPr>
          <a:xfrm>
            <a:off x="6792120" y="630720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tr-TR" sz="44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32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4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20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8"/>
          <p:cNvSpPr/>
          <p:nvPr/>
        </p:nvSpPr>
        <p:spPr>
          <a:xfrm>
            <a:off x="701280" y="6267600"/>
            <a:ext cx="5603040" cy="4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58" name="Rectangle 7"/>
          <p:cNvSpPr/>
          <p:nvPr/>
        </p:nvSpPr>
        <p:spPr>
          <a:xfrm>
            <a:off x="6477840" y="6267600"/>
            <a:ext cx="268488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59" name="Rectangle 6"/>
          <p:cNvSpPr/>
          <p:nvPr/>
        </p:nvSpPr>
        <p:spPr>
          <a:xfrm>
            <a:off x="0" y="18576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60" name="Rectangle 9"/>
          <p:cNvSpPr/>
          <p:nvPr/>
        </p:nvSpPr>
        <p:spPr>
          <a:xfrm>
            <a:off x="124200" y="6267600"/>
            <a:ext cx="42516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6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16"/>
          </p:nvPr>
        </p:nvSpPr>
        <p:spPr>
          <a:xfrm>
            <a:off x="856800" y="6307200"/>
            <a:ext cx="5257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17"/>
          </p:nvPr>
        </p:nvSpPr>
        <p:spPr>
          <a:xfrm>
            <a:off x="169560" y="6307200"/>
            <a:ext cx="371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Source Sans Pro Ligh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EA1E4FB-844F-48A9-B1D3-4AC005499B43}" type="slidenum">
              <a:rPr b="0" lang="en-IN" sz="1200" spc="-1" strike="noStrike">
                <a:solidFill>
                  <a:schemeClr val="lt1"/>
                </a:solidFill>
                <a:latin typeface="Source Sans Pro Light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18"/>
          </p:nvPr>
        </p:nvSpPr>
        <p:spPr>
          <a:xfrm>
            <a:off x="6792120" y="630720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8"/>
          <p:cNvSpPr/>
          <p:nvPr/>
        </p:nvSpPr>
        <p:spPr>
          <a:xfrm>
            <a:off x="701280" y="6267600"/>
            <a:ext cx="5603040" cy="4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67" name="Rectangle 7"/>
          <p:cNvSpPr/>
          <p:nvPr/>
        </p:nvSpPr>
        <p:spPr>
          <a:xfrm>
            <a:off x="6477840" y="6267600"/>
            <a:ext cx="268488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0" y="18576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69" name="Rectangle 9"/>
          <p:cNvSpPr/>
          <p:nvPr/>
        </p:nvSpPr>
        <p:spPr>
          <a:xfrm>
            <a:off x="124200" y="6267600"/>
            <a:ext cx="42516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IN" sz="16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ftr" idx="19"/>
          </p:nvPr>
        </p:nvSpPr>
        <p:spPr>
          <a:xfrm>
            <a:off x="856800" y="6307200"/>
            <a:ext cx="5257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20"/>
          </p:nvPr>
        </p:nvSpPr>
        <p:spPr>
          <a:xfrm>
            <a:off x="169560" y="6307200"/>
            <a:ext cx="371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Source Sans Pro Ligh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9834256-5489-4740-92AE-1FCF65A74807}" type="slidenum">
              <a:rPr b="0" lang="en-IN" sz="1200" spc="-1" strike="noStrike">
                <a:solidFill>
                  <a:schemeClr val="lt1"/>
                </a:solidFill>
                <a:latin typeface="Source Sans Pro Light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21"/>
          </p:nvPr>
        </p:nvSpPr>
        <p:spPr>
          <a:xfrm>
            <a:off x="6792120" y="630720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8"/>
          <p:cNvSpPr/>
          <p:nvPr/>
        </p:nvSpPr>
        <p:spPr>
          <a:xfrm>
            <a:off x="701280" y="6267600"/>
            <a:ext cx="5603040" cy="4528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74" name="Rectangle 7"/>
          <p:cNvSpPr/>
          <p:nvPr/>
        </p:nvSpPr>
        <p:spPr>
          <a:xfrm>
            <a:off x="6477840" y="6267600"/>
            <a:ext cx="268488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75" name="Rectangle 6"/>
          <p:cNvSpPr/>
          <p:nvPr/>
        </p:nvSpPr>
        <p:spPr>
          <a:xfrm>
            <a:off x="0" y="185760"/>
            <a:ext cx="8752320" cy="1241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76" name="Rectangle 9"/>
          <p:cNvSpPr/>
          <p:nvPr/>
        </p:nvSpPr>
        <p:spPr>
          <a:xfrm>
            <a:off x="124200" y="6267600"/>
            <a:ext cx="425160" cy="452880"/>
          </a:xfrm>
          <a:prstGeom prst="rect">
            <a:avLst/>
          </a:prstGeom>
          <a:solidFill>
            <a:srgbClr val="e74c3c"/>
          </a:solidFill>
          <a:ln>
            <a:solidFill>
              <a:srgbClr val="1d3155"/>
            </a:solidFill>
          </a:ln>
          <a:effectLst>
            <a:softEdge rad="1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600" spc="-1" strike="noStrike">
              <a:solidFill>
                <a:schemeClr val="lt1"/>
              </a:solidFill>
              <a:latin typeface="Source Sans Pro Light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 başlık metnini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Anahat metninin biçimini düzenlemek için tıklayın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İkinci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Üçüncü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Dördüncü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Beşinci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Altıncı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tr-TR" sz="1800" spc="-1" strike="noStrike">
                <a:solidFill>
                  <a:srgbClr val="000000"/>
                </a:solidFill>
                <a:latin typeface="Arial"/>
              </a:rPr>
              <a:t>Yedinci Anahat Düzeyi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22"/>
          </p:nvPr>
        </p:nvSpPr>
        <p:spPr>
          <a:xfrm>
            <a:off x="856800" y="6307200"/>
            <a:ext cx="52574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23"/>
          </p:nvPr>
        </p:nvSpPr>
        <p:spPr>
          <a:xfrm>
            <a:off x="169560" y="6307200"/>
            <a:ext cx="371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lt1"/>
                </a:solidFill>
                <a:latin typeface="Source Sans Pro Ligh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419107D-489F-42DD-8208-F0142F6DE6F9}" type="slidenum">
              <a:rPr b="0" lang="en-IN" sz="1200" spc="-1" strike="noStrike">
                <a:solidFill>
                  <a:schemeClr val="lt1"/>
                </a:solidFill>
                <a:latin typeface="Source Sans Pro Light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 idx="24"/>
          </p:nvPr>
        </p:nvSpPr>
        <p:spPr>
          <a:xfrm>
            <a:off x="6792120" y="6307200"/>
            <a:ext cx="20563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snijesh/edge-detection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04120" y="2503440"/>
            <a:ext cx="8548200" cy="100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Gradient-Based Edge Detection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81600" y="3903840"/>
            <a:ext cx="8370720" cy="23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200" spc="-1" strike="noStrike">
                <a:solidFill>
                  <a:schemeClr val="dk1"/>
                </a:solidFill>
                <a:latin typeface="Source Sans Pro Light"/>
              </a:rPr>
              <a:t>An Introduction to Signal Processing with Gradient-Based Edge Detection and Enhancement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Summary and References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Successful implementation of gradient-based edge detection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Key features: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- Automatic threshold determination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- Multiple gradient operators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- Noise reduction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•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References: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- https://unsplash.com/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-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  <a:hlinkClick r:id="rId1"/>
              </a:rPr>
              <a:t>https://github.com/snijesh/edge-detection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- https://handmap.github.io/gradients-and-edge-detection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    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What are Edges in Images?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Edges are significant changes in pixel intensity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They represent boundaries between objects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Key features for: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- Object detection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- Image segmentation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- Pattern recognition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Found where brightness changes sharply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Understanding Gradients in Images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Gradients measure rate of intensity change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Two components: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 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- Magnitude (strength of edge)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   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- Direction (orientation of edge)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Calculated using operators: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 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- Sobel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   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  <a:ea typeface="Microsoft YaHei"/>
              </a:rPr>
              <a:t>- Prewitt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04120" y="2503440"/>
            <a:ext cx="8548200" cy="100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How Our Program Works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81600" y="3903840"/>
            <a:ext cx="8370720" cy="23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200" spc="-1" strike="noStrike">
                <a:solidFill>
                  <a:schemeClr val="dk1"/>
                </a:solidFill>
                <a:latin typeface="Source Sans Pro Light"/>
              </a:rPr>
              <a:t>A Three-Step Process for Edge Detection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Step 1: Image Pre-processing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Convert image to grayscale: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 </a:t>
            </a: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-A color photo contains a lot of information. Just like summarizing a text,</a:t>
            </a:r>
            <a:endParaRPr b="0" lang="tr-TR" sz="15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We also simplify the image. Each pixel is a black-and-white into value.</a:t>
            </a:r>
            <a:endParaRPr b="0" lang="tr-TR" sz="15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Apply Gaussian Filter for smoothing: 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  </a:t>
            </a:r>
            <a:r>
              <a:rPr b="0" lang="en-US" sz="1400" spc="-1" strike="noStrike">
                <a:solidFill>
                  <a:schemeClr val="dk1"/>
                </a:solidFill>
                <a:latin typeface="Source Sans Pro Light"/>
              </a:rPr>
              <a:t>Photographs always have small distortions (noise). Gaussian smoothing removes this noise.</a:t>
            </a:r>
            <a:endParaRPr b="0" lang="tr-T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Source Sans Pro Light"/>
              </a:rPr>
              <a:t>     </a:t>
            </a: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- Reduces noise</a:t>
            </a:r>
            <a:endParaRPr b="0" lang="tr-TR" sz="15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- Kernel size: 5x5</a:t>
            </a:r>
            <a:endParaRPr b="0" lang="tr-TR" sz="15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1500" spc="-1" strike="noStrike">
                <a:solidFill>
                  <a:schemeClr val="dk1"/>
                </a:solidFill>
                <a:latin typeface="Source Sans Pro Light"/>
              </a:rPr>
              <a:t>- Adjustable sigma value</a:t>
            </a:r>
            <a:endParaRPr b="0" lang="tr-TR" sz="15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Prepares image for gradient calculation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Step 2: Gradient Calculation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1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Sobel Operator: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Calculates x and y derivatives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3x3 kernel size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Emphasizes vertical and horizontal edges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29240" y="1825560"/>
            <a:ext cx="38851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Prewitt Operator: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Alternative to Sobel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Simpler calculations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200" spc="-1" strike="noStrike">
                <a:solidFill>
                  <a:schemeClr val="dk1"/>
                </a:solidFill>
                <a:latin typeface="Source Sans Pro Light"/>
              </a:rPr>
              <a:t>Uniform weight distribution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28560" y="4237200"/>
            <a:ext cx="3570840" cy="13420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4629240" y="4218120"/>
            <a:ext cx="3570840" cy="13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8880" y="368280"/>
            <a:ext cx="7786440" cy="87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Step 3: Edge Enhancement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08880" y="1822320"/>
            <a:ext cx="844308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800" spc="-1" strike="noStrike">
                <a:solidFill>
                  <a:schemeClr val="dk1"/>
                </a:solidFill>
                <a:latin typeface="Source Sans Pro Light"/>
              </a:rPr>
              <a:t>Automatic threshold determination:</a:t>
            </a: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Source Sans Pro Light"/>
              </a:rPr>
              <a:t> 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Threshold is a limit value that distinguishes between significant and         insignificant changes. 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Source Sans Pro Light"/>
              </a:rPr>
              <a:t>- Otsu's method: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The Otsu method is an intelligent system that automatically finds              the best threshold value.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Source Sans Pro Light"/>
              </a:rPr>
              <a:t>- Adaptive thresholding: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      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It uses a separate threshold value for each zone. This works very             well in a photo with sunny and shaded areas.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04120" y="2503440"/>
            <a:ext cx="8548200" cy="100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Results and Visual Examples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381600" y="3903840"/>
            <a:ext cx="8370720" cy="23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tr-TR" sz="2200" spc="-1" strike="noStrike">
                <a:solidFill>
                  <a:schemeClr val="dk1"/>
                </a:solidFill>
                <a:latin typeface="Source Sans Pro Light"/>
              </a:rPr>
              <a:t>Demonstration of the effectiveness of our approach</a:t>
            </a: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tr-T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88440" y="4453560"/>
            <a:ext cx="3570840" cy="16657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140000" y="4334760"/>
            <a:ext cx="3570840" cy="178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4360" cy="82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Source Sans Pro Black"/>
              </a:rPr>
              <a:t>Practical Applications</a:t>
            </a: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30000" y="1681200"/>
            <a:ext cx="3867120" cy="82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Source Sans Pro Light"/>
              </a:rPr>
              <a:t>Industrial Applications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30000" y="2505240"/>
            <a:ext cx="3867120" cy="368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Quality control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Defect detection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Pattern matching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Robot vision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29240" y="1681200"/>
            <a:ext cx="3886200" cy="82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Source Sans Pro Light"/>
              </a:rPr>
              <a:t>Research Applications</a:t>
            </a:r>
            <a:endParaRPr b="0" lang="tr-T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29240" y="2505240"/>
            <a:ext cx="3886200" cy="368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Medical imaging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Satellite imagery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Document processing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• </a:t>
            </a:r>
            <a:r>
              <a:rPr b="0" lang="en-US" sz="2000" spc="-1" strike="noStrike">
                <a:solidFill>
                  <a:schemeClr val="dk1"/>
                </a:solidFill>
                <a:latin typeface="Source Sans Pro Light"/>
              </a:rPr>
              <a:t>Face detection</a:t>
            </a:r>
            <a:endParaRPr b="0" lang="tr-T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 pitchFamily="0" charset="1"/>
        <a:ea typeface=""/>
        <a:cs typeface=""/>
      </a:majorFont>
      <a:minorFont>
        <a:latin typeface="Source Sans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 pitchFamily="0" charset="1"/>
        <a:ea typeface=""/>
        <a:cs typeface=""/>
      </a:majorFont>
      <a:minorFont>
        <a:latin typeface="Source Sans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 pitchFamily="0" charset="1"/>
        <a:ea typeface=""/>
        <a:cs typeface=""/>
      </a:majorFont>
      <a:minorFont>
        <a:latin typeface="Source Sans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 pitchFamily="0" charset="1"/>
        <a:ea typeface=""/>
        <a:cs typeface=""/>
      </a:majorFont>
      <a:minorFont>
        <a:latin typeface="Source Sans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 pitchFamily="0" charset="1"/>
        <a:ea typeface=""/>
        <a:cs typeface=""/>
      </a:majorFont>
      <a:minorFont>
        <a:latin typeface="Source Sans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 pitchFamily="0" charset="1"/>
        <a:ea typeface=""/>
        <a:cs typeface=""/>
      </a:majorFont>
      <a:minorFont>
        <a:latin typeface="Source Sans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 pitchFamily="0" charset="1"/>
        <a:ea typeface=""/>
        <a:cs typeface=""/>
      </a:majorFont>
      <a:minorFont>
        <a:latin typeface="Source Sans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 pitchFamily="0" charset="1"/>
        <a:ea typeface=""/>
        <a:cs typeface=""/>
      </a:majorFont>
      <a:minorFont>
        <a:latin typeface="Source Sans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LibreOffice/24.2.7.2$Windows_X86_64 LibreOffice_project/ee3885777aa7032db5a9b65deec9457448a91162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2024-09-01T20:31:39Z</dcterms:created>
  <dc:creator>Aditya Patil</dc:creator>
  <dc:description/>
  <dc:language>tr-TR</dc:language>
  <cp:lastModifiedBy/>
  <dcterms:modified xsi:type="dcterms:W3CDTF">2024-12-17T16:28:15Z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