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tr-TR"/>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2" d="100"/>
          <a:sy n="32"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tr-TR"/>
              <a:t>Asıl başlık stili için tıklatın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642F1C55-5973-43EE-9A1B-8B552C3DB76A}" type="datetimeFigureOut">
              <a:rPr lang="tr-TR" smtClean="0"/>
              <a:t>27.05.2024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578295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42F1C55-5973-43EE-9A1B-8B552C3DB76A}" type="datetimeFigureOut">
              <a:rPr lang="tr-TR" smtClean="0"/>
              <a:t>27.05.2024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306188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42F1C55-5973-43EE-9A1B-8B552C3DB76A}" type="datetimeFigureOut">
              <a:rPr lang="tr-TR" smtClean="0"/>
              <a:t>27.05.2024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4290822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42F1C55-5973-43EE-9A1B-8B552C3DB76A}" type="datetimeFigureOut">
              <a:rPr lang="tr-TR" smtClean="0"/>
              <a:t>27.05.2024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2627697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tr-TR"/>
              <a:t>Asıl başlık stili için tıklatın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642F1C55-5973-43EE-9A1B-8B552C3DB76A}" type="datetimeFigureOut">
              <a:rPr lang="tr-TR" smtClean="0"/>
              <a:t>27.05.2024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383828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42F1C55-5973-43EE-9A1B-8B552C3DB76A}" type="datetimeFigureOut">
              <a:rPr lang="tr-TR" smtClean="0"/>
              <a:t>27.05.2024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62605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tr-TR"/>
              <a:t>Asıl metin stillerini düzenlemek için tıklatın</a:t>
            </a:r>
          </a:p>
        </p:txBody>
      </p:sp>
      <p:sp>
        <p:nvSpPr>
          <p:cNvPr id="4" name="Content Placeholder 3"/>
          <p:cNvSpPr>
            <a:spLocks noGrp="1"/>
          </p:cNvSpPr>
          <p:nvPr>
            <p:ph sz="half" idx="2"/>
          </p:nvPr>
        </p:nvSpPr>
        <p:spPr>
          <a:xfrm>
            <a:off x="2085368" y="7810963"/>
            <a:ext cx="12807832" cy="1148875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tr-TR"/>
              <a:t>Asıl metin stillerini düzenlemek için tıklatın</a:t>
            </a:r>
          </a:p>
        </p:txBody>
      </p:sp>
      <p:sp>
        <p:nvSpPr>
          <p:cNvPr id="6" name="Content Placeholder 5"/>
          <p:cNvSpPr>
            <a:spLocks noGrp="1"/>
          </p:cNvSpPr>
          <p:nvPr>
            <p:ph sz="quarter" idx="4"/>
          </p:nvPr>
        </p:nvSpPr>
        <p:spPr>
          <a:xfrm>
            <a:off x="15326828" y="7810963"/>
            <a:ext cx="12870909" cy="1148875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42F1C55-5973-43EE-9A1B-8B552C3DB76A}" type="datetimeFigureOut">
              <a:rPr lang="tr-TR" smtClean="0"/>
              <a:t>27.05.2024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1323288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642F1C55-5973-43EE-9A1B-8B552C3DB76A}" type="datetimeFigureOut">
              <a:rPr lang="tr-TR" smtClean="0"/>
              <a:t>27.05.2024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330209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F1C55-5973-43EE-9A1B-8B552C3DB76A}" type="datetimeFigureOut">
              <a:rPr lang="tr-TR" smtClean="0"/>
              <a:t>27.05.2024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188028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tr-TR"/>
              <a:t>Asıl başlık stili için tıklatın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642F1C55-5973-43EE-9A1B-8B552C3DB76A}" type="datetimeFigureOut">
              <a:rPr lang="tr-TR" smtClean="0"/>
              <a:t>27.05.2024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3059631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tr-TR"/>
              <a:t>Resim eklemek için simgeyi tıklatın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642F1C55-5973-43EE-9A1B-8B552C3DB76A}" type="datetimeFigureOut">
              <a:rPr lang="tr-TR" smtClean="0"/>
              <a:t>27.05.2024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48600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642F1C55-5973-43EE-9A1B-8B552C3DB76A}" type="datetimeFigureOut">
              <a:rPr lang="tr-TR" smtClean="0"/>
              <a:t>27.05.2024</a:t>
            </a:fld>
            <a:endParaRPr lang="tr-TR"/>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CB6C9303-3A57-4A35-856F-76A1E422477D}" type="slidenum">
              <a:rPr lang="tr-TR" smtClean="0"/>
              <a:t>‹#›</a:t>
            </a:fld>
            <a:endParaRPr lang="tr-TR"/>
          </a:p>
        </p:txBody>
      </p:sp>
    </p:spTree>
    <p:extLst>
      <p:ext uri="{BB962C8B-B14F-4D97-AF65-F5344CB8AC3E}">
        <p14:creationId xmlns:p14="http://schemas.microsoft.com/office/powerpoint/2010/main" val="902974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5" name="Text Box 189"/>
          <p:cNvSpPr txBox="1">
            <a:spLocks noChangeArrowheads="1"/>
          </p:cNvSpPr>
          <p:nvPr/>
        </p:nvSpPr>
        <p:spPr bwMode="auto">
          <a:xfrm>
            <a:off x="396988" y="5088015"/>
            <a:ext cx="9360000" cy="7561520"/>
          </a:xfrm>
          <a:prstGeom prst="rect">
            <a:avLst/>
          </a:prstGeom>
          <a:solidFill>
            <a:schemeClr val="bg1"/>
          </a:solid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b="0" i="0" dirty="0">
                <a:solidFill>
                  <a:srgbClr val="000000"/>
                </a:solidFill>
                <a:effectLst/>
                <a:latin typeface="+mn-lt"/>
              </a:rPr>
              <a:t>Visualizing stories or narratives is a significant challenge for book authors and publishers, especially for children's books where visual expression is crucial. Various solutions have been developed, and one important solution is artificial intelligence. However, AI mainly works with the English language. We offer a user-interactive application that supports over 80 languages. The Visual Generator application takes a book page as input and, converts it into an appropriate prompt to generate images using the advanced </a:t>
            </a:r>
            <a:r>
              <a:rPr lang="en-US" sz="3200" b="0" i="0" dirty="0" err="1">
                <a:solidFill>
                  <a:srgbClr val="000000"/>
                </a:solidFill>
                <a:effectLst/>
                <a:latin typeface="+mn-lt"/>
              </a:rPr>
              <a:t>LoRA</a:t>
            </a:r>
            <a:r>
              <a:rPr lang="en-US" sz="3200" b="0" i="0" dirty="0">
                <a:solidFill>
                  <a:srgbClr val="000000"/>
                </a:solidFill>
                <a:effectLst/>
                <a:latin typeface="+mn-lt"/>
              </a:rPr>
              <a:t> model. Users can produce multiple images with different parameters and prompts. Our goal is to make AI technology more accessible and provide the same service for books written in languages other than English.</a:t>
            </a:r>
            <a:endParaRPr lang="en-US" sz="3200" dirty="0">
              <a:latin typeface="Calibri" pitchFamily="34" charset="0"/>
            </a:endParaRPr>
          </a:p>
        </p:txBody>
      </p:sp>
      <p:sp>
        <p:nvSpPr>
          <p:cNvPr id="26" name="Rectangle 31"/>
          <p:cNvSpPr/>
          <p:nvPr/>
        </p:nvSpPr>
        <p:spPr>
          <a:xfrm>
            <a:off x="396988" y="4101942"/>
            <a:ext cx="9360000" cy="900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5000" b="1" dirty="0">
                <a:solidFill>
                  <a:schemeClr val="accent3">
                    <a:lumMod val="20000"/>
                    <a:lumOff val="80000"/>
                  </a:schemeClr>
                </a:solidFill>
              </a:rPr>
              <a:t>Abstract</a:t>
            </a:r>
          </a:p>
        </p:txBody>
      </p:sp>
      <p:sp>
        <p:nvSpPr>
          <p:cNvPr id="27" name="Metin kutusu 26"/>
          <p:cNvSpPr txBox="1"/>
          <p:nvPr/>
        </p:nvSpPr>
        <p:spPr>
          <a:xfrm>
            <a:off x="0" y="0"/>
            <a:ext cx="30275213" cy="3600000"/>
          </a:xfrm>
          <a:prstGeom prst="rect">
            <a:avLst/>
          </a:prstGeom>
          <a:solidFill>
            <a:schemeClr val="accent1">
              <a:lumMod val="50000"/>
            </a:schemeClr>
          </a:solidFill>
        </p:spPr>
        <p:txBody>
          <a:bodyPr wrap="square" rtlCol="0">
            <a:spAutoFit/>
          </a:bodyPr>
          <a:lstStyle/>
          <a:p>
            <a:endParaRPr lang="tr-TR" dirty="0"/>
          </a:p>
        </p:txBody>
      </p:sp>
      <p:sp>
        <p:nvSpPr>
          <p:cNvPr id="28" name="Text Box 189"/>
          <p:cNvSpPr txBox="1">
            <a:spLocks noChangeArrowheads="1"/>
          </p:cNvSpPr>
          <p:nvPr/>
        </p:nvSpPr>
        <p:spPr bwMode="auto">
          <a:xfrm>
            <a:off x="396988" y="13885430"/>
            <a:ext cx="9360000" cy="6988239"/>
          </a:xfrm>
          <a:prstGeom prst="rect">
            <a:avLst/>
          </a:prstGeom>
          <a:solidFill>
            <a:schemeClr val="bg1"/>
          </a:solidFill>
          <a:ln w="12700">
            <a:solidFill>
              <a:schemeClr val="accent1">
                <a:lumMod val="75000"/>
              </a:schemeClr>
            </a:solidFill>
          </a:ln>
          <a:effectLst/>
        </p:spPr>
        <p:txBody>
          <a:bodyPr lIns="182880" tIns="182880" rIns="182880" bIns="182880">
            <a:normAutofit fontScale="85000" lnSpcReduction="20000"/>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800" b="0" i="0" dirty="0">
                <a:solidFill>
                  <a:srgbClr val="000000"/>
                </a:solidFill>
                <a:effectLst/>
                <a:latin typeface="+mn-lt"/>
              </a:rPr>
              <a:t>The artificial intelligence sector has acquired many application areas today. Visual production is one of the most used subjects in this regard, and finding a solution to today's visual scarcity under the leadership of this technology seems to be a good solution. There are some concerns that need to be evaluated in terms of inappropriate photographs and photographs that have a bad effect in the production of visuals based on children's books. This is a factor that restricts or makes visual production difficult. That's why we're doing a project that produces user-interactive visuals. With the interactive interface, users have the right to produce images for any number of prompts they want and can obtain the images they want for the conditions they want.</a:t>
            </a:r>
            <a:endParaRPr lang="tr-TR" sz="3800" b="0" i="0" dirty="0">
              <a:solidFill>
                <a:srgbClr val="000000"/>
              </a:solidFill>
              <a:effectLst/>
              <a:latin typeface="+mn-lt"/>
            </a:endParaRPr>
          </a:p>
          <a:p>
            <a:pPr algn="just" eaLnBrk="1" hangingPunct="1"/>
            <a:br>
              <a:rPr lang="en-US" sz="2400" b="0" i="0" dirty="0">
                <a:solidFill>
                  <a:srgbClr val="000000"/>
                </a:solidFill>
                <a:effectLst/>
                <a:latin typeface="Trebuchet MS" panose="020B0603020202020204" pitchFamily="34" charset="0"/>
              </a:rPr>
            </a:br>
            <a:endParaRPr lang="tr-TR" sz="3200" dirty="0">
              <a:latin typeface="Calibri" pitchFamily="34" charset="0"/>
            </a:endParaRPr>
          </a:p>
          <a:p>
            <a:pPr algn="just" eaLnBrk="1" hangingPunct="1"/>
            <a:endParaRPr lang="tr-TR" sz="3200" dirty="0">
              <a:latin typeface="Calibri" pitchFamily="34" charset="0"/>
            </a:endParaRPr>
          </a:p>
          <a:p>
            <a:pPr algn="just" eaLnBrk="1" hangingPunct="1"/>
            <a:endParaRPr lang="en-US" sz="3200" dirty="0">
              <a:latin typeface="Calibri" pitchFamily="34" charset="0"/>
            </a:endParaRPr>
          </a:p>
        </p:txBody>
      </p:sp>
      <p:sp>
        <p:nvSpPr>
          <p:cNvPr id="29" name="Rectangle 31"/>
          <p:cNvSpPr/>
          <p:nvPr/>
        </p:nvSpPr>
        <p:spPr>
          <a:xfrm>
            <a:off x="396988" y="12985430"/>
            <a:ext cx="9360000" cy="900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5000" b="1" dirty="0">
                <a:solidFill>
                  <a:schemeClr val="accent3">
                    <a:lumMod val="20000"/>
                    <a:lumOff val="80000"/>
                  </a:schemeClr>
                </a:solidFill>
              </a:rPr>
              <a:t>Introduction</a:t>
            </a:r>
          </a:p>
        </p:txBody>
      </p:sp>
      <p:sp>
        <p:nvSpPr>
          <p:cNvPr id="30" name="Text Box 189"/>
          <p:cNvSpPr txBox="1">
            <a:spLocks noChangeArrowheads="1"/>
          </p:cNvSpPr>
          <p:nvPr/>
        </p:nvSpPr>
        <p:spPr bwMode="auto">
          <a:xfrm>
            <a:off x="10356396" y="5088017"/>
            <a:ext cx="9360000" cy="15804000"/>
          </a:xfrm>
          <a:prstGeom prst="rect">
            <a:avLst/>
          </a:prstGeom>
          <a:solidFill>
            <a:schemeClr val="bg1"/>
          </a:solidFill>
          <a:ln w="12700">
            <a:solidFill>
              <a:schemeClr val="accent1">
                <a:lumMod val="75000"/>
              </a:schemeClr>
            </a:solidFill>
          </a:ln>
          <a:effectLst/>
        </p:spPr>
        <p:txBody>
          <a:bodyPr lIns="182880" tIns="182880" rIns="182880" bIns="182880">
            <a:norm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b="0" i="0" dirty="0">
                <a:solidFill>
                  <a:srgbClr val="000000"/>
                </a:solidFill>
                <a:effectLst/>
                <a:latin typeface="+mn-lt"/>
              </a:rPr>
              <a:t>Realistic_Vision_V2.0 and KIDS ILLUSTRATION </a:t>
            </a:r>
            <a:r>
              <a:rPr lang="en-US" sz="3200" b="0" i="0" dirty="0" err="1">
                <a:solidFill>
                  <a:srgbClr val="000000"/>
                </a:solidFill>
                <a:effectLst/>
                <a:latin typeface="+mn-lt"/>
              </a:rPr>
              <a:t>LoRA</a:t>
            </a:r>
            <a:r>
              <a:rPr lang="en-US" sz="3200" b="0" i="0" dirty="0">
                <a:solidFill>
                  <a:srgbClr val="000000"/>
                </a:solidFill>
                <a:effectLst/>
                <a:latin typeface="+mn-lt"/>
              </a:rPr>
              <a:t> model were used to produce visuals in this project. These models work as text to image and try to produce the most appropriate image for the given prompt. The prompt needed for these models is obtained using ChatGPT. The prompt entered into the user interactive interface is first pre-processed with ChatGPT and then the output is given to our visual generating models and the visual is produced. </a:t>
            </a:r>
            <a:r>
              <a:rPr lang="en-US" sz="3200" b="0" i="0" dirty="0" err="1">
                <a:solidFill>
                  <a:srgbClr val="000000"/>
                </a:solidFill>
                <a:effectLst/>
                <a:latin typeface="+mn-lt"/>
              </a:rPr>
              <a:t>HuggingFace</a:t>
            </a:r>
            <a:r>
              <a:rPr lang="en-US" sz="3200" b="0" i="0" dirty="0">
                <a:solidFill>
                  <a:srgbClr val="000000"/>
                </a:solidFill>
                <a:effectLst/>
                <a:latin typeface="+mn-lt"/>
              </a:rPr>
              <a:t> diffusers were used to call these models. In addition, a useful user interactive interface was designed for visualization using the </a:t>
            </a:r>
            <a:r>
              <a:rPr lang="en-US" sz="3200" b="0" i="0" dirty="0" err="1">
                <a:solidFill>
                  <a:srgbClr val="000000"/>
                </a:solidFill>
                <a:effectLst/>
                <a:latin typeface="+mn-lt"/>
              </a:rPr>
              <a:t>Gradio</a:t>
            </a:r>
            <a:r>
              <a:rPr lang="en-US" sz="3200" b="0" i="0" dirty="0">
                <a:solidFill>
                  <a:srgbClr val="000000"/>
                </a:solidFill>
                <a:effectLst/>
                <a:latin typeface="+mn-lt"/>
              </a:rPr>
              <a:t> library and interface. In this interface, the user can produce images by setting parameters such as prompt, resolution, guidance, inference steps, seed, or start working with the examples given in the examples section.</a:t>
            </a:r>
            <a:endParaRPr lang="tr-TR" sz="3200" b="0" i="0" dirty="0">
              <a:solidFill>
                <a:srgbClr val="000000"/>
              </a:solidFill>
              <a:effectLst/>
              <a:latin typeface="+mn-lt"/>
            </a:endParaRPr>
          </a:p>
          <a:p>
            <a:pPr algn="just" eaLnBrk="1" hangingPunct="1"/>
            <a:endParaRPr lang="tr-TR" sz="3200" b="0" i="0" dirty="0">
              <a:solidFill>
                <a:srgbClr val="000000"/>
              </a:solidFill>
              <a:effectLst/>
              <a:latin typeface="+mn-lt"/>
            </a:endParaRPr>
          </a:p>
          <a:p>
            <a:pPr algn="just" eaLnBrk="1" hangingPunct="1"/>
            <a:br>
              <a:rPr lang="en-US" sz="2400" b="0" i="0" dirty="0">
                <a:solidFill>
                  <a:srgbClr val="000000"/>
                </a:solidFill>
                <a:effectLst/>
                <a:latin typeface="Trebuchet MS" panose="020B0603020202020204" pitchFamily="34" charset="0"/>
              </a:rPr>
            </a:br>
            <a:endParaRPr lang="tr-TR" sz="3200" dirty="0">
              <a:latin typeface="Calibri" pitchFamily="34" charset="0"/>
            </a:endParaRPr>
          </a:p>
          <a:p>
            <a:pPr algn="just" eaLnBrk="1" hangingPunct="1"/>
            <a:endParaRPr lang="tr-TR" sz="3200" dirty="0">
              <a:latin typeface="Calibri" pitchFamily="34" charset="0"/>
            </a:endParaRPr>
          </a:p>
          <a:p>
            <a:pPr algn="just" eaLnBrk="1" hangingPunct="1"/>
            <a:endParaRPr lang="en-US" sz="3200" dirty="0">
              <a:latin typeface="Calibri" pitchFamily="34" charset="0"/>
            </a:endParaRPr>
          </a:p>
        </p:txBody>
      </p:sp>
      <p:sp>
        <p:nvSpPr>
          <p:cNvPr id="31" name="Rectangle 31"/>
          <p:cNvSpPr/>
          <p:nvPr/>
        </p:nvSpPr>
        <p:spPr>
          <a:xfrm>
            <a:off x="10356396" y="4116883"/>
            <a:ext cx="9360000" cy="900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5000" dirty="0"/>
              <a:t>Material</a:t>
            </a:r>
            <a:r>
              <a:rPr lang="tr-TR" sz="5000" dirty="0"/>
              <a:t> </a:t>
            </a:r>
            <a:r>
              <a:rPr lang="en-US" sz="5000" dirty="0"/>
              <a:t>and</a:t>
            </a:r>
            <a:r>
              <a:rPr lang="tr-TR" sz="5000" dirty="0"/>
              <a:t> </a:t>
            </a:r>
            <a:r>
              <a:rPr lang="en-US" sz="5000" dirty="0"/>
              <a:t>Method</a:t>
            </a:r>
            <a:endParaRPr lang="en-US" sz="5000" b="1" dirty="0">
              <a:solidFill>
                <a:schemeClr val="accent3">
                  <a:lumMod val="20000"/>
                  <a:lumOff val="80000"/>
                </a:schemeClr>
              </a:solidFill>
            </a:endParaRPr>
          </a:p>
        </p:txBody>
      </p:sp>
      <p:sp>
        <p:nvSpPr>
          <p:cNvPr id="32" name="Text Box 189"/>
          <p:cNvSpPr txBox="1">
            <a:spLocks noChangeArrowheads="1"/>
          </p:cNvSpPr>
          <p:nvPr/>
        </p:nvSpPr>
        <p:spPr bwMode="auto">
          <a:xfrm>
            <a:off x="20315804" y="5088015"/>
            <a:ext cx="9360000" cy="6300000"/>
          </a:xfrm>
          <a:prstGeom prst="rect">
            <a:avLst/>
          </a:prstGeom>
          <a:solidFill>
            <a:schemeClr val="bg1"/>
          </a:solidFill>
          <a:ln w="12700">
            <a:solidFill>
              <a:schemeClr val="accent1">
                <a:lumMod val="75000"/>
              </a:schemeClr>
            </a:solidFill>
          </a:ln>
          <a:effectLst/>
        </p:spPr>
        <p:txBody>
          <a:bodyPr lIns="182880" tIns="182880" rIns="182880" bIns="182880">
            <a:norm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mn-lt"/>
              </a:rPr>
              <a:t>Our project currently works interactively, but it is based on the SD 1.5 model and other models can also be tried. Since this is an application created by the interaction of Google </a:t>
            </a:r>
            <a:r>
              <a:rPr lang="en-US" sz="3200" dirty="0" err="1">
                <a:latin typeface="+mn-lt"/>
              </a:rPr>
              <a:t>Colab</a:t>
            </a:r>
            <a:r>
              <a:rPr lang="en-US" sz="3200" dirty="0">
                <a:latin typeface="+mn-lt"/>
              </a:rPr>
              <a:t> and </a:t>
            </a:r>
            <a:r>
              <a:rPr lang="en-US" sz="3200" dirty="0" err="1">
                <a:latin typeface="+mn-lt"/>
              </a:rPr>
              <a:t>HuggingFace</a:t>
            </a:r>
            <a:r>
              <a:rPr lang="en-US" sz="3200" dirty="0">
                <a:latin typeface="+mn-lt"/>
              </a:rPr>
              <a:t>, the deficiencies provided by these sites may have prevented the development of the model. People who have quality hardware can directly set up their own stable diffusion computers and try the models for children's books, which can help them access more features, but our application has also been a useful application for people who currently have hardware and language problems.</a:t>
            </a:r>
            <a:endParaRPr lang="tr-TR" sz="3200" dirty="0">
              <a:latin typeface="+mn-lt"/>
            </a:endParaRPr>
          </a:p>
          <a:p>
            <a:pPr algn="just" eaLnBrk="1" hangingPunct="1"/>
            <a:endParaRPr lang="tr-TR" sz="3200" dirty="0">
              <a:latin typeface="Calibri" pitchFamily="34" charset="0"/>
            </a:endParaRPr>
          </a:p>
          <a:p>
            <a:pPr algn="just" eaLnBrk="1" hangingPunct="1"/>
            <a:endParaRPr lang="en-US" sz="3200" dirty="0">
              <a:latin typeface="Calibri" pitchFamily="34" charset="0"/>
            </a:endParaRPr>
          </a:p>
        </p:txBody>
      </p:sp>
      <p:sp>
        <p:nvSpPr>
          <p:cNvPr id="33" name="Rectangle 31"/>
          <p:cNvSpPr/>
          <p:nvPr/>
        </p:nvSpPr>
        <p:spPr>
          <a:xfrm>
            <a:off x="20315804" y="4082584"/>
            <a:ext cx="9360000" cy="900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5000" dirty="0"/>
              <a:t>Results and Conclusion</a:t>
            </a:r>
            <a:endParaRPr lang="en-US" sz="5000" b="1" dirty="0">
              <a:solidFill>
                <a:schemeClr val="accent3">
                  <a:lumMod val="20000"/>
                  <a:lumOff val="80000"/>
                </a:schemeClr>
              </a:solidFill>
            </a:endParaRPr>
          </a:p>
        </p:txBody>
      </p:sp>
      <p:sp>
        <p:nvSpPr>
          <p:cNvPr id="11" name="Text Box 189"/>
          <p:cNvSpPr txBox="1">
            <a:spLocks noChangeArrowheads="1"/>
          </p:cNvSpPr>
          <p:nvPr/>
        </p:nvSpPr>
        <p:spPr bwMode="auto">
          <a:xfrm>
            <a:off x="20315804" y="12649535"/>
            <a:ext cx="9360000" cy="5782843"/>
          </a:xfrm>
          <a:prstGeom prst="rect">
            <a:avLst/>
          </a:prstGeom>
          <a:solidFill>
            <a:schemeClr val="bg1"/>
          </a:solidFill>
          <a:ln w="12700">
            <a:solidFill>
              <a:schemeClr val="accent1">
                <a:lumMod val="75000"/>
              </a:schemeClr>
            </a:solidFill>
          </a:ln>
          <a:effectLst/>
        </p:spPr>
        <p:txBody>
          <a:bodyPr lIns="182880" tIns="182880" rIns="182880" bIns="182880">
            <a:normAutofit lnSpcReduction="10000"/>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b="0" i="0" dirty="0">
                <a:solidFill>
                  <a:srgbClr val="222222"/>
                </a:solidFill>
                <a:effectLst/>
                <a:latin typeface="Arial" panose="020B0604020202020204" pitchFamily="34" charset="0"/>
              </a:rPr>
              <a:t>Wang, </a:t>
            </a:r>
            <a:r>
              <a:rPr lang="en-US" sz="3200" b="0" i="0" dirty="0" err="1">
                <a:solidFill>
                  <a:srgbClr val="222222"/>
                </a:solidFill>
                <a:effectLst/>
                <a:latin typeface="Arial" panose="020B0604020202020204" pitchFamily="34" charset="0"/>
              </a:rPr>
              <a:t>Chenghao</a:t>
            </a:r>
            <a:r>
              <a:rPr lang="en-US" sz="3200" b="0" i="0" dirty="0">
                <a:solidFill>
                  <a:srgbClr val="222222"/>
                </a:solidFill>
                <a:effectLst/>
                <a:latin typeface="Arial" panose="020B0604020202020204" pitchFamily="34" charset="0"/>
              </a:rPr>
              <a:t>, and </a:t>
            </a:r>
            <a:r>
              <a:rPr lang="en-US" sz="3200" b="0" i="0" dirty="0" err="1">
                <a:solidFill>
                  <a:srgbClr val="222222"/>
                </a:solidFill>
                <a:effectLst/>
                <a:latin typeface="Arial" panose="020B0604020202020204" pitchFamily="34" charset="0"/>
              </a:rPr>
              <a:t>Jeanhun</a:t>
            </a:r>
            <a:r>
              <a:rPr lang="en-US" sz="3200" b="0" i="0" dirty="0">
                <a:solidFill>
                  <a:srgbClr val="222222"/>
                </a:solidFill>
                <a:effectLst/>
                <a:latin typeface="Arial" panose="020B0604020202020204" pitchFamily="34" charset="0"/>
              </a:rPr>
              <a:t> Chung. "Research on AI Painting Generation Technology Based on the [Stable Diffusion]." </a:t>
            </a:r>
            <a:r>
              <a:rPr lang="en-US" sz="3200" b="0" i="1" dirty="0">
                <a:solidFill>
                  <a:srgbClr val="222222"/>
                </a:solidFill>
                <a:effectLst/>
                <a:latin typeface="Arial" panose="020B0604020202020204" pitchFamily="34" charset="0"/>
              </a:rPr>
              <a:t>International journal of advanced smart convergence</a:t>
            </a:r>
            <a:r>
              <a:rPr lang="en-US" sz="3200" b="0" i="0" dirty="0">
                <a:solidFill>
                  <a:srgbClr val="222222"/>
                </a:solidFill>
                <a:effectLst/>
                <a:latin typeface="Arial" panose="020B0604020202020204" pitchFamily="34" charset="0"/>
              </a:rPr>
              <a:t> 12.2 (2023): 90-95.</a:t>
            </a:r>
            <a:endParaRPr lang="tr-TR" sz="3200" b="0" i="0" dirty="0">
              <a:solidFill>
                <a:srgbClr val="222222"/>
              </a:solidFill>
              <a:effectLst/>
              <a:latin typeface="Arial" panose="020B0604020202020204" pitchFamily="34" charset="0"/>
            </a:endParaRPr>
          </a:p>
          <a:p>
            <a:pPr algn="just" eaLnBrk="1" hangingPunct="1"/>
            <a:r>
              <a:rPr lang="en-US" sz="3200" b="0" i="0" dirty="0">
                <a:solidFill>
                  <a:srgbClr val="222222"/>
                </a:solidFill>
                <a:effectLst/>
                <a:latin typeface="Arial" panose="020B0604020202020204" pitchFamily="34" charset="0"/>
              </a:rPr>
              <a:t>Levin, Artyom O., and Yuri S. Belov. "A Study on the Application of Using Hypernetwork and Low Rank Adaptation for Text-to-Image Generation Based on Diffusion Models." </a:t>
            </a:r>
            <a:r>
              <a:rPr lang="en-US" sz="3200" b="0" i="1" dirty="0">
                <a:solidFill>
                  <a:srgbClr val="222222"/>
                </a:solidFill>
                <a:effectLst/>
                <a:latin typeface="Arial" panose="020B0604020202020204" pitchFamily="34" charset="0"/>
              </a:rPr>
              <a:t>2024 6th International Youth Conference on Radio Electronics, Electrical and Power Engineering (REEPE)</a:t>
            </a:r>
            <a:r>
              <a:rPr lang="en-US" sz="3200" b="0" i="0" dirty="0">
                <a:solidFill>
                  <a:srgbClr val="222222"/>
                </a:solidFill>
                <a:effectLst/>
                <a:latin typeface="Arial" panose="020B0604020202020204" pitchFamily="34" charset="0"/>
              </a:rPr>
              <a:t>. IEEE, 2024.</a:t>
            </a:r>
            <a:endParaRPr lang="en-US" sz="3200" dirty="0">
              <a:latin typeface="Calibri" pitchFamily="34" charset="0"/>
            </a:endParaRPr>
          </a:p>
        </p:txBody>
      </p:sp>
      <p:sp>
        <p:nvSpPr>
          <p:cNvPr id="12" name="Rectangle 31"/>
          <p:cNvSpPr/>
          <p:nvPr/>
        </p:nvSpPr>
        <p:spPr>
          <a:xfrm>
            <a:off x="20315804" y="11749535"/>
            <a:ext cx="9360000" cy="900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5000" dirty="0"/>
              <a:t>References and Acknowledgments</a:t>
            </a:r>
            <a:endParaRPr lang="en-US" sz="5000" b="1" dirty="0">
              <a:solidFill>
                <a:schemeClr val="accent3">
                  <a:lumMod val="20000"/>
                  <a:lumOff val="80000"/>
                </a:schemeClr>
              </a:solidFill>
            </a:endParaRPr>
          </a:p>
        </p:txBody>
      </p:sp>
      <p:sp>
        <p:nvSpPr>
          <p:cNvPr id="13" name="Text Box 189"/>
          <p:cNvSpPr txBox="1">
            <a:spLocks noChangeArrowheads="1"/>
          </p:cNvSpPr>
          <p:nvPr/>
        </p:nvSpPr>
        <p:spPr bwMode="auto">
          <a:xfrm>
            <a:off x="20315804" y="19445294"/>
            <a:ext cx="9360000" cy="1487136"/>
          </a:xfrm>
          <a:prstGeom prst="rect">
            <a:avLst/>
          </a:prstGeom>
          <a:solidFill>
            <a:schemeClr val="bg1"/>
          </a:solidFill>
          <a:ln w="12700">
            <a:solidFill>
              <a:schemeClr val="accent1">
                <a:lumMod val="75000"/>
              </a:schemeClr>
            </a:solidFill>
          </a:ln>
          <a:effectLst/>
        </p:spPr>
        <p:txBody>
          <a:bodyPr lIns="182880" tIns="182880" rIns="182880" bIns="182880">
            <a:normAutofit fontScale="92500" lnSpcReduction="10000"/>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l"/>
            <a:endParaRPr lang="tr-TR" sz="1800" b="0" i="0" u="none" strike="noStrike" baseline="0" dirty="0">
              <a:solidFill>
                <a:srgbClr val="000000"/>
              </a:solidFill>
              <a:latin typeface="Calibri" panose="020F0502020204030204" pitchFamily="34" charset="0"/>
            </a:endParaRPr>
          </a:p>
          <a:p>
            <a:r>
              <a:rPr lang="tr-TR" sz="3200" b="0" i="0" u="none" strike="noStrike" baseline="0" dirty="0" err="1">
                <a:solidFill>
                  <a:srgbClr val="000000"/>
                </a:solidFill>
                <a:latin typeface="Calibri" panose="020F0502020204030204" pitchFamily="34" charset="0"/>
              </a:rPr>
              <a:t>Email</a:t>
            </a:r>
            <a:r>
              <a:rPr lang="tr-TR" sz="3200" b="0" i="0" u="none" strike="noStrike" baseline="0" dirty="0">
                <a:solidFill>
                  <a:srgbClr val="000000"/>
                </a:solidFill>
                <a:latin typeface="Calibri" panose="020F0502020204030204" pitchFamily="34" charset="0"/>
              </a:rPr>
              <a:t>: mehmetcompeng@gmail.com</a:t>
            </a:r>
          </a:p>
          <a:p>
            <a:r>
              <a:rPr lang="tr-TR" sz="3200" dirty="0" err="1">
                <a:solidFill>
                  <a:srgbClr val="000000"/>
                </a:solidFill>
                <a:latin typeface="Calibri" panose="020F0502020204030204" pitchFamily="34" charset="0"/>
              </a:rPr>
              <a:t>P</a:t>
            </a:r>
            <a:r>
              <a:rPr lang="tr-TR" sz="3200" b="0" i="0" u="none" strike="noStrike" baseline="0" dirty="0" err="1">
                <a:solidFill>
                  <a:srgbClr val="000000"/>
                </a:solidFill>
                <a:latin typeface="Calibri" panose="020F0502020204030204" pitchFamily="34" charset="0"/>
              </a:rPr>
              <a:t>honenumber</a:t>
            </a:r>
            <a:r>
              <a:rPr lang="tr-TR" sz="3200" b="0" i="0" u="none" strike="noStrike" baseline="0" dirty="0">
                <a:solidFill>
                  <a:srgbClr val="000000"/>
                </a:solidFill>
                <a:latin typeface="Calibri" panose="020F0502020204030204" pitchFamily="34" charset="0"/>
              </a:rPr>
              <a:t>: +90 553 569 96 69</a:t>
            </a:r>
            <a:endParaRPr lang="en-US" sz="3200" dirty="0">
              <a:latin typeface="Calibri" pitchFamily="34" charset="0"/>
            </a:endParaRPr>
          </a:p>
        </p:txBody>
      </p:sp>
      <p:sp>
        <p:nvSpPr>
          <p:cNvPr id="14" name="Rectangle 31"/>
          <p:cNvSpPr/>
          <p:nvPr/>
        </p:nvSpPr>
        <p:spPr>
          <a:xfrm>
            <a:off x="20315804" y="18617294"/>
            <a:ext cx="9360000" cy="828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4500" dirty="0"/>
              <a:t>Added Information</a:t>
            </a:r>
            <a:endParaRPr lang="en-US" sz="4500" b="1" dirty="0">
              <a:solidFill>
                <a:schemeClr val="accent3">
                  <a:lumMod val="20000"/>
                  <a:lumOff val="80000"/>
                </a:schemeClr>
              </a:solidFill>
            </a:endParaRP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325" y="119038"/>
            <a:ext cx="3361924" cy="3361924"/>
          </a:xfrm>
          <a:prstGeom prst="rect">
            <a:avLst/>
          </a:prstGeom>
        </p:spPr>
      </p:pic>
      <p:sp>
        <p:nvSpPr>
          <p:cNvPr id="3" name="Metin kutusu 2"/>
          <p:cNvSpPr txBox="1"/>
          <p:nvPr/>
        </p:nvSpPr>
        <p:spPr>
          <a:xfrm>
            <a:off x="6039854" y="197954"/>
            <a:ext cx="22619368" cy="1092607"/>
          </a:xfrm>
          <a:prstGeom prst="rect">
            <a:avLst/>
          </a:prstGeom>
          <a:noFill/>
        </p:spPr>
        <p:txBody>
          <a:bodyPr wrap="square" rtlCol="0">
            <a:spAutoFit/>
          </a:bodyPr>
          <a:lstStyle/>
          <a:p>
            <a:r>
              <a:rPr lang="tr-TR" sz="6500" dirty="0" err="1">
                <a:solidFill>
                  <a:schemeClr val="bg1"/>
                </a:solidFill>
              </a:rPr>
              <a:t>Text</a:t>
            </a:r>
            <a:r>
              <a:rPr lang="tr-TR" sz="6500" dirty="0">
                <a:solidFill>
                  <a:schemeClr val="bg1"/>
                </a:solidFill>
              </a:rPr>
              <a:t> </a:t>
            </a:r>
            <a:r>
              <a:rPr lang="tr-TR" sz="6500" dirty="0" err="1">
                <a:solidFill>
                  <a:schemeClr val="bg1"/>
                </a:solidFill>
              </a:rPr>
              <a:t>to</a:t>
            </a:r>
            <a:r>
              <a:rPr lang="tr-TR" sz="6500" dirty="0">
                <a:solidFill>
                  <a:schemeClr val="bg1"/>
                </a:solidFill>
              </a:rPr>
              <a:t> Image </a:t>
            </a:r>
            <a:r>
              <a:rPr lang="tr-TR" sz="6500" dirty="0" err="1">
                <a:solidFill>
                  <a:schemeClr val="bg1"/>
                </a:solidFill>
              </a:rPr>
              <a:t>for</a:t>
            </a:r>
            <a:r>
              <a:rPr lang="tr-TR" sz="6500" dirty="0">
                <a:solidFill>
                  <a:schemeClr val="bg1"/>
                </a:solidFill>
              </a:rPr>
              <a:t> </a:t>
            </a:r>
            <a:r>
              <a:rPr lang="tr-TR" sz="6500" dirty="0" err="1">
                <a:solidFill>
                  <a:schemeClr val="bg1"/>
                </a:solidFill>
              </a:rPr>
              <a:t>Children</a:t>
            </a:r>
            <a:r>
              <a:rPr lang="tr-TR" sz="6500" dirty="0">
                <a:solidFill>
                  <a:schemeClr val="bg1"/>
                </a:solidFill>
              </a:rPr>
              <a:t> </a:t>
            </a:r>
            <a:r>
              <a:rPr lang="tr-TR" sz="6500" dirty="0" err="1">
                <a:solidFill>
                  <a:schemeClr val="bg1"/>
                </a:solidFill>
              </a:rPr>
              <a:t>Books</a:t>
            </a:r>
            <a:r>
              <a:rPr lang="tr-TR" sz="6500" dirty="0">
                <a:solidFill>
                  <a:schemeClr val="bg1"/>
                </a:solidFill>
              </a:rPr>
              <a:t> </a:t>
            </a:r>
            <a:r>
              <a:rPr lang="tr-TR" sz="6500" dirty="0" err="1">
                <a:solidFill>
                  <a:schemeClr val="bg1"/>
                </a:solidFill>
              </a:rPr>
              <a:t>with</a:t>
            </a:r>
            <a:r>
              <a:rPr lang="tr-TR" sz="6500" dirty="0">
                <a:solidFill>
                  <a:schemeClr val="bg1"/>
                </a:solidFill>
              </a:rPr>
              <a:t> </a:t>
            </a:r>
            <a:r>
              <a:rPr lang="tr-TR" sz="6500" dirty="0" err="1">
                <a:solidFill>
                  <a:schemeClr val="bg1"/>
                </a:solidFill>
              </a:rPr>
              <a:t>Stable</a:t>
            </a:r>
            <a:r>
              <a:rPr lang="tr-TR" sz="6500" dirty="0">
                <a:solidFill>
                  <a:schemeClr val="bg1"/>
                </a:solidFill>
              </a:rPr>
              <a:t> </a:t>
            </a:r>
            <a:r>
              <a:rPr lang="tr-TR" sz="6500" dirty="0" err="1">
                <a:solidFill>
                  <a:schemeClr val="bg1"/>
                </a:solidFill>
              </a:rPr>
              <a:t>Diffusion</a:t>
            </a:r>
            <a:r>
              <a:rPr lang="tr-TR" sz="6500" dirty="0">
                <a:solidFill>
                  <a:schemeClr val="bg1"/>
                </a:solidFill>
              </a:rPr>
              <a:t> </a:t>
            </a:r>
            <a:r>
              <a:rPr lang="tr-TR" sz="6500" dirty="0" err="1">
                <a:solidFill>
                  <a:schemeClr val="bg1"/>
                </a:solidFill>
              </a:rPr>
              <a:t>and</a:t>
            </a:r>
            <a:r>
              <a:rPr lang="tr-TR" sz="6500" dirty="0">
                <a:solidFill>
                  <a:schemeClr val="bg1"/>
                </a:solidFill>
              </a:rPr>
              <a:t> </a:t>
            </a:r>
            <a:r>
              <a:rPr lang="tr-TR" sz="6500" dirty="0" err="1">
                <a:solidFill>
                  <a:schemeClr val="bg1"/>
                </a:solidFill>
              </a:rPr>
              <a:t>LoRA</a:t>
            </a:r>
            <a:r>
              <a:rPr lang="tr-TR" sz="6500" dirty="0">
                <a:solidFill>
                  <a:schemeClr val="bg1"/>
                </a:solidFill>
              </a:rPr>
              <a:t> </a:t>
            </a:r>
          </a:p>
        </p:txBody>
      </p:sp>
      <p:sp>
        <p:nvSpPr>
          <p:cNvPr id="17" name="Metin kutusu 16"/>
          <p:cNvSpPr txBox="1"/>
          <p:nvPr/>
        </p:nvSpPr>
        <p:spPr>
          <a:xfrm>
            <a:off x="8221670" y="1488515"/>
            <a:ext cx="13831872" cy="1708160"/>
          </a:xfrm>
          <a:prstGeom prst="rect">
            <a:avLst/>
          </a:prstGeom>
          <a:noFill/>
        </p:spPr>
        <p:txBody>
          <a:bodyPr wrap="square" rtlCol="0">
            <a:spAutoFit/>
          </a:bodyPr>
          <a:lstStyle/>
          <a:p>
            <a:r>
              <a:rPr lang="en-US" sz="3500" dirty="0">
                <a:solidFill>
                  <a:schemeClr val="bg1"/>
                </a:solidFill>
              </a:rPr>
              <a:t>Student: </a:t>
            </a:r>
            <a:r>
              <a:rPr lang="tr-TR" sz="3500" dirty="0">
                <a:solidFill>
                  <a:schemeClr val="bg1"/>
                </a:solidFill>
              </a:rPr>
              <a:t>Mehmet Bayram Alpay</a:t>
            </a:r>
            <a:endParaRPr lang="en-US" sz="3500" dirty="0">
              <a:solidFill>
                <a:schemeClr val="bg1"/>
              </a:solidFill>
            </a:endParaRPr>
          </a:p>
          <a:p>
            <a:r>
              <a:rPr lang="en-US" sz="3500" dirty="0">
                <a:solidFill>
                  <a:schemeClr val="bg1"/>
                </a:solidFill>
              </a:rPr>
              <a:t>Supervisor: </a:t>
            </a:r>
            <a:r>
              <a:rPr lang="tr-TR" sz="3500" dirty="0">
                <a:solidFill>
                  <a:schemeClr val="bg1"/>
                </a:solidFill>
              </a:rPr>
              <a:t>Doç. Dr. Gazi Erkan Bostancı</a:t>
            </a:r>
            <a:endParaRPr lang="en-US" sz="3500" dirty="0">
              <a:solidFill>
                <a:schemeClr val="bg1"/>
              </a:solidFill>
            </a:endParaRPr>
          </a:p>
          <a:p>
            <a:r>
              <a:rPr lang="en-US" sz="3500" dirty="0">
                <a:solidFill>
                  <a:schemeClr val="bg1"/>
                </a:solidFill>
              </a:rPr>
              <a:t>Ankara University, Computer Engineering Department, </a:t>
            </a:r>
            <a:r>
              <a:rPr lang="tr-TR" sz="3500" dirty="0">
                <a:solidFill>
                  <a:schemeClr val="bg1"/>
                </a:solidFill>
              </a:rPr>
              <a:t>2024</a:t>
            </a:r>
            <a:endParaRPr lang="en-US" sz="3500" dirty="0">
              <a:solidFill>
                <a:schemeClr val="bg1"/>
              </a:solidFill>
            </a:endParaRPr>
          </a:p>
        </p:txBody>
      </p:sp>
      <p:pic>
        <p:nvPicPr>
          <p:cNvPr id="4" name="Resim 3" descr="ekran görüntüsü, metin, yazılım, multimedya yazılımı içeren bir resim&#10;&#10;Açıklama otomatik olarak oluşturuldu">
            <a:extLst>
              <a:ext uri="{FF2B5EF4-FFF2-40B4-BE49-F238E27FC236}">
                <a16:creationId xmlns:a16="http://schemas.microsoft.com/office/drawing/2014/main" id="{25CAEEEA-A706-C5EE-E86B-7D770ADFD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6395" y="13748444"/>
            <a:ext cx="9360000" cy="7183985"/>
          </a:xfrm>
          <a:prstGeom prst="rect">
            <a:avLst/>
          </a:prstGeom>
        </p:spPr>
      </p:pic>
    </p:spTree>
    <p:extLst>
      <p:ext uri="{BB962C8B-B14F-4D97-AF65-F5344CB8AC3E}">
        <p14:creationId xmlns:p14="http://schemas.microsoft.com/office/powerpoint/2010/main" val="1639117661"/>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eması">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415</TotalTime>
  <Words>647</Words>
  <Application>Microsoft Office PowerPoint</Application>
  <PresentationFormat>Özel</PresentationFormat>
  <Paragraphs>22</Paragraphs>
  <Slides>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Arial</vt:lpstr>
      <vt:lpstr>Calibri</vt:lpstr>
      <vt:lpstr>Calibri Light</vt:lpstr>
      <vt:lpstr>Trebuchet MS</vt:lpstr>
      <vt:lpstr>Office Teması</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Veysel</dc:creator>
  <cp:lastModifiedBy>mehmet alpay</cp:lastModifiedBy>
  <cp:revision>57</cp:revision>
  <dcterms:created xsi:type="dcterms:W3CDTF">2019-06-06T13:10:07Z</dcterms:created>
  <dcterms:modified xsi:type="dcterms:W3CDTF">2024-05-27T20:13:33Z</dcterms:modified>
</cp:coreProperties>
</file>