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Lst>
  <p:sldSz cx="9144000" cy="6858000" type="screen4x3"/>
  <p:notesSz cx="6858000" cy="9144000"/>
  <p:embeddedFontLst>
    <p:embeddedFont>
      <p:font typeface="Calibri" panose="020F0502020204030204" pitchFamily="34" charset="0"/>
      <p:regular r:id="rId65"/>
      <p:bold r:id="rId66"/>
      <p:italic r:id="rId67"/>
      <p:boldItalic r:id="rId68"/>
    </p:embeddedFont>
    <p:embeddedFont>
      <p:font typeface="Century Gothic" panose="020B0502020202020204" pitchFamily="34" charset="0"/>
      <p:regular r:id="rId69"/>
      <p:bold r:id="rId70"/>
      <p:italic r:id="rId71"/>
      <p:boldItalic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3" roundtripDataSignature="AMtx7mjMAxxZPIFnkbaJKxl8pfuQ5HT8Q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426"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4.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2.fntdata"/><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font" Target="fonts/font5.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6.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1.fntdata"/><Relationship Id="rId73"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7.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8488247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8950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38" name="Google Shape;338;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10</a:t>
            </a:fld>
            <a:endParaRPr/>
          </a:p>
        </p:txBody>
      </p:sp>
    </p:spTree>
    <p:extLst>
      <p:ext uri="{BB962C8B-B14F-4D97-AF65-F5344CB8AC3E}">
        <p14:creationId xmlns:p14="http://schemas.microsoft.com/office/powerpoint/2010/main" val="2818392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6" name="Google Shape;346;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47" name="Google Shape;347;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11</a:t>
            </a:fld>
            <a:endParaRPr/>
          </a:p>
        </p:txBody>
      </p:sp>
    </p:spTree>
    <p:extLst>
      <p:ext uri="{BB962C8B-B14F-4D97-AF65-F5344CB8AC3E}">
        <p14:creationId xmlns:p14="http://schemas.microsoft.com/office/powerpoint/2010/main" val="1222449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56" name="Google Shape;35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12</a:t>
            </a:fld>
            <a:endParaRPr/>
          </a:p>
        </p:txBody>
      </p:sp>
    </p:spTree>
    <p:extLst>
      <p:ext uri="{BB962C8B-B14F-4D97-AF65-F5344CB8AC3E}">
        <p14:creationId xmlns:p14="http://schemas.microsoft.com/office/powerpoint/2010/main" val="1988794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4" name="Google Shape;364;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65" name="Google Shape;365;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13</a:t>
            </a:fld>
            <a:endParaRPr/>
          </a:p>
        </p:txBody>
      </p:sp>
    </p:spTree>
    <p:extLst>
      <p:ext uri="{BB962C8B-B14F-4D97-AF65-F5344CB8AC3E}">
        <p14:creationId xmlns:p14="http://schemas.microsoft.com/office/powerpoint/2010/main" val="963373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4" name="Google Shape;374;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75" name="Google Shape;375;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14</a:t>
            </a:fld>
            <a:endParaRPr/>
          </a:p>
        </p:txBody>
      </p:sp>
    </p:spTree>
    <p:extLst>
      <p:ext uri="{BB962C8B-B14F-4D97-AF65-F5344CB8AC3E}">
        <p14:creationId xmlns:p14="http://schemas.microsoft.com/office/powerpoint/2010/main" val="2006951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3" name="Google Shape;383;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84" name="Google Shape;384;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15</a:t>
            </a:fld>
            <a:endParaRPr/>
          </a:p>
        </p:txBody>
      </p:sp>
    </p:spTree>
    <p:extLst>
      <p:ext uri="{BB962C8B-B14F-4D97-AF65-F5344CB8AC3E}">
        <p14:creationId xmlns:p14="http://schemas.microsoft.com/office/powerpoint/2010/main" val="2826282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2" name="Google Shape;392;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93" name="Google Shape;393;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16</a:t>
            </a:fld>
            <a:endParaRPr/>
          </a:p>
        </p:txBody>
      </p:sp>
    </p:spTree>
    <p:extLst>
      <p:ext uri="{BB962C8B-B14F-4D97-AF65-F5344CB8AC3E}">
        <p14:creationId xmlns:p14="http://schemas.microsoft.com/office/powerpoint/2010/main" val="1385045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2" name="Google Shape;402;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03" name="Google Shape;403;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17</a:t>
            </a:fld>
            <a:endParaRPr/>
          </a:p>
        </p:txBody>
      </p:sp>
    </p:spTree>
    <p:extLst>
      <p:ext uri="{BB962C8B-B14F-4D97-AF65-F5344CB8AC3E}">
        <p14:creationId xmlns:p14="http://schemas.microsoft.com/office/powerpoint/2010/main" val="478968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12" name="Google Shape;412;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18</a:t>
            </a:fld>
            <a:endParaRPr/>
          </a:p>
        </p:txBody>
      </p:sp>
    </p:spTree>
    <p:extLst>
      <p:ext uri="{BB962C8B-B14F-4D97-AF65-F5344CB8AC3E}">
        <p14:creationId xmlns:p14="http://schemas.microsoft.com/office/powerpoint/2010/main" val="42461674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1" name="Google Shape;421;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22" name="Google Shape;422;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19</a:t>
            </a:fld>
            <a:endParaRPr/>
          </a:p>
        </p:txBody>
      </p:sp>
    </p:spTree>
    <p:extLst>
      <p:ext uri="{BB962C8B-B14F-4D97-AF65-F5344CB8AC3E}">
        <p14:creationId xmlns:p14="http://schemas.microsoft.com/office/powerpoint/2010/main" val="2405165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23300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0" name="Google Shape;430;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31" name="Google Shape;431;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20</a:t>
            </a:fld>
            <a:endParaRPr/>
          </a:p>
        </p:txBody>
      </p:sp>
    </p:spTree>
    <p:extLst>
      <p:ext uri="{BB962C8B-B14F-4D97-AF65-F5344CB8AC3E}">
        <p14:creationId xmlns:p14="http://schemas.microsoft.com/office/powerpoint/2010/main" val="8775988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0" name="Google Shape;440;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41" name="Google Shape;441;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21</a:t>
            </a:fld>
            <a:endParaRPr/>
          </a:p>
        </p:txBody>
      </p:sp>
    </p:spTree>
    <p:extLst>
      <p:ext uri="{BB962C8B-B14F-4D97-AF65-F5344CB8AC3E}">
        <p14:creationId xmlns:p14="http://schemas.microsoft.com/office/powerpoint/2010/main" val="2255757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9" name="Google Shape;449;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0" name="Google Shape;450;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22</a:t>
            </a:fld>
            <a:endParaRPr/>
          </a:p>
        </p:txBody>
      </p:sp>
    </p:spTree>
    <p:extLst>
      <p:ext uri="{BB962C8B-B14F-4D97-AF65-F5344CB8AC3E}">
        <p14:creationId xmlns:p14="http://schemas.microsoft.com/office/powerpoint/2010/main" val="39200727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8" name="Google Shape;458;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9" name="Google Shape;459;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23</a:t>
            </a:fld>
            <a:endParaRPr/>
          </a:p>
        </p:txBody>
      </p:sp>
    </p:spTree>
    <p:extLst>
      <p:ext uri="{BB962C8B-B14F-4D97-AF65-F5344CB8AC3E}">
        <p14:creationId xmlns:p14="http://schemas.microsoft.com/office/powerpoint/2010/main" val="40109848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7" name="Google Shape;467;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68" name="Google Shape;468;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24</a:t>
            </a:fld>
            <a:endParaRPr/>
          </a:p>
        </p:txBody>
      </p:sp>
    </p:spTree>
    <p:extLst>
      <p:ext uri="{BB962C8B-B14F-4D97-AF65-F5344CB8AC3E}">
        <p14:creationId xmlns:p14="http://schemas.microsoft.com/office/powerpoint/2010/main" val="29150516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6" name="Google Shape;476;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77" name="Google Shape;477;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25</a:t>
            </a:fld>
            <a:endParaRPr/>
          </a:p>
        </p:txBody>
      </p:sp>
    </p:spTree>
    <p:extLst>
      <p:ext uri="{BB962C8B-B14F-4D97-AF65-F5344CB8AC3E}">
        <p14:creationId xmlns:p14="http://schemas.microsoft.com/office/powerpoint/2010/main" val="31623256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7" name="Google Shape;487;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88" name="Google Shape;488;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26</a:t>
            </a:fld>
            <a:endParaRPr/>
          </a:p>
        </p:txBody>
      </p:sp>
    </p:spTree>
    <p:extLst>
      <p:ext uri="{BB962C8B-B14F-4D97-AF65-F5344CB8AC3E}">
        <p14:creationId xmlns:p14="http://schemas.microsoft.com/office/powerpoint/2010/main" val="7314912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8" name="Google Shape;498;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99" name="Google Shape;499;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27</a:t>
            </a:fld>
            <a:endParaRPr/>
          </a:p>
        </p:txBody>
      </p:sp>
    </p:spTree>
    <p:extLst>
      <p:ext uri="{BB962C8B-B14F-4D97-AF65-F5344CB8AC3E}">
        <p14:creationId xmlns:p14="http://schemas.microsoft.com/office/powerpoint/2010/main" val="34399167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0" name="Google Shape;510;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11" name="Google Shape;511;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28</a:t>
            </a:fld>
            <a:endParaRPr/>
          </a:p>
        </p:txBody>
      </p:sp>
    </p:spTree>
    <p:extLst>
      <p:ext uri="{BB962C8B-B14F-4D97-AF65-F5344CB8AC3E}">
        <p14:creationId xmlns:p14="http://schemas.microsoft.com/office/powerpoint/2010/main" val="25011146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1" name="Google Shape;521;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22" name="Google Shape;522;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29</a:t>
            </a:fld>
            <a:endParaRPr/>
          </a:p>
        </p:txBody>
      </p:sp>
    </p:spTree>
    <p:extLst>
      <p:ext uri="{BB962C8B-B14F-4D97-AF65-F5344CB8AC3E}">
        <p14:creationId xmlns:p14="http://schemas.microsoft.com/office/powerpoint/2010/main" val="1523884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73" name="Google Shape;273;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a:t>
            </a:fld>
            <a:endParaRPr/>
          </a:p>
        </p:txBody>
      </p:sp>
    </p:spTree>
    <p:extLst>
      <p:ext uri="{BB962C8B-B14F-4D97-AF65-F5344CB8AC3E}">
        <p14:creationId xmlns:p14="http://schemas.microsoft.com/office/powerpoint/2010/main" val="1407032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1" name="Google Shape;531;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32" name="Google Shape;532;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30</a:t>
            </a:fld>
            <a:endParaRPr/>
          </a:p>
        </p:txBody>
      </p:sp>
    </p:spTree>
    <p:extLst>
      <p:ext uri="{BB962C8B-B14F-4D97-AF65-F5344CB8AC3E}">
        <p14:creationId xmlns:p14="http://schemas.microsoft.com/office/powerpoint/2010/main" val="17243388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1" name="Google Shape;541;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42" name="Google Shape;542;p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31</a:t>
            </a:fld>
            <a:endParaRPr/>
          </a:p>
        </p:txBody>
      </p:sp>
    </p:spTree>
    <p:extLst>
      <p:ext uri="{BB962C8B-B14F-4D97-AF65-F5344CB8AC3E}">
        <p14:creationId xmlns:p14="http://schemas.microsoft.com/office/powerpoint/2010/main" val="17040483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0" name="Google Shape;550;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51" name="Google Shape;551;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32</a:t>
            </a:fld>
            <a:endParaRPr/>
          </a:p>
        </p:txBody>
      </p:sp>
    </p:spTree>
    <p:extLst>
      <p:ext uri="{BB962C8B-B14F-4D97-AF65-F5344CB8AC3E}">
        <p14:creationId xmlns:p14="http://schemas.microsoft.com/office/powerpoint/2010/main" val="25621344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9" name="Google Shape;559;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60" name="Google Shape;560;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33</a:t>
            </a:fld>
            <a:endParaRPr/>
          </a:p>
        </p:txBody>
      </p:sp>
    </p:spTree>
    <p:extLst>
      <p:ext uri="{BB962C8B-B14F-4D97-AF65-F5344CB8AC3E}">
        <p14:creationId xmlns:p14="http://schemas.microsoft.com/office/powerpoint/2010/main" val="30036837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8" name="Google Shape;568;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69" name="Google Shape;569;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34</a:t>
            </a:fld>
            <a:endParaRPr/>
          </a:p>
        </p:txBody>
      </p:sp>
    </p:spTree>
    <p:extLst>
      <p:ext uri="{BB962C8B-B14F-4D97-AF65-F5344CB8AC3E}">
        <p14:creationId xmlns:p14="http://schemas.microsoft.com/office/powerpoint/2010/main" val="29679352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7" name="Google Shape;577;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78" name="Google Shape;578;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35</a:t>
            </a:fld>
            <a:endParaRPr/>
          </a:p>
        </p:txBody>
      </p:sp>
    </p:spTree>
    <p:extLst>
      <p:ext uri="{BB962C8B-B14F-4D97-AF65-F5344CB8AC3E}">
        <p14:creationId xmlns:p14="http://schemas.microsoft.com/office/powerpoint/2010/main" val="12290060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6" name="Google Shape;586;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87" name="Google Shape;587;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36</a:t>
            </a:fld>
            <a:endParaRPr/>
          </a:p>
        </p:txBody>
      </p:sp>
    </p:spTree>
    <p:extLst>
      <p:ext uri="{BB962C8B-B14F-4D97-AF65-F5344CB8AC3E}">
        <p14:creationId xmlns:p14="http://schemas.microsoft.com/office/powerpoint/2010/main" val="6893449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5" name="Google Shape;595;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96" name="Google Shape;596;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37</a:t>
            </a:fld>
            <a:endParaRPr/>
          </a:p>
        </p:txBody>
      </p:sp>
    </p:spTree>
    <p:extLst>
      <p:ext uri="{BB962C8B-B14F-4D97-AF65-F5344CB8AC3E}">
        <p14:creationId xmlns:p14="http://schemas.microsoft.com/office/powerpoint/2010/main" val="31846667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5" name="Google Shape;605;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06" name="Google Shape;606;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38</a:t>
            </a:fld>
            <a:endParaRPr/>
          </a:p>
        </p:txBody>
      </p:sp>
    </p:spTree>
    <p:extLst>
      <p:ext uri="{BB962C8B-B14F-4D97-AF65-F5344CB8AC3E}">
        <p14:creationId xmlns:p14="http://schemas.microsoft.com/office/powerpoint/2010/main" val="28277900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5" name="Google Shape;615;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16" name="Google Shape;616;p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39</a:t>
            </a:fld>
            <a:endParaRPr/>
          </a:p>
        </p:txBody>
      </p:sp>
    </p:spTree>
    <p:extLst>
      <p:ext uri="{BB962C8B-B14F-4D97-AF65-F5344CB8AC3E}">
        <p14:creationId xmlns:p14="http://schemas.microsoft.com/office/powerpoint/2010/main" val="3932717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82" name="Google Shape;28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a:t>
            </a:fld>
            <a:endParaRPr/>
          </a:p>
        </p:txBody>
      </p:sp>
    </p:spTree>
    <p:extLst>
      <p:ext uri="{BB962C8B-B14F-4D97-AF65-F5344CB8AC3E}">
        <p14:creationId xmlns:p14="http://schemas.microsoft.com/office/powerpoint/2010/main" val="8921794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5" name="Google Shape;625;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26" name="Google Shape;626;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40</a:t>
            </a:fld>
            <a:endParaRPr/>
          </a:p>
        </p:txBody>
      </p:sp>
    </p:spTree>
    <p:extLst>
      <p:ext uri="{BB962C8B-B14F-4D97-AF65-F5344CB8AC3E}">
        <p14:creationId xmlns:p14="http://schemas.microsoft.com/office/powerpoint/2010/main" val="38310194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5" name="Google Shape;635;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36" name="Google Shape;636;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41</a:t>
            </a:fld>
            <a:endParaRPr/>
          </a:p>
        </p:txBody>
      </p:sp>
    </p:spTree>
    <p:extLst>
      <p:ext uri="{BB962C8B-B14F-4D97-AF65-F5344CB8AC3E}">
        <p14:creationId xmlns:p14="http://schemas.microsoft.com/office/powerpoint/2010/main" val="14053660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7" name="Google Shape;647;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48" name="Google Shape;648;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42</a:t>
            </a:fld>
            <a:endParaRPr/>
          </a:p>
        </p:txBody>
      </p:sp>
    </p:spTree>
    <p:extLst>
      <p:ext uri="{BB962C8B-B14F-4D97-AF65-F5344CB8AC3E}">
        <p14:creationId xmlns:p14="http://schemas.microsoft.com/office/powerpoint/2010/main" val="15256192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6" name="Google Shape;656;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57" name="Google Shape;657;p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43</a:t>
            </a:fld>
            <a:endParaRPr/>
          </a:p>
        </p:txBody>
      </p:sp>
    </p:spTree>
    <p:extLst>
      <p:ext uri="{BB962C8B-B14F-4D97-AF65-F5344CB8AC3E}">
        <p14:creationId xmlns:p14="http://schemas.microsoft.com/office/powerpoint/2010/main" val="25088653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5" name="Google Shape;665;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66" name="Google Shape;666;p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44</a:t>
            </a:fld>
            <a:endParaRPr/>
          </a:p>
        </p:txBody>
      </p:sp>
    </p:spTree>
    <p:extLst>
      <p:ext uri="{BB962C8B-B14F-4D97-AF65-F5344CB8AC3E}">
        <p14:creationId xmlns:p14="http://schemas.microsoft.com/office/powerpoint/2010/main" val="40281557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5" name="Google Shape;675;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76" name="Google Shape;676;p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45</a:t>
            </a:fld>
            <a:endParaRPr/>
          </a:p>
        </p:txBody>
      </p:sp>
    </p:spTree>
    <p:extLst>
      <p:ext uri="{BB962C8B-B14F-4D97-AF65-F5344CB8AC3E}">
        <p14:creationId xmlns:p14="http://schemas.microsoft.com/office/powerpoint/2010/main" val="38258300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4" name="Google Shape;684;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85" name="Google Shape;685;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46</a:t>
            </a:fld>
            <a:endParaRPr/>
          </a:p>
        </p:txBody>
      </p:sp>
    </p:spTree>
    <p:extLst>
      <p:ext uri="{BB962C8B-B14F-4D97-AF65-F5344CB8AC3E}">
        <p14:creationId xmlns:p14="http://schemas.microsoft.com/office/powerpoint/2010/main" val="23462170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3" name="Google Shape;693;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94" name="Google Shape;694;p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47</a:t>
            </a:fld>
            <a:endParaRPr/>
          </a:p>
        </p:txBody>
      </p:sp>
    </p:spTree>
    <p:extLst>
      <p:ext uri="{BB962C8B-B14F-4D97-AF65-F5344CB8AC3E}">
        <p14:creationId xmlns:p14="http://schemas.microsoft.com/office/powerpoint/2010/main" val="28324726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2" name="Google Shape;702;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03" name="Google Shape;703;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48</a:t>
            </a:fld>
            <a:endParaRPr/>
          </a:p>
        </p:txBody>
      </p:sp>
    </p:spTree>
    <p:extLst>
      <p:ext uri="{BB962C8B-B14F-4D97-AF65-F5344CB8AC3E}">
        <p14:creationId xmlns:p14="http://schemas.microsoft.com/office/powerpoint/2010/main" val="39781056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2" name="Google Shape;712;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13" name="Google Shape;713;p5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49</a:t>
            </a:fld>
            <a:endParaRPr/>
          </a:p>
        </p:txBody>
      </p:sp>
    </p:spTree>
    <p:extLst>
      <p:ext uri="{BB962C8B-B14F-4D97-AF65-F5344CB8AC3E}">
        <p14:creationId xmlns:p14="http://schemas.microsoft.com/office/powerpoint/2010/main" val="508429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1" name="Google Shape;29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92" name="Google Shape;292;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a:t>
            </a:fld>
            <a:endParaRPr/>
          </a:p>
        </p:txBody>
      </p:sp>
    </p:spTree>
    <p:extLst>
      <p:ext uri="{BB962C8B-B14F-4D97-AF65-F5344CB8AC3E}">
        <p14:creationId xmlns:p14="http://schemas.microsoft.com/office/powerpoint/2010/main" val="2677719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3" name="Google Shape;723;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24" name="Google Shape;724;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50</a:t>
            </a:fld>
            <a:endParaRPr/>
          </a:p>
        </p:txBody>
      </p:sp>
    </p:spTree>
    <p:extLst>
      <p:ext uri="{BB962C8B-B14F-4D97-AF65-F5344CB8AC3E}">
        <p14:creationId xmlns:p14="http://schemas.microsoft.com/office/powerpoint/2010/main" val="33673328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3" name="Google Shape;733;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34" name="Google Shape;734;p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51</a:t>
            </a:fld>
            <a:endParaRPr/>
          </a:p>
        </p:txBody>
      </p:sp>
    </p:spTree>
    <p:extLst>
      <p:ext uri="{BB962C8B-B14F-4D97-AF65-F5344CB8AC3E}">
        <p14:creationId xmlns:p14="http://schemas.microsoft.com/office/powerpoint/2010/main" val="25126661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4" name="Google Shape;744;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45" name="Google Shape;745;p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52</a:t>
            </a:fld>
            <a:endParaRPr/>
          </a:p>
        </p:txBody>
      </p:sp>
    </p:spTree>
    <p:extLst>
      <p:ext uri="{BB962C8B-B14F-4D97-AF65-F5344CB8AC3E}">
        <p14:creationId xmlns:p14="http://schemas.microsoft.com/office/powerpoint/2010/main" val="1612615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5" name="Google Shape;755;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56" name="Google Shape;756;p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53</a:t>
            </a:fld>
            <a:endParaRPr/>
          </a:p>
        </p:txBody>
      </p:sp>
    </p:spTree>
    <p:extLst>
      <p:ext uri="{BB962C8B-B14F-4D97-AF65-F5344CB8AC3E}">
        <p14:creationId xmlns:p14="http://schemas.microsoft.com/office/powerpoint/2010/main" val="396669067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4" name="Google Shape;764;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65" name="Google Shape;765;p5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54</a:t>
            </a:fld>
            <a:endParaRPr/>
          </a:p>
        </p:txBody>
      </p:sp>
    </p:spTree>
    <p:extLst>
      <p:ext uri="{BB962C8B-B14F-4D97-AF65-F5344CB8AC3E}">
        <p14:creationId xmlns:p14="http://schemas.microsoft.com/office/powerpoint/2010/main" val="4021101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5" name="Google Shape;775;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76" name="Google Shape;776;p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55</a:t>
            </a:fld>
            <a:endParaRPr/>
          </a:p>
        </p:txBody>
      </p:sp>
    </p:spTree>
    <p:extLst>
      <p:ext uri="{BB962C8B-B14F-4D97-AF65-F5344CB8AC3E}">
        <p14:creationId xmlns:p14="http://schemas.microsoft.com/office/powerpoint/2010/main" val="17304277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4" name="Google Shape;784;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85" name="Google Shape;785;p5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56</a:t>
            </a:fld>
            <a:endParaRPr/>
          </a:p>
        </p:txBody>
      </p:sp>
    </p:spTree>
    <p:extLst>
      <p:ext uri="{BB962C8B-B14F-4D97-AF65-F5344CB8AC3E}">
        <p14:creationId xmlns:p14="http://schemas.microsoft.com/office/powerpoint/2010/main" val="38531242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4" name="Google Shape;794;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95" name="Google Shape;795;p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57</a:t>
            </a:fld>
            <a:endParaRPr/>
          </a:p>
        </p:txBody>
      </p:sp>
    </p:spTree>
    <p:extLst>
      <p:ext uri="{BB962C8B-B14F-4D97-AF65-F5344CB8AC3E}">
        <p14:creationId xmlns:p14="http://schemas.microsoft.com/office/powerpoint/2010/main" val="26609595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3" name="Google Shape;803;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04" name="Google Shape;804;p6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58</a:t>
            </a:fld>
            <a:endParaRPr/>
          </a:p>
        </p:txBody>
      </p:sp>
    </p:spTree>
    <p:extLst>
      <p:ext uri="{BB962C8B-B14F-4D97-AF65-F5344CB8AC3E}">
        <p14:creationId xmlns:p14="http://schemas.microsoft.com/office/powerpoint/2010/main" val="94409544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2" name="Google Shape;812;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13" name="Google Shape;813;p6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59</a:t>
            </a:fld>
            <a:endParaRPr/>
          </a:p>
        </p:txBody>
      </p:sp>
    </p:spTree>
    <p:extLst>
      <p:ext uri="{BB962C8B-B14F-4D97-AF65-F5344CB8AC3E}">
        <p14:creationId xmlns:p14="http://schemas.microsoft.com/office/powerpoint/2010/main" val="1775713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1" name="Google Shape;301;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02" name="Google Shape;302;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6</a:t>
            </a:fld>
            <a:endParaRPr/>
          </a:p>
        </p:txBody>
      </p:sp>
    </p:spTree>
    <p:extLst>
      <p:ext uri="{BB962C8B-B14F-4D97-AF65-F5344CB8AC3E}">
        <p14:creationId xmlns:p14="http://schemas.microsoft.com/office/powerpoint/2010/main" val="141844979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1" name="Google Shape;821;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22" name="Google Shape;822;p6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60</a:t>
            </a:fld>
            <a:endParaRPr/>
          </a:p>
        </p:txBody>
      </p:sp>
    </p:spTree>
    <p:extLst>
      <p:ext uri="{BB962C8B-B14F-4D97-AF65-F5344CB8AC3E}">
        <p14:creationId xmlns:p14="http://schemas.microsoft.com/office/powerpoint/2010/main" val="173804777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1" name="Google Shape;831;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32" name="Google Shape;832;p6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61</a:t>
            </a:fld>
            <a:endParaRPr/>
          </a:p>
        </p:txBody>
      </p:sp>
    </p:spTree>
    <p:extLst>
      <p:ext uri="{BB962C8B-B14F-4D97-AF65-F5344CB8AC3E}">
        <p14:creationId xmlns:p14="http://schemas.microsoft.com/office/powerpoint/2010/main" val="17840954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1" name="Google Shape;841;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42" name="Google Shape;842;p6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62</a:t>
            </a:fld>
            <a:endParaRPr/>
          </a:p>
        </p:txBody>
      </p:sp>
    </p:spTree>
    <p:extLst>
      <p:ext uri="{BB962C8B-B14F-4D97-AF65-F5344CB8AC3E}">
        <p14:creationId xmlns:p14="http://schemas.microsoft.com/office/powerpoint/2010/main" val="2980606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11" name="Google Shape;311;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7</a:t>
            </a:fld>
            <a:endParaRPr/>
          </a:p>
        </p:txBody>
      </p:sp>
    </p:spTree>
    <p:extLst>
      <p:ext uri="{BB962C8B-B14F-4D97-AF65-F5344CB8AC3E}">
        <p14:creationId xmlns:p14="http://schemas.microsoft.com/office/powerpoint/2010/main" val="1821009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9" name="Google Shape;319;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20" name="Google Shape;320;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8</a:t>
            </a:fld>
            <a:endParaRPr/>
          </a:p>
        </p:txBody>
      </p:sp>
    </p:spTree>
    <p:extLst>
      <p:ext uri="{BB962C8B-B14F-4D97-AF65-F5344CB8AC3E}">
        <p14:creationId xmlns:p14="http://schemas.microsoft.com/office/powerpoint/2010/main" val="2596399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8" name="Google Shape;328;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29" name="Google Shape;329;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9</a:t>
            </a:fld>
            <a:endParaRPr/>
          </a:p>
        </p:txBody>
      </p:sp>
    </p:spTree>
    <p:extLst>
      <p:ext uri="{BB962C8B-B14F-4D97-AF65-F5344CB8AC3E}">
        <p14:creationId xmlns:p14="http://schemas.microsoft.com/office/powerpoint/2010/main" val="4243231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7"/>
        <p:cNvGrpSpPr/>
        <p:nvPr/>
      </p:nvGrpSpPr>
      <p:grpSpPr>
        <a:xfrm>
          <a:off x="0" y="0"/>
          <a:ext cx="0" cy="0"/>
          <a:chOff x="0" y="0"/>
          <a:chExt cx="0" cy="0"/>
        </a:xfrm>
      </p:grpSpPr>
      <p:grpSp>
        <p:nvGrpSpPr>
          <p:cNvPr id="58" name="Google Shape;58;p68"/>
          <p:cNvGrpSpPr/>
          <p:nvPr/>
        </p:nvGrpSpPr>
        <p:grpSpPr>
          <a:xfrm>
            <a:off x="-644959" y="0"/>
            <a:ext cx="10458653" cy="7117071"/>
            <a:chOff x="-644959" y="0"/>
            <a:chExt cx="10458653" cy="7117071"/>
          </a:xfrm>
        </p:grpSpPr>
        <p:grpSp>
          <p:nvGrpSpPr>
            <p:cNvPr id="59" name="Google Shape;59;p68"/>
            <p:cNvGrpSpPr/>
            <p:nvPr/>
          </p:nvGrpSpPr>
          <p:grpSpPr>
            <a:xfrm>
              <a:off x="0" y="0"/>
              <a:ext cx="9144000" cy="6858000"/>
              <a:chOff x="0" y="0"/>
              <a:chExt cx="9144000" cy="6858000"/>
            </a:xfrm>
          </p:grpSpPr>
          <p:grpSp>
            <p:nvGrpSpPr>
              <p:cNvPr id="60" name="Google Shape;60;p68"/>
              <p:cNvGrpSpPr/>
              <p:nvPr/>
            </p:nvGrpSpPr>
            <p:grpSpPr>
              <a:xfrm>
                <a:off x="0" y="0"/>
                <a:ext cx="2514600" cy="6858000"/>
                <a:chOff x="0" y="0"/>
                <a:chExt cx="2514600" cy="6858000"/>
              </a:xfrm>
            </p:grpSpPr>
            <p:sp>
              <p:nvSpPr>
                <p:cNvPr id="61" name="Google Shape;61;p68"/>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2" name="Google Shape;62;p68"/>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3" name="Google Shape;63;p68"/>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4" name="Google Shape;64;p68"/>
              <p:cNvGrpSpPr/>
              <p:nvPr/>
            </p:nvGrpSpPr>
            <p:grpSpPr>
              <a:xfrm>
                <a:off x="422910" y="0"/>
                <a:ext cx="2514600" cy="6858000"/>
                <a:chOff x="0" y="0"/>
                <a:chExt cx="2514600" cy="6858000"/>
              </a:xfrm>
            </p:grpSpPr>
            <p:sp>
              <p:nvSpPr>
                <p:cNvPr id="65" name="Google Shape;65;p68"/>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6" name="Google Shape;66;p68"/>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7" name="Google Shape;67;p68"/>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8" name="Google Shape;68;p68"/>
              <p:cNvGrpSpPr/>
              <p:nvPr/>
            </p:nvGrpSpPr>
            <p:grpSpPr>
              <a:xfrm rot="10800000">
                <a:off x="6629400" y="0"/>
                <a:ext cx="2514600" cy="6858000"/>
                <a:chOff x="0" y="0"/>
                <a:chExt cx="2514600" cy="6858000"/>
              </a:xfrm>
            </p:grpSpPr>
            <p:sp>
              <p:nvSpPr>
                <p:cNvPr id="69" name="Google Shape;69;p68"/>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0" name="Google Shape;70;p68"/>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1" name="Google Shape;71;p68"/>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2" name="Google Shape;72;p68"/>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3" name="Google Shape;73;p68"/>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4" name="Google Shape;74;p68"/>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5" name="Google Shape;75;p68"/>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6" name="Google Shape;76;p68"/>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7" name="Google Shape;77;p68"/>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8" name="Google Shape;78;p68"/>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9" name="Google Shape;79;p68"/>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80" name="Google Shape;80;p68"/>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1" name="Google Shape;81;p68"/>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2" name="Google Shape;82;p68"/>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3" name="Google Shape;83;p68"/>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4" name="Google Shape;84;p68"/>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5" name="Google Shape;85;p68"/>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6" name="Google Shape;86;p68"/>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7" name="Google Shape;87;p68"/>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8" name="Google Shape;88;p68"/>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9" name="Google Shape;89;p68"/>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0" name="Google Shape;90;p68"/>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1" name="Google Shape;91;p68"/>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2" name="Google Shape;92;p68"/>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3" name="Google Shape;93;p68"/>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4" name="Google Shape;94;p68"/>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5" name="Google Shape;95;p68"/>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6" name="Google Shape;96;p68"/>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97" name="Google Shape;97;p68"/>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8" name="Google Shape;98;p68"/>
          <p:cNvSpPr/>
          <p:nvPr/>
        </p:nvSpPr>
        <p:spPr>
          <a:xfrm>
            <a:off x="4649096" y="-21511"/>
            <a:ext cx="3505200" cy="23128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9" name="Google Shape;99;p68"/>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68"/>
          <p:cNvSpPr txBox="1">
            <a:spLocks noGrp="1"/>
          </p:cNvSpPr>
          <p:nvPr>
            <p:ph type="subTitle" idx="1"/>
          </p:nvPr>
        </p:nvSpPr>
        <p:spPr>
          <a:xfrm>
            <a:off x="4733365" y="4421080"/>
            <a:ext cx="3309803" cy="1260629"/>
          </a:xfrm>
          <a:prstGeom prst="rect">
            <a:avLst/>
          </a:prstGeom>
          <a:noFill/>
          <a:ln>
            <a:noFill/>
          </a:ln>
        </p:spPr>
        <p:txBody>
          <a:bodyPr spcFirstLastPara="1" wrap="square" lIns="91425" tIns="45700" rIns="91425" bIns="45700" anchor="t" anchorCtr="0">
            <a:normAutofit/>
          </a:bodyPr>
          <a:lstStyle>
            <a:lvl1pPr lvl="0" algn="l">
              <a:spcBef>
                <a:spcPts val="360"/>
              </a:spcBef>
              <a:spcAft>
                <a:spcPts val="0"/>
              </a:spcAft>
              <a:buSzPts val="1368"/>
              <a:buNone/>
              <a:defRPr sz="1800">
                <a:solidFill>
                  <a:srgbClr val="424242"/>
                </a:solidFill>
              </a:defRPr>
            </a:lvl1pPr>
            <a:lvl2pPr lvl="1" algn="ctr">
              <a:spcBef>
                <a:spcPts val="440"/>
              </a:spcBef>
              <a:spcAft>
                <a:spcPts val="0"/>
              </a:spcAft>
              <a:buSzPts val="1672"/>
              <a:buNone/>
              <a:defRPr>
                <a:solidFill>
                  <a:srgbClr val="888888"/>
                </a:solidFill>
              </a:defRPr>
            </a:lvl2pPr>
            <a:lvl3pPr lvl="2" algn="ctr">
              <a:spcBef>
                <a:spcPts val="400"/>
              </a:spcBef>
              <a:spcAft>
                <a:spcPts val="0"/>
              </a:spcAft>
              <a:buSzPts val="1520"/>
              <a:buNone/>
              <a:defRPr>
                <a:solidFill>
                  <a:srgbClr val="888888"/>
                </a:solidFill>
              </a:defRPr>
            </a:lvl3pPr>
            <a:lvl4pPr lvl="3" algn="ctr">
              <a:spcBef>
                <a:spcPts val="360"/>
              </a:spcBef>
              <a:spcAft>
                <a:spcPts val="0"/>
              </a:spcAft>
              <a:buSzPts val="1368"/>
              <a:buNone/>
              <a:defRPr>
                <a:solidFill>
                  <a:srgbClr val="888888"/>
                </a:solidFill>
              </a:defRPr>
            </a:lvl4pPr>
            <a:lvl5pPr lvl="4" algn="ctr">
              <a:spcBef>
                <a:spcPts val="320"/>
              </a:spcBef>
              <a:spcAft>
                <a:spcPts val="0"/>
              </a:spcAft>
              <a:buSzPts val="1216"/>
              <a:buNone/>
              <a:defRPr>
                <a:solidFill>
                  <a:srgbClr val="888888"/>
                </a:solidFill>
              </a:defRPr>
            </a:lvl5pPr>
            <a:lvl6pPr lvl="5" algn="ctr">
              <a:spcBef>
                <a:spcPts val="280"/>
              </a:spcBef>
              <a:spcAft>
                <a:spcPts val="0"/>
              </a:spcAft>
              <a:buSzPts val="1064"/>
              <a:buNone/>
              <a:defRPr>
                <a:solidFill>
                  <a:srgbClr val="888888"/>
                </a:solidFill>
              </a:defRPr>
            </a:lvl6pPr>
            <a:lvl7pPr lvl="6" algn="ctr">
              <a:spcBef>
                <a:spcPts val="280"/>
              </a:spcBef>
              <a:spcAft>
                <a:spcPts val="0"/>
              </a:spcAft>
              <a:buSzPts val="1064"/>
              <a:buNone/>
              <a:defRPr>
                <a:solidFill>
                  <a:srgbClr val="888888"/>
                </a:solidFill>
              </a:defRPr>
            </a:lvl7pPr>
            <a:lvl8pPr lvl="7" algn="ctr">
              <a:spcBef>
                <a:spcPts val="280"/>
              </a:spcBef>
              <a:spcAft>
                <a:spcPts val="0"/>
              </a:spcAft>
              <a:buSzPts val="1064"/>
              <a:buNone/>
              <a:defRPr>
                <a:solidFill>
                  <a:srgbClr val="888888"/>
                </a:solidFill>
              </a:defRPr>
            </a:lvl8pPr>
            <a:lvl9pPr lvl="8" algn="ctr">
              <a:spcBef>
                <a:spcPts val="280"/>
              </a:spcBef>
              <a:spcAft>
                <a:spcPts val="0"/>
              </a:spcAft>
              <a:buSzPts val="1064"/>
              <a:buNone/>
              <a:defRPr>
                <a:solidFill>
                  <a:srgbClr val="888888"/>
                </a:solidFill>
              </a:defRPr>
            </a:lvl9pPr>
          </a:lstStyle>
          <a:p>
            <a:endParaRPr/>
          </a:p>
        </p:txBody>
      </p:sp>
      <p:sp>
        <p:nvSpPr>
          <p:cNvPr id="101" name="Google Shape;101;p68"/>
          <p:cNvSpPr txBox="1">
            <a:spLocks noGrp="1"/>
          </p:cNvSpPr>
          <p:nvPr>
            <p:ph type="dt" idx="10"/>
          </p:nvPr>
        </p:nvSpPr>
        <p:spPr>
          <a:xfrm>
            <a:off x="4738744" y="1516828"/>
            <a:ext cx="2133600" cy="7509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68"/>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03" name="Google Shape;103;p68"/>
          <p:cNvSpPr txBox="1">
            <a:spLocks noGrp="1"/>
          </p:cNvSpPr>
          <p:nvPr>
            <p:ph type="ftr" idx="11"/>
          </p:nvPr>
        </p:nvSpPr>
        <p:spPr>
          <a:xfrm>
            <a:off x="5303520" y="5719966"/>
            <a:ext cx="2831592"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68"/>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200" b="0" i="0" u="none" strike="noStrike" cap="none">
                <a:solidFill>
                  <a:schemeClr val="accent1"/>
                </a:solidFill>
                <a:latin typeface="Century Gothic"/>
                <a:ea typeface="Century Gothic"/>
                <a:cs typeface="Century Gothic"/>
                <a:sym typeface="Century Gothic"/>
              </a:defRPr>
            </a:lvl1pPr>
            <a:lvl2pPr marL="0" lvl="1" indent="0" algn="l">
              <a:spcBef>
                <a:spcPts val="0"/>
              </a:spcBef>
              <a:buNone/>
              <a:defRPr sz="1200" b="0" i="0" u="none" strike="noStrike" cap="none">
                <a:solidFill>
                  <a:schemeClr val="accent1"/>
                </a:solidFill>
                <a:latin typeface="Century Gothic"/>
                <a:ea typeface="Century Gothic"/>
                <a:cs typeface="Century Gothic"/>
                <a:sym typeface="Century Gothic"/>
              </a:defRPr>
            </a:lvl2pPr>
            <a:lvl3pPr marL="0" lvl="2" indent="0" algn="l">
              <a:spcBef>
                <a:spcPts val="0"/>
              </a:spcBef>
              <a:buNone/>
              <a:defRPr sz="1200" b="0" i="0" u="none" strike="noStrike" cap="none">
                <a:solidFill>
                  <a:schemeClr val="accent1"/>
                </a:solidFill>
                <a:latin typeface="Century Gothic"/>
                <a:ea typeface="Century Gothic"/>
                <a:cs typeface="Century Gothic"/>
                <a:sym typeface="Century Gothic"/>
              </a:defRPr>
            </a:lvl3pPr>
            <a:lvl4pPr marL="0" lvl="3" indent="0" algn="l">
              <a:spcBef>
                <a:spcPts val="0"/>
              </a:spcBef>
              <a:buNone/>
              <a:defRPr sz="1200" b="0" i="0" u="none" strike="noStrike" cap="none">
                <a:solidFill>
                  <a:schemeClr val="accent1"/>
                </a:solidFill>
                <a:latin typeface="Century Gothic"/>
                <a:ea typeface="Century Gothic"/>
                <a:cs typeface="Century Gothic"/>
                <a:sym typeface="Century Gothic"/>
              </a:defRPr>
            </a:lvl4pPr>
            <a:lvl5pPr marL="0" lvl="4" indent="0" algn="l">
              <a:spcBef>
                <a:spcPts val="0"/>
              </a:spcBef>
              <a:buNone/>
              <a:defRPr sz="1200" b="0" i="0" u="none" strike="noStrike" cap="none">
                <a:solidFill>
                  <a:schemeClr val="accent1"/>
                </a:solidFill>
                <a:latin typeface="Century Gothic"/>
                <a:ea typeface="Century Gothic"/>
                <a:cs typeface="Century Gothic"/>
                <a:sym typeface="Century Gothic"/>
              </a:defRPr>
            </a:lvl5pPr>
            <a:lvl6pPr marL="0" lvl="5" indent="0" algn="l">
              <a:spcBef>
                <a:spcPts val="0"/>
              </a:spcBef>
              <a:buNone/>
              <a:defRPr sz="1200" b="0" i="0" u="none" strike="noStrike" cap="none">
                <a:solidFill>
                  <a:schemeClr val="accent1"/>
                </a:solidFill>
                <a:latin typeface="Century Gothic"/>
                <a:ea typeface="Century Gothic"/>
                <a:cs typeface="Century Gothic"/>
                <a:sym typeface="Century Gothic"/>
              </a:defRPr>
            </a:lvl6pPr>
            <a:lvl7pPr marL="0" lvl="6" indent="0" algn="l">
              <a:spcBef>
                <a:spcPts val="0"/>
              </a:spcBef>
              <a:buNone/>
              <a:defRPr sz="1200" b="0" i="0" u="none" strike="noStrike" cap="none">
                <a:solidFill>
                  <a:schemeClr val="accent1"/>
                </a:solidFill>
                <a:latin typeface="Century Gothic"/>
                <a:ea typeface="Century Gothic"/>
                <a:cs typeface="Century Gothic"/>
                <a:sym typeface="Century Gothic"/>
              </a:defRPr>
            </a:lvl7pPr>
            <a:lvl8pPr marL="0" lvl="7" indent="0" algn="l">
              <a:spcBef>
                <a:spcPts val="0"/>
              </a:spcBef>
              <a:buNone/>
              <a:defRPr sz="1200" b="0" i="0" u="none" strike="noStrike" cap="none">
                <a:solidFill>
                  <a:schemeClr val="accent1"/>
                </a:solidFill>
                <a:latin typeface="Century Gothic"/>
                <a:ea typeface="Century Gothic"/>
                <a:cs typeface="Century Gothic"/>
                <a:sym typeface="Century Gothic"/>
              </a:defRPr>
            </a:lvl8pPr>
            <a:lvl9pPr marL="0" lvl="8" indent="0" algn="l">
              <a:spcBef>
                <a:spcPts val="0"/>
              </a:spcBef>
              <a:buNone/>
              <a:defRPr sz="1200" b="0" i="0" u="none" strike="noStrike" cap="none">
                <a:solidFill>
                  <a:schemeClr val="accen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tr-TR"/>
              <a:t>‹#›</a:t>
            </a:fld>
            <a:endParaRPr/>
          </a:p>
        </p:txBody>
      </p:sp>
      <p:sp>
        <p:nvSpPr>
          <p:cNvPr id="105" name="Google Shape;105;p68"/>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3"/>
        <p:cNvGrpSpPr/>
        <p:nvPr/>
      </p:nvGrpSpPr>
      <p:grpSpPr>
        <a:xfrm>
          <a:off x="0" y="0"/>
          <a:ext cx="0" cy="0"/>
          <a:chOff x="0" y="0"/>
          <a:chExt cx="0" cy="0"/>
        </a:xfrm>
      </p:grpSpPr>
      <p:sp>
        <p:nvSpPr>
          <p:cNvPr id="244" name="Google Shape;244;p77"/>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77"/>
          <p:cNvSpPr txBox="1">
            <a:spLocks noGrp="1"/>
          </p:cNvSpPr>
          <p:nvPr>
            <p:ph type="body" idx="1"/>
          </p:nvPr>
        </p:nvSpPr>
        <p:spPr>
          <a:xfrm rot="5400000">
            <a:off x="2677662" y="689482"/>
            <a:ext cx="3508977" cy="677731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46" name="Google Shape;246;p77"/>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77"/>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7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9"/>
        <p:cNvGrpSpPr/>
        <p:nvPr/>
      </p:nvGrpSpPr>
      <p:grpSpPr>
        <a:xfrm>
          <a:off x="0" y="0"/>
          <a:ext cx="0" cy="0"/>
          <a:chOff x="0" y="0"/>
          <a:chExt cx="0" cy="0"/>
        </a:xfrm>
      </p:grpSpPr>
      <p:sp>
        <p:nvSpPr>
          <p:cNvPr id="250" name="Google Shape;250;p78"/>
          <p:cNvSpPr txBox="1">
            <a:spLocks noGrp="1"/>
          </p:cNvSpPr>
          <p:nvPr>
            <p:ph type="title"/>
          </p:nvPr>
        </p:nvSpPr>
        <p:spPr>
          <a:xfrm rot="5400000">
            <a:off x="4981455" y="2678093"/>
            <a:ext cx="4780344" cy="148445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78"/>
          <p:cNvSpPr txBox="1">
            <a:spLocks noGrp="1"/>
          </p:cNvSpPr>
          <p:nvPr>
            <p:ph type="body" idx="1"/>
          </p:nvPr>
        </p:nvSpPr>
        <p:spPr>
          <a:xfrm rot="5400000">
            <a:off x="1374976" y="708467"/>
            <a:ext cx="4780344" cy="5423704"/>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52" name="Google Shape;252;p78"/>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78"/>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7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6"/>
        <p:cNvGrpSpPr/>
        <p:nvPr/>
      </p:nvGrpSpPr>
      <p:grpSpPr>
        <a:xfrm>
          <a:off x="0" y="0"/>
          <a:ext cx="0" cy="0"/>
          <a:chOff x="0" y="0"/>
          <a:chExt cx="0" cy="0"/>
        </a:xfrm>
      </p:grpSpPr>
      <p:sp>
        <p:nvSpPr>
          <p:cNvPr id="107" name="Google Shape;107;p69"/>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69"/>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09" name="Google Shape;109;p69"/>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69"/>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6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2"/>
        <p:cNvGrpSpPr/>
        <p:nvPr/>
      </p:nvGrpSpPr>
      <p:grpSpPr>
        <a:xfrm>
          <a:off x="0" y="0"/>
          <a:ext cx="0" cy="0"/>
          <a:chOff x="0" y="0"/>
          <a:chExt cx="0" cy="0"/>
        </a:xfrm>
      </p:grpSpPr>
      <p:sp>
        <p:nvSpPr>
          <p:cNvPr id="113" name="Google Shape;113;p70"/>
          <p:cNvSpPr txBox="1">
            <a:spLocks noGrp="1"/>
          </p:cNvSpPr>
          <p:nvPr>
            <p:ph type="title"/>
          </p:nvPr>
        </p:nvSpPr>
        <p:spPr>
          <a:xfrm>
            <a:off x="1258645" y="2900829"/>
            <a:ext cx="6637468" cy="136207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70"/>
          <p:cNvSpPr txBox="1">
            <a:spLocks noGrp="1"/>
          </p:cNvSpPr>
          <p:nvPr>
            <p:ph type="body" idx="1"/>
          </p:nvPr>
        </p:nvSpPr>
        <p:spPr>
          <a:xfrm>
            <a:off x="1258645" y="4267200"/>
            <a:ext cx="6637467" cy="1520413"/>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520"/>
              <a:buNone/>
              <a:defRPr sz="2000">
                <a:solidFill>
                  <a:srgbClr val="888888"/>
                </a:solidFill>
              </a:defRPr>
            </a:lvl1pPr>
            <a:lvl2pPr marL="914400" lvl="1" indent="-228600" algn="l">
              <a:spcBef>
                <a:spcPts val="360"/>
              </a:spcBef>
              <a:spcAft>
                <a:spcPts val="0"/>
              </a:spcAft>
              <a:buSzPts val="1368"/>
              <a:buNone/>
              <a:defRPr sz="1800">
                <a:solidFill>
                  <a:srgbClr val="888888"/>
                </a:solidFill>
              </a:defRPr>
            </a:lvl2pPr>
            <a:lvl3pPr marL="1371600" lvl="2" indent="-228600" algn="l">
              <a:spcBef>
                <a:spcPts val="320"/>
              </a:spcBef>
              <a:spcAft>
                <a:spcPts val="0"/>
              </a:spcAft>
              <a:buSzPts val="1216"/>
              <a:buNone/>
              <a:defRPr sz="1600">
                <a:solidFill>
                  <a:srgbClr val="888888"/>
                </a:solidFill>
              </a:defRPr>
            </a:lvl3pPr>
            <a:lvl4pPr marL="1828800" lvl="3" indent="-228600" algn="l">
              <a:spcBef>
                <a:spcPts val="280"/>
              </a:spcBef>
              <a:spcAft>
                <a:spcPts val="0"/>
              </a:spcAft>
              <a:buSzPts val="1064"/>
              <a:buNone/>
              <a:defRPr sz="1400">
                <a:solidFill>
                  <a:srgbClr val="888888"/>
                </a:solidFill>
              </a:defRPr>
            </a:lvl4pPr>
            <a:lvl5pPr marL="2286000" lvl="4" indent="-228600" algn="l">
              <a:spcBef>
                <a:spcPts val="280"/>
              </a:spcBef>
              <a:spcAft>
                <a:spcPts val="0"/>
              </a:spcAft>
              <a:buSzPts val="1064"/>
              <a:buNone/>
              <a:defRPr sz="1400">
                <a:solidFill>
                  <a:srgbClr val="888888"/>
                </a:solidFill>
              </a:defRPr>
            </a:lvl5pPr>
            <a:lvl6pPr marL="2743200" lvl="5" indent="-228600" algn="l">
              <a:spcBef>
                <a:spcPts val="280"/>
              </a:spcBef>
              <a:spcAft>
                <a:spcPts val="0"/>
              </a:spcAft>
              <a:buSzPts val="1064"/>
              <a:buNone/>
              <a:defRPr sz="1400">
                <a:solidFill>
                  <a:srgbClr val="888888"/>
                </a:solidFill>
              </a:defRPr>
            </a:lvl6pPr>
            <a:lvl7pPr marL="3200400" lvl="6" indent="-228600" algn="l">
              <a:spcBef>
                <a:spcPts val="280"/>
              </a:spcBef>
              <a:spcAft>
                <a:spcPts val="0"/>
              </a:spcAft>
              <a:buSzPts val="1064"/>
              <a:buNone/>
              <a:defRPr sz="1400">
                <a:solidFill>
                  <a:srgbClr val="888888"/>
                </a:solidFill>
              </a:defRPr>
            </a:lvl7pPr>
            <a:lvl8pPr marL="3657600" lvl="7" indent="-228600" algn="l">
              <a:spcBef>
                <a:spcPts val="280"/>
              </a:spcBef>
              <a:spcAft>
                <a:spcPts val="0"/>
              </a:spcAft>
              <a:buSzPts val="1064"/>
              <a:buNone/>
              <a:defRPr sz="1400">
                <a:solidFill>
                  <a:srgbClr val="888888"/>
                </a:solidFill>
              </a:defRPr>
            </a:lvl8pPr>
            <a:lvl9pPr marL="4114800" lvl="8" indent="-228600" algn="l">
              <a:spcBef>
                <a:spcPts val="280"/>
              </a:spcBef>
              <a:spcAft>
                <a:spcPts val="0"/>
              </a:spcAft>
              <a:buSzPts val="1064"/>
              <a:buNone/>
              <a:defRPr sz="1400">
                <a:solidFill>
                  <a:srgbClr val="888888"/>
                </a:solidFill>
              </a:defRPr>
            </a:lvl9pPr>
          </a:lstStyle>
          <a:p>
            <a:endParaRPr/>
          </a:p>
        </p:txBody>
      </p:sp>
      <p:sp>
        <p:nvSpPr>
          <p:cNvPr id="115" name="Google Shape;115;p70"/>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70"/>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7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71"/>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71"/>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71"/>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7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
        <p:nvSpPr>
          <p:cNvPr id="123" name="Google Shape;123;p71"/>
          <p:cNvSpPr txBox="1">
            <a:spLocks noGrp="1"/>
          </p:cNvSpPr>
          <p:nvPr>
            <p:ph type="body" idx="1"/>
          </p:nvPr>
        </p:nvSpPr>
        <p:spPr>
          <a:xfrm>
            <a:off x="1042416" y="2313432"/>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24" name="Google Shape;124;p71"/>
          <p:cNvSpPr txBox="1">
            <a:spLocks noGrp="1"/>
          </p:cNvSpPr>
          <p:nvPr>
            <p:ph type="body" idx="2"/>
          </p:nvPr>
        </p:nvSpPr>
        <p:spPr>
          <a:xfrm>
            <a:off x="4645152" y="2313431"/>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5"/>
        <p:cNvGrpSpPr/>
        <p:nvPr/>
      </p:nvGrpSpPr>
      <p:grpSpPr>
        <a:xfrm>
          <a:off x="0" y="0"/>
          <a:ext cx="0" cy="0"/>
          <a:chOff x="0" y="0"/>
          <a:chExt cx="0" cy="0"/>
        </a:xfrm>
      </p:grpSpPr>
      <p:sp>
        <p:nvSpPr>
          <p:cNvPr id="126" name="Google Shape;126;p72"/>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72"/>
          <p:cNvSpPr txBox="1">
            <a:spLocks noGrp="1"/>
          </p:cNvSpPr>
          <p:nvPr>
            <p:ph type="body" idx="1"/>
          </p:nvPr>
        </p:nvSpPr>
        <p:spPr>
          <a:xfrm>
            <a:off x="1412111" y="2316009"/>
            <a:ext cx="305714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28" name="Google Shape;128;p72"/>
          <p:cNvSpPr txBox="1">
            <a:spLocks noGrp="1"/>
          </p:cNvSpPr>
          <p:nvPr>
            <p:ph type="body" idx="2"/>
          </p:nvPr>
        </p:nvSpPr>
        <p:spPr>
          <a:xfrm>
            <a:off x="1041721"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29" name="Google Shape;129;p72"/>
          <p:cNvSpPr txBox="1">
            <a:spLocks noGrp="1"/>
          </p:cNvSpPr>
          <p:nvPr>
            <p:ph type="body" idx="3"/>
          </p:nvPr>
        </p:nvSpPr>
        <p:spPr>
          <a:xfrm>
            <a:off x="5011837" y="2316010"/>
            <a:ext cx="30557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30" name="Google Shape;130;p72"/>
          <p:cNvSpPr txBox="1">
            <a:spLocks noGrp="1"/>
          </p:cNvSpPr>
          <p:nvPr>
            <p:ph type="body" idx="4"/>
          </p:nvPr>
        </p:nvSpPr>
        <p:spPr>
          <a:xfrm>
            <a:off x="4645152"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31" name="Google Shape;131;p72"/>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72"/>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7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73"/>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73"/>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73"/>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7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9"/>
        <p:cNvGrpSpPr/>
        <p:nvPr/>
      </p:nvGrpSpPr>
      <p:grpSpPr>
        <a:xfrm>
          <a:off x="0" y="0"/>
          <a:ext cx="0" cy="0"/>
          <a:chOff x="0" y="0"/>
          <a:chExt cx="0" cy="0"/>
        </a:xfrm>
      </p:grpSpPr>
      <p:sp>
        <p:nvSpPr>
          <p:cNvPr id="140" name="Google Shape;140;p74"/>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74"/>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7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43"/>
        <p:cNvGrpSpPr/>
        <p:nvPr/>
      </p:nvGrpSpPr>
      <p:grpSpPr>
        <a:xfrm>
          <a:off x="0" y="0"/>
          <a:ext cx="0" cy="0"/>
          <a:chOff x="0" y="0"/>
          <a:chExt cx="0" cy="0"/>
        </a:xfrm>
      </p:grpSpPr>
      <p:grpSp>
        <p:nvGrpSpPr>
          <p:cNvPr id="144" name="Google Shape;144;p75"/>
          <p:cNvGrpSpPr/>
          <p:nvPr/>
        </p:nvGrpSpPr>
        <p:grpSpPr>
          <a:xfrm>
            <a:off x="-644959" y="0"/>
            <a:ext cx="10458653" cy="7117071"/>
            <a:chOff x="-644959" y="0"/>
            <a:chExt cx="10458653" cy="7117071"/>
          </a:xfrm>
        </p:grpSpPr>
        <p:grpSp>
          <p:nvGrpSpPr>
            <p:cNvPr id="145" name="Google Shape;145;p75"/>
            <p:cNvGrpSpPr/>
            <p:nvPr/>
          </p:nvGrpSpPr>
          <p:grpSpPr>
            <a:xfrm>
              <a:off x="0" y="0"/>
              <a:ext cx="9144000" cy="6858000"/>
              <a:chOff x="0" y="0"/>
              <a:chExt cx="9144000" cy="6858000"/>
            </a:xfrm>
          </p:grpSpPr>
          <p:grpSp>
            <p:nvGrpSpPr>
              <p:cNvPr id="146" name="Google Shape;146;p75"/>
              <p:cNvGrpSpPr/>
              <p:nvPr/>
            </p:nvGrpSpPr>
            <p:grpSpPr>
              <a:xfrm>
                <a:off x="0" y="0"/>
                <a:ext cx="2514600" cy="6858000"/>
                <a:chOff x="0" y="0"/>
                <a:chExt cx="2514600" cy="6858000"/>
              </a:xfrm>
            </p:grpSpPr>
            <p:sp>
              <p:nvSpPr>
                <p:cNvPr id="147" name="Google Shape;147;p75"/>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8" name="Google Shape;148;p75"/>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9" name="Google Shape;149;p75"/>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50" name="Google Shape;150;p75"/>
              <p:cNvGrpSpPr/>
              <p:nvPr/>
            </p:nvGrpSpPr>
            <p:grpSpPr>
              <a:xfrm>
                <a:off x="422910" y="0"/>
                <a:ext cx="2514600" cy="6858000"/>
                <a:chOff x="0" y="0"/>
                <a:chExt cx="2514600" cy="6858000"/>
              </a:xfrm>
            </p:grpSpPr>
            <p:sp>
              <p:nvSpPr>
                <p:cNvPr id="151" name="Google Shape;151;p75"/>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2" name="Google Shape;152;p75"/>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3" name="Google Shape;153;p75"/>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54" name="Google Shape;154;p75"/>
              <p:cNvGrpSpPr/>
              <p:nvPr/>
            </p:nvGrpSpPr>
            <p:grpSpPr>
              <a:xfrm rot="10800000">
                <a:off x="6629400" y="0"/>
                <a:ext cx="2514600" cy="6858000"/>
                <a:chOff x="0" y="0"/>
                <a:chExt cx="2514600" cy="6858000"/>
              </a:xfrm>
            </p:grpSpPr>
            <p:sp>
              <p:nvSpPr>
                <p:cNvPr id="155" name="Google Shape;155;p75"/>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6" name="Google Shape;156;p75"/>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7" name="Google Shape;157;p75"/>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58" name="Google Shape;158;p75"/>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9" name="Google Shape;159;p75"/>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0" name="Google Shape;160;p75"/>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61" name="Google Shape;161;p75"/>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2" name="Google Shape;162;p75"/>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3" name="Google Shape;163;p75"/>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4" name="Google Shape;164;p75"/>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5" name="Google Shape;165;p75"/>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6" name="Google Shape;166;p75"/>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7" name="Google Shape;167;p75"/>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8" name="Google Shape;168;p75"/>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9" name="Google Shape;169;p75"/>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0" name="Google Shape;170;p75"/>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1" name="Google Shape;171;p75"/>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2" name="Google Shape;172;p75"/>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3" name="Google Shape;173;p75"/>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4" name="Google Shape;174;p75"/>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5" name="Google Shape;175;p75"/>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6" name="Google Shape;176;p75"/>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7" name="Google Shape;177;p75"/>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8" name="Google Shape;178;p75"/>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9" name="Google Shape;179;p75"/>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0" name="Google Shape;180;p75"/>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1" name="Google Shape;181;p75"/>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2" name="Google Shape;182;p75"/>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83" name="Google Shape;183;p75"/>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4" name="Google Shape;184;p75"/>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5" name="Google Shape;185;p75"/>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7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
        <p:nvSpPr>
          <p:cNvPr id="187" name="Google Shape;187;p75"/>
          <p:cNvSpPr/>
          <p:nvPr/>
        </p:nvSpPr>
        <p:spPr>
          <a:xfrm>
            <a:off x="905571" y="601883"/>
            <a:ext cx="3562257" cy="5648445"/>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8" name="Google Shape;188;p75"/>
          <p:cNvSpPr txBox="1">
            <a:spLocks noGrp="1"/>
          </p:cNvSpPr>
          <p:nvPr>
            <p:ph type="body" idx="1"/>
          </p:nvPr>
        </p:nvSpPr>
        <p:spPr>
          <a:xfrm>
            <a:off x="1145894" y="856527"/>
            <a:ext cx="3090440" cy="5150734"/>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34772" algn="l">
              <a:spcBef>
                <a:spcPts val="440"/>
              </a:spcBef>
              <a:spcAft>
                <a:spcPts val="0"/>
              </a:spcAft>
              <a:buSzPts val="1672"/>
              <a:buChar char="🞇"/>
              <a:defRPr sz="2200"/>
            </a:lvl2pPr>
            <a:lvl3pPr marL="1371600" lvl="2" indent="-325119" algn="l">
              <a:spcBef>
                <a:spcPts val="400"/>
              </a:spcBef>
              <a:spcAft>
                <a:spcPts val="0"/>
              </a:spcAft>
              <a:buSzPts val="1520"/>
              <a:buChar char="🞇"/>
              <a:defRPr sz="2000"/>
            </a:lvl3pPr>
            <a:lvl4pPr marL="1828800" lvl="3" indent="-315467" algn="l">
              <a:spcBef>
                <a:spcPts val="360"/>
              </a:spcBef>
              <a:spcAft>
                <a:spcPts val="0"/>
              </a:spcAft>
              <a:buSzPts val="1368"/>
              <a:buChar char="🞇"/>
              <a:defRPr sz="1800"/>
            </a:lvl4pPr>
            <a:lvl5pPr marL="2286000" lvl="4" indent="-305816" algn="l">
              <a:spcBef>
                <a:spcPts val="320"/>
              </a:spcBef>
              <a:spcAft>
                <a:spcPts val="0"/>
              </a:spcAft>
              <a:buSzPts val="1216"/>
              <a:buChar char="🞇"/>
              <a:defRPr sz="1600"/>
            </a:lvl5pPr>
            <a:lvl6pPr marL="2743200" lvl="5" indent="-325120" algn="l">
              <a:spcBef>
                <a:spcPts val="400"/>
              </a:spcBef>
              <a:spcAft>
                <a:spcPts val="0"/>
              </a:spcAft>
              <a:buSzPts val="1520"/>
              <a:buChar char="🞇"/>
              <a:defRPr sz="2000"/>
            </a:lvl6pPr>
            <a:lvl7pPr marL="3200400" lvl="6" indent="-325120" algn="l">
              <a:spcBef>
                <a:spcPts val="400"/>
              </a:spcBef>
              <a:spcAft>
                <a:spcPts val="0"/>
              </a:spcAft>
              <a:buSzPts val="1520"/>
              <a:buChar char="🞇"/>
              <a:defRPr sz="2000"/>
            </a:lvl7pPr>
            <a:lvl8pPr marL="3657600" lvl="7" indent="-325120" algn="l">
              <a:spcBef>
                <a:spcPts val="400"/>
              </a:spcBef>
              <a:spcAft>
                <a:spcPts val="0"/>
              </a:spcAft>
              <a:buSzPts val="1520"/>
              <a:buChar char="🞇"/>
              <a:defRPr sz="2000"/>
            </a:lvl8pPr>
            <a:lvl9pPr marL="4114800" lvl="8" indent="-325120" algn="l">
              <a:spcBef>
                <a:spcPts val="400"/>
              </a:spcBef>
              <a:spcAft>
                <a:spcPts val="0"/>
              </a:spcAft>
              <a:buSzPts val="1520"/>
              <a:buChar char="🞇"/>
              <a:defRPr sz="2000"/>
            </a:lvl9pPr>
          </a:lstStyle>
          <a:p>
            <a:endParaRPr/>
          </a:p>
        </p:txBody>
      </p:sp>
      <p:sp>
        <p:nvSpPr>
          <p:cNvPr id="189" name="Google Shape;189;p75"/>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0" name="Google Shape;190;p75"/>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75"/>
          <p:cNvSpPr txBox="1">
            <a:spLocks noGrp="1"/>
          </p:cNvSpPr>
          <p:nvPr>
            <p:ph type="title"/>
          </p:nvPr>
        </p:nvSpPr>
        <p:spPr>
          <a:xfrm>
            <a:off x="4739833" y="2657434"/>
            <a:ext cx="3304572" cy="146315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75"/>
          <p:cNvSpPr txBox="1">
            <a:spLocks noGrp="1"/>
          </p:cNvSpPr>
          <p:nvPr>
            <p:ph type="body" idx="2"/>
          </p:nvPr>
        </p:nvSpPr>
        <p:spPr>
          <a:xfrm>
            <a:off x="4736592" y="4136994"/>
            <a:ext cx="3298784" cy="1517904"/>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93"/>
        <p:cNvGrpSpPr/>
        <p:nvPr/>
      </p:nvGrpSpPr>
      <p:grpSpPr>
        <a:xfrm>
          <a:off x="0" y="0"/>
          <a:ext cx="0" cy="0"/>
          <a:chOff x="0" y="0"/>
          <a:chExt cx="0" cy="0"/>
        </a:xfrm>
      </p:grpSpPr>
      <p:grpSp>
        <p:nvGrpSpPr>
          <p:cNvPr id="194" name="Google Shape;194;p76"/>
          <p:cNvGrpSpPr/>
          <p:nvPr/>
        </p:nvGrpSpPr>
        <p:grpSpPr>
          <a:xfrm>
            <a:off x="-644959" y="0"/>
            <a:ext cx="10458653" cy="7117071"/>
            <a:chOff x="-644959" y="0"/>
            <a:chExt cx="10458653" cy="7117071"/>
          </a:xfrm>
        </p:grpSpPr>
        <p:grpSp>
          <p:nvGrpSpPr>
            <p:cNvPr id="195" name="Google Shape;195;p76"/>
            <p:cNvGrpSpPr/>
            <p:nvPr/>
          </p:nvGrpSpPr>
          <p:grpSpPr>
            <a:xfrm>
              <a:off x="0" y="0"/>
              <a:ext cx="9144000" cy="6858000"/>
              <a:chOff x="0" y="0"/>
              <a:chExt cx="9144000" cy="6858000"/>
            </a:xfrm>
          </p:grpSpPr>
          <p:grpSp>
            <p:nvGrpSpPr>
              <p:cNvPr id="196" name="Google Shape;196;p76"/>
              <p:cNvGrpSpPr/>
              <p:nvPr/>
            </p:nvGrpSpPr>
            <p:grpSpPr>
              <a:xfrm>
                <a:off x="0" y="0"/>
                <a:ext cx="2514600" cy="6858000"/>
                <a:chOff x="0" y="0"/>
                <a:chExt cx="2514600" cy="6858000"/>
              </a:xfrm>
            </p:grpSpPr>
            <p:sp>
              <p:nvSpPr>
                <p:cNvPr id="197" name="Google Shape;197;p76"/>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8" name="Google Shape;198;p76"/>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9" name="Google Shape;199;p76"/>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0" name="Google Shape;200;p76"/>
              <p:cNvGrpSpPr/>
              <p:nvPr/>
            </p:nvGrpSpPr>
            <p:grpSpPr>
              <a:xfrm>
                <a:off x="422910" y="0"/>
                <a:ext cx="2514600" cy="6858000"/>
                <a:chOff x="0" y="0"/>
                <a:chExt cx="2514600" cy="6858000"/>
              </a:xfrm>
            </p:grpSpPr>
            <p:sp>
              <p:nvSpPr>
                <p:cNvPr id="201" name="Google Shape;201;p76"/>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2" name="Google Shape;202;p76"/>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3" name="Google Shape;203;p76"/>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4" name="Google Shape;204;p76"/>
              <p:cNvGrpSpPr/>
              <p:nvPr/>
            </p:nvGrpSpPr>
            <p:grpSpPr>
              <a:xfrm rot="10800000">
                <a:off x="6629400" y="0"/>
                <a:ext cx="2514600" cy="6858000"/>
                <a:chOff x="0" y="0"/>
                <a:chExt cx="2514600" cy="6858000"/>
              </a:xfrm>
            </p:grpSpPr>
            <p:sp>
              <p:nvSpPr>
                <p:cNvPr id="205" name="Google Shape;205;p76"/>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6" name="Google Shape;206;p76"/>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7" name="Google Shape;207;p76"/>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08" name="Google Shape;208;p76"/>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9" name="Google Shape;209;p76"/>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0" name="Google Shape;210;p76"/>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11" name="Google Shape;211;p76"/>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2" name="Google Shape;212;p76"/>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3" name="Google Shape;213;p76"/>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4" name="Google Shape;214;p76"/>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5" name="Google Shape;215;p76"/>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6" name="Google Shape;216;p76"/>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7" name="Google Shape;217;p76"/>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8" name="Google Shape;218;p76"/>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9" name="Google Shape;219;p76"/>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0" name="Google Shape;220;p76"/>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1" name="Google Shape;221;p76"/>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2" name="Google Shape;222;p76"/>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3" name="Google Shape;223;p76"/>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4" name="Google Shape;224;p76"/>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5" name="Google Shape;225;p76"/>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6" name="Google Shape;226;p76"/>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7" name="Google Shape;227;p76"/>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8" name="Google Shape;228;p76"/>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9" name="Google Shape;229;p76"/>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0" name="Google Shape;230;p76"/>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1" name="Google Shape;231;p76"/>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2" name="Google Shape;232;p76"/>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33" name="Google Shape;233;p76"/>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4" name="Google Shape;234;p76"/>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5" name="Google Shape;235;p76"/>
          <p:cNvSpPr/>
          <p:nvPr/>
        </p:nvSpPr>
        <p:spPr>
          <a:xfrm>
            <a:off x="905571" y="601883"/>
            <a:ext cx="3562257" cy="5648445"/>
          </a:xfrm>
          <a:prstGeom prst="rect">
            <a:avLst/>
          </a:prstGeom>
          <a:solidFill>
            <a:srgbClr val="FFFFFF"/>
          </a:solidFill>
          <a:ln w="9525" cap="flat" cmpd="sng">
            <a:solidFill>
              <a:srgbClr val="1E1E1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6" name="Google Shape;236;p76"/>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7" name="Google Shape;237;p76"/>
          <p:cNvSpPr txBox="1">
            <a:spLocks noGrp="1"/>
          </p:cNvSpPr>
          <p:nvPr>
            <p:ph type="title"/>
          </p:nvPr>
        </p:nvSpPr>
        <p:spPr>
          <a:xfrm>
            <a:off x="4734424" y="2660904"/>
            <a:ext cx="3300984" cy="146304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76"/>
          <p:cNvSpPr>
            <a:spLocks noGrp="1"/>
          </p:cNvSpPr>
          <p:nvPr>
            <p:ph type="pic" idx="2"/>
          </p:nvPr>
        </p:nvSpPr>
        <p:spPr>
          <a:xfrm>
            <a:off x="1005208" y="693795"/>
            <a:ext cx="3359623" cy="5468112"/>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accent1"/>
              </a:buClr>
              <a:buSzPts val="2432"/>
              <a:buFont typeface="Noto Sans Symbols"/>
              <a:buNone/>
              <a:defRPr sz="3200" b="0" i="0" u="none" strike="noStrike" cap="none">
                <a:solidFill>
                  <a:schemeClr val="accent1"/>
                </a:solidFill>
                <a:latin typeface="Century Gothic"/>
                <a:ea typeface="Century Gothic"/>
                <a:cs typeface="Century Gothic"/>
                <a:sym typeface="Century Gothic"/>
              </a:defRPr>
            </a:lvl1pPr>
            <a:lvl2pPr marR="0" lvl="1" algn="l" rtl="0">
              <a:spcBef>
                <a:spcPts val="560"/>
              </a:spcBef>
              <a:spcAft>
                <a:spcPts val="0"/>
              </a:spcAft>
              <a:buClr>
                <a:schemeClr val="accent1"/>
              </a:buClr>
              <a:buSzPts val="2128"/>
              <a:buFont typeface="Noto Sans Symbols"/>
              <a:buNone/>
              <a:defRPr sz="2800" b="0" i="0" u="none" strike="noStrike" cap="none">
                <a:solidFill>
                  <a:schemeClr val="dk2"/>
                </a:solidFill>
                <a:latin typeface="Century Gothic"/>
                <a:ea typeface="Century Gothic"/>
                <a:cs typeface="Century Gothic"/>
                <a:sym typeface="Century Gothic"/>
              </a:defRPr>
            </a:lvl2pPr>
            <a:lvl3pPr marR="0" lvl="2" algn="l" rtl="0">
              <a:spcBef>
                <a:spcPts val="480"/>
              </a:spcBef>
              <a:spcAft>
                <a:spcPts val="0"/>
              </a:spcAft>
              <a:buClr>
                <a:schemeClr val="accent1"/>
              </a:buClr>
              <a:buSzPts val="1824"/>
              <a:buFont typeface="Noto Sans Symbols"/>
              <a:buNone/>
              <a:defRPr sz="2400" b="0" i="0" u="none" strike="noStrike" cap="none">
                <a:solidFill>
                  <a:schemeClr val="dk2"/>
                </a:solidFill>
                <a:latin typeface="Century Gothic"/>
                <a:ea typeface="Century Gothic"/>
                <a:cs typeface="Century Gothic"/>
                <a:sym typeface="Century Gothic"/>
              </a:defRPr>
            </a:lvl3pPr>
            <a:lvl4pPr marR="0" lvl="3"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4pPr>
            <a:lvl5pPr marR="0" lvl="4"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5pPr>
            <a:lvl6pPr marR="0" lvl="5"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6pPr>
            <a:lvl7pPr marR="0" lvl="6"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7pPr>
            <a:lvl8pPr marR="0" lvl="7"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8pPr>
            <a:lvl9pPr marR="0" lvl="8"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9pPr>
          </a:lstStyle>
          <a:p>
            <a:endParaRPr/>
          </a:p>
        </p:txBody>
      </p:sp>
      <p:sp>
        <p:nvSpPr>
          <p:cNvPr id="239" name="Google Shape;239;p76"/>
          <p:cNvSpPr txBox="1">
            <a:spLocks noGrp="1"/>
          </p:cNvSpPr>
          <p:nvPr>
            <p:ph type="body" idx="1"/>
          </p:nvPr>
        </p:nvSpPr>
        <p:spPr>
          <a:xfrm>
            <a:off x="4734630" y="4133088"/>
            <a:ext cx="3300573" cy="1519561"/>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
        <p:nvSpPr>
          <p:cNvPr id="240" name="Google Shape;240;p76"/>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76"/>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7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C1F15E"/>
            </a:gs>
            <a:gs pos="62000">
              <a:srgbClr val="90BA3F"/>
            </a:gs>
            <a:gs pos="100000">
              <a:srgbClr val="7FA03E"/>
            </a:gs>
          </a:gsLst>
          <a:lin ang="5400000" scaled="0"/>
        </a:gradFill>
        <a:effectLst/>
      </p:bgPr>
    </p:bg>
    <p:spTree>
      <p:nvGrpSpPr>
        <p:cNvPr id="1" name="Shape 9"/>
        <p:cNvGrpSpPr/>
        <p:nvPr/>
      </p:nvGrpSpPr>
      <p:grpSpPr>
        <a:xfrm>
          <a:off x="0" y="0"/>
          <a:ext cx="0" cy="0"/>
          <a:chOff x="0" y="0"/>
          <a:chExt cx="0" cy="0"/>
        </a:xfrm>
      </p:grpSpPr>
      <p:grpSp>
        <p:nvGrpSpPr>
          <p:cNvPr id="10" name="Google Shape;10;p67"/>
          <p:cNvGrpSpPr/>
          <p:nvPr/>
        </p:nvGrpSpPr>
        <p:grpSpPr>
          <a:xfrm>
            <a:off x="-567355" y="0"/>
            <a:ext cx="10458653" cy="7117071"/>
            <a:chOff x="-644959" y="0"/>
            <a:chExt cx="10458653" cy="7117071"/>
          </a:xfrm>
        </p:grpSpPr>
        <p:grpSp>
          <p:nvGrpSpPr>
            <p:cNvPr id="11" name="Google Shape;11;p67"/>
            <p:cNvGrpSpPr/>
            <p:nvPr/>
          </p:nvGrpSpPr>
          <p:grpSpPr>
            <a:xfrm>
              <a:off x="0" y="0"/>
              <a:ext cx="9144000" cy="6858000"/>
              <a:chOff x="0" y="0"/>
              <a:chExt cx="9144000" cy="6858000"/>
            </a:xfrm>
          </p:grpSpPr>
          <p:grpSp>
            <p:nvGrpSpPr>
              <p:cNvPr id="12" name="Google Shape;12;p67"/>
              <p:cNvGrpSpPr/>
              <p:nvPr/>
            </p:nvGrpSpPr>
            <p:grpSpPr>
              <a:xfrm>
                <a:off x="0" y="0"/>
                <a:ext cx="2514600" cy="6858000"/>
                <a:chOff x="0" y="0"/>
                <a:chExt cx="2514600" cy="6858000"/>
              </a:xfrm>
            </p:grpSpPr>
            <p:sp>
              <p:nvSpPr>
                <p:cNvPr id="13" name="Google Shape;13;p67"/>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 name="Google Shape;14;p67"/>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 name="Google Shape;15;p67"/>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6" name="Google Shape;16;p67"/>
              <p:cNvGrpSpPr/>
              <p:nvPr/>
            </p:nvGrpSpPr>
            <p:grpSpPr>
              <a:xfrm>
                <a:off x="422910" y="0"/>
                <a:ext cx="2514600" cy="6858000"/>
                <a:chOff x="0" y="0"/>
                <a:chExt cx="2514600" cy="6858000"/>
              </a:xfrm>
            </p:grpSpPr>
            <p:sp>
              <p:nvSpPr>
                <p:cNvPr id="17" name="Google Shape;17;p67"/>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 name="Google Shape;18;p67"/>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 name="Google Shape;19;p67"/>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 name="Google Shape;20;p67"/>
              <p:cNvGrpSpPr/>
              <p:nvPr/>
            </p:nvGrpSpPr>
            <p:grpSpPr>
              <a:xfrm rot="10800000">
                <a:off x="6629400" y="0"/>
                <a:ext cx="2514600" cy="6858000"/>
                <a:chOff x="0" y="0"/>
                <a:chExt cx="2514600" cy="6858000"/>
              </a:xfrm>
            </p:grpSpPr>
            <p:sp>
              <p:nvSpPr>
                <p:cNvPr id="21" name="Google Shape;21;p67"/>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 name="Google Shape;22;p67"/>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 name="Google Shape;23;p67"/>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4" name="Google Shape;24;p67"/>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5" name="Google Shape;25;p67"/>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6" name="Google Shape;26;p67"/>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7" name="Google Shape;27;p67"/>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8" name="Google Shape;28;p67"/>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9" name="Google Shape;29;p67"/>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0" name="Google Shape;30;p67"/>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1" name="Google Shape;31;p67"/>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2" name="Google Shape;32;p67"/>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3" name="Google Shape;33;p67"/>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4" name="Google Shape;34;p67"/>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5" name="Google Shape;35;p67"/>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6" name="Google Shape;36;p67"/>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7" name="Google Shape;37;p67"/>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8" name="Google Shape;38;p67"/>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9" name="Google Shape;39;p67"/>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0" name="Google Shape;40;p67"/>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1" name="Google Shape;41;p67"/>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2" name="Google Shape;42;p67"/>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3" name="Google Shape;43;p67"/>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4" name="Google Shape;44;p67"/>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5" name="Google Shape;45;p67"/>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6" name="Google Shape;46;p67"/>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7" name="Google Shape;47;p67"/>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8" name="Google Shape;48;p67"/>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49" name="Google Shape;49;p67"/>
          <p:cNvSpPr/>
          <p:nvPr/>
        </p:nvSpPr>
        <p:spPr>
          <a:xfrm>
            <a:off x="457200" y="333487"/>
            <a:ext cx="8229600" cy="6185647"/>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0" name="Google Shape;50;p67"/>
          <p:cNvSpPr/>
          <p:nvPr/>
        </p:nvSpPr>
        <p:spPr>
          <a:xfrm>
            <a:off x="4561242" y="-21511"/>
            <a:ext cx="3679116" cy="699244"/>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1" name="Google Shape;51;p67"/>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2" name="Google Shape;52;p67"/>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accent1"/>
              </a:buClr>
              <a:buSzPts val="4000"/>
              <a:buFont typeface="Century Gothic"/>
              <a:buNone/>
              <a:defRPr sz="40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3" name="Google Shape;53;p67"/>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marR="0" lvl="0" indent="-344424" algn="l" rtl="0">
              <a:spcBef>
                <a:spcPts val="480"/>
              </a:spcBef>
              <a:spcAft>
                <a:spcPts val="0"/>
              </a:spcAft>
              <a:buClr>
                <a:schemeClr val="accent1"/>
              </a:buClr>
              <a:buSzPts val="1824"/>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34772" algn="l" rtl="0">
              <a:spcBef>
                <a:spcPts val="440"/>
              </a:spcBef>
              <a:spcAft>
                <a:spcPts val="0"/>
              </a:spcAft>
              <a:buClr>
                <a:schemeClr val="accent1"/>
              </a:buClr>
              <a:buSzPts val="1672"/>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25119" algn="l" rtl="0">
              <a:spcBef>
                <a:spcPts val="400"/>
              </a:spcBef>
              <a:spcAft>
                <a:spcPts val="0"/>
              </a:spcAft>
              <a:buClr>
                <a:schemeClr val="accent1"/>
              </a:buClr>
              <a:buSzPts val="1520"/>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05816" algn="l" rtl="0">
              <a:spcBef>
                <a:spcPts val="320"/>
              </a:spcBef>
              <a:spcAft>
                <a:spcPts val="0"/>
              </a:spcAft>
              <a:buClr>
                <a:schemeClr val="accent1"/>
              </a:buClr>
              <a:buSzPts val="1216"/>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endParaRPr/>
          </a:p>
        </p:txBody>
      </p:sp>
      <p:sp>
        <p:nvSpPr>
          <p:cNvPr id="54" name="Google Shape;54;p67"/>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5" name="Google Shape;55;p67"/>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6" name="Google Shape;56;p6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FEFEFE"/>
                </a:solidFill>
                <a:latin typeface="Century Gothic"/>
                <a:ea typeface="Century Gothic"/>
                <a:cs typeface="Century Gothic"/>
                <a:sym typeface="Century Gothic"/>
              </a:defRPr>
            </a:lvl1pPr>
            <a:lvl2pPr marL="0" marR="0" lvl="1" indent="0" algn="l" rtl="0">
              <a:spcBef>
                <a:spcPts val="0"/>
              </a:spcBef>
              <a:buNone/>
              <a:defRPr sz="1200" b="0" i="0" u="none" strike="noStrike" cap="none">
                <a:solidFill>
                  <a:srgbClr val="FEFEFE"/>
                </a:solidFill>
                <a:latin typeface="Century Gothic"/>
                <a:ea typeface="Century Gothic"/>
                <a:cs typeface="Century Gothic"/>
                <a:sym typeface="Century Gothic"/>
              </a:defRPr>
            </a:lvl2pPr>
            <a:lvl3pPr marL="0" marR="0" lvl="2" indent="0" algn="l" rtl="0">
              <a:spcBef>
                <a:spcPts val="0"/>
              </a:spcBef>
              <a:buNone/>
              <a:defRPr sz="1200" b="0" i="0" u="none" strike="noStrike" cap="none">
                <a:solidFill>
                  <a:srgbClr val="FEFEFE"/>
                </a:solidFill>
                <a:latin typeface="Century Gothic"/>
                <a:ea typeface="Century Gothic"/>
                <a:cs typeface="Century Gothic"/>
                <a:sym typeface="Century Gothic"/>
              </a:defRPr>
            </a:lvl3pPr>
            <a:lvl4pPr marL="0" marR="0" lvl="3" indent="0" algn="l" rtl="0">
              <a:spcBef>
                <a:spcPts val="0"/>
              </a:spcBef>
              <a:buNone/>
              <a:defRPr sz="1200" b="0" i="0" u="none" strike="noStrike" cap="none">
                <a:solidFill>
                  <a:srgbClr val="FEFEFE"/>
                </a:solidFill>
                <a:latin typeface="Century Gothic"/>
                <a:ea typeface="Century Gothic"/>
                <a:cs typeface="Century Gothic"/>
                <a:sym typeface="Century Gothic"/>
              </a:defRPr>
            </a:lvl4pPr>
            <a:lvl5pPr marL="0" marR="0" lvl="4" indent="0" algn="l" rtl="0">
              <a:spcBef>
                <a:spcPts val="0"/>
              </a:spcBef>
              <a:buNone/>
              <a:defRPr sz="1200" b="0" i="0" u="none" strike="noStrike" cap="none">
                <a:solidFill>
                  <a:srgbClr val="FEFEFE"/>
                </a:solidFill>
                <a:latin typeface="Century Gothic"/>
                <a:ea typeface="Century Gothic"/>
                <a:cs typeface="Century Gothic"/>
                <a:sym typeface="Century Gothic"/>
              </a:defRPr>
            </a:lvl5pPr>
            <a:lvl6pPr marL="0" marR="0" lvl="5" indent="0" algn="l" rtl="0">
              <a:spcBef>
                <a:spcPts val="0"/>
              </a:spcBef>
              <a:buNone/>
              <a:defRPr sz="1200" b="0" i="0" u="none" strike="noStrike" cap="none">
                <a:solidFill>
                  <a:srgbClr val="FEFEFE"/>
                </a:solidFill>
                <a:latin typeface="Century Gothic"/>
                <a:ea typeface="Century Gothic"/>
                <a:cs typeface="Century Gothic"/>
                <a:sym typeface="Century Gothic"/>
              </a:defRPr>
            </a:lvl6pPr>
            <a:lvl7pPr marL="0" marR="0" lvl="6" indent="0" algn="l" rtl="0">
              <a:spcBef>
                <a:spcPts val="0"/>
              </a:spcBef>
              <a:buNone/>
              <a:defRPr sz="1200" b="0" i="0" u="none" strike="noStrike" cap="none">
                <a:solidFill>
                  <a:srgbClr val="FEFEFE"/>
                </a:solidFill>
                <a:latin typeface="Century Gothic"/>
                <a:ea typeface="Century Gothic"/>
                <a:cs typeface="Century Gothic"/>
                <a:sym typeface="Century Gothic"/>
              </a:defRPr>
            </a:lvl7pPr>
            <a:lvl8pPr marL="0" marR="0" lvl="7" indent="0" algn="l" rtl="0">
              <a:spcBef>
                <a:spcPts val="0"/>
              </a:spcBef>
              <a:buNone/>
              <a:defRPr sz="1200" b="0" i="0" u="none" strike="noStrike" cap="none">
                <a:solidFill>
                  <a:srgbClr val="FEFEFE"/>
                </a:solidFill>
                <a:latin typeface="Century Gothic"/>
                <a:ea typeface="Century Gothic"/>
                <a:cs typeface="Century Gothic"/>
                <a:sym typeface="Century Gothic"/>
              </a:defRPr>
            </a:lvl8pPr>
            <a:lvl9pPr marL="0" marR="0" lvl="8" indent="0" algn="l" rtl="0">
              <a:spcBef>
                <a:spcPts val="0"/>
              </a:spcBef>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mtClean="0"/>
              <a:t>COM2067</a:t>
            </a:r>
            <a:endParaRPr dirty="0"/>
          </a:p>
        </p:txBody>
      </p:sp>
      <p:sp>
        <p:nvSpPr>
          <p:cNvPr id="260" name="Google Shape;260;p1"/>
          <p:cNvSpPr txBox="1">
            <a:spLocks noGrp="1"/>
          </p:cNvSpPr>
          <p:nvPr>
            <p:ph type="subTitle" idx="1"/>
          </p:nvPr>
        </p:nvSpPr>
        <p:spPr>
          <a:xfrm>
            <a:off x="4733365" y="4421080"/>
            <a:ext cx="3309803" cy="15225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368"/>
              <a:buNone/>
            </a:pPr>
            <a:r>
              <a:rPr lang="tr-TR"/>
              <a:t>Chapter 15: Hashing and Collision</a:t>
            </a:r>
            <a:endParaRPr/>
          </a:p>
          <a:p>
            <a:pPr marL="0" lvl="0" indent="0" algn="l" rtl="0">
              <a:spcBef>
                <a:spcPts val="360"/>
              </a:spcBef>
              <a:spcAft>
                <a:spcPts val="0"/>
              </a:spcAft>
              <a:buSzPts val="1368"/>
              <a:buNone/>
            </a:pPr>
            <a:r>
              <a:rPr lang="tr-TR" b="1"/>
              <a:t>Data Structures Using C, Second Edition</a:t>
            </a:r>
            <a:endParaRPr b="1"/>
          </a:p>
        </p:txBody>
      </p:sp>
      <p:sp>
        <p:nvSpPr>
          <p:cNvPr id="261" name="Google Shape;261;p1"/>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a:t>
            </a:fld>
            <a:endParaRPr/>
          </a:p>
        </p:txBody>
      </p:sp>
      <p:sp>
        <p:nvSpPr>
          <p:cNvPr id="262" name="Google Shape;262;p1"/>
          <p:cNvSpPr txBox="1">
            <a:spLocks noGrp="1"/>
          </p:cNvSpPr>
          <p:nvPr>
            <p:ph type="ftr" idx="11"/>
          </p:nvPr>
        </p:nvSpPr>
        <p:spPr>
          <a:xfrm>
            <a:off x="5303520" y="5638800"/>
            <a:ext cx="2831592" cy="446291"/>
          </a:xfrm>
          <a:prstGeom prst="rect">
            <a:avLst/>
          </a:prstGeom>
          <a:noFill/>
          <a:ln>
            <a:noFill/>
          </a:ln>
        </p:spPr>
        <p:txBody>
          <a:bodyPr spcFirstLastPara="1" wrap="square" lIns="91425" tIns="45700" rIns="91425" bIns="45700" anchor="ctr" anchorCtr="0">
            <a:normAutofit fontScale="92500"/>
          </a:bodyPr>
          <a:lstStyle/>
          <a:p>
            <a:pPr marL="0" lvl="0" indent="0" algn="r" rtl="0">
              <a:spcBef>
                <a:spcPts val="0"/>
              </a:spcBef>
              <a:spcAft>
                <a:spcPts val="0"/>
              </a:spcAft>
              <a:buNone/>
            </a:pPr>
            <a:r>
              <a:rPr lang="tr-TR" sz="1110" b="1">
                <a:solidFill>
                  <a:schemeClr val="dk1"/>
                </a:solidFill>
              </a:rPr>
              <a:t>Data Structures Using C, Second Edition</a:t>
            </a:r>
            <a:endParaRPr sz="1110" b="1">
              <a:solidFill>
                <a:schemeClr val="dk1"/>
              </a:solidFill>
            </a:endParaRPr>
          </a:p>
          <a:p>
            <a:pPr marL="0" lvl="0" indent="0" algn="r" rtl="0">
              <a:spcBef>
                <a:spcPts val="0"/>
              </a:spcBef>
              <a:spcAft>
                <a:spcPts val="0"/>
              </a:spcAft>
              <a:buNone/>
            </a:pPr>
            <a:r>
              <a:rPr lang="tr-TR" sz="1110">
                <a:solidFill>
                  <a:schemeClr val="dk1"/>
                </a:solidFill>
              </a:rPr>
              <a:t>Reema Thareja</a:t>
            </a:r>
            <a:endParaRPr sz="1110">
              <a:solidFill>
                <a:schemeClr val="dk1"/>
              </a:solidFill>
            </a:endParaRPr>
          </a:p>
          <a:p>
            <a:pPr marL="0" lvl="0" indent="0" algn="r" rtl="0">
              <a:spcBef>
                <a:spcPts val="0"/>
              </a:spcBef>
              <a:spcAft>
                <a:spcPts val="0"/>
              </a:spcAft>
              <a:buNone/>
            </a:pPr>
            <a:endParaRPr sz="111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12"/>
          <p:cNvSpPr txBox="1">
            <a:spLocks noGrp="1"/>
          </p:cNvSpPr>
          <p:nvPr>
            <p:ph type="title"/>
          </p:nvPr>
        </p:nvSpPr>
        <p:spPr>
          <a:xfrm>
            <a:off x="442856" y="762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Hash Functions</a:t>
            </a:r>
            <a:endParaRPr sz="3600"/>
          </a:p>
        </p:txBody>
      </p:sp>
      <p:sp>
        <p:nvSpPr>
          <p:cNvPr id="341" name="Google Shape;341;p12"/>
          <p:cNvSpPr txBox="1">
            <a:spLocks noGrp="1"/>
          </p:cNvSpPr>
          <p:nvPr>
            <p:ph type="body" idx="1"/>
          </p:nvPr>
        </p:nvSpPr>
        <p:spPr>
          <a:xfrm>
            <a:off x="685800" y="762000"/>
            <a:ext cx="7848600" cy="54864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tr-TR" sz="1860" b="1" i="1"/>
              <a:t>Properties of a Good Hash Function</a:t>
            </a:r>
            <a:endParaRPr/>
          </a:p>
          <a:p>
            <a:pPr marL="342900" lvl="0" indent="-274319" algn="l" rtl="0">
              <a:lnSpc>
                <a:spcPct val="80000"/>
              </a:lnSpc>
              <a:spcBef>
                <a:spcPts val="372"/>
              </a:spcBef>
              <a:spcAft>
                <a:spcPts val="0"/>
              </a:spcAft>
              <a:buSzPts val="1414"/>
              <a:buChar char="🞇"/>
            </a:pPr>
            <a:r>
              <a:rPr lang="tr-TR" sz="1860" b="1" i="1"/>
              <a:t>Low cost </a:t>
            </a:r>
            <a:r>
              <a:rPr lang="tr-TR" sz="1860"/>
              <a:t>The cost of executing a hash function must be small, so that using the hashing technique becomes preferable over other approaches. </a:t>
            </a:r>
            <a:endParaRPr sz="1860"/>
          </a:p>
          <a:p>
            <a:pPr marL="342900" lvl="0" indent="-274319" algn="l" rtl="0">
              <a:lnSpc>
                <a:spcPct val="80000"/>
              </a:lnSpc>
              <a:spcBef>
                <a:spcPts val="372"/>
              </a:spcBef>
              <a:spcAft>
                <a:spcPts val="0"/>
              </a:spcAft>
              <a:buSzPts val="1414"/>
              <a:buChar char="🞇"/>
            </a:pPr>
            <a:r>
              <a:rPr lang="tr-TR" sz="1860"/>
              <a:t>For example, if binary search algorithm can search an element from a sorted table of n items with log</a:t>
            </a:r>
            <a:r>
              <a:rPr lang="tr-TR" sz="1860" baseline="-25000"/>
              <a:t>2</a:t>
            </a:r>
            <a:r>
              <a:rPr lang="tr-TR" sz="1860"/>
              <a:t>n key comparisons, then the hash function must cost less than performing log</a:t>
            </a:r>
            <a:r>
              <a:rPr lang="tr-TR" sz="1860" baseline="-25000"/>
              <a:t>2</a:t>
            </a:r>
            <a:r>
              <a:rPr lang="tr-TR" sz="1860"/>
              <a:t>n key comparisons.</a:t>
            </a:r>
            <a:endParaRPr/>
          </a:p>
          <a:p>
            <a:pPr marL="342900" lvl="0" indent="-274319" algn="l" rtl="0">
              <a:lnSpc>
                <a:spcPct val="80000"/>
              </a:lnSpc>
              <a:spcBef>
                <a:spcPts val="372"/>
              </a:spcBef>
              <a:spcAft>
                <a:spcPts val="0"/>
              </a:spcAft>
              <a:buSzPts val="1414"/>
              <a:buChar char="🞇"/>
            </a:pPr>
            <a:r>
              <a:rPr lang="tr-TR" sz="1860" b="1" i="1"/>
              <a:t>Determinism </a:t>
            </a:r>
            <a:r>
              <a:rPr lang="tr-TR" sz="1860"/>
              <a:t>A hash procedure must be deterministic.</a:t>
            </a:r>
            <a:endParaRPr sz="1860"/>
          </a:p>
          <a:p>
            <a:pPr marL="342900" lvl="0" indent="-274319" algn="l" rtl="0">
              <a:lnSpc>
                <a:spcPct val="80000"/>
              </a:lnSpc>
              <a:spcBef>
                <a:spcPts val="372"/>
              </a:spcBef>
              <a:spcAft>
                <a:spcPts val="0"/>
              </a:spcAft>
              <a:buSzPts val="1414"/>
              <a:buChar char="🞇"/>
            </a:pPr>
            <a:r>
              <a:rPr lang="tr-TR" sz="1860"/>
              <a:t>This means that the same hash value must be generated for a given input value. </a:t>
            </a:r>
            <a:endParaRPr sz="1860"/>
          </a:p>
          <a:p>
            <a:pPr marL="342900" lvl="0" indent="-274319" algn="l" rtl="0">
              <a:lnSpc>
                <a:spcPct val="80000"/>
              </a:lnSpc>
              <a:spcBef>
                <a:spcPts val="372"/>
              </a:spcBef>
              <a:spcAft>
                <a:spcPts val="0"/>
              </a:spcAft>
              <a:buSzPts val="1414"/>
              <a:buChar char="🞇"/>
            </a:pPr>
            <a:r>
              <a:rPr lang="tr-TR" sz="1860"/>
              <a:t>However, this criteria excludes hash functions that depend on external variable parameters (such as the time of day) and on the memory address of the object being hashed (because address of the object may change during processing).</a:t>
            </a:r>
            <a:endParaRPr/>
          </a:p>
          <a:p>
            <a:pPr marL="342900" lvl="0" indent="-274319" algn="l" rtl="0">
              <a:lnSpc>
                <a:spcPct val="80000"/>
              </a:lnSpc>
              <a:spcBef>
                <a:spcPts val="372"/>
              </a:spcBef>
              <a:spcAft>
                <a:spcPts val="0"/>
              </a:spcAft>
              <a:buSzPts val="1414"/>
              <a:buChar char="🞇"/>
            </a:pPr>
            <a:r>
              <a:rPr lang="tr-TR" sz="1860" b="1" i="1"/>
              <a:t>Uniformity </a:t>
            </a:r>
            <a:r>
              <a:rPr lang="tr-TR" sz="1860"/>
              <a:t>A good hash function must map the keys as evenly as possible over its output range.</a:t>
            </a:r>
            <a:endParaRPr/>
          </a:p>
          <a:p>
            <a:pPr marL="342900" lvl="0" indent="-274319" algn="l" rtl="0">
              <a:lnSpc>
                <a:spcPct val="80000"/>
              </a:lnSpc>
              <a:spcBef>
                <a:spcPts val="372"/>
              </a:spcBef>
              <a:spcAft>
                <a:spcPts val="0"/>
              </a:spcAft>
              <a:buSzPts val="1414"/>
              <a:buChar char="🞇"/>
            </a:pPr>
            <a:r>
              <a:rPr lang="tr-TR" sz="1860"/>
              <a:t>This means that the probability of generating every hash value in the output range should roughly be the same. </a:t>
            </a:r>
            <a:endParaRPr sz="1860"/>
          </a:p>
          <a:p>
            <a:pPr marL="342900" lvl="0" indent="-274319" algn="l" rtl="0">
              <a:lnSpc>
                <a:spcPct val="80000"/>
              </a:lnSpc>
              <a:spcBef>
                <a:spcPts val="372"/>
              </a:spcBef>
              <a:spcAft>
                <a:spcPts val="0"/>
              </a:spcAft>
              <a:buSzPts val="1414"/>
              <a:buChar char="🞇"/>
            </a:pPr>
            <a:r>
              <a:rPr lang="tr-TR" sz="1860"/>
              <a:t>The property of uniformity also minimizes the number of collisions.</a:t>
            </a:r>
            <a:endParaRPr/>
          </a:p>
        </p:txBody>
      </p:sp>
      <p:sp>
        <p:nvSpPr>
          <p:cNvPr id="342" name="Google Shape;342;p1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10</a:t>
            </a:fld>
            <a:endParaRPr/>
          </a:p>
        </p:txBody>
      </p:sp>
      <p:sp>
        <p:nvSpPr>
          <p:cNvPr id="343" name="Google Shape;343;p1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13"/>
          <p:cNvSpPr txBox="1">
            <a:spLocks noGrp="1"/>
          </p:cNvSpPr>
          <p:nvPr>
            <p:ph type="title"/>
          </p:nvPr>
        </p:nvSpPr>
        <p:spPr>
          <a:xfrm>
            <a:off x="442856" y="6858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Different Hash Functions</a:t>
            </a:r>
            <a:endParaRPr sz="3600"/>
          </a:p>
        </p:txBody>
      </p:sp>
      <p:sp>
        <p:nvSpPr>
          <p:cNvPr id="350" name="Google Shape;350;p13"/>
          <p:cNvSpPr txBox="1">
            <a:spLocks noGrp="1"/>
          </p:cNvSpPr>
          <p:nvPr>
            <p:ph type="body" idx="1"/>
          </p:nvPr>
        </p:nvSpPr>
        <p:spPr>
          <a:xfrm>
            <a:off x="685800" y="1371600"/>
            <a:ext cx="7848600" cy="5029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a:t>In this section, we will discuss the hash functions which use numeric keys. </a:t>
            </a:r>
            <a:endParaRPr/>
          </a:p>
          <a:p>
            <a:pPr marL="342900" lvl="0" indent="-274319" algn="l" rtl="0">
              <a:spcBef>
                <a:spcPts val="480"/>
              </a:spcBef>
              <a:spcAft>
                <a:spcPts val="0"/>
              </a:spcAft>
              <a:buSzPts val="1824"/>
              <a:buChar char="🞇"/>
            </a:pPr>
            <a:r>
              <a:rPr lang="tr-TR"/>
              <a:t>However, there can be cases in real-world applications where we can have alphanumeric keys rather than simple numeric keys. </a:t>
            </a:r>
            <a:endParaRPr/>
          </a:p>
          <a:p>
            <a:pPr marL="342900" lvl="0" indent="-274319" algn="l" rtl="0">
              <a:spcBef>
                <a:spcPts val="480"/>
              </a:spcBef>
              <a:spcAft>
                <a:spcPts val="0"/>
              </a:spcAft>
              <a:buSzPts val="1824"/>
              <a:buChar char="🞇"/>
            </a:pPr>
            <a:r>
              <a:rPr lang="tr-TR"/>
              <a:t>In such cases, the ASCII value of the character can be used to transform it into its equivalent numeric key. </a:t>
            </a:r>
            <a:endParaRPr/>
          </a:p>
          <a:p>
            <a:pPr marL="342900" lvl="0" indent="-274319" algn="l" rtl="0">
              <a:spcBef>
                <a:spcPts val="480"/>
              </a:spcBef>
              <a:spcAft>
                <a:spcPts val="0"/>
              </a:spcAft>
              <a:buSzPts val="1824"/>
              <a:buChar char="🞇"/>
            </a:pPr>
            <a:r>
              <a:rPr lang="tr-TR"/>
              <a:t>Once this transformation is done, any of the hash functions given below can be applied to generate the hash value.</a:t>
            </a:r>
            <a:endParaRPr/>
          </a:p>
        </p:txBody>
      </p:sp>
      <p:sp>
        <p:nvSpPr>
          <p:cNvPr id="351" name="Google Shape;351;p1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11</a:t>
            </a:fld>
            <a:endParaRPr/>
          </a:p>
        </p:txBody>
      </p:sp>
      <p:sp>
        <p:nvSpPr>
          <p:cNvPr id="352" name="Google Shape;352;p1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4"/>
          <p:cNvSpPr txBox="1">
            <a:spLocks noGrp="1"/>
          </p:cNvSpPr>
          <p:nvPr>
            <p:ph type="title"/>
          </p:nvPr>
        </p:nvSpPr>
        <p:spPr>
          <a:xfrm>
            <a:off x="442856" y="6858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Different Hash Functions</a:t>
            </a:r>
            <a:endParaRPr sz="3600"/>
          </a:p>
        </p:txBody>
      </p:sp>
      <p:sp>
        <p:nvSpPr>
          <p:cNvPr id="359" name="Google Shape;359;p14"/>
          <p:cNvSpPr txBox="1">
            <a:spLocks noGrp="1"/>
          </p:cNvSpPr>
          <p:nvPr>
            <p:ph type="body" idx="1"/>
          </p:nvPr>
        </p:nvSpPr>
        <p:spPr>
          <a:xfrm>
            <a:off x="685800" y="1371600"/>
            <a:ext cx="7848600" cy="50292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tr-TR" sz="2040" b="1"/>
              <a:t>Division Method</a:t>
            </a:r>
            <a:endParaRPr sz="2040" b="1"/>
          </a:p>
          <a:p>
            <a:pPr marL="342900" lvl="0" indent="-274320" algn="l" rtl="0">
              <a:lnSpc>
                <a:spcPct val="80000"/>
              </a:lnSpc>
              <a:spcBef>
                <a:spcPts val="408"/>
              </a:spcBef>
              <a:spcAft>
                <a:spcPts val="0"/>
              </a:spcAft>
              <a:buSzPts val="1550"/>
              <a:buChar char="🞇"/>
            </a:pPr>
            <a:r>
              <a:rPr lang="tr-TR" sz="2040"/>
              <a:t>It is the most simple method of hashing an integer x</a:t>
            </a:r>
            <a:r>
              <a:rPr lang="tr-TR" sz="2040" i="1"/>
              <a:t>. </a:t>
            </a:r>
            <a:endParaRPr sz="2040" i="1"/>
          </a:p>
          <a:p>
            <a:pPr marL="342900" lvl="0" indent="-274320" algn="l" rtl="0">
              <a:lnSpc>
                <a:spcPct val="80000"/>
              </a:lnSpc>
              <a:spcBef>
                <a:spcPts val="408"/>
              </a:spcBef>
              <a:spcAft>
                <a:spcPts val="0"/>
              </a:spcAft>
              <a:buSzPts val="1550"/>
              <a:buChar char="🞇"/>
            </a:pPr>
            <a:r>
              <a:rPr lang="tr-TR" sz="2040" i="1"/>
              <a:t>This method divides x by M and then uses </a:t>
            </a:r>
            <a:r>
              <a:rPr lang="tr-TR" sz="2040"/>
              <a:t>the remainder obtained. </a:t>
            </a:r>
            <a:endParaRPr sz="2040"/>
          </a:p>
          <a:p>
            <a:pPr marL="342900" lvl="0" indent="-274320" algn="l" rtl="0">
              <a:lnSpc>
                <a:spcPct val="80000"/>
              </a:lnSpc>
              <a:spcBef>
                <a:spcPts val="408"/>
              </a:spcBef>
              <a:spcAft>
                <a:spcPts val="0"/>
              </a:spcAft>
              <a:buSzPts val="1550"/>
              <a:buChar char="🞇"/>
            </a:pPr>
            <a:r>
              <a:rPr lang="tr-TR" sz="2040"/>
              <a:t>In this case, the hash function can be given as</a:t>
            </a:r>
            <a:endParaRPr/>
          </a:p>
          <a:p>
            <a:pPr marL="342900" lvl="0" indent="-274320" algn="l" rtl="0">
              <a:lnSpc>
                <a:spcPct val="80000"/>
              </a:lnSpc>
              <a:spcBef>
                <a:spcPts val="408"/>
              </a:spcBef>
              <a:spcAft>
                <a:spcPts val="0"/>
              </a:spcAft>
              <a:buSzPts val="1550"/>
              <a:buNone/>
            </a:pPr>
            <a:r>
              <a:rPr lang="tr-TR" sz="2040"/>
              <a:t>				h(x) = x mod M</a:t>
            </a:r>
            <a:endParaRPr/>
          </a:p>
          <a:p>
            <a:pPr marL="342900" lvl="0" indent="-274320" algn="l" rtl="0">
              <a:lnSpc>
                <a:spcPct val="80000"/>
              </a:lnSpc>
              <a:spcBef>
                <a:spcPts val="408"/>
              </a:spcBef>
              <a:spcAft>
                <a:spcPts val="0"/>
              </a:spcAft>
              <a:buSzPts val="1550"/>
              <a:buChar char="🞇"/>
            </a:pPr>
            <a:r>
              <a:rPr lang="tr-TR" sz="2040"/>
              <a:t>The division method is quite good for just about any value of M and since it requires only a single division operation, the method works very fast. </a:t>
            </a:r>
            <a:endParaRPr sz="2040"/>
          </a:p>
          <a:p>
            <a:pPr marL="342900" lvl="0" indent="-274320" algn="l" rtl="0">
              <a:lnSpc>
                <a:spcPct val="80000"/>
              </a:lnSpc>
              <a:spcBef>
                <a:spcPts val="408"/>
              </a:spcBef>
              <a:spcAft>
                <a:spcPts val="0"/>
              </a:spcAft>
              <a:buSzPts val="1550"/>
              <a:buChar char="🞇"/>
            </a:pPr>
            <a:r>
              <a:rPr lang="tr-TR" sz="2040"/>
              <a:t>However, extra care should be taken to select a suitable value for M.</a:t>
            </a:r>
            <a:endParaRPr/>
          </a:p>
        </p:txBody>
      </p:sp>
      <p:sp>
        <p:nvSpPr>
          <p:cNvPr id="360" name="Google Shape;360;p1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12</a:t>
            </a:fld>
            <a:endParaRPr/>
          </a:p>
        </p:txBody>
      </p:sp>
      <p:sp>
        <p:nvSpPr>
          <p:cNvPr id="361" name="Google Shape;361;p1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15"/>
          <p:cNvSpPr txBox="1">
            <a:spLocks noGrp="1"/>
          </p:cNvSpPr>
          <p:nvPr>
            <p:ph type="title"/>
          </p:nvPr>
        </p:nvSpPr>
        <p:spPr>
          <a:xfrm>
            <a:off x="442856" y="6858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Different Hash Functions</a:t>
            </a:r>
            <a:endParaRPr sz="3600"/>
          </a:p>
        </p:txBody>
      </p:sp>
      <p:sp>
        <p:nvSpPr>
          <p:cNvPr id="368" name="Google Shape;368;p15"/>
          <p:cNvSpPr txBox="1">
            <a:spLocks noGrp="1"/>
          </p:cNvSpPr>
          <p:nvPr>
            <p:ph type="body" idx="1"/>
          </p:nvPr>
        </p:nvSpPr>
        <p:spPr>
          <a:xfrm>
            <a:off x="685800" y="1371600"/>
            <a:ext cx="7848600" cy="5029200"/>
          </a:xfrm>
          <a:prstGeom prst="rect">
            <a:avLst/>
          </a:prstGeom>
          <a:noFill/>
          <a:ln>
            <a:noFill/>
          </a:ln>
        </p:spPr>
        <p:txBody>
          <a:bodyPr spcFirstLastPara="1" wrap="square" lIns="91425" tIns="45700" rIns="91425" bIns="45700" anchor="t" anchorCtr="0">
            <a:normAutofit/>
          </a:bodyPr>
          <a:lstStyle/>
          <a:p>
            <a:pPr marL="342900" lvl="0" indent="-274320" algn="l" rtl="0">
              <a:lnSpc>
                <a:spcPct val="90000"/>
              </a:lnSpc>
              <a:spcBef>
                <a:spcPts val="0"/>
              </a:spcBef>
              <a:spcAft>
                <a:spcPts val="0"/>
              </a:spcAft>
              <a:buSzPts val="1550"/>
              <a:buChar char="🞇"/>
            </a:pPr>
            <a:r>
              <a:rPr lang="tr-TR" sz="2040" b="1"/>
              <a:t>Division Method</a:t>
            </a:r>
            <a:endParaRPr sz="2040" b="1"/>
          </a:p>
          <a:p>
            <a:pPr marL="342900" lvl="0" indent="-274320" algn="l" rtl="0">
              <a:lnSpc>
                <a:spcPct val="90000"/>
              </a:lnSpc>
              <a:spcBef>
                <a:spcPts val="408"/>
              </a:spcBef>
              <a:spcAft>
                <a:spcPts val="0"/>
              </a:spcAft>
              <a:buSzPts val="1550"/>
              <a:buChar char="🞇"/>
            </a:pPr>
            <a:r>
              <a:rPr lang="tr-TR" sz="2040"/>
              <a:t>Generally, it is best to choose M to be a prime number because making M a prime number increases the likelihood that the keys are mapped with a uniformity in the output range of values. </a:t>
            </a:r>
            <a:endParaRPr sz="2040"/>
          </a:p>
          <a:p>
            <a:pPr marL="342900" lvl="0" indent="-274320" algn="l" rtl="0">
              <a:lnSpc>
                <a:spcPct val="90000"/>
              </a:lnSpc>
              <a:spcBef>
                <a:spcPts val="408"/>
              </a:spcBef>
              <a:spcAft>
                <a:spcPts val="0"/>
              </a:spcAft>
              <a:buSzPts val="1550"/>
              <a:buChar char="🞇"/>
            </a:pPr>
            <a:r>
              <a:rPr lang="tr-TR" sz="2040"/>
              <a:t>The division method is extremely simple to implement. </a:t>
            </a:r>
            <a:endParaRPr sz="2040"/>
          </a:p>
          <a:p>
            <a:pPr marL="342900" lvl="0" indent="-274320" algn="l" rtl="0">
              <a:lnSpc>
                <a:spcPct val="90000"/>
              </a:lnSpc>
              <a:spcBef>
                <a:spcPts val="408"/>
              </a:spcBef>
              <a:spcAft>
                <a:spcPts val="0"/>
              </a:spcAft>
              <a:buSzPts val="1550"/>
              <a:buChar char="🞇"/>
            </a:pPr>
            <a:r>
              <a:rPr lang="tr-TR" sz="2040"/>
              <a:t>The following code segment illustrates how to do this:</a:t>
            </a:r>
            <a:endParaRPr/>
          </a:p>
          <a:p>
            <a:pPr marL="342900" lvl="0" indent="-274320" algn="l" rtl="0">
              <a:lnSpc>
                <a:spcPct val="90000"/>
              </a:lnSpc>
              <a:spcBef>
                <a:spcPts val="408"/>
              </a:spcBef>
              <a:spcAft>
                <a:spcPts val="0"/>
              </a:spcAft>
              <a:buSzPts val="1550"/>
              <a:buNone/>
            </a:pPr>
            <a:r>
              <a:rPr lang="tr-TR" sz="2040"/>
              <a:t>		int const M = 97; // a prime number</a:t>
            </a:r>
            <a:endParaRPr sz="2040"/>
          </a:p>
          <a:p>
            <a:pPr marL="342900" lvl="0" indent="-274320" algn="l" rtl="0">
              <a:lnSpc>
                <a:spcPct val="90000"/>
              </a:lnSpc>
              <a:spcBef>
                <a:spcPts val="408"/>
              </a:spcBef>
              <a:spcAft>
                <a:spcPts val="0"/>
              </a:spcAft>
              <a:buSzPts val="1550"/>
              <a:buNone/>
            </a:pPr>
            <a:r>
              <a:rPr lang="tr-TR" sz="2040"/>
              <a:t>		int h (int x)</a:t>
            </a:r>
            <a:endParaRPr/>
          </a:p>
          <a:p>
            <a:pPr marL="342900" lvl="0" indent="-274320" algn="l" rtl="0">
              <a:lnSpc>
                <a:spcPct val="90000"/>
              </a:lnSpc>
              <a:spcBef>
                <a:spcPts val="408"/>
              </a:spcBef>
              <a:spcAft>
                <a:spcPts val="0"/>
              </a:spcAft>
              <a:buSzPts val="1550"/>
              <a:buNone/>
            </a:pPr>
            <a:r>
              <a:rPr lang="tr-TR" sz="2040"/>
              <a:t>		{ return (x % M); }</a:t>
            </a:r>
            <a:endParaRPr/>
          </a:p>
          <a:p>
            <a:pPr marL="342900" lvl="0" indent="-175869" algn="l" rtl="0">
              <a:lnSpc>
                <a:spcPct val="90000"/>
              </a:lnSpc>
              <a:spcBef>
                <a:spcPts val="408"/>
              </a:spcBef>
              <a:spcAft>
                <a:spcPts val="0"/>
              </a:spcAft>
              <a:buSzPts val="1550"/>
              <a:buNone/>
            </a:pPr>
            <a:endParaRPr sz="2040"/>
          </a:p>
        </p:txBody>
      </p:sp>
      <p:sp>
        <p:nvSpPr>
          <p:cNvPr id="369" name="Google Shape;369;p1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13</a:t>
            </a:fld>
            <a:endParaRPr/>
          </a:p>
        </p:txBody>
      </p:sp>
      <p:sp>
        <p:nvSpPr>
          <p:cNvPr id="370" name="Google Shape;370;p1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371" name="Google Shape;371;p15"/>
          <p:cNvPicPr preferRelativeResize="0"/>
          <p:nvPr/>
        </p:nvPicPr>
        <p:blipFill rotWithShape="1">
          <a:blip r:embed="rId3">
            <a:alphaModFix/>
          </a:blip>
          <a:srcRect/>
          <a:stretch/>
        </p:blipFill>
        <p:spPr>
          <a:xfrm>
            <a:off x="1445375" y="4752975"/>
            <a:ext cx="6819900" cy="1419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16"/>
          <p:cNvSpPr txBox="1">
            <a:spLocks noGrp="1"/>
          </p:cNvSpPr>
          <p:nvPr>
            <p:ph type="title"/>
          </p:nvPr>
        </p:nvSpPr>
        <p:spPr>
          <a:xfrm>
            <a:off x="442856" y="6858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Different Hash Functions</a:t>
            </a:r>
            <a:endParaRPr sz="3600"/>
          </a:p>
        </p:txBody>
      </p:sp>
      <p:sp>
        <p:nvSpPr>
          <p:cNvPr id="378" name="Google Shape;378;p16"/>
          <p:cNvSpPr txBox="1">
            <a:spLocks noGrp="1"/>
          </p:cNvSpPr>
          <p:nvPr>
            <p:ph type="body" idx="1"/>
          </p:nvPr>
        </p:nvSpPr>
        <p:spPr>
          <a:xfrm>
            <a:off x="685800" y="1371600"/>
            <a:ext cx="7848600" cy="2667000"/>
          </a:xfrm>
          <a:prstGeom prst="rect">
            <a:avLst/>
          </a:prstGeom>
          <a:noFill/>
          <a:ln>
            <a:noFill/>
          </a:ln>
        </p:spPr>
        <p:txBody>
          <a:bodyPr spcFirstLastPara="1" wrap="square" lIns="91425" tIns="45700" rIns="91425" bIns="45700" anchor="t" anchorCtr="0">
            <a:normAutofit/>
          </a:bodyPr>
          <a:lstStyle/>
          <a:p>
            <a:pPr marL="342900" lvl="0" indent="-274320" algn="l" rtl="0">
              <a:lnSpc>
                <a:spcPct val="90000"/>
              </a:lnSpc>
              <a:spcBef>
                <a:spcPts val="0"/>
              </a:spcBef>
              <a:spcAft>
                <a:spcPts val="0"/>
              </a:spcAft>
              <a:buSzPts val="1550"/>
              <a:buChar char="🞇"/>
            </a:pPr>
            <a:r>
              <a:rPr lang="tr-TR" sz="2040" b="1"/>
              <a:t>Division Method</a:t>
            </a:r>
            <a:endParaRPr sz="2040" b="1"/>
          </a:p>
          <a:p>
            <a:pPr marL="342900" lvl="0" indent="-274320" algn="l" rtl="0">
              <a:lnSpc>
                <a:spcPct val="90000"/>
              </a:lnSpc>
              <a:spcBef>
                <a:spcPts val="408"/>
              </a:spcBef>
              <a:spcAft>
                <a:spcPts val="0"/>
              </a:spcAft>
              <a:buSzPts val="1550"/>
              <a:buChar char="🞇"/>
            </a:pPr>
            <a:r>
              <a:rPr lang="tr-TR" sz="2040"/>
              <a:t>A potential drawback of the division method is that while using this method, consecutive keys map to consecutive hash values. </a:t>
            </a:r>
            <a:endParaRPr sz="2040"/>
          </a:p>
          <a:p>
            <a:pPr marL="342900" lvl="0" indent="-274320" algn="l" rtl="0">
              <a:lnSpc>
                <a:spcPct val="90000"/>
              </a:lnSpc>
              <a:spcBef>
                <a:spcPts val="408"/>
              </a:spcBef>
              <a:spcAft>
                <a:spcPts val="0"/>
              </a:spcAft>
              <a:buSzPts val="1550"/>
              <a:buChar char="🞇"/>
            </a:pPr>
            <a:r>
              <a:rPr lang="tr-TR" sz="2040"/>
              <a:t>On one hand, this is good as it ensures that consecutive keys do not collide, but on the other, it also means that consecutive array locations will be occupied. </a:t>
            </a:r>
            <a:endParaRPr sz="2040"/>
          </a:p>
          <a:p>
            <a:pPr marL="342900" lvl="0" indent="-274320" algn="l" rtl="0">
              <a:lnSpc>
                <a:spcPct val="90000"/>
              </a:lnSpc>
              <a:spcBef>
                <a:spcPts val="408"/>
              </a:spcBef>
              <a:spcAft>
                <a:spcPts val="0"/>
              </a:spcAft>
              <a:buSzPts val="1550"/>
              <a:buChar char="🞇"/>
            </a:pPr>
            <a:r>
              <a:rPr lang="tr-TR" sz="2040"/>
              <a:t>This may lead to degradation in performance.</a:t>
            </a:r>
            <a:endParaRPr sz="2040"/>
          </a:p>
        </p:txBody>
      </p:sp>
      <p:sp>
        <p:nvSpPr>
          <p:cNvPr id="379" name="Google Shape;379;p1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14</a:t>
            </a:fld>
            <a:endParaRPr/>
          </a:p>
        </p:txBody>
      </p:sp>
      <p:sp>
        <p:nvSpPr>
          <p:cNvPr id="380" name="Google Shape;380;p1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17"/>
          <p:cNvSpPr txBox="1">
            <a:spLocks noGrp="1"/>
          </p:cNvSpPr>
          <p:nvPr>
            <p:ph type="title"/>
          </p:nvPr>
        </p:nvSpPr>
        <p:spPr>
          <a:xfrm>
            <a:off x="442856" y="6858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Different Hash Functions</a:t>
            </a:r>
            <a:endParaRPr sz="3600"/>
          </a:p>
        </p:txBody>
      </p:sp>
      <p:sp>
        <p:nvSpPr>
          <p:cNvPr id="387" name="Google Shape;387;p17"/>
          <p:cNvSpPr txBox="1">
            <a:spLocks noGrp="1"/>
          </p:cNvSpPr>
          <p:nvPr>
            <p:ph type="body" idx="1"/>
          </p:nvPr>
        </p:nvSpPr>
        <p:spPr>
          <a:xfrm>
            <a:off x="685800" y="1371600"/>
            <a:ext cx="7848600" cy="48768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687"/>
              <a:buChar char="🞇"/>
            </a:pPr>
            <a:r>
              <a:rPr lang="tr-TR" sz="2220" b="1"/>
              <a:t>Multiplication Method</a:t>
            </a:r>
            <a:endParaRPr sz="2220" b="1"/>
          </a:p>
          <a:p>
            <a:pPr marL="342900" lvl="0" indent="-274319" algn="l" rtl="0">
              <a:spcBef>
                <a:spcPts val="444"/>
              </a:spcBef>
              <a:spcAft>
                <a:spcPts val="0"/>
              </a:spcAft>
              <a:buSzPts val="1687"/>
              <a:buChar char="🞇"/>
            </a:pPr>
            <a:r>
              <a:rPr lang="tr-TR" sz="2220"/>
              <a:t>The steps involved in the multiplication method are as follows:</a:t>
            </a:r>
            <a:endParaRPr/>
          </a:p>
          <a:p>
            <a:pPr marL="342900" lvl="0" indent="-274319" algn="l" rtl="0">
              <a:spcBef>
                <a:spcPts val="444"/>
              </a:spcBef>
              <a:spcAft>
                <a:spcPts val="0"/>
              </a:spcAft>
              <a:buSzPts val="1687"/>
              <a:buChar char="🞇"/>
            </a:pPr>
            <a:r>
              <a:rPr lang="tr-TR" sz="2220" i="1"/>
              <a:t>Step 1: Choose a constant A such that 0 &lt; A &lt; 1.</a:t>
            </a:r>
            <a:endParaRPr sz="2220" i="1"/>
          </a:p>
          <a:p>
            <a:pPr marL="342900" lvl="0" indent="-274319" algn="l" rtl="0">
              <a:spcBef>
                <a:spcPts val="444"/>
              </a:spcBef>
              <a:spcAft>
                <a:spcPts val="0"/>
              </a:spcAft>
              <a:buSzPts val="1687"/>
              <a:buChar char="🞇"/>
            </a:pPr>
            <a:r>
              <a:rPr lang="tr-TR" sz="2220" i="1"/>
              <a:t>Step 2: Multiply the key k by A.</a:t>
            </a:r>
            <a:endParaRPr/>
          </a:p>
          <a:p>
            <a:pPr marL="342900" lvl="0" indent="-274319" algn="l" rtl="0">
              <a:spcBef>
                <a:spcPts val="444"/>
              </a:spcBef>
              <a:spcAft>
                <a:spcPts val="0"/>
              </a:spcAft>
              <a:buSzPts val="1687"/>
              <a:buChar char="🞇"/>
            </a:pPr>
            <a:r>
              <a:rPr lang="tr-TR" sz="2220" i="1"/>
              <a:t>Step 3: Extract the fractional part of kA.</a:t>
            </a:r>
            <a:endParaRPr/>
          </a:p>
          <a:p>
            <a:pPr marL="342900" lvl="0" indent="-274319" algn="l" rtl="0">
              <a:spcBef>
                <a:spcPts val="444"/>
              </a:spcBef>
              <a:spcAft>
                <a:spcPts val="0"/>
              </a:spcAft>
              <a:buSzPts val="1687"/>
              <a:buChar char="🞇"/>
            </a:pPr>
            <a:r>
              <a:rPr lang="tr-TR" sz="2220" i="1"/>
              <a:t>Step 4: Multiply the result of Step 3 by the size of hash table (m).</a:t>
            </a:r>
            <a:endParaRPr/>
          </a:p>
          <a:p>
            <a:pPr marL="342900" lvl="0" indent="-274319" algn="l" rtl="0">
              <a:spcBef>
                <a:spcPts val="444"/>
              </a:spcBef>
              <a:spcAft>
                <a:spcPts val="0"/>
              </a:spcAft>
              <a:buSzPts val="1687"/>
              <a:buChar char="🞇"/>
            </a:pPr>
            <a:r>
              <a:rPr lang="tr-TR" sz="2220"/>
              <a:t>Hence, the hash function can be given as:</a:t>
            </a:r>
            <a:endParaRPr/>
          </a:p>
          <a:p>
            <a:pPr marL="342900" lvl="0" indent="-274320" algn="l" rtl="0">
              <a:spcBef>
                <a:spcPts val="444"/>
              </a:spcBef>
              <a:spcAft>
                <a:spcPts val="0"/>
              </a:spcAft>
              <a:buSzPts val="1687"/>
              <a:buNone/>
            </a:pPr>
            <a:r>
              <a:rPr lang="tr-TR" sz="2220"/>
              <a:t>		h(k) =  m (kA mod 1) </a:t>
            </a:r>
            <a:endParaRPr/>
          </a:p>
          <a:p>
            <a:pPr marL="342900" lvl="0" indent="-274320" algn="l" rtl="0">
              <a:spcBef>
                <a:spcPts val="444"/>
              </a:spcBef>
              <a:spcAft>
                <a:spcPts val="0"/>
              </a:spcAft>
              <a:buSzPts val="1687"/>
              <a:buNone/>
            </a:pPr>
            <a:r>
              <a:rPr lang="tr-TR" sz="2220"/>
              <a:t>	where (kA mod 1) gives the fractional part of kA and m is the total number of indices in the hash table.</a:t>
            </a:r>
            <a:endParaRPr sz="2220"/>
          </a:p>
        </p:txBody>
      </p:sp>
      <p:sp>
        <p:nvSpPr>
          <p:cNvPr id="388" name="Google Shape;388;p1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15</a:t>
            </a:fld>
            <a:endParaRPr/>
          </a:p>
        </p:txBody>
      </p:sp>
      <p:sp>
        <p:nvSpPr>
          <p:cNvPr id="389" name="Google Shape;389;p1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18"/>
          <p:cNvSpPr txBox="1">
            <a:spLocks noGrp="1"/>
          </p:cNvSpPr>
          <p:nvPr>
            <p:ph type="title"/>
          </p:nvPr>
        </p:nvSpPr>
        <p:spPr>
          <a:xfrm>
            <a:off x="442856" y="4572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Different Hash Functions</a:t>
            </a:r>
            <a:endParaRPr sz="3600"/>
          </a:p>
        </p:txBody>
      </p:sp>
      <p:sp>
        <p:nvSpPr>
          <p:cNvPr id="396" name="Google Shape;396;p18"/>
          <p:cNvSpPr txBox="1">
            <a:spLocks noGrp="1"/>
          </p:cNvSpPr>
          <p:nvPr>
            <p:ph type="body" idx="1"/>
          </p:nvPr>
        </p:nvSpPr>
        <p:spPr>
          <a:xfrm>
            <a:off x="685800" y="1066800"/>
            <a:ext cx="7848600" cy="25908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tr-TR" sz="2220" b="1"/>
              <a:t>Multiplication Method</a:t>
            </a:r>
            <a:endParaRPr sz="2220" b="1"/>
          </a:p>
          <a:p>
            <a:pPr marL="342900" lvl="0" indent="-274319" algn="l" rtl="0">
              <a:lnSpc>
                <a:spcPct val="80000"/>
              </a:lnSpc>
              <a:spcBef>
                <a:spcPts val="444"/>
              </a:spcBef>
              <a:spcAft>
                <a:spcPts val="0"/>
              </a:spcAft>
              <a:buSzPts val="1687"/>
              <a:buChar char="🞇"/>
            </a:pPr>
            <a:r>
              <a:rPr lang="tr-TR" sz="2220"/>
              <a:t>The greatest advantage of this method is that it works practically with any value of A. </a:t>
            </a:r>
            <a:endParaRPr sz="2220"/>
          </a:p>
          <a:p>
            <a:pPr marL="342900" lvl="0" indent="-274319" algn="l" rtl="0">
              <a:lnSpc>
                <a:spcPct val="80000"/>
              </a:lnSpc>
              <a:spcBef>
                <a:spcPts val="444"/>
              </a:spcBef>
              <a:spcAft>
                <a:spcPts val="0"/>
              </a:spcAft>
              <a:buSzPts val="1687"/>
              <a:buChar char="🞇"/>
            </a:pPr>
            <a:r>
              <a:rPr lang="tr-TR" sz="2220"/>
              <a:t>Although the algorithm works better with some values, the optimal choice depends on the characteristics of the data being hashed. </a:t>
            </a:r>
            <a:endParaRPr sz="2220"/>
          </a:p>
          <a:p>
            <a:pPr marL="342900" lvl="0" indent="-274319" algn="l" rtl="0">
              <a:lnSpc>
                <a:spcPct val="80000"/>
              </a:lnSpc>
              <a:spcBef>
                <a:spcPts val="444"/>
              </a:spcBef>
              <a:spcAft>
                <a:spcPts val="0"/>
              </a:spcAft>
              <a:buSzPts val="1687"/>
              <a:buChar char="🞇"/>
            </a:pPr>
            <a:r>
              <a:rPr lang="tr-TR" sz="2220"/>
              <a:t>Knuth has suggested that the best choice of A is</a:t>
            </a:r>
            <a:endParaRPr/>
          </a:p>
          <a:p>
            <a:pPr marL="342900" lvl="0" indent="-274320" algn="l" rtl="0">
              <a:lnSpc>
                <a:spcPct val="80000"/>
              </a:lnSpc>
              <a:spcBef>
                <a:spcPts val="444"/>
              </a:spcBef>
              <a:spcAft>
                <a:spcPts val="0"/>
              </a:spcAft>
              <a:buSzPts val="1687"/>
              <a:buNone/>
            </a:pPr>
            <a:r>
              <a:rPr lang="tr-TR" sz="2220"/>
              <a:t>		(sqrt5 – 1) /2 = 0.6180339887</a:t>
            </a:r>
            <a:endParaRPr/>
          </a:p>
        </p:txBody>
      </p:sp>
      <p:sp>
        <p:nvSpPr>
          <p:cNvPr id="397" name="Google Shape;397;p1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16</a:t>
            </a:fld>
            <a:endParaRPr/>
          </a:p>
        </p:txBody>
      </p:sp>
      <p:sp>
        <p:nvSpPr>
          <p:cNvPr id="398" name="Google Shape;398;p1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399" name="Google Shape;399;p18"/>
          <p:cNvPicPr preferRelativeResize="0"/>
          <p:nvPr/>
        </p:nvPicPr>
        <p:blipFill rotWithShape="1">
          <a:blip r:embed="rId3">
            <a:alphaModFix/>
          </a:blip>
          <a:srcRect/>
          <a:stretch/>
        </p:blipFill>
        <p:spPr>
          <a:xfrm>
            <a:off x="1066800" y="3657600"/>
            <a:ext cx="7391400" cy="2409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9"/>
          <p:cNvSpPr txBox="1">
            <a:spLocks noGrp="1"/>
          </p:cNvSpPr>
          <p:nvPr>
            <p:ph type="title"/>
          </p:nvPr>
        </p:nvSpPr>
        <p:spPr>
          <a:xfrm>
            <a:off x="442856" y="4572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Different Hash Functions</a:t>
            </a:r>
            <a:endParaRPr sz="3600"/>
          </a:p>
        </p:txBody>
      </p:sp>
      <p:sp>
        <p:nvSpPr>
          <p:cNvPr id="406" name="Google Shape;406;p19"/>
          <p:cNvSpPr txBox="1">
            <a:spLocks noGrp="1"/>
          </p:cNvSpPr>
          <p:nvPr>
            <p:ph type="body" idx="1"/>
          </p:nvPr>
        </p:nvSpPr>
        <p:spPr>
          <a:xfrm>
            <a:off x="685800" y="1066800"/>
            <a:ext cx="7848600" cy="48768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tr-TR" sz="1860" b="1"/>
              <a:t>Mid-square Method</a:t>
            </a:r>
            <a:endParaRPr sz="1860" b="1"/>
          </a:p>
          <a:p>
            <a:pPr marL="342900" lvl="0" indent="-274319" algn="l" rtl="0">
              <a:lnSpc>
                <a:spcPct val="80000"/>
              </a:lnSpc>
              <a:spcBef>
                <a:spcPts val="372"/>
              </a:spcBef>
              <a:spcAft>
                <a:spcPts val="0"/>
              </a:spcAft>
              <a:buSzPts val="1414"/>
              <a:buChar char="🞇"/>
            </a:pPr>
            <a:r>
              <a:rPr lang="tr-TR" sz="1860"/>
              <a:t>The mid-square method is a good hash function which works in two steps:</a:t>
            </a:r>
            <a:endParaRPr/>
          </a:p>
          <a:p>
            <a:pPr marL="342900" lvl="0" indent="-274319" algn="l" rtl="0">
              <a:lnSpc>
                <a:spcPct val="80000"/>
              </a:lnSpc>
              <a:spcBef>
                <a:spcPts val="372"/>
              </a:spcBef>
              <a:spcAft>
                <a:spcPts val="0"/>
              </a:spcAft>
              <a:buSzPts val="1414"/>
              <a:buChar char="🞇"/>
            </a:pPr>
            <a:r>
              <a:rPr lang="tr-TR" sz="1860" i="1"/>
              <a:t>Step 1: Square the value of the key. That is, find k</a:t>
            </a:r>
            <a:r>
              <a:rPr lang="tr-TR" sz="1860" i="1" baseline="30000"/>
              <a:t>2</a:t>
            </a:r>
            <a:r>
              <a:rPr lang="tr-TR" sz="1860" i="1"/>
              <a:t>.</a:t>
            </a:r>
            <a:endParaRPr/>
          </a:p>
          <a:p>
            <a:pPr marL="342900" lvl="0" indent="-274319" algn="l" rtl="0">
              <a:lnSpc>
                <a:spcPct val="80000"/>
              </a:lnSpc>
              <a:spcBef>
                <a:spcPts val="372"/>
              </a:spcBef>
              <a:spcAft>
                <a:spcPts val="0"/>
              </a:spcAft>
              <a:buSzPts val="1414"/>
              <a:buChar char="🞇"/>
            </a:pPr>
            <a:r>
              <a:rPr lang="tr-TR" sz="1860" i="1"/>
              <a:t>Step 2: Extract the middle r digits of the result obtained in Step 1.</a:t>
            </a:r>
            <a:endParaRPr/>
          </a:p>
          <a:p>
            <a:pPr marL="342900" lvl="0" indent="-274319" algn="l" rtl="0">
              <a:lnSpc>
                <a:spcPct val="80000"/>
              </a:lnSpc>
              <a:spcBef>
                <a:spcPts val="372"/>
              </a:spcBef>
              <a:spcAft>
                <a:spcPts val="0"/>
              </a:spcAft>
              <a:buSzPts val="1414"/>
              <a:buChar char="🞇"/>
            </a:pPr>
            <a:r>
              <a:rPr lang="tr-TR" sz="1860"/>
              <a:t>The algorithm works well because most or all digits of the key value contribute to the result. </a:t>
            </a:r>
            <a:endParaRPr sz="1860"/>
          </a:p>
          <a:p>
            <a:pPr marL="342900" lvl="0" indent="-274319" algn="l" rtl="0">
              <a:lnSpc>
                <a:spcPct val="80000"/>
              </a:lnSpc>
              <a:spcBef>
                <a:spcPts val="372"/>
              </a:spcBef>
              <a:spcAft>
                <a:spcPts val="0"/>
              </a:spcAft>
              <a:buSzPts val="1414"/>
              <a:buChar char="🞇"/>
            </a:pPr>
            <a:r>
              <a:rPr lang="tr-TR" sz="1860"/>
              <a:t>This is because all the digits in the original key value contribute to produce the middle digits of the squared value. </a:t>
            </a:r>
            <a:endParaRPr sz="1860"/>
          </a:p>
          <a:p>
            <a:pPr marL="342900" lvl="0" indent="-274319" algn="l" rtl="0">
              <a:lnSpc>
                <a:spcPct val="80000"/>
              </a:lnSpc>
              <a:spcBef>
                <a:spcPts val="372"/>
              </a:spcBef>
              <a:spcAft>
                <a:spcPts val="0"/>
              </a:spcAft>
              <a:buSzPts val="1414"/>
              <a:buChar char="🞇"/>
            </a:pPr>
            <a:r>
              <a:rPr lang="tr-TR" sz="1860"/>
              <a:t>Therefore, the result is not dominated by the distribution of the bottom digit or the top digit of the original key value.</a:t>
            </a:r>
            <a:endParaRPr/>
          </a:p>
          <a:p>
            <a:pPr marL="342900" lvl="0" indent="-274319" algn="l" rtl="0">
              <a:lnSpc>
                <a:spcPct val="80000"/>
              </a:lnSpc>
              <a:spcBef>
                <a:spcPts val="372"/>
              </a:spcBef>
              <a:spcAft>
                <a:spcPts val="0"/>
              </a:spcAft>
              <a:buSzPts val="1414"/>
              <a:buChar char="🞇"/>
            </a:pPr>
            <a:r>
              <a:rPr lang="tr-TR" sz="1860"/>
              <a:t>In the mid-square method, the same r digits must be chosen from all the keys. </a:t>
            </a:r>
            <a:endParaRPr sz="1860"/>
          </a:p>
          <a:p>
            <a:pPr marL="342900" lvl="0" indent="-274319" algn="l" rtl="0">
              <a:lnSpc>
                <a:spcPct val="80000"/>
              </a:lnSpc>
              <a:spcBef>
                <a:spcPts val="372"/>
              </a:spcBef>
              <a:spcAft>
                <a:spcPts val="0"/>
              </a:spcAft>
              <a:buSzPts val="1414"/>
              <a:buChar char="🞇"/>
            </a:pPr>
            <a:r>
              <a:rPr lang="tr-TR" sz="1860"/>
              <a:t>Therefore, the hash function can be given as:</a:t>
            </a:r>
            <a:endParaRPr/>
          </a:p>
          <a:p>
            <a:pPr marL="342900" lvl="0" indent="-274320" algn="l" rtl="0">
              <a:lnSpc>
                <a:spcPct val="80000"/>
              </a:lnSpc>
              <a:spcBef>
                <a:spcPts val="372"/>
              </a:spcBef>
              <a:spcAft>
                <a:spcPts val="0"/>
              </a:spcAft>
              <a:buSzPts val="1414"/>
              <a:buNone/>
            </a:pPr>
            <a:r>
              <a:rPr lang="tr-TR" sz="1860"/>
              <a:t>				h(k) = s</a:t>
            </a:r>
            <a:endParaRPr/>
          </a:p>
          <a:p>
            <a:pPr marL="342900" lvl="0" indent="-274320" algn="l" rtl="0">
              <a:lnSpc>
                <a:spcPct val="80000"/>
              </a:lnSpc>
              <a:spcBef>
                <a:spcPts val="372"/>
              </a:spcBef>
              <a:spcAft>
                <a:spcPts val="0"/>
              </a:spcAft>
              <a:buSzPts val="1414"/>
              <a:buNone/>
            </a:pPr>
            <a:r>
              <a:rPr lang="tr-TR" sz="1860"/>
              <a:t>		where s is obtained by selecting r digits from k</a:t>
            </a:r>
            <a:r>
              <a:rPr lang="tr-TR" sz="1860" baseline="30000"/>
              <a:t>2</a:t>
            </a:r>
            <a:r>
              <a:rPr lang="tr-TR" sz="1860"/>
              <a:t>.</a:t>
            </a:r>
            <a:endParaRPr sz="1860"/>
          </a:p>
        </p:txBody>
      </p:sp>
      <p:sp>
        <p:nvSpPr>
          <p:cNvPr id="407" name="Google Shape;407;p1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17</a:t>
            </a:fld>
            <a:endParaRPr/>
          </a:p>
        </p:txBody>
      </p:sp>
      <p:sp>
        <p:nvSpPr>
          <p:cNvPr id="408" name="Google Shape;408;p1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20"/>
          <p:cNvSpPr txBox="1">
            <a:spLocks noGrp="1"/>
          </p:cNvSpPr>
          <p:nvPr>
            <p:ph type="title"/>
          </p:nvPr>
        </p:nvSpPr>
        <p:spPr>
          <a:xfrm>
            <a:off x="442856" y="4572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Different Hash Functions</a:t>
            </a:r>
            <a:endParaRPr sz="3600"/>
          </a:p>
        </p:txBody>
      </p:sp>
      <p:sp>
        <p:nvSpPr>
          <p:cNvPr id="415" name="Google Shape;415;p20"/>
          <p:cNvSpPr txBox="1">
            <a:spLocks noGrp="1"/>
          </p:cNvSpPr>
          <p:nvPr>
            <p:ph type="body" idx="1"/>
          </p:nvPr>
        </p:nvSpPr>
        <p:spPr>
          <a:xfrm>
            <a:off x="685800" y="1066800"/>
            <a:ext cx="7848600" cy="5334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a:t>Mid-square Method</a:t>
            </a:r>
            <a:endParaRPr b="1"/>
          </a:p>
        </p:txBody>
      </p:sp>
      <p:sp>
        <p:nvSpPr>
          <p:cNvPr id="416" name="Google Shape;416;p2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18</a:t>
            </a:fld>
            <a:endParaRPr/>
          </a:p>
        </p:txBody>
      </p:sp>
      <p:sp>
        <p:nvSpPr>
          <p:cNvPr id="417" name="Google Shape;417;p2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418" name="Google Shape;418;p20"/>
          <p:cNvPicPr preferRelativeResize="0"/>
          <p:nvPr/>
        </p:nvPicPr>
        <p:blipFill rotWithShape="1">
          <a:blip r:embed="rId3">
            <a:alphaModFix/>
          </a:blip>
          <a:srcRect/>
          <a:stretch/>
        </p:blipFill>
        <p:spPr>
          <a:xfrm>
            <a:off x="642938" y="2457450"/>
            <a:ext cx="7858125" cy="2190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1"/>
          <p:cNvSpPr txBox="1">
            <a:spLocks noGrp="1"/>
          </p:cNvSpPr>
          <p:nvPr>
            <p:ph type="title"/>
          </p:nvPr>
        </p:nvSpPr>
        <p:spPr>
          <a:xfrm>
            <a:off x="442856" y="4572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Different Hash Functions</a:t>
            </a:r>
            <a:endParaRPr sz="3600"/>
          </a:p>
        </p:txBody>
      </p:sp>
      <p:sp>
        <p:nvSpPr>
          <p:cNvPr id="425" name="Google Shape;425;p21"/>
          <p:cNvSpPr txBox="1">
            <a:spLocks noGrp="1"/>
          </p:cNvSpPr>
          <p:nvPr>
            <p:ph type="body" idx="1"/>
          </p:nvPr>
        </p:nvSpPr>
        <p:spPr>
          <a:xfrm>
            <a:off x="685800" y="1066800"/>
            <a:ext cx="7848600" cy="49530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tr-TR" sz="2040" b="1"/>
              <a:t>Folding Method</a:t>
            </a:r>
            <a:endParaRPr sz="2040" b="1"/>
          </a:p>
          <a:p>
            <a:pPr marL="342900" lvl="0" indent="-274320" algn="l" rtl="0">
              <a:lnSpc>
                <a:spcPct val="80000"/>
              </a:lnSpc>
              <a:spcBef>
                <a:spcPts val="408"/>
              </a:spcBef>
              <a:spcAft>
                <a:spcPts val="0"/>
              </a:spcAft>
              <a:buSzPts val="1550"/>
              <a:buChar char="🞇"/>
            </a:pPr>
            <a:r>
              <a:rPr lang="tr-TR" sz="2040"/>
              <a:t>The folding method works in the following two steps:</a:t>
            </a:r>
            <a:endParaRPr/>
          </a:p>
          <a:p>
            <a:pPr marL="342900" lvl="0" indent="-274320" algn="l" rtl="0">
              <a:lnSpc>
                <a:spcPct val="80000"/>
              </a:lnSpc>
              <a:spcBef>
                <a:spcPts val="408"/>
              </a:spcBef>
              <a:spcAft>
                <a:spcPts val="0"/>
              </a:spcAft>
              <a:buSzPts val="1550"/>
              <a:buChar char="🞇"/>
            </a:pPr>
            <a:r>
              <a:rPr lang="tr-TR" sz="2040" i="1"/>
              <a:t>Step 1: Divide the key value into a number of parts. </a:t>
            </a:r>
            <a:endParaRPr sz="2040" i="1"/>
          </a:p>
          <a:p>
            <a:pPr marL="342900" lvl="0" indent="-274320" algn="l" rtl="0">
              <a:lnSpc>
                <a:spcPct val="80000"/>
              </a:lnSpc>
              <a:spcBef>
                <a:spcPts val="408"/>
              </a:spcBef>
              <a:spcAft>
                <a:spcPts val="0"/>
              </a:spcAft>
              <a:buSzPts val="1550"/>
              <a:buChar char="🞇"/>
            </a:pPr>
            <a:r>
              <a:rPr lang="tr-TR" sz="2040" i="1"/>
              <a:t>That is, divide k into parts k</a:t>
            </a:r>
            <a:r>
              <a:rPr lang="tr-TR" sz="2040" i="1" baseline="-25000"/>
              <a:t>1</a:t>
            </a:r>
            <a:r>
              <a:rPr lang="tr-TR" sz="2040" i="1"/>
              <a:t>, k</a:t>
            </a:r>
            <a:r>
              <a:rPr lang="tr-TR" sz="2040" i="1" baseline="-25000"/>
              <a:t>2</a:t>
            </a:r>
            <a:r>
              <a:rPr lang="tr-TR" sz="2040" i="1"/>
              <a:t>, ..., k</a:t>
            </a:r>
            <a:r>
              <a:rPr lang="tr-TR" sz="2040" i="1" baseline="-25000"/>
              <a:t>n</a:t>
            </a:r>
            <a:r>
              <a:rPr lang="tr-TR" sz="2040" i="1"/>
              <a:t>, where </a:t>
            </a:r>
            <a:r>
              <a:rPr lang="tr-TR" sz="2040"/>
              <a:t>each part has the same number of digits except the last part which may have lesser digits than the other parts.</a:t>
            </a:r>
            <a:endParaRPr/>
          </a:p>
          <a:p>
            <a:pPr marL="342900" lvl="0" indent="-274320" algn="l" rtl="0">
              <a:lnSpc>
                <a:spcPct val="80000"/>
              </a:lnSpc>
              <a:spcBef>
                <a:spcPts val="408"/>
              </a:spcBef>
              <a:spcAft>
                <a:spcPts val="0"/>
              </a:spcAft>
              <a:buSzPts val="1550"/>
              <a:buChar char="🞇"/>
            </a:pPr>
            <a:r>
              <a:rPr lang="tr-TR" sz="2040" i="1"/>
              <a:t>Step 2: Add the individual parts. That is, obtain the sum of k</a:t>
            </a:r>
            <a:r>
              <a:rPr lang="tr-TR" sz="2040" i="1" baseline="-25000"/>
              <a:t>1</a:t>
            </a:r>
            <a:r>
              <a:rPr lang="tr-TR" sz="2040" i="1"/>
              <a:t> + k</a:t>
            </a:r>
            <a:r>
              <a:rPr lang="tr-TR" sz="2040" i="1" baseline="-25000"/>
              <a:t>2</a:t>
            </a:r>
            <a:r>
              <a:rPr lang="tr-TR" sz="2040" i="1"/>
              <a:t> + ... + k</a:t>
            </a:r>
            <a:r>
              <a:rPr lang="tr-TR" sz="2040" i="1" baseline="-25000"/>
              <a:t>n</a:t>
            </a:r>
            <a:r>
              <a:rPr lang="tr-TR" sz="2040" i="1"/>
              <a:t>. </a:t>
            </a:r>
            <a:endParaRPr sz="2040" i="1"/>
          </a:p>
          <a:p>
            <a:pPr marL="342900" lvl="0" indent="-274320" algn="l" rtl="0">
              <a:lnSpc>
                <a:spcPct val="80000"/>
              </a:lnSpc>
              <a:spcBef>
                <a:spcPts val="408"/>
              </a:spcBef>
              <a:spcAft>
                <a:spcPts val="0"/>
              </a:spcAft>
              <a:buSzPts val="1550"/>
              <a:buChar char="🞇"/>
            </a:pPr>
            <a:r>
              <a:rPr lang="tr-TR" sz="2040" i="1"/>
              <a:t>The hash value is </a:t>
            </a:r>
            <a:r>
              <a:rPr lang="tr-TR" sz="2040"/>
              <a:t>produced by ignoring the last carry, if any.</a:t>
            </a:r>
            <a:endParaRPr/>
          </a:p>
          <a:p>
            <a:pPr marL="342900" lvl="0" indent="-274320" algn="l" rtl="0">
              <a:lnSpc>
                <a:spcPct val="80000"/>
              </a:lnSpc>
              <a:spcBef>
                <a:spcPts val="408"/>
              </a:spcBef>
              <a:spcAft>
                <a:spcPts val="0"/>
              </a:spcAft>
              <a:buSzPts val="1550"/>
              <a:buChar char="🞇"/>
            </a:pPr>
            <a:r>
              <a:rPr lang="tr-TR" sz="2040"/>
              <a:t>Note that the number of digits in each part of the key will vary depending upon the size of the hash table. </a:t>
            </a:r>
            <a:endParaRPr sz="2040"/>
          </a:p>
          <a:p>
            <a:pPr marL="342900" lvl="0" indent="-274320" algn="l" rtl="0">
              <a:lnSpc>
                <a:spcPct val="80000"/>
              </a:lnSpc>
              <a:spcBef>
                <a:spcPts val="408"/>
              </a:spcBef>
              <a:spcAft>
                <a:spcPts val="0"/>
              </a:spcAft>
              <a:buSzPts val="1550"/>
              <a:buChar char="🞇"/>
            </a:pPr>
            <a:r>
              <a:rPr lang="tr-TR" sz="2040"/>
              <a:t>For example, if the hash table has a size of 1000, then there are 1000 locations in the hash table. </a:t>
            </a:r>
            <a:endParaRPr sz="2040"/>
          </a:p>
          <a:p>
            <a:pPr marL="342900" lvl="0" indent="-274320" algn="l" rtl="0">
              <a:lnSpc>
                <a:spcPct val="80000"/>
              </a:lnSpc>
              <a:spcBef>
                <a:spcPts val="408"/>
              </a:spcBef>
              <a:spcAft>
                <a:spcPts val="0"/>
              </a:spcAft>
              <a:buSzPts val="1550"/>
              <a:buChar char="🞇"/>
            </a:pPr>
            <a:r>
              <a:rPr lang="tr-TR" sz="2040"/>
              <a:t>To address these 1000 locations, we need at least three digits; therefore, each part of the key must have three digits except the last part which may have lesser digits.</a:t>
            </a:r>
            <a:endParaRPr sz="2040"/>
          </a:p>
        </p:txBody>
      </p:sp>
      <p:sp>
        <p:nvSpPr>
          <p:cNvPr id="426" name="Google Shape;426;p2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19</a:t>
            </a:fld>
            <a:endParaRPr/>
          </a:p>
        </p:txBody>
      </p:sp>
      <p:sp>
        <p:nvSpPr>
          <p:cNvPr id="427" name="Google Shape;427;p2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
          <p:cNvSpPr txBox="1">
            <a:spLocks noGrp="1"/>
          </p:cNvSpPr>
          <p:nvPr>
            <p:ph type="body" idx="1"/>
          </p:nvPr>
        </p:nvSpPr>
        <p:spPr>
          <a:xfrm>
            <a:off x="1043492" y="990600"/>
            <a:ext cx="7186108" cy="5105399"/>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a:t>Introduction</a:t>
            </a:r>
            <a:endParaRPr/>
          </a:p>
          <a:p>
            <a:pPr marL="342900" lvl="0" indent="-274319" algn="l" rtl="0">
              <a:spcBef>
                <a:spcPts val="480"/>
              </a:spcBef>
              <a:spcAft>
                <a:spcPts val="0"/>
              </a:spcAft>
              <a:buSzPts val="1824"/>
              <a:buChar char="🞇"/>
            </a:pPr>
            <a:r>
              <a:rPr lang="tr-TR"/>
              <a:t>Hash Tables</a:t>
            </a:r>
            <a:endParaRPr/>
          </a:p>
          <a:p>
            <a:pPr marL="342900" lvl="0" indent="-274319" algn="l" rtl="0">
              <a:spcBef>
                <a:spcPts val="480"/>
              </a:spcBef>
              <a:spcAft>
                <a:spcPts val="0"/>
              </a:spcAft>
              <a:buSzPts val="1824"/>
              <a:buChar char="🞇"/>
            </a:pPr>
            <a:r>
              <a:rPr lang="tr-TR"/>
              <a:t>Hash Functions</a:t>
            </a:r>
            <a:endParaRPr/>
          </a:p>
          <a:p>
            <a:pPr marL="342900" lvl="0" indent="-274319" algn="l" rtl="0">
              <a:spcBef>
                <a:spcPts val="480"/>
              </a:spcBef>
              <a:spcAft>
                <a:spcPts val="0"/>
              </a:spcAft>
              <a:buSzPts val="1824"/>
              <a:buChar char="🞇"/>
            </a:pPr>
            <a:r>
              <a:rPr lang="tr-TR"/>
              <a:t>Collisions</a:t>
            </a:r>
            <a:endParaRPr/>
          </a:p>
          <a:p>
            <a:pPr marL="342900" lvl="0" indent="-158496" algn="l" rtl="0">
              <a:spcBef>
                <a:spcPts val="480"/>
              </a:spcBef>
              <a:spcAft>
                <a:spcPts val="0"/>
              </a:spcAft>
              <a:buSzPts val="1824"/>
              <a:buNone/>
            </a:pPr>
            <a:endParaRPr/>
          </a:p>
          <a:p>
            <a:pPr marL="342900" lvl="0" indent="-158496" algn="l" rtl="0">
              <a:spcBef>
                <a:spcPts val="480"/>
              </a:spcBef>
              <a:spcAft>
                <a:spcPts val="0"/>
              </a:spcAft>
              <a:buSzPts val="1824"/>
              <a:buNone/>
            </a:pPr>
            <a:endParaRPr/>
          </a:p>
        </p:txBody>
      </p:sp>
      <p:sp>
        <p:nvSpPr>
          <p:cNvPr id="268" name="Google Shape;268;p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a:t>
            </a:fld>
            <a:endParaRPr/>
          </a:p>
        </p:txBody>
      </p:sp>
      <p:sp>
        <p:nvSpPr>
          <p:cNvPr id="269" name="Google Shape;269;p2"/>
          <p:cNvSpPr txBox="1">
            <a:spLocks noGrp="1"/>
          </p:cNvSpPr>
          <p:nvPr>
            <p:ph type="ftr" idx="11"/>
          </p:nvPr>
        </p:nvSpPr>
        <p:spPr>
          <a:xfrm>
            <a:off x="4641448" y="5715000"/>
            <a:ext cx="3502152" cy="50228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a:p>
            <a:pPr marL="0" lvl="0" indent="0" algn="r"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22"/>
          <p:cNvSpPr txBox="1">
            <a:spLocks noGrp="1"/>
          </p:cNvSpPr>
          <p:nvPr>
            <p:ph type="title"/>
          </p:nvPr>
        </p:nvSpPr>
        <p:spPr>
          <a:xfrm>
            <a:off x="442856" y="4572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Different Hash Functions</a:t>
            </a:r>
            <a:endParaRPr sz="3600"/>
          </a:p>
        </p:txBody>
      </p:sp>
      <p:sp>
        <p:nvSpPr>
          <p:cNvPr id="434" name="Google Shape;434;p22"/>
          <p:cNvSpPr txBox="1">
            <a:spLocks noGrp="1"/>
          </p:cNvSpPr>
          <p:nvPr>
            <p:ph type="body" idx="1"/>
          </p:nvPr>
        </p:nvSpPr>
        <p:spPr>
          <a:xfrm>
            <a:off x="685800" y="1066800"/>
            <a:ext cx="7848600" cy="457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a:t>Folding Method</a:t>
            </a:r>
            <a:endParaRPr b="1"/>
          </a:p>
        </p:txBody>
      </p:sp>
      <p:sp>
        <p:nvSpPr>
          <p:cNvPr id="435" name="Google Shape;435;p2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20</a:t>
            </a:fld>
            <a:endParaRPr/>
          </a:p>
        </p:txBody>
      </p:sp>
      <p:sp>
        <p:nvSpPr>
          <p:cNvPr id="436" name="Google Shape;436;p2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437" name="Google Shape;437;p22"/>
          <p:cNvPicPr preferRelativeResize="0"/>
          <p:nvPr/>
        </p:nvPicPr>
        <p:blipFill rotWithShape="1">
          <a:blip r:embed="rId3">
            <a:alphaModFix/>
          </a:blip>
          <a:srcRect/>
          <a:stretch/>
        </p:blipFill>
        <p:spPr>
          <a:xfrm>
            <a:off x="638175" y="2114550"/>
            <a:ext cx="7867650" cy="2628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23"/>
          <p:cNvSpPr txBox="1">
            <a:spLocks noGrp="1"/>
          </p:cNvSpPr>
          <p:nvPr>
            <p:ph type="title"/>
          </p:nvPr>
        </p:nvSpPr>
        <p:spPr>
          <a:xfrm>
            <a:off x="442856" y="4572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444" name="Google Shape;444;p23"/>
          <p:cNvSpPr txBox="1">
            <a:spLocks noGrp="1"/>
          </p:cNvSpPr>
          <p:nvPr>
            <p:ph type="body" idx="1"/>
          </p:nvPr>
        </p:nvSpPr>
        <p:spPr>
          <a:xfrm>
            <a:off x="685800" y="1066800"/>
            <a:ext cx="7848600" cy="49530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687"/>
              <a:buChar char="🞇"/>
            </a:pPr>
            <a:r>
              <a:rPr lang="tr-TR" sz="2220"/>
              <a:t>As discussed earlier in this chapter, collisions occur when the hash function maps two different keys to the same location. </a:t>
            </a:r>
            <a:endParaRPr sz="2220"/>
          </a:p>
          <a:p>
            <a:pPr marL="342900" lvl="0" indent="-274319" algn="l" rtl="0">
              <a:lnSpc>
                <a:spcPct val="90000"/>
              </a:lnSpc>
              <a:spcBef>
                <a:spcPts val="444"/>
              </a:spcBef>
              <a:spcAft>
                <a:spcPts val="0"/>
              </a:spcAft>
              <a:buSzPts val="1687"/>
              <a:buChar char="🞇"/>
            </a:pPr>
            <a:r>
              <a:rPr lang="tr-TR" sz="2220"/>
              <a:t>Obviously, two records cannot be stored in the same location. </a:t>
            </a:r>
            <a:endParaRPr sz="2220"/>
          </a:p>
          <a:p>
            <a:pPr marL="342900" lvl="0" indent="-274319" algn="l" rtl="0">
              <a:lnSpc>
                <a:spcPct val="90000"/>
              </a:lnSpc>
              <a:spcBef>
                <a:spcPts val="444"/>
              </a:spcBef>
              <a:spcAft>
                <a:spcPts val="0"/>
              </a:spcAft>
              <a:buSzPts val="1687"/>
              <a:buChar char="🞇"/>
            </a:pPr>
            <a:r>
              <a:rPr lang="tr-TR" sz="2220"/>
              <a:t>Therefore, a method used to solve the problem of collision, also called </a:t>
            </a:r>
            <a:r>
              <a:rPr lang="tr-TR" sz="2220" i="1"/>
              <a:t>collision resolution technique, is </a:t>
            </a:r>
            <a:r>
              <a:rPr lang="tr-TR" sz="2220"/>
              <a:t>applied. </a:t>
            </a:r>
            <a:endParaRPr sz="2220"/>
          </a:p>
          <a:p>
            <a:pPr marL="342900" lvl="0" indent="-274319" algn="l" rtl="0">
              <a:lnSpc>
                <a:spcPct val="90000"/>
              </a:lnSpc>
              <a:spcBef>
                <a:spcPts val="444"/>
              </a:spcBef>
              <a:spcAft>
                <a:spcPts val="0"/>
              </a:spcAft>
              <a:buSzPts val="1687"/>
              <a:buChar char="🞇"/>
            </a:pPr>
            <a:r>
              <a:rPr lang="tr-TR" sz="2220"/>
              <a:t>The two most popular methods of resolving collisions are:</a:t>
            </a:r>
            <a:endParaRPr/>
          </a:p>
          <a:p>
            <a:pPr marL="342900" lvl="0" indent="-274320" algn="l" rtl="0">
              <a:lnSpc>
                <a:spcPct val="90000"/>
              </a:lnSpc>
              <a:spcBef>
                <a:spcPts val="444"/>
              </a:spcBef>
              <a:spcAft>
                <a:spcPts val="0"/>
              </a:spcAft>
              <a:buSzPts val="1687"/>
              <a:buNone/>
            </a:pPr>
            <a:r>
              <a:rPr lang="tr-TR" sz="2220"/>
              <a:t>		1. Open addressing</a:t>
            </a:r>
            <a:endParaRPr sz="2220"/>
          </a:p>
          <a:p>
            <a:pPr marL="342900" lvl="0" indent="-274320" algn="l" rtl="0">
              <a:lnSpc>
                <a:spcPct val="90000"/>
              </a:lnSpc>
              <a:spcBef>
                <a:spcPts val="444"/>
              </a:spcBef>
              <a:spcAft>
                <a:spcPts val="0"/>
              </a:spcAft>
              <a:buSzPts val="1687"/>
              <a:buNone/>
            </a:pPr>
            <a:r>
              <a:rPr lang="tr-TR" sz="2220"/>
              <a:t>		2. Chaining</a:t>
            </a:r>
            <a:endParaRPr sz="2220"/>
          </a:p>
          <a:p>
            <a:pPr marL="342900" lvl="0" indent="-274319" algn="l" rtl="0">
              <a:lnSpc>
                <a:spcPct val="90000"/>
              </a:lnSpc>
              <a:spcBef>
                <a:spcPts val="444"/>
              </a:spcBef>
              <a:spcAft>
                <a:spcPts val="0"/>
              </a:spcAft>
              <a:buSzPts val="1687"/>
              <a:buChar char="🞇"/>
            </a:pPr>
            <a:r>
              <a:rPr lang="tr-TR" sz="2220"/>
              <a:t>In this section, we will discuss both these techniques in detail.</a:t>
            </a:r>
            <a:endParaRPr sz="2220"/>
          </a:p>
        </p:txBody>
      </p:sp>
      <p:sp>
        <p:nvSpPr>
          <p:cNvPr id="445" name="Google Shape;445;p2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21</a:t>
            </a:fld>
            <a:endParaRPr/>
          </a:p>
        </p:txBody>
      </p:sp>
      <p:sp>
        <p:nvSpPr>
          <p:cNvPr id="446" name="Google Shape;446;p2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24"/>
          <p:cNvSpPr txBox="1">
            <a:spLocks noGrp="1"/>
          </p:cNvSpPr>
          <p:nvPr>
            <p:ph type="title"/>
          </p:nvPr>
        </p:nvSpPr>
        <p:spPr>
          <a:xfrm>
            <a:off x="442856"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453" name="Google Shape;453;p24"/>
          <p:cNvSpPr txBox="1">
            <a:spLocks noGrp="1"/>
          </p:cNvSpPr>
          <p:nvPr>
            <p:ph type="body" idx="1"/>
          </p:nvPr>
        </p:nvSpPr>
        <p:spPr>
          <a:xfrm>
            <a:off x="685800" y="533400"/>
            <a:ext cx="7848600" cy="60960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tr-TR" sz="1860" b="1"/>
              <a:t>Collision Resolution by Open Addressing</a:t>
            </a:r>
            <a:endParaRPr/>
          </a:p>
          <a:p>
            <a:pPr marL="342900" lvl="0" indent="-274319" algn="l" rtl="0">
              <a:lnSpc>
                <a:spcPct val="80000"/>
              </a:lnSpc>
              <a:spcBef>
                <a:spcPts val="372"/>
              </a:spcBef>
              <a:spcAft>
                <a:spcPts val="0"/>
              </a:spcAft>
              <a:buSzPts val="1414"/>
              <a:buChar char="🞇"/>
            </a:pPr>
            <a:r>
              <a:rPr lang="tr-TR" sz="1860"/>
              <a:t>Once a collision takes place, open addressing or closed hashing computes new positions using a probe sequence and the next record is stored in that position. </a:t>
            </a:r>
            <a:endParaRPr sz="1860"/>
          </a:p>
          <a:p>
            <a:pPr marL="342900" lvl="0" indent="-274319" algn="l" rtl="0">
              <a:lnSpc>
                <a:spcPct val="80000"/>
              </a:lnSpc>
              <a:spcBef>
                <a:spcPts val="372"/>
              </a:spcBef>
              <a:spcAft>
                <a:spcPts val="0"/>
              </a:spcAft>
              <a:buSzPts val="1414"/>
              <a:buChar char="🞇"/>
            </a:pPr>
            <a:r>
              <a:rPr lang="tr-TR" sz="1860"/>
              <a:t>In this technique, all the values are stored in the hash table. </a:t>
            </a:r>
            <a:endParaRPr sz="1860"/>
          </a:p>
          <a:p>
            <a:pPr marL="342900" lvl="0" indent="-274319" algn="l" rtl="0">
              <a:lnSpc>
                <a:spcPct val="80000"/>
              </a:lnSpc>
              <a:spcBef>
                <a:spcPts val="372"/>
              </a:spcBef>
              <a:spcAft>
                <a:spcPts val="0"/>
              </a:spcAft>
              <a:buSzPts val="1414"/>
              <a:buChar char="🞇"/>
            </a:pPr>
            <a:r>
              <a:rPr lang="tr-TR" sz="1860"/>
              <a:t>The hash table contains two types of values: </a:t>
            </a:r>
            <a:r>
              <a:rPr lang="tr-TR" sz="1860" i="1"/>
              <a:t>sentinel values (e.g., –1) and data values. </a:t>
            </a:r>
            <a:endParaRPr sz="1860" i="1"/>
          </a:p>
          <a:p>
            <a:pPr marL="342900" lvl="0" indent="-274319" algn="l" rtl="0">
              <a:lnSpc>
                <a:spcPct val="80000"/>
              </a:lnSpc>
              <a:spcBef>
                <a:spcPts val="372"/>
              </a:spcBef>
              <a:spcAft>
                <a:spcPts val="0"/>
              </a:spcAft>
              <a:buSzPts val="1414"/>
              <a:buChar char="🞇"/>
            </a:pPr>
            <a:r>
              <a:rPr lang="tr-TR" sz="1860" i="1"/>
              <a:t>The presence of a sentinel value indicates that the location contains no data value at </a:t>
            </a:r>
            <a:r>
              <a:rPr lang="tr-TR" sz="1860"/>
              <a:t>present but can be used to hold a value.</a:t>
            </a:r>
            <a:endParaRPr/>
          </a:p>
          <a:p>
            <a:pPr marL="342900" lvl="0" indent="-274319" algn="l" rtl="0">
              <a:lnSpc>
                <a:spcPct val="80000"/>
              </a:lnSpc>
              <a:spcBef>
                <a:spcPts val="372"/>
              </a:spcBef>
              <a:spcAft>
                <a:spcPts val="0"/>
              </a:spcAft>
              <a:buSzPts val="1414"/>
              <a:buChar char="🞇"/>
            </a:pPr>
            <a:r>
              <a:rPr lang="tr-TR" sz="1860"/>
              <a:t>When a key is mapped to a particular memory location, then the value it holds is checked. </a:t>
            </a:r>
            <a:endParaRPr sz="1860"/>
          </a:p>
          <a:p>
            <a:pPr marL="342900" lvl="0" indent="-274319" algn="l" rtl="0">
              <a:lnSpc>
                <a:spcPct val="80000"/>
              </a:lnSpc>
              <a:spcBef>
                <a:spcPts val="372"/>
              </a:spcBef>
              <a:spcAft>
                <a:spcPts val="0"/>
              </a:spcAft>
              <a:buSzPts val="1414"/>
              <a:buChar char="🞇"/>
            </a:pPr>
            <a:r>
              <a:rPr lang="tr-TR" sz="1860"/>
              <a:t>If it contains a sentinel value, then the location is free and the data value can be stored in it. </a:t>
            </a:r>
            <a:endParaRPr sz="1860"/>
          </a:p>
          <a:p>
            <a:pPr marL="342900" lvl="0" indent="-274319" algn="l" rtl="0">
              <a:lnSpc>
                <a:spcPct val="80000"/>
              </a:lnSpc>
              <a:spcBef>
                <a:spcPts val="372"/>
              </a:spcBef>
              <a:spcAft>
                <a:spcPts val="0"/>
              </a:spcAft>
              <a:buSzPts val="1414"/>
              <a:buChar char="🞇"/>
            </a:pPr>
            <a:r>
              <a:rPr lang="tr-TR" sz="1860"/>
              <a:t>However, if the location already has some data value stored in it, then other slots are examined systematically in the forward direction to find a free slot. </a:t>
            </a:r>
            <a:endParaRPr sz="1860"/>
          </a:p>
          <a:p>
            <a:pPr marL="342900" lvl="0" indent="-274319" algn="l" rtl="0">
              <a:lnSpc>
                <a:spcPct val="80000"/>
              </a:lnSpc>
              <a:spcBef>
                <a:spcPts val="372"/>
              </a:spcBef>
              <a:spcAft>
                <a:spcPts val="0"/>
              </a:spcAft>
              <a:buSzPts val="1414"/>
              <a:buChar char="🞇"/>
            </a:pPr>
            <a:r>
              <a:rPr lang="tr-TR" sz="1860"/>
              <a:t>If even a single free location is not found, then we have an OVERFLOW condition.</a:t>
            </a:r>
            <a:endParaRPr/>
          </a:p>
          <a:p>
            <a:pPr marL="342900" lvl="0" indent="-274319" algn="l" rtl="0">
              <a:lnSpc>
                <a:spcPct val="80000"/>
              </a:lnSpc>
              <a:spcBef>
                <a:spcPts val="372"/>
              </a:spcBef>
              <a:spcAft>
                <a:spcPts val="0"/>
              </a:spcAft>
              <a:buSzPts val="1414"/>
              <a:buChar char="🞇"/>
            </a:pPr>
            <a:r>
              <a:rPr lang="tr-TR" sz="1860"/>
              <a:t>The process of examining memory locations in the hash table is called </a:t>
            </a:r>
            <a:r>
              <a:rPr lang="tr-TR" sz="1860" i="1"/>
              <a:t>probing. </a:t>
            </a:r>
            <a:endParaRPr sz="1860" i="1"/>
          </a:p>
          <a:p>
            <a:pPr marL="342900" lvl="0" indent="-274319" algn="l" rtl="0">
              <a:lnSpc>
                <a:spcPct val="80000"/>
              </a:lnSpc>
              <a:spcBef>
                <a:spcPts val="372"/>
              </a:spcBef>
              <a:spcAft>
                <a:spcPts val="0"/>
              </a:spcAft>
              <a:buSzPts val="1414"/>
              <a:buChar char="🞇"/>
            </a:pPr>
            <a:r>
              <a:rPr lang="tr-TR" sz="1860" i="1"/>
              <a:t>Open addressing </a:t>
            </a:r>
            <a:r>
              <a:rPr lang="tr-TR" sz="1860"/>
              <a:t>technique can be implemented using linear probing, quadratic probing, double hashing, and rehashing.</a:t>
            </a:r>
            <a:endParaRPr/>
          </a:p>
        </p:txBody>
      </p:sp>
      <p:sp>
        <p:nvSpPr>
          <p:cNvPr id="454" name="Google Shape;454;p2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22</a:t>
            </a:fld>
            <a:endParaRPr/>
          </a:p>
        </p:txBody>
      </p:sp>
      <p:sp>
        <p:nvSpPr>
          <p:cNvPr id="455" name="Google Shape;455;p24"/>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462" name="Google Shape;462;p25"/>
          <p:cNvSpPr txBox="1">
            <a:spLocks noGrp="1"/>
          </p:cNvSpPr>
          <p:nvPr>
            <p:ph type="body" idx="1"/>
          </p:nvPr>
        </p:nvSpPr>
        <p:spPr>
          <a:xfrm>
            <a:off x="685800" y="838200"/>
            <a:ext cx="7848600" cy="52578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Linear Probing</a:t>
            </a:r>
            <a:endParaRPr b="1" i="1"/>
          </a:p>
          <a:p>
            <a:pPr marL="342900" lvl="0" indent="-274319" algn="l" rtl="0">
              <a:spcBef>
                <a:spcPts val="480"/>
              </a:spcBef>
              <a:spcAft>
                <a:spcPts val="0"/>
              </a:spcAft>
              <a:buSzPts val="1824"/>
              <a:buChar char="🞇"/>
            </a:pPr>
            <a:r>
              <a:rPr lang="tr-TR"/>
              <a:t>The simplest approach to resolve a collision is linear probing. </a:t>
            </a:r>
            <a:endParaRPr/>
          </a:p>
          <a:p>
            <a:pPr marL="342900" lvl="0" indent="-274319" algn="l" rtl="0">
              <a:spcBef>
                <a:spcPts val="480"/>
              </a:spcBef>
              <a:spcAft>
                <a:spcPts val="0"/>
              </a:spcAft>
              <a:buSzPts val="1824"/>
              <a:buChar char="🞇"/>
            </a:pPr>
            <a:r>
              <a:rPr lang="tr-TR"/>
              <a:t>In this technique, if a value is already stored at a location generated by h(k), then the following hash function is used to resolve the collision:</a:t>
            </a:r>
            <a:endParaRPr/>
          </a:p>
          <a:p>
            <a:pPr marL="342900" lvl="0" indent="-274320" algn="l" rtl="0">
              <a:spcBef>
                <a:spcPts val="480"/>
              </a:spcBef>
              <a:spcAft>
                <a:spcPts val="0"/>
              </a:spcAft>
              <a:buSzPts val="1824"/>
              <a:buNone/>
            </a:pPr>
            <a:r>
              <a:rPr lang="tr-TR"/>
              <a:t>			h(k, i) = [h′(k) + i] mod m</a:t>
            </a:r>
            <a:endParaRPr/>
          </a:p>
          <a:p>
            <a:pPr marL="342900" lvl="0" indent="-274320" algn="l" rtl="0">
              <a:spcBef>
                <a:spcPts val="480"/>
              </a:spcBef>
              <a:spcAft>
                <a:spcPts val="0"/>
              </a:spcAft>
              <a:buSzPts val="1824"/>
              <a:buNone/>
            </a:pPr>
            <a:r>
              <a:rPr lang="tr-TR"/>
              <a:t>	where m is the size of the hash table, </a:t>
            </a:r>
            <a:endParaRPr/>
          </a:p>
          <a:p>
            <a:pPr marL="342900" lvl="0" indent="-274320" algn="l" rtl="0">
              <a:spcBef>
                <a:spcPts val="480"/>
              </a:spcBef>
              <a:spcAft>
                <a:spcPts val="0"/>
              </a:spcAft>
              <a:buSzPts val="1824"/>
              <a:buNone/>
            </a:pPr>
            <a:r>
              <a:rPr lang="tr-TR"/>
              <a:t>	h′(k) = (k mod m), and i is the probe number that varies from 0 to m–1.</a:t>
            </a:r>
            <a:endParaRPr/>
          </a:p>
        </p:txBody>
      </p:sp>
      <p:sp>
        <p:nvSpPr>
          <p:cNvPr id="463" name="Google Shape;463;p2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23</a:t>
            </a:fld>
            <a:endParaRPr/>
          </a:p>
        </p:txBody>
      </p:sp>
      <p:sp>
        <p:nvSpPr>
          <p:cNvPr id="464" name="Google Shape;464;p25"/>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2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471" name="Google Shape;471;p26"/>
          <p:cNvSpPr txBox="1">
            <a:spLocks noGrp="1"/>
          </p:cNvSpPr>
          <p:nvPr>
            <p:ph type="body" idx="1"/>
          </p:nvPr>
        </p:nvSpPr>
        <p:spPr>
          <a:xfrm>
            <a:off x="685800" y="838200"/>
            <a:ext cx="7848600" cy="52578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Linear Probing</a:t>
            </a:r>
            <a:endParaRPr b="1" i="1"/>
          </a:p>
          <a:p>
            <a:pPr marL="342900" lvl="0" indent="-274319" algn="l" rtl="0">
              <a:spcBef>
                <a:spcPts val="480"/>
              </a:spcBef>
              <a:spcAft>
                <a:spcPts val="0"/>
              </a:spcAft>
              <a:buSzPts val="1824"/>
              <a:buChar char="🞇"/>
            </a:pPr>
            <a:r>
              <a:rPr lang="tr-TR"/>
              <a:t>Therefore, for a given key k, first the location generated by [h′(k) mod m] is probed because for the first time i=0. </a:t>
            </a:r>
            <a:endParaRPr/>
          </a:p>
          <a:p>
            <a:pPr marL="342900" lvl="0" indent="-274319" algn="l" rtl="0">
              <a:spcBef>
                <a:spcPts val="480"/>
              </a:spcBef>
              <a:spcAft>
                <a:spcPts val="0"/>
              </a:spcAft>
              <a:buSzPts val="1824"/>
              <a:buChar char="🞇"/>
            </a:pPr>
            <a:r>
              <a:rPr lang="tr-TR"/>
              <a:t>If the location is free, the value is stored in it, else the second probe generates the address of the location given by [h′ (k) + 1]mod m. </a:t>
            </a:r>
            <a:endParaRPr/>
          </a:p>
          <a:p>
            <a:pPr marL="342900" lvl="0" indent="-274319" algn="l" rtl="0">
              <a:spcBef>
                <a:spcPts val="480"/>
              </a:spcBef>
              <a:spcAft>
                <a:spcPts val="0"/>
              </a:spcAft>
              <a:buSzPts val="1824"/>
              <a:buChar char="🞇"/>
            </a:pPr>
            <a:r>
              <a:rPr lang="tr-TR"/>
              <a:t>Similarly, if the location is occupied, then subsequent probes generate the address as [h′(k) + 2]mod m, [h′(k) + 3]mod m, [h′(k) + 4]mod m, [h′(k)+ 5]mod m, and so on, until a free location is found.</a:t>
            </a:r>
            <a:endParaRPr/>
          </a:p>
        </p:txBody>
      </p:sp>
      <p:sp>
        <p:nvSpPr>
          <p:cNvPr id="472" name="Google Shape;472;p2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24</a:t>
            </a:fld>
            <a:endParaRPr/>
          </a:p>
        </p:txBody>
      </p:sp>
      <p:sp>
        <p:nvSpPr>
          <p:cNvPr id="473" name="Google Shape;473;p26"/>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2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480" name="Google Shape;480;p27"/>
          <p:cNvSpPr txBox="1">
            <a:spLocks noGrp="1"/>
          </p:cNvSpPr>
          <p:nvPr>
            <p:ph type="body" idx="1"/>
          </p:nvPr>
        </p:nvSpPr>
        <p:spPr>
          <a:xfrm>
            <a:off x="685800" y="838200"/>
            <a:ext cx="7848600" cy="5334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Linear Probing</a:t>
            </a:r>
            <a:endParaRPr b="1" i="1"/>
          </a:p>
        </p:txBody>
      </p:sp>
      <p:sp>
        <p:nvSpPr>
          <p:cNvPr id="481" name="Google Shape;481;p2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25</a:t>
            </a:fld>
            <a:endParaRPr/>
          </a:p>
        </p:txBody>
      </p:sp>
      <p:sp>
        <p:nvSpPr>
          <p:cNvPr id="482" name="Google Shape;482;p27"/>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483" name="Google Shape;483;p27"/>
          <p:cNvPicPr preferRelativeResize="0"/>
          <p:nvPr/>
        </p:nvPicPr>
        <p:blipFill>
          <a:blip r:embed="rId3">
            <a:alphaModFix/>
          </a:blip>
          <a:stretch>
            <a:fillRect/>
          </a:stretch>
        </p:blipFill>
        <p:spPr>
          <a:xfrm>
            <a:off x="821100" y="1555100"/>
            <a:ext cx="7305724" cy="3203500"/>
          </a:xfrm>
          <a:prstGeom prst="rect">
            <a:avLst/>
          </a:prstGeom>
          <a:noFill/>
          <a:ln>
            <a:noFill/>
          </a:ln>
        </p:spPr>
      </p:pic>
      <p:pic>
        <p:nvPicPr>
          <p:cNvPr id="484" name="Google Shape;484;p27"/>
          <p:cNvPicPr preferRelativeResize="0"/>
          <p:nvPr/>
        </p:nvPicPr>
        <p:blipFill>
          <a:blip r:embed="rId4">
            <a:alphaModFix/>
          </a:blip>
          <a:stretch>
            <a:fillRect/>
          </a:stretch>
        </p:blipFill>
        <p:spPr>
          <a:xfrm>
            <a:off x="1509363" y="4874750"/>
            <a:ext cx="5929200" cy="685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2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491" name="Google Shape;491;p28"/>
          <p:cNvSpPr txBox="1">
            <a:spLocks noGrp="1"/>
          </p:cNvSpPr>
          <p:nvPr>
            <p:ph type="body" idx="1"/>
          </p:nvPr>
        </p:nvSpPr>
        <p:spPr>
          <a:xfrm>
            <a:off x="685800" y="838200"/>
            <a:ext cx="7848600" cy="5334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Linear Probing</a:t>
            </a:r>
            <a:endParaRPr b="1" i="1"/>
          </a:p>
        </p:txBody>
      </p:sp>
      <p:sp>
        <p:nvSpPr>
          <p:cNvPr id="492" name="Google Shape;492;p2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26</a:t>
            </a:fld>
            <a:endParaRPr/>
          </a:p>
        </p:txBody>
      </p:sp>
      <p:sp>
        <p:nvSpPr>
          <p:cNvPr id="493" name="Google Shape;493;p28"/>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494" name="Google Shape;494;p28"/>
          <p:cNvPicPr preferRelativeResize="0"/>
          <p:nvPr/>
        </p:nvPicPr>
        <p:blipFill rotWithShape="1">
          <a:blip r:embed="rId3">
            <a:alphaModFix/>
          </a:blip>
          <a:srcRect/>
          <a:stretch/>
        </p:blipFill>
        <p:spPr>
          <a:xfrm>
            <a:off x="995363" y="1438275"/>
            <a:ext cx="7153275" cy="3981450"/>
          </a:xfrm>
          <a:prstGeom prst="rect">
            <a:avLst/>
          </a:prstGeom>
          <a:noFill/>
          <a:ln>
            <a:noFill/>
          </a:ln>
        </p:spPr>
      </p:pic>
      <p:pic>
        <p:nvPicPr>
          <p:cNvPr id="495" name="Google Shape;495;p28"/>
          <p:cNvPicPr preferRelativeResize="0"/>
          <p:nvPr/>
        </p:nvPicPr>
        <p:blipFill>
          <a:blip r:embed="rId4">
            <a:alphaModFix/>
          </a:blip>
          <a:stretch>
            <a:fillRect/>
          </a:stretch>
        </p:blipFill>
        <p:spPr>
          <a:xfrm>
            <a:off x="1831900" y="5590775"/>
            <a:ext cx="6084000" cy="60162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2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502" name="Google Shape;502;p29"/>
          <p:cNvSpPr txBox="1">
            <a:spLocks noGrp="1"/>
          </p:cNvSpPr>
          <p:nvPr>
            <p:ph type="body" idx="1"/>
          </p:nvPr>
        </p:nvSpPr>
        <p:spPr>
          <a:xfrm>
            <a:off x="685800" y="838200"/>
            <a:ext cx="7848600" cy="5334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Linear Probing</a:t>
            </a:r>
            <a:endParaRPr b="1" i="1"/>
          </a:p>
        </p:txBody>
      </p:sp>
      <p:sp>
        <p:nvSpPr>
          <p:cNvPr id="503" name="Google Shape;503;p2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27</a:t>
            </a:fld>
            <a:endParaRPr/>
          </a:p>
        </p:txBody>
      </p:sp>
      <p:sp>
        <p:nvSpPr>
          <p:cNvPr id="504" name="Google Shape;504;p29"/>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505" name="Google Shape;505;p29"/>
          <p:cNvPicPr preferRelativeResize="0"/>
          <p:nvPr/>
        </p:nvPicPr>
        <p:blipFill rotWithShape="1">
          <a:blip r:embed="rId3">
            <a:alphaModFix/>
          </a:blip>
          <a:srcRect/>
          <a:stretch/>
        </p:blipFill>
        <p:spPr>
          <a:xfrm>
            <a:off x="990600" y="1447800"/>
            <a:ext cx="7058025" cy="1247775"/>
          </a:xfrm>
          <a:prstGeom prst="rect">
            <a:avLst/>
          </a:prstGeom>
          <a:noFill/>
          <a:ln>
            <a:noFill/>
          </a:ln>
        </p:spPr>
      </p:pic>
      <p:pic>
        <p:nvPicPr>
          <p:cNvPr id="506" name="Google Shape;506;p29"/>
          <p:cNvPicPr preferRelativeResize="0"/>
          <p:nvPr/>
        </p:nvPicPr>
        <p:blipFill rotWithShape="1">
          <a:blip r:embed="rId4">
            <a:alphaModFix/>
          </a:blip>
          <a:srcRect/>
          <a:stretch/>
        </p:blipFill>
        <p:spPr>
          <a:xfrm>
            <a:off x="990600" y="2743200"/>
            <a:ext cx="7000875" cy="2876550"/>
          </a:xfrm>
          <a:prstGeom prst="rect">
            <a:avLst/>
          </a:prstGeom>
          <a:noFill/>
          <a:ln>
            <a:noFill/>
          </a:ln>
        </p:spPr>
      </p:pic>
      <p:pic>
        <p:nvPicPr>
          <p:cNvPr id="507" name="Google Shape;507;p29"/>
          <p:cNvPicPr preferRelativeResize="0"/>
          <p:nvPr/>
        </p:nvPicPr>
        <p:blipFill>
          <a:blip r:embed="rId5">
            <a:alphaModFix/>
          </a:blip>
          <a:stretch>
            <a:fillRect/>
          </a:stretch>
        </p:blipFill>
        <p:spPr>
          <a:xfrm>
            <a:off x="1645300" y="5667375"/>
            <a:ext cx="6148800" cy="61198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3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514" name="Google Shape;514;p30"/>
          <p:cNvSpPr txBox="1">
            <a:spLocks noGrp="1"/>
          </p:cNvSpPr>
          <p:nvPr>
            <p:ph type="body" idx="1"/>
          </p:nvPr>
        </p:nvSpPr>
        <p:spPr>
          <a:xfrm>
            <a:off x="685800" y="838200"/>
            <a:ext cx="7848600" cy="5334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Linear Probing</a:t>
            </a:r>
            <a:endParaRPr b="1" i="1"/>
          </a:p>
        </p:txBody>
      </p:sp>
      <p:sp>
        <p:nvSpPr>
          <p:cNvPr id="515" name="Google Shape;515;p3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28</a:t>
            </a:fld>
            <a:endParaRPr/>
          </a:p>
        </p:txBody>
      </p:sp>
      <p:sp>
        <p:nvSpPr>
          <p:cNvPr id="516" name="Google Shape;516;p30"/>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517" name="Google Shape;517;p30"/>
          <p:cNvPicPr preferRelativeResize="0"/>
          <p:nvPr/>
        </p:nvPicPr>
        <p:blipFill rotWithShape="1">
          <a:blip r:embed="rId3">
            <a:alphaModFix/>
          </a:blip>
          <a:srcRect/>
          <a:stretch/>
        </p:blipFill>
        <p:spPr>
          <a:xfrm>
            <a:off x="1085850" y="1885950"/>
            <a:ext cx="6972300" cy="2019300"/>
          </a:xfrm>
          <a:prstGeom prst="rect">
            <a:avLst/>
          </a:prstGeom>
          <a:noFill/>
          <a:ln>
            <a:noFill/>
          </a:ln>
        </p:spPr>
      </p:pic>
      <p:pic>
        <p:nvPicPr>
          <p:cNvPr id="518" name="Google Shape;518;p30"/>
          <p:cNvPicPr preferRelativeResize="0"/>
          <p:nvPr/>
        </p:nvPicPr>
        <p:blipFill>
          <a:blip r:embed="rId4">
            <a:alphaModFix/>
          </a:blip>
          <a:stretch>
            <a:fillRect/>
          </a:stretch>
        </p:blipFill>
        <p:spPr>
          <a:xfrm>
            <a:off x="1831900" y="4419600"/>
            <a:ext cx="6152400" cy="61198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3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525" name="Google Shape;525;p31"/>
          <p:cNvSpPr txBox="1">
            <a:spLocks noGrp="1"/>
          </p:cNvSpPr>
          <p:nvPr>
            <p:ph type="body" idx="1"/>
          </p:nvPr>
        </p:nvSpPr>
        <p:spPr>
          <a:xfrm>
            <a:off x="685800" y="838200"/>
            <a:ext cx="7848600" cy="5334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Linear Probing</a:t>
            </a:r>
            <a:endParaRPr b="1" i="1"/>
          </a:p>
        </p:txBody>
      </p:sp>
      <p:sp>
        <p:nvSpPr>
          <p:cNvPr id="526" name="Google Shape;526;p3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29</a:t>
            </a:fld>
            <a:endParaRPr/>
          </a:p>
        </p:txBody>
      </p:sp>
      <p:sp>
        <p:nvSpPr>
          <p:cNvPr id="527" name="Google Shape;527;p31"/>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528" name="Google Shape;528;p31"/>
          <p:cNvPicPr preferRelativeResize="0"/>
          <p:nvPr/>
        </p:nvPicPr>
        <p:blipFill rotWithShape="1">
          <a:blip r:embed="rId3">
            <a:alphaModFix/>
          </a:blip>
          <a:srcRect/>
          <a:stretch/>
        </p:blipFill>
        <p:spPr>
          <a:xfrm>
            <a:off x="1600200" y="1332891"/>
            <a:ext cx="6172200" cy="506790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Introduction</a:t>
            </a:r>
            <a:endParaRPr sz="3600"/>
          </a:p>
        </p:txBody>
      </p:sp>
      <p:sp>
        <p:nvSpPr>
          <p:cNvPr id="276" name="Google Shape;276;p3"/>
          <p:cNvSpPr txBox="1">
            <a:spLocks noGrp="1"/>
          </p:cNvSpPr>
          <p:nvPr>
            <p:ph type="body" idx="1"/>
          </p:nvPr>
        </p:nvSpPr>
        <p:spPr>
          <a:xfrm>
            <a:off x="685800" y="990600"/>
            <a:ext cx="7848600" cy="48006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a:t>Linear search has a running time proportional to O(n), while binary search takes time proportional to O(log n), where n is the number of elements in the array. </a:t>
            </a:r>
            <a:endParaRPr/>
          </a:p>
          <a:p>
            <a:pPr marL="342900" lvl="0" indent="-274319" algn="l" rtl="0">
              <a:spcBef>
                <a:spcPts val="480"/>
              </a:spcBef>
              <a:spcAft>
                <a:spcPts val="0"/>
              </a:spcAft>
              <a:buSzPts val="1824"/>
              <a:buChar char="🞇"/>
            </a:pPr>
            <a:r>
              <a:rPr lang="tr-TR"/>
              <a:t>Binary search and binary search trees are efficient algorithms to search for an element. </a:t>
            </a:r>
            <a:endParaRPr/>
          </a:p>
          <a:p>
            <a:pPr marL="342900" lvl="0" indent="-274319" algn="l" rtl="0">
              <a:spcBef>
                <a:spcPts val="480"/>
              </a:spcBef>
              <a:spcAft>
                <a:spcPts val="0"/>
              </a:spcAft>
              <a:buSzPts val="1824"/>
              <a:buChar char="🞇"/>
            </a:pPr>
            <a:r>
              <a:rPr lang="tr-TR"/>
              <a:t>But what if we want to perform the search operation in time proportional to O(1)? </a:t>
            </a:r>
            <a:endParaRPr/>
          </a:p>
          <a:p>
            <a:pPr marL="342900" lvl="0" indent="-274319" algn="l" rtl="0">
              <a:spcBef>
                <a:spcPts val="480"/>
              </a:spcBef>
              <a:spcAft>
                <a:spcPts val="0"/>
              </a:spcAft>
              <a:buSzPts val="1824"/>
              <a:buChar char="🞇"/>
            </a:pPr>
            <a:r>
              <a:rPr lang="tr-TR"/>
              <a:t>In other words, is there a way to search an array in constant time, irrespective of its size?</a:t>
            </a:r>
            <a:endParaRPr/>
          </a:p>
        </p:txBody>
      </p:sp>
      <p:sp>
        <p:nvSpPr>
          <p:cNvPr id="277" name="Google Shape;277;p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a:t>
            </a:fld>
            <a:endParaRPr/>
          </a:p>
        </p:txBody>
      </p:sp>
      <p:sp>
        <p:nvSpPr>
          <p:cNvPr id="278" name="Google Shape;278;p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535" name="Google Shape;535;p32"/>
          <p:cNvSpPr txBox="1">
            <a:spLocks noGrp="1"/>
          </p:cNvSpPr>
          <p:nvPr>
            <p:ph type="body" idx="1"/>
          </p:nvPr>
        </p:nvSpPr>
        <p:spPr>
          <a:xfrm>
            <a:off x="685800" y="838200"/>
            <a:ext cx="7848600" cy="5334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Linear Probing</a:t>
            </a:r>
            <a:endParaRPr b="1" i="1"/>
          </a:p>
        </p:txBody>
      </p:sp>
      <p:sp>
        <p:nvSpPr>
          <p:cNvPr id="536" name="Google Shape;536;p3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30</a:t>
            </a:fld>
            <a:endParaRPr/>
          </a:p>
        </p:txBody>
      </p:sp>
      <p:sp>
        <p:nvSpPr>
          <p:cNvPr id="537" name="Google Shape;537;p32"/>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538" name="Google Shape;538;p32"/>
          <p:cNvPicPr preferRelativeResize="0"/>
          <p:nvPr/>
        </p:nvPicPr>
        <p:blipFill rotWithShape="1">
          <a:blip r:embed="rId3">
            <a:alphaModFix/>
          </a:blip>
          <a:srcRect/>
          <a:stretch/>
        </p:blipFill>
        <p:spPr>
          <a:xfrm>
            <a:off x="1447800" y="1752599"/>
            <a:ext cx="6248400" cy="339851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3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545" name="Google Shape;545;p33"/>
          <p:cNvSpPr txBox="1">
            <a:spLocks noGrp="1"/>
          </p:cNvSpPr>
          <p:nvPr>
            <p:ph type="body" idx="1"/>
          </p:nvPr>
        </p:nvSpPr>
        <p:spPr>
          <a:xfrm>
            <a:off x="685800" y="1066800"/>
            <a:ext cx="7848600" cy="54864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tr-TR" sz="2220" b="1" i="1"/>
              <a:t>Searching a Value using Linear Probing</a:t>
            </a:r>
            <a:endParaRPr/>
          </a:p>
          <a:p>
            <a:pPr marL="342900" lvl="0" indent="-274319" algn="l" rtl="0">
              <a:lnSpc>
                <a:spcPct val="80000"/>
              </a:lnSpc>
              <a:spcBef>
                <a:spcPts val="444"/>
              </a:spcBef>
              <a:spcAft>
                <a:spcPts val="0"/>
              </a:spcAft>
              <a:buSzPts val="1687"/>
              <a:buChar char="🞇"/>
            </a:pPr>
            <a:r>
              <a:rPr lang="tr-TR" sz="2220"/>
              <a:t>The procedure for searching a value in a hash table is same as for storing a value in a hash table.</a:t>
            </a:r>
            <a:endParaRPr/>
          </a:p>
          <a:p>
            <a:pPr marL="342900" lvl="0" indent="-274319" algn="l" rtl="0">
              <a:lnSpc>
                <a:spcPct val="80000"/>
              </a:lnSpc>
              <a:spcBef>
                <a:spcPts val="444"/>
              </a:spcBef>
              <a:spcAft>
                <a:spcPts val="0"/>
              </a:spcAft>
              <a:buSzPts val="1687"/>
              <a:buChar char="🞇"/>
            </a:pPr>
            <a:r>
              <a:rPr lang="tr-TR" sz="2220"/>
              <a:t>While searching for a value in a hash table, the array index is re-computed and the key of the element stored at that location is compared with the value that has to be searched. </a:t>
            </a:r>
            <a:endParaRPr sz="2220"/>
          </a:p>
          <a:p>
            <a:pPr marL="342900" lvl="0" indent="-274319" algn="l" rtl="0">
              <a:lnSpc>
                <a:spcPct val="80000"/>
              </a:lnSpc>
              <a:spcBef>
                <a:spcPts val="444"/>
              </a:spcBef>
              <a:spcAft>
                <a:spcPts val="0"/>
              </a:spcAft>
              <a:buSzPts val="1687"/>
              <a:buChar char="🞇"/>
            </a:pPr>
            <a:r>
              <a:rPr lang="tr-TR" sz="2220"/>
              <a:t>If a match is found, then the search operation is successful. The search time in this case is given as O(1). </a:t>
            </a:r>
            <a:endParaRPr sz="2220"/>
          </a:p>
          <a:p>
            <a:pPr marL="342900" lvl="0" indent="-274319" algn="l" rtl="0">
              <a:lnSpc>
                <a:spcPct val="80000"/>
              </a:lnSpc>
              <a:spcBef>
                <a:spcPts val="444"/>
              </a:spcBef>
              <a:spcAft>
                <a:spcPts val="0"/>
              </a:spcAft>
              <a:buSzPts val="1687"/>
              <a:buChar char="🞇"/>
            </a:pPr>
            <a:r>
              <a:rPr lang="tr-TR" sz="2220"/>
              <a:t>If the key does not match, then the search function begins a sequential search of the array that continues until:</a:t>
            </a:r>
            <a:endParaRPr/>
          </a:p>
          <a:p>
            <a:pPr marL="640080" lvl="1" indent="-274320" algn="l" rtl="0">
              <a:lnSpc>
                <a:spcPct val="80000"/>
              </a:lnSpc>
              <a:spcBef>
                <a:spcPts val="407"/>
              </a:spcBef>
              <a:spcAft>
                <a:spcPts val="0"/>
              </a:spcAft>
              <a:buSzPts val="1547"/>
              <a:buChar char="🞇"/>
            </a:pPr>
            <a:r>
              <a:rPr lang="tr-TR" sz="2035"/>
              <a:t>the value is found, or</a:t>
            </a:r>
            <a:endParaRPr/>
          </a:p>
          <a:p>
            <a:pPr marL="640080" lvl="1" indent="-274320" algn="l" rtl="0">
              <a:lnSpc>
                <a:spcPct val="80000"/>
              </a:lnSpc>
              <a:spcBef>
                <a:spcPts val="407"/>
              </a:spcBef>
              <a:spcAft>
                <a:spcPts val="0"/>
              </a:spcAft>
              <a:buSzPts val="1547"/>
              <a:buChar char="🞇"/>
            </a:pPr>
            <a:r>
              <a:rPr lang="tr-TR" sz="2035"/>
              <a:t>the search function encounters a vacant location in the array, indicating that the value is not present, or the search function terminates because it reaches the end of the table and the value is not present.</a:t>
            </a:r>
            <a:endParaRPr/>
          </a:p>
        </p:txBody>
      </p:sp>
      <p:sp>
        <p:nvSpPr>
          <p:cNvPr id="546" name="Google Shape;546;p3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31</a:t>
            </a:fld>
            <a:endParaRPr/>
          </a:p>
        </p:txBody>
      </p:sp>
      <p:sp>
        <p:nvSpPr>
          <p:cNvPr id="547" name="Google Shape;547;p33"/>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3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554" name="Google Shape;554;p34"/>
          <p:cNvSpPr txBox="1">
            <a:spLocks noGrp="1"/>
          </p:cNvSpPr>
          <p:nvPr>
            <p:ph type="body" idx="1"/>
          </p:nvPr>
        </p:nvSpPr>
        <p:spPr>
          <a:xfrm>
            <a:off x="685800" y="914400"/>
            <a:ext cx="7848600" cy="58674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Searching a Value using Linear Probing</a:t>
            </a:r>
            <a:endParaRPr/>
          </a:p>
          <a:p>
            <a:pPr marL="342900" lvl="0" indent="-274319" algn="l" rtl="0">
              <a:spcBef>
                <a:spcPts val="480"/>
              </a:spcBef>
              <a:spcAft>
                <a:spcPts val="0"/>
              </a:spcAft>
              <a:buSzPts val="1824"/>
              <a:buChar char="🞇"/>
            </a:pPr>
            <a:r>
              <a:rPr lang="tr-TR"/>
              <a:t>In the worst case, the search operation may have to make n–1 comparisons, and the running time of the search algorithm may take O(n) time. </a:t>
            </a:r>
            <a:endParaRPr/>
          </a:p>
          <a:p>
            <a:pPr marL="342900" lvl="0" indent="-274319" algn="l" rtl="0">
              <a:spcBef>
                <a:spcPts val="480"/>
              </a:spcBef>
              <a:spcAft>
                <a:spcPts val="0"/>
              </a:spcAft>
              <a:buSzPts val="1824"/>
              <a:buChar char="🞇"/>
            </a:pPr>
            <a:r>
              <a:rPr lang="tr-TR"/>
              <a:t>The worst case will be encountered when after scanning all the n–1 elements, the value is either present at the last location or not present in the table.</a:t>
            </a:r>
            <a:endParaRPr/>
          </a:p>
          <a:p>
            <a:pPr marL="342900" lvl="0" indent="-274319" algn="l" rtl="0">
              <a:spcBef>
                <a:spcPts val="480"/>
              </a:spcBef>
              <a:spcAft>
                <a:spcPts val="0"/>
              </a:spcAft>
              <a:buSzPts val="1824"/>
              <a:buChar char="🞇"/>
            </a:pPr>
            <a:r>
              <a:rPr lang="tr-TR"/>
              <a:t>Thus, we see that with the increase in the number of collisions, the distance between the array index computed by the hash function and the actual location of the element increases, thereby increasing the search time.</a:t>
            </a:r>
            <a:endParaRPr b="1" i="1"/>
          </a:p>
        </p:txBody>
      </p:sp>
      <p:sp>
        <p:nvSpPr>
          <p:cNvPr id="555" name="Google Shape;555;p3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32</a:t>
            </a:fld>
            <a:endParaRPr/>
          </a:p>
        </p:txBody>
      </p:sp>
      <p:sp>
        <p:nvSpPr>
          <p:cNvPr id="556" name="Google Shape;556;p34"/>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563" name="Google Shape;563;p35"/>
          <p:cNvSpPr txBox="1">
            <a:spLocks noGrp="1"/>
          </p:cNvSpPr>
          <p:nvPr>
            <p:ph type="body" idx="1"/>
          </p:nvPr>
        </p:nvSpPr>
        <p:spPr>
          <a:xfrm>
            <a:off x="685800" y="914400"/>
            <a:ext cx="7848600" cy="53340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tr-TR" sz="2220" b="1" i="1"/>
              <a:t>Pros and Cons</a:t>
            </a:r>
            <a:endParaRPr sz="2220" b="1" i="1"/>
          </a:p>
          <a:p>
            <a:pPr marL="342900" lvl="0" indent="-274319" algn="l" rtl="0">
              <a:lnSpc>
                <a:spcPct val="80000"/>
              </a:lnSpc>
              <a:spcBef>
                <a:spcPts val="444"/>
              </a:spcBef>
              <a:spcAft>
                <a:spcPts val="0"/>
              </a:spcAft>
              <a:buSzPts val="1687"/>
              <a:buChar char="🞇"/>
            </a:pPr>
            <a:r>
              <a:rPr lang="tr-TR" sz="2220"/>
              <a:t>Linear probing finds an empty location by doing a linear search in the array beginning from position h(k).</a:t>
            </a:r>
            <a:endParaRPr sz="2220"/>
          </a:p>
          <a:p>
            <a:pPr marL="342900" lvl="0" indent="-274319" algn="l" rtl="0">
              <a:lnSpc>
                <a:spcPct val="80000"/>
              </a:lnSpc>
              <a:spcBef>
                <a:spcPts val="444"/>
              </a:spcBef>
              <a:spcAft>
                <a:spcPts val="0"/>
              </a:spcAft>
              <a:buSzPts val="1687"/>
              <a:buChar char="🞇"/>
            </a:pPr>
            <a:r>
              <a:rPr lang="tr-TR" sz="2220"/>
              <a:t>Although the algorithm provides good memory caching through good locality of reference, the drawback of this algorithm is that it results in clustering, and thus there is a higher risk of more collisions where one collision has already taken place.</a:t>
            </a:r>
            <a:endParaRPr sz="2220"/>
          </a:p>
          <a:p>
            <a:pPr marL="342900" lvl="0" indent="-274319" algn="l" rtl="0">
              <a:lnSpc>
                <a:spcPct val="80000"/>
              </a:lnSpc>
              <a:spcBef>
                <a:spcPts val="444"/>
              </a:spcBef>
              <a:spcAft>
                <a:spcPts val="0"/>
              </a:spcAft>
              <a:buSzPts val="1687"/>
              <a:buChar char="🞇"/>
            </a:pPr>
            <a:r>
              <a:rPr lang="tr-TR" sz="2220"/>
              <a:t>As the hash table fills, clusters of consecutive cells are formed and the time required for a search increases with the size of the cluster. </a:t>
            </a:r>
            <a:endParaRPr sz="2220"/>
          </a:p>
          <a:p>
            <a:pPr marL="342900" lvl="0" indent="-274319" algn="l" rtl="0">
              <a:lnSpc>
                <a:spcPct val="80000"/>
              </a:lnSpc>
              <a:spcBef>
                <a:spcPts val="444"/>
              </a:spcBef>
              <a:spcAft>
                <a:spcPts val="0"/>
              </a:spcAft>
              <a:buSzPts val="1687"/>
              <a:buChar char="🞇"/>
            </a:pPr>
            <a:r>
              <a:rPr lang="tr-TR" sz="2220"/>
              <a:t>In addition to this, when a new value has to be inserted into the table at a position which is already occupied, that value is inserted at the end of the cluster, which again increases the length of the cluster. </a:t>
            </a:r>
            <a:endParaRPr sz="2220"/>
          </a:p>
        </p:txBody>
      </p:sp>
      <p:sp>
        <p:nvSpPr>
          <p:cNvPr id="564" name="Google Shape;564;p3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33</a:t>
            </a:fld>
            <a:endParaRPr/>
          </a:p>
        </p:txBody>
      </p:sp>
      <p:sp>
        <p:nvSpPr>
          <p:cNvPr id="565" name="Google Shape;565;p35"/>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3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572" name="Google Shape;572;p36"/>
          <p:cNvSpPr txBox="1">
            <a:spLocks noGrp="1"/>
          </p:cNvSpPr>
          <p:nvPr>
            <p:ph type="body" idx="1"/>
          </p:nvPr>
        </p:nvSpPr>
        <p:spPr>
          <a:xfrm>
            <a:off x="685800" y="914400"/>
            <a:ext cx="7848600" cy="53340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687"/>
              <a:buChar char="🞇"/>
            </a:pPr>
            <a:r>
              <a:rPr lang="tr-TR" sz="2220" b="1" i="1"/>
              <a:t>Pros and Cons</a:t>
            </a:r>
            <a:endParaRPr sz="2220" b="1" i="1"/>
          </a:p>
          <a:p>
            <a:pPr marL="342900" lvl="0" indent="-274319" algn="l" rtl="0">
              <a:spcBef>
                <a:spcPts val="444"/>
              </a:spcBef>
              <a:spcAft>
                <a:spcPts val="0"/>
              </a:spcAft>
              <a:buSzPts val="1687"/>
              <a:buChar char="🞇"/>
            </a:pPr>
            <a:r>
              <a:rPr lang="tr-TR" sz="2220"/>
              <a:t>Generally, an insertion is made between two clusters that are separated by one vacant location. </a:t>
            </a:r>
            <a:endParaRPr sz="2220"/>
          </a:p>
          <a:p>
            <a:pPr marL="342900" lvl="0" indent="-274319" algn="l" rtl="0">
              <a:spcBef>
                <a:spcPts val="444"/>
              </a:spcBef>
              <a:spcAft>
                <a:spcPts val="0"/>
              </a:spcAft>
              <a:buSzPts val="1687"/>
              <a:buChar char="🞇"/>
            </a:pPr>
            <a:r>
              <a:rPr lang="tr-TR" sz="2220"/>
              <a:t>But with linear probing, there are more chances that subsequent insertions will also end up in one of the clusters, thereby potentially increasing the cluster length by an amount much greater than one.</a:t>
            </a:r>
            <a:endParaRPr sz="2220"/>
          </a:p>
          <a:p>
            <a:pPr marL="342900" lvl="0" indent="-274319" algn="l" rtl="0">
              <a:spcBef>
                <a:spcPts val="444"/>
              </a:spcBef>
              <a:spcAft>
                <a:spcPts val="0"/>
              </a:spcAft>
              <a:buSzPts val="1687"/>
              <a:buChar char="🞇"/>
            </a:pPr>
            <a:r>
              <a:rPr lang="tr-TR" sz="2220"/>
              <a:t>More the number of collisions, higher the probes that are required to find a free location and lesser is the performance. </a:t>
            </a:r>
            <a:endParaRPr sz="2220"/>
          </a:p>
          <a:p>
            <a:pPr marL="342900" lvl="0" indent="-274319" algn="l" rtl="0">
              <a:spcBef>
                <a:spcPts val="444"/>
              </a:spcBef>
              <a:spcAft>
                <a:spcPts val="0"/>
              </a:spcAft>
              <a:buSzPts val="1687"/>
              <a:buChar char="🞇"/>
            </a:pPr>
            <a:r>
              <a:rPr lang="tr-TR" sz="2220"/>
              <a:t>This phenomenon is called </a:t>
            </a:r>
            <a:r>
              <a:rPr lang="tr-TR" sz="2220" i="1"/>
              <a:t>primary clustering. </a:t>
            </a:r>
            <a:endParaRPr sz="2220" i="1"/>
          </a:p>
          <a:p>
            <a:pPr marL="342900" lvl="0" indent="-274319" algn="l" rtl="0">
              <a:spcBef>
                <a:spcPts val="444"/>
              </a:spcBef>
              <a:spcAft>
                <a:spcPts val="0"/>
              </a:spcAft>
              <a:buSzPts val="1687"/>
              <a:buChar char="🞇"/>
            </a:pPr>
            <a:r>
              <a:rPr lang="tr-TR" sz="2220" i="1"/>
              <a:t>To avoid primary clustering, other techniques such as quadratic probing </a:t>
            </a:r>
            <a:r>
              <a:rPr lang="tr-TR" sz="2220"/>
              <a:t>and double hashing are used.</a:t>
            </a:r>
            <a:endParaRPr sz="2220" b="1" i="1"/>
          </a:p>
        </p:txBody>
      </p:sp>
      <p:sp>
        <p:nvSpPr>
          <p:cNvPr id="573" name="Google Shape;573;p3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34</a:t>
            </a:fld>
            <a:endParaRPr/>
          </a:p>
        </p:txBody>
      </p:sp>
      <p:sp>
        <p:nvSpPr>
          <p:cNvPr id="574" name="Google Shape;574;p36"/>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3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581" name="Google Shape;581;p37"/>
          <p:cNvSpPr txBox="1">
            <a:spLocks noGrp="1"/>
          </p:cNvSpPr>
          <p:nvPr>
            <p:ph type="body" idx="1"/>
          </p:nvPr>
        </p:nvSpPr>
        <p:spPr>
          <a:xfrm>
            <a:off x="685800" y="914400"/>
            <a:ext cx="7848600" cy="51816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Quadratic Probing</a:t>
            </a:r>
            <a:endParaRPr b="1" i="1"/>
          </a:p>
          <a:p>
            <a:pPr marL="342900" lvl="0" indent="-274319" algn="l" rtl="0">
              <a:spcBef>
                <a:spcPts val="480"/>
              </a:spcBef>
              <a:spcAft>
                <a:spcPts val="0"/>
              </a:spcAft>
              <a:buSzPts val="1824"/>
              <a:buChar char="🞇"/>
            </a:pPr>
            <a:r>
              <a:rPr lang="tr-TR"/>
              <a:t>In this technique, if a value is already stored at a location generated by h(k), then the following hash function is used to resolve the collision:</a:t>
            </a:r>
            <a:endParaRPr/>
          </a:p>
          <a:p>
            <a:pPr marL="342900" lvl="0" indent="-274320" algn="l" rtl="0">
              <a:spcBef>
                <a:spcPts val="480"/>
              </a:spcBef>
              <a:spcAft>
                <a:spcPts val="0"/>
              </a:spcAft>
              <a:buSzPts val="1824"/>
              <a:buNone/>
            </a:pPr>
            <a:r>
              <a:rPr lang="tr-TR"/>
              <a:t>		h(k, i) = [h′(k) + c</a:t>
            </a:r>
            <a:r>
              <a:rPr lang="tr-TR" baseline="-25000"/>
              <a:t>1</a:t>
            </a:r>
            <a:r>
              <a:rPr lang="tr-TR"/>
              <a:t>i + c</a:t>
            </a:r>
            <a:r>
              <a:rPr lang="tr-TR" baseline="-25000"/>
              <a:t>2</a:t>
            </a:r>
            <a:r>
              <a:rPr lang="tr-TR"/>
              <a:t>i</a:t>
            </a:r>
            <a:r>
              <a:rPr lang="tr-TR" baseline="30000"/>
              <a:t>2</a:t>
            </a:r>
            <a:r>
              <a:rPr lang="tr-TR"/>
              <a:t>] mod m</a:t>
            </a:r>
            <a:endParaRPr/>
          </a:p>
          <a:p>
            <a:pPr marL="342900" lvl="0" indent="-274320" algn="l" rtl="0">
              <a:spcBef>
                <a:spcPts val="480"/>
              </a:spcBef>
              <a:spcAft>
                <a:spcPts val="0"/>
              </a:spcAft>
              <a:buSzPts val="1824"/>
              <a:buNone/>
            </a:pPr>
            <a:r>
              <a:rPr lang="tr-TR"/>
              <a:t>	where m is the size of the hash table, </a:t>
            </a:r>
            <a:endParaRPr/>
          </a:p>
          <a:p>
            <a:pPr marL="342900" lvl="0" indent="-274320" algn="l" rtl="0">
              <a:spcBef>
                <a:spcPts val="480"/>
              </a:spcBef>
              <a:spcAft>
                <a:spcPts val="0"/>
              </a:spcAft>
              <a:buSzPts val="1824"/>
              <a:buNone/>
            </a:pPr>
            <a:r>
              <a:rPr lang="tr-TR"/>
              <a:t>	h′(k) = (k mod m), i is the probe number that varies from 0 to m–1, and c</a:t>
            </a:r>
            <a:r>
              <a:rPr lang="tr-TR" baseline="-25000"/>
              <a:t>1</a:t>
            </a:r>
            <a:r>
              <a:rPr lang="tr-TR"/>
              <a:t> and c</a:t>
            </a:r>
            <a:r>
              <a:rPr lang="tr-TR" baseline="-25000"/>
              <a:t>2</a:t>
            </a:r>
            <a:r>
              <a:rPr lang="tr-TR"/>
              <a:t> are constants such that c</a:t>
            </a:r>
            <a:r>
              <a:rPr lang="tr-TR" baseline="-25000"/>
              <a:t>1</a:t>
            </a:r>
            <a:r>
              <a:rPr lang="tr-TR"/>
              <a:t> and c</a:t>
            </a:r>
            <a:r>
              <a:rPr lang="tr-TR" baseline="-25000"/>
              <a:t>2</a:t>
            </a:r>
            <a:r>
              <a:rPr lang="tr-TR"/>
              <a:t> ≠ 0.</a:t>
            </a:r>
            <a:endParaRPr b="1" i="1"/>
          </a:p>
        </p:txBody>
      </p:sp>
      <p:sp>
        <p:nvSpPr>
          <p:cNvPr id="582" name="Google Shape;582;p3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35</a:t>
            </a:fld>
            <a:endParaRPr/>
          </a:p>
        </p:txBody>
      </p:sp>
      <p:sp>
        <p:nvSpPr>
          <p:cNvPr id="583" name="Google Shape;583;p37"/>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3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590" name="Google Shape;590;p38"/>
          <p:cNvSpPr txBox="1">
            <a:spLocks noGrp="1"/>
          </p:cNvSpPr>
          <p:nvPr>
            <p:ph type="body" idx="1"/>
          </p:nvPr>
        </p:nvSpPr>
        <p:spPr>
          <a:xfrm>
            <a:off x="685800" y="914400"/>
            <a:ext cx="7848600" cy="51816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687"/>
              <a:buChar char="🞇"/>
            </a:pPr>
            <a:r>
              <a:rPr lang="tr-TR" sz="2220" b="1" i="1"/>
              <a:t>Quadratic Probing</a:t>
            </a:r>
            <a:endParaRPr sz="2220" b="1" i="1"/>
          </a:p>
          <a:p>
            <a:pPr marL="342900" lvl="0" indent="-274319" algn="l" rtl="0">
              <a:spcBef>
                <a:spcPts val="444"/>
              </a:spcBef>
              <a:spcAft>
                <a:spcPts val="0"/>
              </a:spcAft>
              <a:buSzPts val="1687"/>
              <a:buChar char="🞇"/>
            </a:pPr>
            <a:r>
              <a:rPr lang="tr-TR" sz="2220"/>
              <a:t>Quadratic probing eliminates the primary clustering phenomenon of linear probing because instead of doing a linear search, it does a quadratic search. </a:t>
            </a:r>
            <a:endParaRPr sz="2220"/>
          </a:p>
          <a:p>
            <a:pPr marL="342900" lvl="0" indent="-274319" algn="l" rtl="0">
              <a:spcBef>
                <a:spcPts val="444"/>
              </a:spcBef>
              <a:spcAft>
                <a:spcPts val="0"/>
              </a:spcAft>
              <a:buSzPts val="1687"/>
              <a:buChar char="🞇"/>
            </a:pPr>
            <a:r>
              <a:rPr lang="tr-TR" sz="2220"/>
              <a:t>For a given key k</a:t>
            </a:r>
            <a:r>
              <a:rPr lang="tr-TR" sz="2220" i="1"/>
              <a:t>, first the location </a:t>
            </a:r>
            <a:r>
              <a:rPr lang="tr-TR" sz="2220"/>
              <a:t>generated by h′(k) mod m is probed. </a:t>
            </a:r>
            <a:endParaRPr sz="2220"/>
          </a:p>
          <a:p>
            <a:pPr marL="342900" lvl="0" indent="-274319" algn="l" rtl="0">
              <a:spcBef>
                <a:spcPts val="444"/>
              </a:spcBef>
              <a:spcAft>
                <a:spcPts val="0"/>
              </a:spcAft>
              <a:buSzPts val="1687"/>
              <a:buChar char="🞇"/>
            </a:pPr>
            <a:r>
              <a:rPr lang="tr-TR" sz="2220"/>
              <a:t>If the location is free, the value is stored in it, else subsequent locations probed are offset by factors that depend in a quadratic manner on the probe number i</a:t>
            </a:r>
            <a:r>
              <a:rPr lang="tr-TR" sz="2220" i="1"/>
              <a:t>.</a:t>
            </a:r>
            <a:endParaRPr/>
          </a:p>
          <a:p>
            <a:pPr marL="342900" lvl="0" indent="-274319" algn="l" rtl="0">
              <a:spcBef>
                <a:spcPts val="444"/>
              </a:spcBef>
              <a:spcAft>
                <a:spcPts val="0"/>
              </a:spcAft>
              <a:buSzPts val="1687"/>
              <a:buChar char="🞇"/>
            </a:pPr>
            <a:r>
              <a:rPr lang="tr-TR" sz="2220"/>
              <a:t>Although quadratic probing performs better than linear probing, in order to maximize the utilization of the hash table, the values of c</a:t>
            </a:r>
            <a:r>
              <a:rPr lang="tr-TR" sz="2220" baseline="-25000"/>
              <a:t>1</a:t>
            </a:r>
            <a:r>
              <a:rPr lang="tr-TR" sz="2220"/>
              <a:t>, c</a:t>
            </a:r>
            <a:r>
              <a:rPr lang="tr-TR" sz="2220" baseline="-25000"/>
              <a:t>2</a:t>
            </a:r>
            <a:r>
              <a:rPr lang="tr-TR" sz="2220"/>
              <a:t>, and m need to be constrained.</a:t>
            </a:r>
            <a:endParaRPr sz="2220" b="1" i="1"/>
          </a:p>
        </p:txBody>
      </p:sp>
      <p:sp>
        <p:nvSpPr>
          <p:cNvPr id="591" name="Google Shape;591;p3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36</a:t>
            </a:fld>
            <a:endParaRPr/>
          </a:p>
        </p:txBody>
      </p:sp>
      <p:sp>
        <p:nvSpPr>
          <p:cNvPr id="592" name="Google Shape;592;p38"/>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3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599" name="Google Shape;599;p39"/>
          <p:cNvSpPr txBox="1">
            <a:spLocks noGrp="1"/>
          </p:cNvSpPr>
          <p:nvPr>
            <p:ph type="body" idx="1"/>
          </p:nvPr>
        </p:nvSpPr>
        <p:spPr>
          <a:xfrm>
            <a:off x="685800" y="914400"/>
            <a:ext cx="7848600" cy="457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Quadratic Probing</a:t>
            </a:r>
            <a:endParaRPr b="1" i="1"/>
          </a:p>
        </p:txBody>
      </p:sp>
      <p:sp>
        <p:nvSpPr>
          <p:cNvPr id="600" name="Google Shape;600;p3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37</a:t>
            </a:fld>
            <a:endParaRPr/>
          </a:p>
        </p:txBody>
      </p:sp>
      <p:sp>
        <p:nvSpPr>
          <p:cNvPr id="601" name="Google Shape;601;p39"/>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602" name="Google Shape;602;p39"/>
          <p:cNvPicPr preferRelativeResize="0"/>
          <p:nvPr/>
        </p:nvPicPr>
        <p:blipFill rotWithShape="1">
          <a:blip r:embed="rId3">
            <a:alphaModFix/>
          </a:blip>
          <a:srcRect/>
          <a:stretch/>
        </p:blipFill>
        <p:spPr>
          <a:xfrm>
            <a:off x="1143001" y="1557338"/>
            <a:ext cx="7162800" cy="438626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4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609" name="Google Shape;609;p40"/>
          <p:cNvSpPr txBox="1">
            <a:spLocks noGrp="1"/>
          </p:cNvSpPr>
          <p:nvPr>
            <p:ph type="body" idx="1"/>
          </p:nvPr>
        </p:nvSpPr>
        <p:spPr>
          <a:xfrm>
            <a:off x="685800" y="914400"/>
            <a:ext cx="7848600" cy="457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Quadratic Probing</a:t>
            </a:r>
            <a:endParaRPr b="1" i="1"/>
          </a:p>
        </p:txBody>
      </p:sp>
      <p:sp>
        <p:nvSpPr>
          <p:cNvPr id="610" name="Google Shape;610;p4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38</a:t>
            </a:fld>
            <a:endParaRPr/>
          </a:p>
        </p:txBody>
      </p:sp>
      <p:sp>
        <p:nvSpPr>
          <p:cNvPr id="611" name="Google Shape;611;p40"/>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612" name="Google Shape;612;p40"/>
          <p:cNvPicPr preferRelativeResize="0"/>
          <p:nvPr/>
        </p:nvPicPr>
        <p:blipFill rotWithShape="1">
          <a:blip r:embed="rId3">
            <a:alphaModFix/>
          </a:blip>
          <a:srcRect/>
          <a:stretch/>
        </p:blipFill>
        <p:spPr>
          <a:xfrm>
            <a:off x="1109663" y="2295524"/>
            <a:ext cx="6924675" cy="28098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4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619" name="Google Shape;619;p41"/>
          <p:cNvSpPr txBox="1">
            <a:spLocks noGrp="1"/>
          </p:cNvSpPr>
          <p:nvPr>
            <p:ph type="body" idx="1"/>
          </p:nvPr>
        </p:nvSpPr>
        <p:spPr>
          <a:xfrm>
            <a:off x="685800" y="914400"/>
            <a:ext cx="7848600" cy="457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Quadratic Probing</a:t>
            </a:r>
            <a:endParaRPr b="1" i="1"/>
          </a:p>
        </p:txBody>
      </p:sp>
      <p:sp>
        <p:nvSpPr>
          <p:cNvPr id="620" name="Google Shape;620;p4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39</a:t>
            </a:fld>
            <a:endParaRPr/>
          </a:p>
        </p:txBody>
      </p:sp>
      <p:sp>
        <p:nvSpPr>
          <p:cNvPr id="621" name="Google Shape;621;p41"/>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622" name="Google Shape;622;p41"/>
          <p:cNvPicPr preferRelativeResize="0"/>
          <p:nvPr/>
        </p:nvPicPr>
        <p:blipFill rotWithShape="1">
          <a:blip r:embed="rId3">
            <a:alphaModFix/>
          </a:blip>
          <a:srcRect/>
          <a:stretch/>
        </p:blipFill>
        <p:spPr>
          <a:xfrm>
            <a:off x="1295400" y="1524000"/>
            <a:ext cx="6629400" cy="4305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
          <p:cNvSpPr txBox="1">
            <a:spLocks noGrp="1"/>
          </p:cNvSpPr>
          <p:nvPr>
            <p:ph type="title"/>
          </p:nvPr>
        </p:nvSpPr>
        <p:spPr>
          <a:xfrm>
            <a:off x="442856" y="228600"/>
            <a:ext cx="70248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Introduction</a:t>
            </a:r>
            <a:endParaRPr sz="3600"/>
          </a:p>
        </p:txBody>
      </p:sp>
      <p:sp>
        <p:nvSpPr>
          <p:cNvPr id="285" name="Google Shape;285;p4"/>
          <p:cNvSpPr txBox="1">
            <a:spLocks noGrp="1"/>
          </p:cNvSpPr>
          <p:nvPr>
            <p:ph type="body" idx="1"/>
          </p:nvPr>
        </p:nvSpPr>
        <p:spPr>
          <a:xfrm>
            <a:off x="685800" y="914400"/>
            <a:ext cx="7848600" cy="26670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tr-TR" sz="1679"/>
              <a:t>There are two solutions to this problem.</a:t>
            </a:r>
            <a:endParaRPr/>
          </a:p>
          <a:p>
            <a:pPr marL="342900" lvl="0" indent="-274320" algn="l" rtl="0">
              <a:lnSpc>
                <a:spcPct val="80000"/>
              </a:lnSpc>
              <a:spcBef>
                <a:spcPts val="336"/>
              </a:spcBef>
              <a:spcAft>
                <a:spcPts val="0"/>
              </a:spcAft>
              <a:buSzPts val="1276"/>
              <a:buChar char="🞇"/>
            </a:pPr>
            <a:r>
              <a:rPr lang="tr-TR" sz="1679"/>
              <a:t>Let us take an example to explain the first solution. In a small company of 100 employees, each employee is assigned an Emp_ID in the range 0–99. </a:t>
            </a:r>
            <a:endParaRPr sz="1679"/>
          </a:p>
          <a:p>
            <a:pPr marL="342900" lvl="0" indent="-274320" algn="l" rtl="0">
              <a:lnSpc>
                <a:spcPct val="80000"/>
              </a:lnSpc>
              <a:spcBef>
                <a:spcPts val="336"/>
              </a:spcBef>
              <a:spcAft>
                <a:spcPts val="0"/>
              </a:spcAft>
              <a:buSzPts val="1276"/>
              <a:buChar char="🞇"/>
            </a:pPr>
            <a:r>
              <a:rPr lang="tr-TR" sz="1679"/>
              <a:t>To store the records in an array, each employee’s Emp_ID acts as an index into the array where the employee’s record will be stored as shown in Fig. 15.1.</a:t>
            </a:r>
            <a:endParaRPr/>
          </a:p>
          <a:p>
            <a:pPr marL="342900" lvl="0" indent="-274320" algn="l" rtl="0">
              <a:lnSpc>
                <a:spcPct val="80000"/>
              </a:lnSpc>
              <a:spcBef>
                <a:spcPts val="336"/>
              </a:spcBef>
              <a:spcAft>
                <a:spcPts val="0"/>
              </a:spcAft>
              <a:buSzPts val="1276"/>
              <a:buChar char="🞇"/>
            </a:pPr>
            <a:r>
              <a:rPr lang="tr-TR" sz="1679"/>
              <a:t>In this case, we can directly access the record of any employee, once we know his Emp_ID, because the array index is the same as the Emp_ID number. </a:t>
            </a:r>
            <a:endParaRPr sz="1679"/>
          </a:p>
          <a:p>
            <a:pPr marL="342900" lvl="0" indent="-274320" algn="l" rtl="0">
              <a:lnSpc>
                <a:spcPct val="80000"/>
              </a:lnSpc>
              <a:spcBef>
                <a:spcPts val="336"/>
              </a:spcBef>
              <a:spcAft>
                <a:spcPts val="0"/>
              </a:spcAft>
              <a:buSzPts val="1276"/>
              <a:buChar char="🞇"/>
            </a:pPr>
            <a:r>
              <a:rPr lang="tr-TR" sz="1679"/>
              <a:t>But practically, this implementation is hardly feasible.</a:t>
            </a:r>
            <a:endParaRPr sz="1679"/>
          </a:p>
        </p:txBody>
      </p:sp>
      <p:sp>
        <p:nvSpPr>
          <p:cNvPr id="286" name="Google Shape;286;p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a:t>
            </a:fld>
            <a:endParaRPr/>
          </a:p>
        </p:txBody>
      </p:sp>
      <p:sp>
        <p:nvSpPr>
          <p:cNvPr id="287" name="Google Shape;287;p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288" name="Google Shape;288;p4"/>
          <p:cNvPicPr preferRelativeResize="0"/>
          <p:nvPr/>
        </p:nvPicPr>
        <p:blipFill rotWithShape="1">
          <a:blip r:embed="rId3">
            <a:alphaModFix/>
          </a:blip>
          <a:srcRect/>
          <a:stretch/>
        </p:blipFill>
        <p:spPr>
          <a:xfrm>
            <a:off x="685801" y="3505199"/>
            <a:ext cx="5326110" cy="281940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4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629" name="Google Shape;629;p42"/>
          <p:cNvSpPr txBox="1">
            <a:spLocks noGrp="1"/>
          </p:cNvSpPr>
          <p:nvPr>
            <p:ph type="body" idx="1"/>
          </p:nvPr>
        </p:nvSpPr>
        <p:spPr>
          <a:xfrm>
            <a:off x="685800" y="914400"/>
            <a:ext cx="7848600" cy="457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Quadratic Probing</a:t>
            </a:r>
            <a:endParaRPr b="1" i="1"/>
          </a:p>
        </p:txBody>
      </p:sp>
      <p:sp>
        <p:nvSpPr>
          <p:cNvPr id="630" name="Google Shape;630;p4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40</a:t>
            </a:fld>
            <a:endParaRPr/>
          </a:p>
        </p:txBody>
      </p:sp>
      <p:sp>
        <p:nvSpPr>
          <p:cNvPr id="631" name="Google Shape;631;p42"/>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632" name="Google Shape;632;p42"/>
          <p:cNvPicPr preferRelativeResize="0"/>
          <p:nvPr/>
        </p:nvPicPr>
        <p:blipFill rotWithShape="1">
          <a:blip r:embed="rId3">
            <a:alphaModFix/>
          </a:blip>
          <a:srcRect/>
          <a:stretch/>
        </p:blipFill>
        <p:spPr>
          <a:xfrm>
            <a:off x="1371600" y="1600200"/>
            <a:ext cx="6619875" cy="42862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4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639" name="Google Shape;639;p43"/>
          <p:cNvSpPr txBox="1">
            <a:spLocks noGrp="1"/>
          </p:cNvSpPr>
          <p:nvPr>
            <p:ph type="body" idx="1"/>
          </p:nvPr>
        </p:nvSpPr>
        <p:spPr>
          <a:xfrm>
            <a:off x="685800" y="914400"/>
            <a:ext cx="7848600" cy="457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Quadratic Probing</a:t>
            </a:r>
            <a:endParaRPr b="1" i="1"/>
          </a:p>
        </p:txBody>
      </p:sp>
      <p:sp>
        <p:nvSpPr>
          <p:cNvPr id="640" name="Google Shape;640;p4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41</a:t>
            </a:fld>
            <a:endParaRPr/>
          </a:p>
        </p:txBody>
      </p:sp>
      <p:sp>
        <p:nvSpPr>
          <p:cNvPr id="641" name="Google Shape;641;p43"/>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643" name="Google Shape;643;p43"/>
          <p:cNvPicPr preferRelativeResize="0"/>
          <p:nvPr/>
        </p:nvPicPr>
        <p:blipFill rotWithShape="1">
          <a:blip r:embed="rId3">
            <a:alphaModFix/>
          </a:blip>
          <a:srcRect/>
          <a:stretch/>
        </p:blipFill>
        <p:spPr>
          <a:xfrm>
            <a:off x="762000" y="4038600"/>
            <a:ext cx="6629400" cy="2076450"/>
          </a:xfrm>
          <a:prstGeom prst="rect">
            <a:avLst/>
          </a:prstGeom>
          <a:noFill/>
          <a:ln>
            <a:noFill/>
          </a:ln>
        </p:spPr>
      </p:pic>
      <p:pic>
        <p:nvPicPr>
          <p:cNvPr id="644" name="Google Shape;644;p43"/>
          <p:cNvPicPr preferRelativeResize="0"/>
          <p:nvPr/>
        </p:nvPicPr>
        <p:blipFill>
          <a:blip r:embed="rId4">
            <a:alphaModFix/>
          </a:blip>
          <a:stretch>
            <a:fillRect/>
          </a:stretch>
        </p:blipFill>
        <p:spPr>
          <a:xfrm>
            <a:off x="1489775" y="1373375"/>
            <a:ext cx="5741450" cy="531625"/>
          </a:xfrm>
          <a:prstGeom prst="rect">
            <a:avLst/>
          </a:prstGeom>
          <a:noFill/>
          <a:ln>
            <a:noFill/>
          </a:ln>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813" y="2019300"/>
            <a:ext cx="7419975"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4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651" name="Google Shape;651;p44"/>
          <p:cNvSpPr txBox="1">
            <a:spLocks noGrp="1"/>
          </p:cNvSpPr>
          <p:nvPr>
            <p:ph type="body" idx="1"/>
          </p:nvPr>
        </p:nvSpPr>
        <p:spPr>
          <a:xfrm>
            <a:off x="685800" y="914400"/>
            <a:ext cx="7848600" cy="51054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tr-TR" sz="2220" b="1" i="1"/>
              <a:t>Searching a Value using Quadratic Probing</a:t>
            </a:r>
            <a:endParaRPr/>
          </a:p>
          <a:p>
            <a:pPr marL="342900" lvl="0" indent="-274319" algn="l" rtl="0">
              <a:lnSpc>
                <a:spcPct val="80000"/>
              </a:lnSpc>
              <a:spcBef>
                <a:spcPts val="444"/>
              </a:spcBef>
              <a:spcAft>
                <a:spcPts val="0"/>
              </a:spcAft>
              <a:buSzPts val="1687"/>
              <a:buChar char="🞇"/>
            </a:pPr>
            <a:r>
              <a:rPr lang="tr-TR" sz="2220"/>
              <a:t>While searching a value using the quadratic probing technique, the array index is re-computed and the key of the element stored at that location is compared with the value that has to be searched.</a:t>
            </a:r>
            <a:endParaRPr/>
          </a:p>
          <a:p>
            <a:pPr marL="342900" lvl="0" indent="-274319" algn="l" rtl="0">
              <a:lnSpc>
                <a:spcPct val="80000"/>
              </a:lnSpc>
              <a:spcBef>
                <a:spcPts val="444"/>
              </a:spcBef>
              <a:spcAft>
                <a:spcPts val="0"/>
              </a:spcAft>
              <a:buSzPts val="1687"/>
              <a:buChar char="🞇"/>
            </a:pPr>
            <a:r>
              <a:rPr lang="tr-TR" sz="2220"/>
              <a:t>If the desired key value matches with the key value at that location, then the element is present in the hash table and the search is said to be successful. </a:t>
            </a:r>
            <a:endParaRPr sz="2220"/>
          </a:p>
          <a:p>
            <a:pPr marL="342900" lvl="0" indent="-274319" algn="l" rtl="0">
              <a:lnSpc>
                <a:spcPct val="80000"/>
              </a:lnSpc>
              <a:spcBef>
                <a:spcPts val="444"/>
              </a:spcBef>
              <a:spcAft>
                <a:spcPts val="0"/>
              </a:spcAft>
              <a:buSzPts val="1687"/>
              <a:buChar char="🞇"/>
            </a:pPr>
            <a:r>
              <a:rPr lang="tr-TR" sz="2220"/>
              <a:t>In this case, the search time is given as O(1). </a:t>
            </a:r>
            <a:endParaRPr sz="2220"/>
          </a:p>
          <a:p>
            <a:pPr marL="342900" lvl="0" indent="-274319" algn="l" rtl="0">
              <a:lnSpc>
                <a:spcPct val="80000"/>
              </a:lnSpc>
              <a:spcBef>
                <a:spcPts val="444"/>
              </a:spcBef>
              <a:spcAft>
                <a:spcPts val="0"/>
              </a:spcAft>
              <a:buSzPts val="1687"/>
              <a:buChar char="🞇"/>
            </a:pPr>
            <a:r>
              <a:rPr lang="tr-TR" sz="2220"/>
              <a:t>However, if the value does not match, then the search function begins a sequential search of the array that continues until:</a:t>
            </a:r>
            <a:endParaRPr/>
          </a:p>
          <a:p>
            <a:pPr marL="640080" lvl="1" indent="-274320" algn="l" rtl="0">
              <a:lnSpc>
                <a:spcPct val="80000"/>
              </a:lnSpc>
              <a:spcBef>
                <a:spcPts val="407"/>
              </a:spcBef>
              <a:spcAft>
                <a:spcPts val="0"/>
              </a:spcAft>
              <a:buSzPts val="1547"/>
              <a:buChar char="🞇"/>
            </a:pPr>
            <a:r>
              <a:rPr lang="tr-TR" sz="2035"/>
              <a:t>the value is found, or</a:t>
            </a:r>
            <a:endParaRPr/>
          </a:p>
          <a:p>
            <a:pPr marL="640080" lvl="1" indent="-274320" algn="l" rtl="0">
              <a:lnSpc>
                <a:spcPct val="80000"/>
              </a:lnSpc>
              <a:spcBef>
                <a:spcPts val="407"/>
              </a:spcBef>
              <a:spcAft>
                <a:spcPts val="0"/>
              </a:spcAft>
              <a:buSzPts val="1547"/>
              <a:buChar char="🞇"/>
            </a:pPr>
            <a:r>
              <a:rPr lang="tr-TR" sz="2035"/>
              <a:t>the search function encounters a vacant location in the array, indicating that the value is not present, or</a:t>
            </a:r>
            <a:endParaRPr sz="2035"/>
          </a:p>
          <a:p>
            <a:pPr marL="640080" lvl="1" indent="-274320" algn="l" rtl="0">
              <a:lnSpc>
                <a:spcPct val="80000"/>
              </a:lnSpc>
              <a:spcBef>
                <a:spcPts val="407"/>
              </a:spcBef>
              <a:spcAft>
                <a:spcPts val="0"/>
              </a:spcAft>
              <a:buSzPts val="1547"/>
              <a:buChar char="🞇"/>
            </a:pPr>
            <a:r>
              <a:rPr lang="tr-TR" sz="2035"/>
              <a:t>the search function terminates because it reaches the end of the table and the value is not present.</a:t>
            </a:r>
            <a:endParaRPr sz="2035" b="1" i="1"/>
          </a:p>
        </p:txBody>
      </p:sp>
      <p:sp>
        <p:nvSpPr>
          <p:cNvPr id="652" name="Google Shape;652;p4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42</a:t>
            </a:fld>
            <a:endParaRPr/>
          </a:p>
        </p:txBody>
      </p:sp>
      <p:sp>
        <p:nvSpPr>
          <p:cNvPr id="653" name="Google Shape;653;p44"/>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4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660" name="Google Shape;660;p45"/>
          <p:cNvSpPr txBox="1">
            <a:spLocks noGrp="1"/>
          </p:cNvSpPr>
          <p:nvPr>
            <p:ph type="body" idx="1"/>
          </p:nvPr>
        </p:nvSpPr>
        <p:spPr>
          <a:xfrm>
            <a:off x="685800" y="914400"/>
            <a:ext cx="7848600" cy="51054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Searching a Value using Quadratic Probing</a:t>
            </a:r>
            <a:endParaRPr/>
          </a:p>
          <a:p>
            <a:pPr marL="342900" lvl="0" indent="-274319" algn="l" rtl="0">
              <a:spcBef>
                <a:spcPts val="480"/>
              </a:spcBef>
              <a:spcAft>
                <a:spcPts val="0"/>
              </a:spcAft>
              <a:buSzPts val="1824"/>
              <a:buChar char="🞇"/>
            </a:pPr>
            <a:r>
              <a:rPr lang="tr-TR"/>
              <a:t>In the worst case, the search operation may take n–1 comparisons, and the running time of the search algorithm may be O(n). </a:t>
            </a:r>
            <a:endParaRPr/>
          </a:p>
          <a:p>
            <a:pPr marL="342900" lvl="0" indent="-274319" algn="l" rtl="0">
              <a:spcBef>
                <a:spcPts val="480"/>
              </a:spcBef>
              <a:spcAft>
                <a:spcPts val="0"/>
              </a:spcAft>
              <a:buSzPts val="1824"/>
              <a:buChar char="🞇"/>
            </a:pPr>
            <a:r>
              <a:rPr lang="tr-TR"/>
              <a:t>The worst case will be encountered when after scanning all the n–1 elements, the value is either present at the last location or not present in the table.</a:t>
            </a:r>
            <a:endParaRPr/>
          </a:p>
          <a:p>
            <a:pPr marL="342900" lvl="0" indent="-274319" algn="l" rtl="0">
              <a:spcBef>
                <a:spcPts val="480"/>
              </a:spcBef>
              <a:spcAft>
                <a:spcPts val="0"/>
              </a:spcAft>
              <a:buSzPts val="1824"/>
              <a:buChar char="🞇"/>
            </a:pPr>
            <a:r>
              <a:rPr lang="tr-TR"/>
              <a:t>Thus, we see that with the increase in the number of collisions, the distance between the array index computed by the hash function and the actual location of the element increases, thereby increasing the search time.</a:t>
            </a:r>
            <a:endParaRPr b="1" i="1"/>
          </a:p>
        </p:txBody>
      </p:sp>
      <p:sp>
        <p:nvSpPr>
          <p:cNvPr id="661" name="Google Shape;661;p4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43</a:t>
            </a:fld>
            <a:endParaRPr/>
          </a:p>
        </p:txBody>
      </p:sp>
      <p:sp>
        <p:nvSpPr>
          <p:cNvPr id="662" name="Google Shape;662;p45"/>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4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669" name="Google Shape;669;p46"/>
          <p:cNvSpPr txBox="1">
            <a:spLocks noGrp="1"/>
          </p:cNvSpPr>
          <p:nvPr>
            <p:ph type="body" idx="1"/>
          </p:nvPr>
        </p:nvSpPr>
        <p:spPr>
          <a:xfrm>
            <a:off x="685800" y="914400"/>
            <a:ext cx="7848600" cy="4372800"/>
          </a:xfrm>
          <a:prstGeom prst="rect">
            <a:avLst/>
          </a:prstGeom>
          <a:noFill/>
          <a:ln>
            <a:noFill/>
          </a:ln>
        </p:spPr>
        <p:txBody>
          <a:bodyPr spcFirstLastPara="1" wrap="square" lIns="91425" tIns="45700" rIns="91425" bIns="45700" anchor="t" anchorCtr="0">
            <a:normAutofit/>
          </a:bodyPr>
          <a:lstStyle/>
          <a:p>
            <a:pPr marL="342900" lvl="0" indent="-255269" algn="l" rtl="0">
              <a:lnSpc>
                <a:spcPct val="80000"/>
              </a:lnSpc>
              <a:spcBef>
                <a:spcPts val="0"/>
              </a:spcBef>
              <a:spcAft>
                <a:spcPts val="0"/>
              </a:spcAft>
              <a:buSzPts val="1387"/>
              <a:buChar char="🞇"/>
            </a:pPr>
            <a:r>
              <a:rPr lang="tr-TR" sz="1920" b="1" i="1"/>
              <a:t>Pros and Cons</a:t>
            </a:r>
            <a:endParaRPr sz="1920" b="1" i="1"/>
          </a:p>
          <a:p>
            <a:pPr marL="342900" lvl="0" indent="-255269" algn="l" rtl="0">
              <a:lnSpc>
                <a:spcPct val="80000"/>
              </a:lnSpc>
              <a:spcBef>
                <a:spcPts val="444"/>
              </a:spcBef>
              <a:spcAft>
                <a:spcPts val="0"/>
              </a:spcAft>
              <a:buSzPts val="1387"/>
              <a:buChar char="🞇"/>
            </a:pPr>
            <a:r>
              <a:rPr lang="tr-TR" sz="1920"/>
              <a:t>Quadratic probing resolves the primary clustering problem that exists in the linear probing technique.</a:t>
            </a:r>
            <a:endParaRPr sz="1920"/>
          </a:p>
          <a:p>
            <a:pPr marL="342900" lvl="0" indent="-255269" algn="l" rtl="0">
              <a:lnSpc>
                <a:spcPct val="80000"/>
              </a:lnSpc>
              <a:spcBef>
                <a:spcPts val="444"/>
              </a:spcBef>
              <a:spcAft>
                <a:spcPts val="0"/>
              </a:spcAft>
              <a:buSzPts val="1387"/>
              <a:buChar char="🞇"/>
            </a:pPr>
            <a:r>
              <a:rPr lang="tr-TR" sz="1920"/>
              <a:t>Quadratic probing provides good memory caching because it preserves some locality of reference. </a:t>
            </a:r>
            <a:endParaRPr sz="1920"/>
          </a:p>
          <a:p>
            <a:pPr marL="342900" lvl="0" indent="-255269" algn="l" rtl="0">
              <a:lnSpc>
                <a:spcPct val="80000"/>
              </a:lnSpc>
              <a:spcBef>
                <a:spcPts val="444"/>
              </a:spcBef>
              <a:spcAft>
                <a:spcPts val="0"/>
              </a:spcAft>
              <a:buSzPts val="1387"/>
              <a:buChar char="🞇"/>
            </a:pPr>
            <a:r>
              <a:rPr lang="tr-TR" sz="1920"/>
              <a:t>But linear probing does this task better and gives a better cache performance.</a:t>
            </a:r>
            <a:endParaRPr sz="2100"/>
          </a:p>
          <a:p>
            <a:pPr marL="342900" lvl="0" indent="-255269" algn="l" rtl="0">
              <a:lnSpc>
                <a:spcPct val="80000"/>
              </a:lnSpc>
              <a:spcBef>
                <a:spcPts val="444"/>
              </a:spcBef>
              <a:spcAft>
                <a:spcPts val="0"/>
              </a:spcAft>
              <a:buSzPts val="1387"/>
              <a:buChar char="🞇"/>
            </a:pPr>
            <a:r>
              <a:rPr lang="tr-TR" sz="1920"/>
              <a:t>One of the major drawbacks of quadratic probing is that a sequence of successive probes may only explore a fraction of the table, and this fraction may be quite small. </a:t>
            </a:r>
            <a:endParaRPr sz="1920"/>
          </a:p>
          <a:p>
            <a:pPr marL="342900" lvl="0" indent="-255269" algn="l" rtl="0">
              <a:lnSpc>
                <a:spcPct val="80000"/>
              </a:lnSpc>
              <a:spcBef>
                <a:spcPts val="444"/>
              </a:spcBef>
              <a:spcAft>
                <a:spcPts val="0"/>
              </a:spcAft>
              <a:buSzPts val="1387"/>
              <a:buChar char="🞇"/>
            </a:pPr>
            <a:r>
              <a:rPr lang="tr-TR" sz="1920"/>
              <a:t>If this happens, then we will not be able to find an empty location in the table despite the fact that the table is by no means full. </a:t>
            </a:r>
            <a:endParaRPr sz="1920"/>
          </a:p>
          <a:p>
            <a:pPr marL="342900" lvl="0" indent="-255269" algn="l" rtl="0">
              <a:lnSpc>
                <a:spcPct val="80000"/>
              </a:lnSpc>
              <a:spcBef>
                <a:spcPts val="444"/>
              </a:spcBef>
              <a:spcAft>
                <a:spcPts val="0"/>
              </a:spcAft>
              <a:buSzPts val="1387"/>
              <a:buChar char="🞇"/>
            </a:pPr>
            <a:r>
              <a:rPr lang="tr-TR" sz="1920"/>
              <a:t>In Example 15.6 try to insert the key 92 and you will encounter this problem.</a:t>
            </a:r>
            <a:endParaRPr sz="1920" b="1" i="1"/>
          </a:p>
        </p:txBody>
      </p:sp>
      <p:sp>
        <p:nvSpPr>
          <p:cNvPr id="670" name="Google Shape;670;p4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44</a:t>
            </a:fld>
            <a:endParaRPr/>
          </a:p>
        </p:txBody>
      </p:sp>
      <p:sp>
        <p:nvSpPr>
          <p:cNvPr id="671" name="Google Shape;671;p46"/>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672" name="Google Shape;672;p46"/>
          <p:cNvPicPr preferRelativeResize="0"/>
          <p:nvPr/>
        </p:nvPicPr>
        <p:blipFill>
          <a:blip r:embed="rId3">
            <a:alphaModFix/>
          </a:blip>
          <a:stretch>
            <a:fillRect/>
          </a:stretch>
        </p:blipFill>
        <p:spPr>
          <a:xfrm>
            <a:off x="1754150" y="5190800"/>
            <a:ext cx="5905500" cy="5715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4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679" name="Google Shape;679;p47"/>
          <p:cNvSpPr txBox="1">
            <a:spLocks noGrp="1"/>
          </p:cNvSpPr>
          <p:nvPr>
            <p:ph type="body" idx="1"/>
          </p:nvPr>
        </p:nvSpPr>
        <p:spPr>
          <a:xfrm>
            <a:off x="685800" y="914400"/>
            <a:ext cx="7848600" cy="51054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824"/>
              <a:buChar char="🞇"/>
            </a:pPr>
            <a:r>
              <a:rPr lang="tr-TR" b="1" i="1"/>
              <a:t>Pros and Cons</a:t>
            </a:r>
            <a:endParaRPr b="1" i="1"/>
          </a:p>
          <a:p>
            <a:pPr marL="342900" lvl="0" indent="-274319" algn="l" rtl="0">
              <a:lnSpc>
                <a:spcPct val="90000"/>
              </a:lnSpc>
              <a:spcBef>
                <a:spcPts val="480"/>
              </a:spcBef>
              <a:spcAft>
                <a:spcPts val="0"/>
              </a:spcAft>
              <a:buSzPts val="1824"/>
              <a:buChar char="🞇"/>
            </a:pPr>
            <a:r>
              <a:rPr lang="tr-TR"/>
              <a:t>Although quadratic probing is free from primary clustering, it is still liable to what is known as </a:t>
            </a:r>
            <a:r>
              <a:rPr lang="tr-TR" i="1"/>
              <a:t>secondary clustering. </a:t>
            </a:r>
            <a:endParaRPr i="1"/>
          </a:p>
          <a:p>
            <a:pPr marL="342900" lvl="0" indent="-274319" algn="l" rtl="0">
              <a:lnSpc>
                <a:spcPct val="90000"/>
              </a:lnSpc>
              <a:spcBef>
                <a:spcPts val="480"/>
              </a:spcBef>
              <a:spcAft>
                <a:spcPts val="0"/>
              </a:spcAft>
              <a:buSzPts val="1824"/>
              <a:buChar char="🞇"/>
            </a:pPr>
            <a:r>
              <a:rPr lang="tr-TR" i="1"/>
              <a:t>It means that if there is a collision between two keys, then the same probe </a:t>
            </a:r>
            <a:r>
              <a:rPr lang="tr-TR"/>
              <a:t>sequence will be followed for both. </a:t>
            </a:r>
            <a:endParaRPr/>
          </a:p>
          <a:p>
            <a:pPr marL="342900" lvl="0" indent="-274319" algn="l" rtl="0">
              <a:lnSpc>
                <a:spcPct val="90000"/>
              </a:lnSpc>
              <a:spcBef>
                <a:spcPts val="480"/>
              </a:spcBef>
              <a:spcAft>
                <a:spcPts val="0"/>
              </a:spcAft>
              <a:buSzPts val="1824"/>
              <a:buChar char="🞇"/>
            </a:pPr>
            <a:r>
              <a:rPr lang="tr-TR"/>
              <a:t>With quadratic probing, the probability for multiple collisions increases as the table becomes full. </a:t>
            </a:r>
            <a:endParaRPr/>
          </a:p>
          <a:p>
            <a:pPr marL="342900" lvl="0" indent="-274319" algn="l" rtl="0">
              <a:lnSpc>
                <a:spcPct val="90000"/>
              </a:lnSpc>
              <a:spcBef>
                <a:spcPts val="480"/>
              </a:spcBef>
              <a:spcAft>
                <a:spcPts val="0"/>
              </a:spcAft>
              <a:buSzPts val="1824"/>
              <a:buChar char="🞇"/>
            </a:pPr>
            <a:r>
              <a:rPr lang="tr-TR"/>
              <a:t>This situation is usually encountered when the hash table is more than full.</a:t>
            </a:r>
            <a:endParaRPr b="1" i="1"/>
          </a:p>
        </p:txBody>
      </p:sp>
      <p:sp>
        <p:nvSpPr>
          <p:cNvPr id="680" name="Google Shape;680;p4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45</a:t>
            </a:fld>
            <a:endParaRPr/>
          </a:p>
        </p:txBody>
      </p:sp>
      <p:sp>
        <p:nvSpPr>
          <p:cNvPr id="681" name="Google Shape;681;p47"/>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4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688" name="Google Shape;688;p48"/>
          <p:cNvSpPr txBox="1">
            <a:spLocks noGrp="1"/>
          </p:cNvSpPr>
          <p:nvPr>
            <p:ph type="body" idx="1"/>
          </p:nvPr>
        </p:nvSpPr>
        <p:spPr>
          <a:xfrm>
            <a:off x="685800" y="914400"/>
            <a:ext cx="7848600" cy="51054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tr-TR" sz="2220" b="1" i="1"/>
              <a:t>Double Hashing</a:t>
            </a:r>
            <a:endParaRPr sz="2220" b="1" i="1"/>
          </a:p>
          <a:p>
            <a:pPr marL="342900" lvl="0" indent="-274319" algn="l" rtl="0">
              <a:lnSpc>
                <a:spcPct val="80000"/>
              </a:lnSpc>
              <a:spcBef>
                <a:spcPts val="444"/>
              </a:spcBef>
              <a:spcAft>
                <a:spcPts val="0"/>
              </a:spcAft>
              <a:buSzPts val="1687"/>
              <a:buChar char="🞇"/>
            </a:pPr>
            <a:r>
              <a:rPr lang="tr-TR" sz="2220"/>
              <a:t>To start with, double hashing uses one hash value and then repeatedly steps forward an interval until an empty location is reached. </a:t>
            </a:r>
            <a:endParaRPr sz="2220"/>
          </a:p>
          <a:p>
            <a:pPr marL="342900" lvl="0" indent="-274319" algn="l" rtl="0">
              <a:lnSpc>
                <a:spcPct val="80000"/>
              </a:lnSpc>
              <a:spcBef>
                <a:spcPts val="444"/>
              </a:spcBef>
              <a:spcAft>
                <a:spcPts val="0"/>
              </a:spcAft>
              <a:buSzPts val="1687"/>
              <a:buChar char="🞇"/>
            </a:pPr>
            <a:r>
              <a:rPr lang="tr-TR" sz="2220"/>
              <a:t>The interval is decided using a second, independent hash function, hence the name </a:t>
            </a:r>
            <a:r>
              <a:rPr lang="tr-TR" sz="2220" i="1"/>
              <a:t>double hashing. </a:t>
            </a:r>
            <a:endParaRPr sz="2220" i="1"/>
          </a:p>
          <a:p>
            <a:pPr marL="342900" lvl="0" indent="-274319" algn="l" rtl="0">
              <a:lnSpc>
                <a:spcPct val="80000"/>
              </a:lnSpc>
              <a:spcBef>
                <a:spcPts val="444"/>
              </a:spcBef>
              <a:spcAft>
                <a:spcPts val="0"/>
              </a:spcAft>
              <a:buSzPts val="1687"/>
              <a:buChar char="🞇"/>
            </a:pPr>
            <a:r>
              <a:rPr lang="tr-TR" sz="2220" i="1"/>
              <a:t>In double hashing, we use two hash functions rather than a single </a:t>
            </a:r>
            <a:r>
              <a:rPr lang="tr-TR" sz="2220"/>
              <a:t>function. </a:t>
            </a:r>
            <a:endParaRPr sz="2220"/>
          </a:p>
          <a:p>
            <a:pPr marL="342900" lvl="0" indent="-274319" algn="l" rtl="0">
              <a:lnSpc>
                <a:spcPct val="80000"/>
              </a:lnSpc>
              <a:spcBef>
                <a:spcPts val="444"/>
              </a:spcBef>
              <a:spcAft>
                <a:spcPts val="0"/>
              </a:spcAft>
              <a:buSzPts val="1687"/>
              <a:buChar char="🞇"/>
            </a:pPr>
            <a:r>
              <a:rPr lang="tr-TR" sz="2220"/>
              <a:t>The hash function in the case of double hashing can be given as:</a:t>
            </a:r>
            <a:endParaRPr/>
          </a:p>
          <a:p>
            <a:pPr marL="342900" lvl="0" indent="-274320" algn="l" rtl="0">
              <a:lnSpc>
                <a:spcPct val="80000"/>
              </a:lnSpc>
              <a:spcBef>
                <a:spcPts val="444"/>
              </a:spcBef>
              <a:spcAft>
                <a:spcPts val="0"/>
              </a:spcAft>
              <a:buSzPts val="1687"/>
              <a:buNone/>
            </a:pPr>
            <a:r>
              <a:rPr lang="tr-TR" sz="2220"/>
              <a:t>		h(k, i) = [h</a:t>
            </a:r>
            <a:r>
              <a:rPr lang="tr-TR" sz="2220" baseline="-25000"/>
              <a:t>1</a:t>
            </a:r>
            <a:r>
              <a:rPr lang="tr-TR" sz="2220"/>
              <a:t>(k) + ih</a:t>
            </a:r>
            <a:r>
              <a:rPr lang="tr-TR" sz="2220" baseline="-25000"/>
              <a:t>2</a:t>
            </a:r>
            <a:r>
              <a:rPr lang="tr-TR" sz="2220"/>
              <a:t>(k)] mod m</a:t>
            </a:r>
            <a:endParaRPr/>
          </a:p>
          <a:p>
            <a:pPr marL="342900" lvl="0" indent="-274320" algn="l" rtl="0">
              <a:lnSpc>
                <a:spcPct val="80000"/>
              </a:lnSpc>
              <a:spcBef>
                <a:spcPts val="444"/>
              </a:spcBef>
              <a:spcAft>
                <a:spcPts val="0"/>
              </a:spcAft>
              <a:buSzPts val="1687"/>
              <a:buNone/>
            </a:pPr>
            <a:r>
              <a:rPr lang="tr-TR" sz="2220"/>
              <a:t>	where m is the size of the hash table, h</a:t>
            </a:r>
            <a:r>
              <a:rPr lang="tr-TR" sz="2220" baseline="-25000"/>
              <a:t>1</a:t>
            </a:r>
            <a:r>
              <a:rPr lang="tr-TR" sz="2220"/>
              <a:t>(k) and h</a:t>
            </a:r>
            <a:r>
              <a:rPr lang="tr-TR" sz="2220" baseline="-25000"/>
              <a:t>2</a:t>
            </a:r>
            <a:r>
              <a:rPr lang="tr-TR" sz="2220"/>
              <a:t>(k) are two hash functions given as h</a:t>
            </a:r>
            <a:r>
              <a:rPr lang="tr-TR" sz="2220" baseline="-25000"/>
              <a:t>1</a:t>
            </a:r>
            <a:r>
              <a:rPr lang="tr-TR" sz="2220"/>
              <a:t>(k) = k mod m, </a:t>
            </a:r>
            <a:endParaRPr sz="2220"/>
          </a:p>
          <a:p>
            <a:pPr marL="342900" lvl="0" indent="-274320" algn="l" rtl="0">
              <a:lnSpc>
                <a:spcPct val="80000"/>
              </a:lnSpc>
              <a:spcBef>
                <a:spcPts val="444"/>
              </a:spcBef>
              <a:spcAft>
                <a:spcPts val="0"/>
              </a:spcAft>
              <a:buSzPts val="1687"/>
              <a:buNone/>
            </a:pPr>
            <a:r>
              <a:rPr lang="tr-TR" sz="2220"/>
              <a:t>	h</a:t>
            </a:r>
            <a:r>
              <a:rPr lang="tr-TR" sz="2220" baseline="-25000"/>
              <a:t>2</a:t>
            </a:r>
            <a:r>
              <a:rPr lang="tr-TR" sz="2220"/>
              <a:t>(k) = k mod m', i is the probe number that varies from 0 to m–1, and m' is chosen to be less than m. We can choose m' = m–1 or m–2.</a:t>
            </a:r>
            <a:endParaRPr sz="2220" b="1" i="1"/>
          </a:p>
        </p:txBody>
      </p:sp>
      <p:sp>
        <p:nvSpPr>
          <p:cNvPr id="689" name="Google Shape;689;p4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46</a:t>
            </a:fld>
            <a:endParaRPr/>
          </a:p>
        </p:txBody>
      </p:sp>
      <p:sp>
        <p:nvSpPr>
          <p:cNvPr id="690" name="Google Shape;690;p48"/>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4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697" name="Google Shape;697;p49"/>
          <p:cNvSpPr txBox="1">
            <a:spLocks noGrp="1"/>
          </p:cNvSpPr>
          <p:nvPr>
            <p:ph type="body" idx="1"/>
          </p:nvPr>
        </p:nvSpPr>
        <p:spPr>
          <a:xfrm>
            <a:off x="685800" y="914400"/>
            <a:ext cx="7848600" cy="51054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tr-TR" sz="2040" b="1" i="1"/>
              <a:t>Double Hashing</a:t>
            </a:r>
            <a:endParaRPr sz="2040" b="1" i="1"/>
          </a:p>
          <a:p>
            <a:pPr marL="342900" lvl="0" indent="-274320" algn="l" rtl="0">
              <a:lnSpc>
                <a:spcPct val="80000"/>
              </a:lnSpc>
              <a:spcBef>
                <a:spcPts val="408"/>
              </a:spcBef>
              <a:spcAft>
                <a:spcPts val="0"/>
              </a:spcAft>
              <a:buSzPts val="1550"/>
              <a:buChar char="🞇"/>
            </a:pPr>
            <a:r>
              <a:rPr lang="tr-TR" sz="2040"/>
              <a:t>When we have to insert a key k in the hash table, we first probe the location given by applying</a:t>
            </a:r>
            <a:endParaRPr/>
          </a:p>
          <a:p>
            <a:pPr marL="342900" lvl="0" indent="-274320" algn="l" rtl="0">
              <a:lnSpc>
                <a:spcPct val="80000"/>
              </a:lnSpc>
              <a:spcBef>
                <a:spcPts val="408"/>
              </a:spcBef>
              <a:spcAft>
                <a:spcPts val="0"/>
              </a:spcAft>
              <a:buSzPts val="1550"/>
              <a:buChar char="🞇"/>
            </a:pPr>
            <a:r>
              <a:rPr lang="tr-TR" sz="2040"/>
              <a:t>[h</a:t>
            </a:r>
            <a:r>
              <a:rPr lang="tr-TR" sz="2040" baseline="-25000"/>
              <a:t>1</a:t>
            </a:r>
            <a:r>
              <a:rPr lang="tr-TR" sz="2040"/>
              <a:t>(k) mod m] because during the first probe, i = 0. </a:t>
            </a:r>
            <a:endParaRPr sz="2040"/>
          </a:p>
          <a:p>
            <a:pPr marL="342900" lvl="0" indent="-274320" algn="l" rtl="0">
              <a:lnSpc>
                <a:spcPct val="80000"/>
              </a:lnSpc>
              <a:spcBef>
                <a:spcPts val="408"/>
              </a:spcBef>
              <a:spcAft>
                <a:spcPts val="0"/>
              </a:spcAft>
              <a:buSzPts val="1550"/>
              <a:buChar char="🞇"/>
            </a:pPr>
            <a:r>
              <a:rPr lang="tr-TR" sz="2040"/>
              <a:t>If the location is vacant, the key is inserted into it, else subsequent probes generate locations that are at an offset of [h</a:t>
            </a:r>
            <a:r>
              <a:rPr lang="tr-TR" sz="2040" baseline="-25000"/>
              <a:t>2</a:t>
            </a:r>
            <a:r>
              <a:rPr lang="tr-TR" sz="2040"/>
              <a:t>(k) mod m] from the previous location. </a:t>
            </a:r>
            <a:endParaRPr sz="2040"/>
          </a:p>
          <a:p>
            <a:pPr marL="342900" lvl="0" indent="-274320" algn="l" rtl="0">
              <a:lnSpc>
                <a:spcPct val="80000"/>
              </a:lnSpc>
              <a:spcBef>
                <a:spcPts val="408"/>
              </a:spcBef>
              <a:spcAft>
                <a:spcPts val="0"/>
              </a:spcAft>
              <a:buSzPts val="1550"/>
              <a:buChar char="🞇"/>
            </a:pPr>
            <a:r>
              <a:rPr lang="tr-TR" sz="2040"/>
              <a:t>Since the offset may vary with every probe depending on the value generated by the</a:t>
            </a:r>
            <a:endParaRPr/>
          </a:p>
          <a:p>
            <a:pPr marL="342900" lvl="0" indent="-274320" algn="l" rtl="0">
              <a:lnSpc>
                <a:spcPct val="80000"/>
              </a:lnSpc>
              <a:spcBef>
                <a:spcPts val="408"/>
              </a:spcBef>
              <a:spcAft>
                <a:spcPts val="0"/>
              </a:spcAft>
              <a:buSzPts val="1550"/>
              <a:buChar char="🞇"/>
            </a:pPr>
            <a:r>
              <a:rPr lang="tr-TR" sz="2040"/>
              <a:t>second hash function, the performance of double hashing is very close to the performance of the ideal scheme of uniform hashing.</a:t>
            </a:r>
            <a:endParaRPr/>
          </a:p>
          <a:p>
            <a:pPr marL="342900" lvl="0" indent="-274320" algn="l" rtl="0">
              <a:lnSpc>
                <a:spcPct val="80000"/>
              </a:lnSpc>
              <a:spcBef>
                <a:spcPts val="408"/>
              </a:spcBef>
              <a:spcAft>
                <a:spcPts val="0"/>
              </a:spcAft>
              <a:buSzPts val="1550"/>
              <a:buChar char="🞇"/>
            </a:pPr>
            <a:r>
              <a:rPr lang="tr-TR" sz="2040" b="1" i="1"/>
              <a:t>Pros and Cons</a:t>
            </a:r>
            <a:endParaRPr sz="2040" b="1" i="1"/>
          </a:p>
          <a:p>
            <a:pPr marL="342900" lvl="0" indent="-274320" algn="l" rtl="0">
              <a:lnSpc>
                <a:spcPct val="80000"/>
              </a:lnSpc>
              <a:spcBef>
                <a:spcPts val="408"/>
              </a:spcBef>
              <a:spcAft>
                <a:spcPts val="0"/>
              </a:spcAft>
              <a:buSzPts val="1550"/>
              <a:buChar char="🞇"/>
            </a:pPr>
            <a:r>
              <a:rPr lang="tr-TR" sz="2040"/>
              <a:t>Double hashing minimizes repeated collisions and the effects of clustering. </a:t>
            </a:r>
            <a:endParaRPr sz="2040"/>
          </a:p>
          <a:p>
            <a:pPr marL="342900" lvl="0" indent="-274320" algn="l" rtl="0">
              <a:lnSpc>
                <a:spcPct val="80000"/>
              </a:lnSpc>
              <a:spcBef>
                <a:spcPts val="408"/>
              </a:spcBef>
              <a:spcAft>
                <a:spcPts val="0"/>
              </a:spcAft>
              <a:buSzPts val="1550"/>
              <a:buChar char="🞇"/>
            </a:pPr>
            <a:r>
              <a:rPr lang="tr-TR" sz="2040"/>
              <a:t>That is, double hashing is free from problems associated with primary clustering as well as secondary clustering.</a:t>
            </a:r>
            <a:endParaRPr sz="2040" b="1" i="1"/>
          </a:p>
        </p:txBody>
      </p:sp>
      <p:sp>
        <p:nvSpPr>
          <p:cNvPr id="698" name="Google Shape;698;p4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47</a:t>
            </a:fld>
            <a:endParaRPr/>
          </a:p>
        </p:txBody>
      </p:sp>
      <p:sp>
        <p:nvSpPr>
          <p:cNvPr id="699" name="Google Shape;699;p49"/>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5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706" name="Google Shape;706;p50"/>
          <p:cNvSpPr txBox="1">
            <a:spLocks noGrp="1"/>
          </p:cNvSpPr>
          <p:nvPr>
            <p:ph type="body" idx="1"/>
          </p:nvPr>
        </p:nvSpPr>
        <p:spPr>
          <a:xfrm>
            <a:off x="685800" y="914400"/>
            <a:ext cx="7848600" cy="457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Double Hashing</a:t>
            </a:r>
            <a:endParaRPr b="1" i="1"/>
          </a:p>
        </p:txBody>
      </p:sp>
      <p:sp>
        <p:nvSpPr>
          <p:cNvPr id="707" name="Google Shape;707;p5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48</a:t>
            </a:fld>
            <a:endParaRPr/>
          </a:p>
        </p:txBody>
      </p:sp>
      <p:sp>
        <p:nvSpPr>
          <p:cNvPr id="708" name="Google Shape;708;p50"/>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709" name="Google Shape;709;p50"/>
          <p:cNvPicPr preferRelativeResize="0"/>
          <p:nvPr/>
        </p:nvPicPr>
        <p:blipFill rotWithShape="1">
          <a:blip r:embed="rId3">
            <a:alphaModFix/>
          </a:blip>
          <a:srcRect/>
          <a:stretch/>
        </p:blipFill>
        <p:spPr>
          <a:xfrm>
            <a:off x="1597775" y="1589088"/>
            <a:ext cx="6648449" cy="42291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5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716" name="Google Shape;716;p51"/>
          <p:cNvSpPr txBox="1">
            <a:spLocks noGrp="1"/>
          </p:cNvSpPr>
          <p:nvPr>
            <p:ph type="body" idx="1"/>
          </p:nvPr>
        </p:nvSpPr>
        <p:spPr>
          <a:xfrm>
            <a:off x="685800" y="914400"/>
            <a:ext cx="7848600" cy="457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Double Hashing</a:t>
            </a:r>
            <a:endParaRPr b="1" i="1"/>
          </a:p>
        </p:txBody>
      </p:sp>
      <p:sp>
        <p:nvSpPr>
          <p:cNvPr id="717" name="Google Shape;717;p5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49</a:t>
            </a:fld>
            <a:endParaRPr/>
          </a:p>
        </p:txBody>
      </p:sp>
      <p:sp>
        <p:nvSpPr>
          <p:cNvPr id="718" name="Google Shape;718;p51"/>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719" name="Google Shape;719;p51"/>
          <p:cNvPicPr preferRelativeResize="0"/>
          <p:nvPr/>
        </p:nvPicPr>
        <p:blipFill rotWithShape="1">
          <a:blip r:embed="rId3">
            <a:alphaModFix/>
          </a:blip>
          <a:srcRect/>
          <a:stretch/>
        </p:blipFill>
        <p:spPr>
          <a:xfrm>
            <a:off x="1828800" y="1676400"/>
            <a:ext cx="5600700" cy="1857375"/>
          </a:xfrm>
          <a:prstGeom prst="rect">
            <a:avLst/>
          </a:prstGeom>
          <a:noFill/>
          <a:ln>
            <a:noFill/>
          </a:ln>
        </p:spPr>
      </p:pic>
      <p:pic>
        <p:nvPicPr>
          <p:cNvPr id="720" name="Google Shape;720;p51"/>
          <p:cNvPicPr preferRelativeResize="0"/>
          <p:nvPr/>
        </p:nvPicPr>
        <p:blipFill rotWithShape="1">
          <a:blip r:embed="rId4">
            <a:alphaModFix/>
          </a:blip>
          <a:srcRect/>
          <a:stretch/>
        </p:blipFill>
        <p:spPr>
          <a:xfrm>
            <a:off x="1905000" y="3657600"/>
            <a:ext cx="5362575" cy="1704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
          <p:cNvSpPr txBox="1">
            <a:spLocks noGrp="1"/>
          </p:cNvSpPr>
          <p:nvPr>
            <p:ph type="title"/>
          </p:nvPr>
        </p:nvSpPr>
        <p:spPr>
          <a:xfrm>
            <a:off x="442856" y="762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Introduction</a:t>
            </a:r>
            <a:endParaRPr sz="3600"/>
          </a:p>
        </p:txBody>
      </p:sp>
      <p:sp>
        <p:nvSpPr>
          <p:cNvPr id="295" name="Google Shape;295;p5"/>
          <p:cNvSpPr txBox="1">
            <a:spLocks noGrp="1"/>
          </p:cNvSpPr>
          <p:nvPr>
            <p:ph type="body" idx="1"/>
          </p:nvPr>
        </p:nvSpPr>
        <p:spPr>
          <a:xfrm>
            <a:off x="685800" y="762000"/>
            <a:ext cx="7848600" cy="26670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824"/>
              <a:buChar char="🞇"/>
            </a:pPr>
            <a:r>
              <a:rPr lang="tr-TR"/>
              <a:t>Let us assume that the same company uses a five-digit Emp_ID as the primary key. </a:t>
            </a:r>
            <a:endParaRPr/>
          </a:p>
          <a:p>
            <a:pPr marL="342900" lvl="0" indent="-274319" algn="l" rtl="0">
              <a:lnSpc>
                <a:spcPct val="90000"/>
              </a:lnSpc>
              <a:spcBef>
                <a:spcPts val="480"/>
              </a:spcBef>
              <a:spcAft>
                <a:spcPts val="0"/>
              </a:spcAft>
              <a:buSzPts val="1824"/>
              <a:buChar char="🞇"/>
            </a:pPr>
            <a:r>
              <a:rPr lang="tr-TR"/>
              <a:t>In this case, key values will range from 00000 to 99999. If we want to use the same technique as above, we need an array of size 100,000, of which only 100 elements will be used. </a:t>
            </a:r>
            <a:endParaRPr/>
          </a:p>
          <a:p>
            <a:pPr marL="342900" lvl="0" indent="-274319" algn="l" rtl="0">
              <a:lnSpc>
                <a:spcPct val="90000"/>
              </a:lnSpc>
              <a:spcBef>
                <a:spcPts val="480"/>
              </a:spcBef>
              <a:spcAft>
                <a:spcPts val="0"/>
              </a:spcAft>
              <a:buSzPts val="1824"/>
              <a:buChar char="🞇"/>
            </a:pPr>
            <a:r>
              <a:rPr lang="tr-TR"/>
              <a:t>This is illustrated in Fig. 15.2.</a:t>
            </a:r>
            <a:endParaRPr/>
          </a:p>
        </p:txBody>
      </p:sp>
      <p:sp>
        <p:nvSpPr>
          <p:cNvPr id="296" name="Google Shape;296;p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5</a:t>
            </a:fld>
            <a:endParaRPr/>
          </a:p>
        </p:txBody>
      </p:sp>
      <p:sp>
        <p:nvSpPr>
          <p:cNvPr id="297" name="Google Shape;297;p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298" name="Google Shape;298;p5"/>
          <p:cNvPicPr preferRelativeResize="0"/>
          <p:nvPr/>
        </p:nvPicPr>
        <p:blipFill rotWithShape="1">
          <a:blip r:embed="rId3">
            <a:alphaModFix/>
          </a:blip>
          <a:srcRect/>
          <a:stretch/>
        </p:blipFill>
        <p:spPr>
          <a:xfrm>
            <a:off x="1143000" y="3429000"/>
            <a:ext cx="6648450" cy="27432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5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727" name="Google Shape;727;p52"/>
          <p:cNvSpPr txBox="1">
            <a:spLocks noGrp="1"/>
          </p:cNvSpPr>
          <p:nvPr>
            <p:ph type="body" idx="1"/>
          </p:nvPr>
        </p:nvSpPr>
        <p:spPr>
          <a:xfrm>
            <a:off x="685800" y="914400"/>
            <a:ext cx="7848600" cy="457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Double Hashing</a:t>
            </a:r>
            <a:endParaRPr b="1" i="1"/>
          </a:p>
        </p:txBody>
      </p:sp>
      <p:sp>
        <p:nvSpPr>
          <p:cNvPr id="728" name="Google Shape;728;p5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50</a:t>
            </a:fld>
            <a:endParaRPr/>
          </a:p>
        </p:txBody>
      </p:sp>
      <p:sp>
        <p:nvSpPr>
          <p:cNvPr id="729" name="Google Shape;729;p52"/>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730" name="Google Shape;730;p52"/>
          <p:cNvPicPr preferRelativeResize="0"/>
          <p:nvPr/>
        </p:nvPicPr>
        <p:blipFill rotWithShape="1">
          <a:blip r:embed="rId3">
            <a:alphaModFix/>
          </a:blip>
          <a:srcRect/>
          <a:stretch/>
        </p:blipFill>
        <p:spPr>
          <a:xfrm>
            <a:off x="1828799" y="1676400"/>
            <a:ext cx="5868033" cy="38100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5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737" name="Google Shape;737;p53"/>
          <p:cNvSpPr txBox="1">
            <a:spLocks noGrp="1"/>
          </p:cNvSpPr>
          <p:nvPr>
            <p:ph type="body" idx="1"/>
          </p:nvPr>
        </p:nvSpPr>
        <p:spPr>
          <a:xfrm>
            <a:off x="685800" y="914400"/>
            <a:ext cx="7848600" cy="457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Double Hashing</a:t>
            </a:r>
            <a:endParaRPr b="1" i="1"/>
          </a:p>
        </p:txBody>
      </p:sp>
      <p:sp>
        <p:nvSpPr>
          <p:cNvPr id="738" name="Google Shape;738;p5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51</a:t>
            </a:fld>
            <a:endParaRPr/>
          </a:p>
        </p:txBody>
      </p:sp>
      <p:sp>
        <p:nvSpPr>
          <p:cNvPr id="739" name="Google Shape;739;p53"/>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740" name="Google Shape;740;p53"/>
          <p:cNvPicPr preferRelativeResize="0"/>
          <p:nvPr/>
        </p:nvPicPr>
        <p:blipFill rotWithShape="1">
          <a:blip r:embed="rId3">
            <a:alphaModFix/>
          </a:blip>
          <a:srcRect/>
          <a:stretch/>
        </p:blipFill>
        <p:spPr>
          <a:xfrm>
            <a:off x="1600200" y="1343025"/>
            <a:ext cx="5886450" cy="2466975"/>
          </a:xfrm>
          <a:prstGeom prst="rect">
            <a:avLst/>
          </a:prstGeom>
          <a:noFill/>
          <a:ln>
            <a:noFill/>
          </a:ln>
        </p:spPr>
      </p:pic>
      <p:pic>
        <p:nvPicPr>
          <p:cNvPr id="741" name="Google Shape;741;p53"/>
          <p:cNvPicPr preferRelativeResize="0"/>
          <p:nvPr/>
        </p:nvPicPr>
        <p:blipFill rotWithShape="1">
          <a:blip r:embed="rId4">
            <a:alphaModFix/>
          </a:blip>
          <a:srcRect/>
          <a:stretch/>
        </p:blipFill>
        <p:spPr>
          <a:xfrm>
            <a:off x="1524000" y="3810000"/>
            <a:ext cx="5924550" cy="24288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5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748" name="Google Shape;748;p54"/>
          <p:cNvSpPr txBox="1">
            <a:spLocks noGrp="1"/>
          </p:cNvSpPr>
          <p:nvPr>
            <p:ph type="body" idx="1"/>
          </p:nvPr>
        </p:nvSpPr>
        <p:spPr>
          <a:xfrm>
            <a:off x="685800" y="914400"/>
            <a:ext cx="7848600" cy="457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Double Hashing</a:t>
            </a:r>
            <a:endParaRPr b="1" i="1"/>
          </a:p>
        </p:txBody>
      </p:sp>
      <p:sp>
        <p:nvSpPr>
          <p:cNvPr id="749" name="Google Shape;749;p5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52</a:t>
            </a:fld>
            <a:endParaRPr/>
          </a:p>
        </p:txBody>
      </p:sp>
      <p:sp>
        <p:nvSpPr>
          <p:cNvPr id="750" name="Google Shape;750;p54"/>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751" name="Google Shape;751;p54"/>
          <p:cNvPicPr preferRelativeResize="0"/>
          <p:nvPr/>
        </p:nvPicPr>
        <p:blipFill rotWithShape="1">
          <a:blip r:embed="rId3">
            <a:alphaModFix/>
          </a:blip>
          <a:srcRect/>
          <a:stretch/>
        </p:blipFill>
        <p:spPr>
          <a:xfrm>
            <a:off x="1514475" y="2147888"/>
            <a:ext cx="6115050" cy="3948112"/>
          </a:xfrm>
          <a:prstGeom prst="rect">
            <a:avLst/>
          </a:prstGeom>
          <a:noFill/>
          <a:ln>
            <a:noFill/>
          </a:ln>
        </p:spPr>
      </p:pic>
      <p:pic>
        <p:nvPicPr>
          <p:cNvPr id="752" name="Google Shape;752;p54"/>
          <p:cNvPicPr preferRelativeResize="0"/>
          <p:nvPr/>
        </p:nvPicPr>
        <p:blipFill>
          <a:blip r:embed="rId4">
            <a:alphaModFix/>
          </a:blip>
          <a:stretch>
            <a:fillRect/>
          </a:stretch>
        </p:blipFill>
        <p:spPr>
          <a:xfrm>
            <a:off x="1514475" y="1446250"/>
            <a:ext cx="6283465" cy="500113"/>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5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759" name="Google Shape;759;p55"/>
          <p:cNvSpPr txBox="1">
            <a:spLocks noGrp="1"/>
          </p:cNvSpPr>
          <p:nvPr>
            <p:ph type="body" idx="1"/>
          </p:nvPr>
        </p:nvSpPr>
        <p:spPr>
          <a:xfrm>
            <a:off x="685800" y="914400"/>
            <a:ext cx="7848600" cy="5257800"/>
          </a:xfrm>
          <a:prstGeom prst="rect">
            <a:avLst/>
          </a:prstGeom>
          <a:noFill/>
          <a:ln>
            <a:noFill/>
          </a:ln>
        </p:spPr>
        <p:txBody>
          <a:bodyPr spcFirstLastPara="1" wrap="square" lIns="91425" tIns="45700" rIns="91425" bIns="45700" anchor="t" anchorCtr="0">
            <a:normAutofit/>
          </a:bodyPr>
          <a:lstStyle/>
          <a:p>
            <a:pPr marL="342900" lvl="0" indent="-274320" algn="l" rtl="0">
              <a:lnSpc>
                <a:spcPct val="90000"/>
              </a:lnSpc>
              <a:spcBef>
                <a:spcPts val="0"/>
              </a:spcBef>
              <a:spcAft>
                <a:spcPts val="0"/>
              </a:spcAft>
              <a:buSzPts val="1550"/>
              <a:buChar char="🞇"/>
            </a:pPr>
            <a:r>
              <a:rPr lang="tr-TR" sz="2040" b="1" i="1"/>
              <a:t>Rehashing</a:t>
            </a:r>
            <a:endParaRPr sz="2040" b="1" i="1"/>
          </a:p>
          <a:p>
            <a:pPr marL="342900" lvl="0" indent="-274320" algn="l" rtl="0">
              <a:lnSpc>
                <a:spcPct val="90000"/>
              </a:lnSpc>
              <a:spcBef>
                <a:spcPts val="408"/>
              </a:spcBef>
              <a:spcAft>
                <a:spcPts val="0"/>
              </a:spcAft>
              <a:buSzPts val="1550"/>
              <a:buChar char="🞇"/>
            </a:pPr>
            <a:r>
              <a:rPr lang="tr-TR" sz="2040"/>
              <a:t>When the hash table becomes nearly full, the number of collisions increases, thereby degrading the performance of insertion and search operations. </a:t>
            </a:r>
            <a:endParaRPr sz="2040"/>
          </a:p>
          <a:p>
            <a:pPr marL="342900" lvl="0" indent="-274320" algn="l" rtl="0">
              <a:lnSpc>
                <a:spcPct val="90000"/>
              </a:lnSpc>
              <a:spcBef>
                <a:spcPts val="408"/>
              </a:spcBef>
              <a:spcAft>
                <a:spcPts val="0"/>
              </a:spcAft>
              <a:buSzPts val="1550"/>
              <a:buChar char="🞇"/>
            </a:pPr>
            <a:r>
              <a:rPr lang="tr-TR" sz="2040"/>
              <a:t>In such cases, a better option is to create a new hash table with size double of the original hash table.</a:t>
            </a:r>
            <a:endParaRPr/>
          </a:p>
          <a:p>
            <a:pPr marL="342900" lvl="0" indent="-274320" algn="l" rtl="0">
              <a:lnSpc>
                <a:spcPct val="90000"/>
              </a:lnSpc>
              <a:spcBef>
                <a:spcPts val="408"/>
              </a:spcBef>
              <a:spcAft>
                <a:spcPts val="0"/>
              </a:spcAft>
              <a:buSzPts val="1550"/>
              <a:buChar char="🞇"/>
            </a:pPr>
            <a:r>
              <a:rPr lang="tr-TR" sz="2040"/>
              <a:t>All the entries in the original hash table will then have to be moved to the new hash table. </a:t>
            </a:r>
            <a:endParaRPr sz="2040"/>
          </a:p>
          <a:p>
            <a:pPr marL="342900" lvl="0" indent="-274320" algn="l" rtl="0">
              <a:lnSpc>
                <a:spcPct val="90000"/>
              </a:lnSpc>
              <a:spcBef>
                <a:spcPts val="408"/>
              </a:spcBef>
              <a:spcAft>
                <a:spcPts val="0"/>
              </a:spcAft>
              <a:buSzPts val="1550"/>
              <a:buChar char="🞇"/>
            </a:pPr>
            <a:r>
              <a:rPr lang="tr-TR" sz="2040"/>
              <a:t>This is done by taking each entry, computing its new hash value, and then inserting it in the new hash table.</a:t>
            </a:r>
            <a:endParaRPr/>
          </a:p>
          <a:p>
            <a:pPr marL="342900" lvl="0" indent="-274320" algn="l" rtl="0">
              <a:lnSpc>
                <a:spcPct val="90000"/>
              </a:lnSpc>
              <a:spcBef>
                <a:spcPts val="408"/>
              </a:spcBef>
              <a:spcAft>
                <a:spcPts val="0"/>
              </a:spcAft>
              <a:buSzPts val="1550"/>
              <a:buChar char="🞇"/>
            </a:pPr>
            <a:r>
              <a:rPr lang="tr-TR" sz="2040"/>
              <a:t>Though rehashing seems to be a simple process, it is quite expensive and must therefore not be done frequently. </a:t>
            </a:r>
            <a:endParaRPr sz="2040"/>
          </a:p>
          <a:p>
            <a:pPr marL="0" lvl="0" indent="0" algn="l" rtl="0">
              <a:lnSpc>
                <a:spcPct val="90000"/>
              </a:lnSpc>
              <a:spcBef>
                <a:spcPts val="408"/>
              </a:spcBef>
              <a:spcAft>
                <a:spcPts val="0"/>
              </a:spcAft>
              <a:buNone/>
            </a:pPr>
            <a:endParaRPr sz="2040" b="1" i="1"/>
          </a:p>
        </p:txBody>
      </p:sp>
      <p:sp>
        <p:nvSpPr>
          <p:cNvPr id="760" name="Google Shape;760;p5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53</a:t>
            </a:fld>
            <a:endParaRPr/>
          </a:p>
        </p:txBody>
      </p:sp>
      <p:sp>
        <p:nvSpPr>
          <p:cNvPr id="761" name="Google Shape;761;p55"/>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5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768" name="Google Shape;768;p56"/>
          <p:cNvSpPr txBox="1">
            <a:spLocks noGrp="1"/>
          </p:cNvSpPr>
          <p:nvPr>
            <p:ph type="body" idx="1"/>
          </p:nvPr>
        </p:nvSpPr>
        <p:spPr>
          <a:xfrm>
            <a:off x="685800" y="914400"/>
            <a:ext cx="7848600" cy="457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Rehashing</a:t>
            </a:r>
            <a:endParaRPr b="1" i="1"/>
          </a:p>
        </p:txBody>
      </p:sp>
      <p:sp>
        <p:nvSpPr>
          <p:cNvPr id="769" name="Google Shape;769;p5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54</a:t>
            </a:fld>
            <a:endParaRPr/>
          </a:p>
        </p:txBody>
      </p:sp>
      <p:sp>
        <p:nvSpPr>
          <p:cNvPr id="770" name="Google Shape;770;p56"/>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771" name="Google Shape;771;p56"/>
          <p:cNvPicPr preferRelativeResize="0"/>
          <p:nvPr/>
        </p:nvPicPr>
        <p:blipFill rotWithShape="1">
          <a:blip r:embed="rId3">
            <a:alphaModFix/>
          </a:blip>
          <a:srcRect/>
          <a:stretch/>
        </p:blipFill>
        <p:spPr>
          <a:xfrm>
            <a:off x="975858" y="2947988"/>
            <a:ext cx="7253742" cy="2995612"/>
          </a:xfrm>
          <a:prstGeom prst="rect">
            <a:avLst/>
          </a:prstGeom>
          <a:noFill/>
          <a:ln>
            <a:noFill/>
          </a:ln>
        </p:spPr>
      </p:pic>
      <p:sp>
        <p:nvSpPr>
          <p:cNvPr id="772" name="Google Shape;772;p56"/>
          <p:cNvSpPr txBox="1"/>
          <p:nvPr/>
        </p:nvSpPr>
        <p:spPr>
          <a:xfrm>
            <a:off x="685800" y="1219200"/>
            <a:ext cx="8229600" cy="3000000"/>
          </a:xfrm>
          <a:prstGeom prst="rect">
            <a:avLst/>
          </a:prstGeom>
          <a:noFill/>
          <a:ln>
            <a:noFill/>
          </a:ln>
        </p:spPr>
        <p:txBody>
          <a:bodyPr spcFirstLastPara="1" wrap="square" lIns="91425" tIns="91425" rIns="91425" bIns="91425" anchor="t" anchorCtr="0">
            <a:noAutofit/>
          </a:bodyPr>
          <a:lstStyle/>
          <a:p>
            <a:pPr marL="342900" lvl="0" indent="-274320" algn="l" rtl="0">
              <a:lnSpc>
                <a:spcPct val="90000"/>
              </a:lnSpc>
              <a:spcBef>
                <a:spcPts val="408"/>
              </a:spcBef>
              <a:spcAft>
                <a:spcPts val="0"/>
              </a:spcAft>
              <a:buClr>
                <a:schemeClr val="accent1"/>
              </a:buClr>
              <a:buSzPts val="1550"/>
              <a:buFont typeface="Noto Sans Symbols"/>
              <a:buChar char="🞇"/>
            </a:pPr>
            <a:r>
              <a:rPr lang="tr-TR" sz="2040">
                <a:solidFill>
                  <a:schemeClr val="dk2"/>
                </a:solidFill>
                <a:latin typeface="Century Gothic"/>
                <a:ea typeface="Century Gothic"/>
                <a:cs typeface="Century Gothic"/>
                <a:sym typeface="Century Gothic"/>
              </a:rPr>
              <a:t>Consider the hash table of size 5 given below. </a:t>
            </a:r>
            <a:endParaRPr sz="2040">
              <a:solidFill>
                <a:schemeClr val="dk2"/>
              </a:solidFill>
              <a:latin typeface="Century Gothic"/>
              <a:ea typeface="Century Gothic"/>
              <a:cs typeface="Century Gothic"/>
              <a:sym typeface="Century Gothic"/>
            </a:endParaRPr>
          </a:p>
          <a:p>
            <a:pPr marL="342900" lvl="0" indent="-274320" algn="l" rtl="0">
              <a:lnSpc>
                <a:spcPct val="90000"/>
              </a:lnSpc>
              <a:spcBef>
                <a:spcPts val="408"/>
              </a:spcBef>
              <a:spcAft>
                <a:spcPts val="0"/>
              </a:spcAft>
              <a:buClr>
                <a:schemeClr val="accent1"/>
              </a:buClr>
              <a:buSzPts val="1550"/>
              <a:buFont typeface="Noto Sans Symbols"/>
              <a:buChar char="🞇"/>
            </a:pPr>
            <a:r>
              <a:rPr lang="tr-TR" sz="2040">
                <a:solidFill>
                  <a:schemeClr val="dk2"/>
                </a:solidFill>
                <a:latin typeface="Century Gothic"/>
                <a:ea typeface="Century Gothic"/>
                <a:cs typeface="Century Gothic"/>
                <a:sym typeface="Century Gothic"/>
              </a:rPr>
              <a:t>The hash function used is </a:t>
            </a:r>
            <a:endParaRPr sz="2040">
              <a:solidFill>
                <a:schemeClr val="dk2"/>
              </a:solidFill>
              <a:latin typeface="Century Gothic"/>
              <a:ea typeface="Century Gothic"/>
              <a:cs typeface="Century Gothic"/>
              <a:sym typeface="Century Gothic"/>
            </a:endParaRPr>
          </a:p>
          <a:p>
            <a:pPr marL="342900" lvl="0" indent="-274320" algn="l" rtl="0">
              <a:lnSpc>
                <a:spcPct val="90000"/>
              </a:lnSpc>
              <a:spcBef>
                <a:spcPts val="408"/>
              </a:spcBef>
              <a:spcAft>
                <a:spcPts val="0"/>
              </a:spcAft>
              <a:buNone/>
            </a:pPr>
            <a:r>
              <a:rPr lang="tr-TR" sz="2040">
                <a:solidFill>
                  <a:schemeClr val="dk2"/>
                </a:solidFill>
                <a:latin typeface="Century Gothic"/>
                <a:ea typeface="Century Gothic"/>
                <a:cs typeface="Century Gothic"/>
                <a:sym typeface="Century Gothic"/>
              </a:rPr>
              <a:t>			h(k) = k % 5. </a:t>
            </a:r>
            <a:endParaRPr sz="2040">
              <a:solidFill>
                <a:schemeClr val="dk2"/>
              </a:solidFill>
              <a:latin typeface="Century Gothic"/>
              <a:ea typeface="Century Gothic"/>
              <a:cs typeface="Century Gothic"/>
              <a:sym typeface="Century Gothic"/>
            </a:endParaRPr>
          </a:p>
          <a:p>
            <a:pPr marL="342900" lvl="0" indent="-274320" algn="l" rtl="0">
              <a:lnSpc>
                <a:spcPct val="90000"/>
              </a:lnSpc>
              <a:spcBef>
                <a:spcPts val="408"/>
              </a:spcBef>
              <a:spcAft>
                <a:spcPts val="0"/>
              </a:spcAft>
              <a:buClr>
                <a:schemeClr val="accent1"/>
              </a:buClr>
              <a:buSzPts val="1550"/>
              <a:buFont typeface="Noto Sans Symbols"/>
              <a:buChar char="🞇"/>
            </a:pPr>
            <a:r>
              <a:rPr lang="tr-TR" sz="2040">
                <a:solidFill>
                  <a:schemeClr val="dk2"/>
                </a:solidFill>
                <a:latin typeface="Century Gothic"/>
                <a:ea typeface="Century Gothic"/>
                <a:cs typeface="Century Gothic"/>
                <a:sym typeface="Century Gothic"/>
              </a:rPr>
              <a:t>Rehash the entries into to a new hash table.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5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779" name="Google Shape;779;p57"/>
          <p:cNvSpPr txBox="1">
            <a:spLocks noGrp="1"/>
          </p:cNvSpPr>
          <p:nvPr>
            <p:ph type="body" idx="1"/>
          </p:nvPr>
        </p:nvSpPr>
        <p:spPr>
          <a:xfrm>
            <a:off x="685800" y="914400"/>
            <a:ext cx="7848600" cy="53340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a:t>Collision Resolution by Chaining</a:t>
            </a:r>
            <a:endParaRPr b="1"/>
          </a:p>
          <a:p>
            <a:pPr marL="342900" lvl="0" indent="-274319" algn="l" rtl="0">
              <a:spcBef>
                <a:spcPts val="480"/>
              </a:spcBef>
              <a:spcAft>
                <a:spcPts val="0"/>
              </a:spcAft>
              <a:buSzPts val="1824"/>
              <a:buChar char="🞇"/>
            </a:pPr>
            <a:r>
              <a:rPr lang="tr-TR"/>
              <a:t>In chaining, each location in a hash table stores a pointer to a linked list that contains all the key values that were hashed to that location. </a:t>
            </a:r>
            <a:endParaRPr/>
          </a:p>
          <a:p>
            <a:pPr marL="342900" lvl="0" indent="-274319" algn="l" rtl="0">
              <a:spcBef>
                <a:spcPts val="480"/>
              </a:spcBef>
              <a:spcAft>
                <a:spcPts val="0"/>
              </a:spcAft>
              <a:buSzPts val="1824"/>
              <a:buChar char="🞇"/>
            </a:pPr>
            <a:r>
              <a:rPr lang="tr-TR"/>
              <a:t>That is, location l in the hash table points to the head of the linked list of all the key values that hashed to l. </a:t>
            </a:r>
            <a:endParaRPr/>
          </a:p>
          <a:p>
            <a:pPr marL="342900" lvl="0" indent="-274319" algn="l" rtl="0">
              <a:spcBef>
                <a:spcPts val="480"/>
              </a:spcBef>
              <a:spcAft>
                <a:spcPts val="0"/>
              </a:spcAft>
              <a:buSzPts val="1824"/>
              <a:buChar char="🞇"/>
            </a:pPr>
            <a:r>
              <a:rPr lang="tr-TR"/>
              <a:t>However, if no key value hashes to l, then location l in the hash table contains NULL. </a:t>
            </a:r>
            <a:endParaRPr/>
          </a:p>
          <a:p>
            <a:pPr marL="342900" lvl="0" indent="-274319" algn="l" rtl="0">
              <a:spcBef>
                <a:spcPts val="480"/>
              </a:spcBef>
              <a:spcAft>
                <a:spcPts val="0"/>
              </a:spcAft>
              <a:buSzPts val="1824"/>
              <a:buChar char="🞇"/>
            </a:pPr>
            <a:r>
              <a:rPr lang="tr-TR"/>
              <a:t>Figure 15.5 shows how the key values are mapped to a location in the hash table and stored in a linked list that corresponds to that location.</a:t>
            </a:r>
            <a:endParaRPr b="1" i="1"/>
          </a:p>
        </p:txBody>
      </p:sp>
      <p:sp>
        <p:nvSpPr>
          <p:cNvPr id="780" name="Google Shape;780;p5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55</a:t>
            </a:fld>
            <a:endParaRPr/>
          </a:p>
        </p:txBody>
      </p:sp>
      <p:sp>
        <p:nvSpPr>
          <p:cNvPr id="781" name="Google Shape;781;p57"/>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5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788" name="Google Shape;788;p58"/>
          <p:cNvSpPr txBox="1">
            <a:spLocks noGrp="1"/>
          </p:cNvSpPr>
          <p:nvPr>
            <p:ph type="body" idx="1"/>
          </p:nvPr>
        </p:nvSpPr>
        <p:spPr>
          <a:xfrm>
            <a:off x="685800" y="914400"/>
            <a:ext cx="7848600" cy="457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a:t>Collision Resolution by Chaining</a:t>
            </a:r>
            <a:endParaRPr b="1"/>
          </a:p>
        </p:txBody>
      </p:sp>
      <p:sp>
        <p:nvSpPr>
          <p:cNvPr id="789" name="Google Shape;789;p5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56</a:t>
            </a:fld>
            <a:endParaRPr/>
          </a:p>
        </p:txBody>
      </p:sp>
      <p:sp>
        <p:nvSpPr>
          <p:cNvPr id="790" name="Google Shape;790;p58"/>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791" name="Google Shape;791;p58"/>
          <p:cNvPicPr preferRelativeResize="0"/>
          <p:nvPr/>
        </p:nvPicPr>
        <p:blipFill rotWithShape="1">
          <a:blip r:embed="rId3">
            <a:alphaModFix/>
          </a:blip>
          <a:srcRect/>
          <a:stretch/>
        </p:blipFill>
        <p:spPr>
          <a:xfrm>
            <a:off x="1143000" y="1981200"/>
            <a:ext cx="6911177" cy="3081337"/>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5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798" name="Google Shape;798;p59"/>
          <p:cNvSpPr txBox="1">
            <a:spLocks noGrp="1"/>
          </p:cNvSpPr>
          <p:nvPr>
            <p:ph type="body" idx="1"/>
          </p:nvPr>
        </p:nvSpPr>
        <p:spPr>
          <a:xfrm>
            <a:off x="685800" y="914400"/>
            <a:ext cx="7848600" cy="53340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687"/>
              <a:buChar char="🞇"/>
            </a:pPr>
            <a:r>
              <a:rPr lang="tr-TR" sz="2220" b="1" i="1"/>
              <a:t>Operations on a Chained Hash Table</a:t>
            </a:r>
            <a:endParaRPr/>
          </a:p>
          <a:p>
            <a:pPr marL="342900" lvl="0" indent="-274319" algn="l" rtl="0">
              <a:lnSpc>
                <a:spcPct val="90000"/>
              </a:lnSpc>
              <a:spcBef>
                <a:spcPts val="444"/>
              </a:spcBef>
              <a:spcAft>
                <a:spcPts val="0"/>
              </a:spcAft>
              <a:buSzPts val="1687"/>
              <a:buChar char="🞇"/>
            </a:pPr>
            <a:r>
              <a:rPr lang="tr-TR" sz="2220"/>
              <a:t>Searching for a value in a chained hash table is as simple as scanning a linked list for an entry with the given key. </a:t>
            </a:r>
            <a:endParaRPr sz="2220"/>
          </a:p>
          <a:p>
            <a:pPr marL="342900" lvl="0" indent="-274319" algn="l" rtl="0">
              <a:lnSpc>
                <a:spcPct val="90000"/>
              </a:lnSpc>
              <a:spcBef>
                <a:spcPts val="444"/>
              </a:spcBef>
              <a:spcAft>
                <a:spcPts val="0"/>
              </a:spcAft>
              <a:buSzPts val="1687"/>
              <a:buChar char="🞇"/>
            </a:pPr>
            <a:r>
              <a:rPr lang="tr-TR" sz="2220"/>
              <a:t>Insertion operation appends the key to the beginning/end of the linked list pointed by the hashed location. </a:t>
            </a:r>
            <a:endParaRPr sz="2220"/>
          </a:p>
          <a:p>
            <a:pPr marL="342900" lvl="0" indent="-274319" algn="l" rtl="0">
              <a:lnSpc>
                <a:spcPct val="90000"/>
              </a:lnSpc>
              <a:spcBef>
                <a:spcPts val="444"/>
              </a:spcBef>
              <a:spcAft>
                <a:spcPts val="0"/>
              </a:spcAft>
              <a:buSzPts val="1687"/>
              <a:buChar char="🞇"/>
            </a:pPr>
            <a:r>
              <a:rPr lang="tr-TR" sz="2220"/>
              <a:t>Deleting a key requires searching the list and removing the element.</a:t>
            </a:r>
            <a:endParaRPr/>
          </a:p>
          <a:p>
            <a:pPr marL="342900" lvl="0" indent="-274319" algn="l" rtl="0">
              <a:lnSpc>
                <a:spcPct val="90000"/>
              </a:lnSpc>
              <a:spcBef>
                <a:spcPts val="444"/>
              </a:spcBef>
              <a:spcAft>
                <a:spcPts val="0"/>
              </a:spcAft>
              <a:buSzPts val="1687"/>
              <a:buChar char="🞇"/>
            </a:pPr>
            <a:r>
              <a:rPr lang="tr-TR" sz="2220"/>
              <a:t>Chained hash tables with linked lists are widely used due to the simplicity of the algorithms to insert, delete, and search a key. </a:t>
            </a:r>
            <a:endParaRPr sz="2220"/>
          </a:p>
          <a:p>
            <a:pPr marL="342900" lvl="0" indent="-274319" algn="l" rtl="0">
              <a:lnSpc>
                <a:spcPct val="90000"/>
              </a:lnSpc>
              <a:spcBef>
                <a:spcPts val="444"/>
              </a:spcBef>
              <a:spcAft>
                <a:spcPts val="0"/>
              </a:spcAft>
              <a:buSzPts val="1687"/>
              <a:buChar char="🞇"/>
            </a:pPr>
            <a:r>
              <a:rPr lang="tr-TR" sz="2220"/>
              <a:t>The code for these algorithms is exactly the same as that for inserting, deleting, and searching a value in a single linked list that we have already studied in Chapter 6.</a:t>
            </a:r>
            <a:endParaRPr sz="2220" b="1"/>
          </a:p>
        </p:txBody>
      </p:sp>
      <p:sp>
        <p:nvSpPr>
          <p:cNvPr id="799" name="Google Shape;799;p5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57</a:t>
            </a:fld>
            <a:endParaRPr/>
          </a:p>
        </p:txBody>
      </p:sp>
      <p:sp>
        <p:nvSpPr>
          <p:cNvPr id="800" name="Google Shape;800;p59"/>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6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807" name="Google Shape;807;p60"/>
          <p:cNvSpPr txBox="1">
            <a:spLocks noGrp="1"/>
          </p:cNvSpPr>
          <p:nvPr>
            <p:ph type="body" idx="1"/>
          </p:nvPr>
        </p:nvSpPr>
        <p:spPr>
          <a:xfrm>
            <a:off x="685800" y="914400"/>
            <a:ext cx="7848600" cy="53340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tr-TR" sz="2220" b="1" i="1"/>
              <a:t>Operations on a Chained Hash Table</a:t>
            </a:r>
            <a:endParaRPr sz="2220" b="1" i="1"/>
          </a:p>
          <a:p>
            <a:pPr marL="342900" lvl="0" indent="-274319" algn="l" rtl="0">
              <a:lnSpc>
                <a:spcPct val="80000"/>
              </a:lnSpc>
              <a:spcBef>
                <a:spcPts val="444"/>
              </a:spcBef>
              <a:spcAft>
                <a:spcPts val="0"/>
              </a:spcAft>
              <a:buSzPts val="1687"/>
              <a:buChar char="🞇"/>
            </a:pPr>
            <a:r>
              <a:rPr lang="tr-TR" sz="2220"/>
              <a:t>While the cost of inserting a key in a chained hash table is O(1), the cost of deleting and searching a value is given as O(m) where m is the number of elements in the list of that location. </a:t>
            </a:r>
            <a:endParaRPr sz="2220"/>
          </a:p>
          <a:p>
            <a:pPr marL="342900" lvl="0" indent="-274319" algn="l" rtl="0">
              <a:lnSpc>
                <a:spcPct val="80000"/>
              </a:lnSpc>
              <a:spcBef>
                <a:spcPts val="444"/>
              </a:spcBef>
              <a:spcAft>
                <a:spcPts val="0"/>
              </a:spcAft>
              <a:buSzPts val="1687"/>
              <a:buChar char="🞇"/>
            </a:pPr>
            <a:r>
              <a:rPr lang="tr-TR" sz="2220"/>
              <a:t>Searching and deleting takes more time because these operations scan the entries of the selected location for the desired key.</a:t>
            </a:r>
            <a:endParaRPr/>
          </a:p>
          <a:p>
            <a:pPr marL="342900" lvl="0" indent="-274319" algn="l" rtl="0">
              <a:lnSpc>
                <a:spcPct val="80000"/>
              </a:lnSpc>
              <a:spcBef>
                <a:spcPts val="444"/>
              </a:spcBef>
              <a:spcAft>
                <a:spcPts val="0"/>
              </a:spcAft>
              <a:buSzPts val="1687"/>
              <a:buChar char="🞇"/>
            </a:pPr>
            <a:r>
              <a:rPr lang="tr-TR" sz="2220"/>
              <a:t>In the worst case, searching a value may take a running time of O(n), where n is the number of key values stored in the chained hash table. </a:t>
            </a:r>
            <a:endParaRPr sz="2220"/>
          </a:p>
          <a:p>
            <a:pPr marL="342900" lvl="0" indent="-274319" algn="l" rtl="0">
              <a:lnSpc>
                <a:spcPct val="80000"/>
              </a:lnSpc>
              <a:spcBef>
                <a:spcPts val="444"/>
              </a:spcBef>
              <a:spcAft>
                <a:spcPts val="0"/>
              </a:spcAft>
              <a:buSzPts val="1687"/>
              <a:buChar char="🞇"/>
            </a:pPr>
            <a:r>
              <a:rPr lang="tr-TR" sz="2220"/>
              <a:t>This case arises when all the key values are inserted into the linked list of the same location (of the hash table). </a:t>
            </a:r>
            <a:endParaRPr sz="2220" b="1" i="1"/>
          </a:p>
        </p:txBody>
      </p:sp>
      <p:sp>
        <p:nvSpPr>
          <p:cNvPr id="808" name="Google Shape;808;p6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58</a:t>
            </a:fld>
            <a:endParaRPr/>
          </a:p>
        </p:txBody>
      </p:sp>
      <p:sp>
        <p:nvSpPr>
          <p:cNvPr id="809" name="Google Shape;809;p60"/>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6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816" name="Google Shape;816;p66"/>
          <p:cNvSpPr txBox="1">
            <a:spLocks noGrp="1"/>
          </p:cNvSpPr>
          <p:nvPr>
            <p:ph type="body" idx="1"/>
          </p:nvPr>
        </p:nvSpPr>
        <p:spPr>
          <a:xfrm>
            <a:off x="685800" y="914400"/>
            <a:ext cx="7848600" cy="5486400"/>
          </a:xfrm>
          <a:prstGeom prst="rect">
            <a:avLst/>
          </a:prstGeom>
          <a:noFill/>
          <a:ln>
            <a:noFill/>
          </a:ln>
        </p:spPr>
        <p:txBody>
          <a:bodyPr spcFirstLastPara="1" wrap="square" lIns="91425" tIns="45700" rIns="91425" bIns="45700" anchor="t" anchorCtr="0">
            <a:normAutofit/>
          </a:bodyPr>
          <a:lstStyle/>
          <a:p>
            <a:pPr marL="342900" lvl="0" indent="-287019" algn="l" rtl="0">
              <a:lnSpc>
                <a:spcPct val="80000"/>
              </a:lnSpc>
              <a:spcBef>
                <a:spcPts val="0"/>
              </a:spcBef>
              <a:spcAft>
                <a:spcPts val="0"/>
              </a:spcAft>
              <a:buSzPts val="1476"/>
              <a:buChar char="🞇"/>
            </a:pPr>
            <a:r>
              <a:rPr lang="tr-TR" sz="1879" b="1" i="1"/>
              <a:t>Pros and Cons</a:t>
            </a:r>
            <a:endParaRPr sz="1879" b="1" i="1"/>
          </a:p>
          <a:p>
            <a:pPr marL="342900" lvl="0" indent="-287019" algn="l" rtl="0">
              <a:lnSpc>
                <a:spcPct val="80000"/>
              </a:lnSpc>
              <a:spcBef>
                <a:spcPts val="336"/>
              </a:spcBef>
              <a:spcAft>
                <a:spcPts val="0"/>
              </a:spcAft>
              <a:buSzPts val="1476"/>
              <a:buChar char="🞇"/>
            </a:pPr>
            <a:r>
              <a:rPr lang="tr-TR" sz="1879"/>
              <a:t>The main advantage of using a chained hash table is that it remains effective even when the number of key values to be stored is much higher than the number of locations in the hash table. </a:t>
            </a:r>
            <a:endParaRPr sz="1879"/>
          </a:p>
          <a:p>
            <a:pPr marL="342900" lvl="0" indent="-287020" algn="l" rtl="0">
              <a:lnSpc>
                <a:spcPct val="80000"/>
              </a:lnSpc>
              <a:spcBef>
                <a:spcPts val="336"/>
              </a:spcBef>
              <a:spcAft>
                <a:spcPts val="0"/>
              </a:spcAft>
              <a:buSzPts val="1476"/>
              <a:buChar char="🞇"/>
            </a:pPr>
            <a:r>
              <a:rPr lang="tr-TR" sz="1879"/>
              <a:t>However, with the increase in the number of keys to be stored, the performance of a chained hash table does degrade gradually (linearly). </a:t>
            </a:r>
            <a:endParaRPr sz="2600"/>
          </a:p>
          <a:p>
            <a:pPr marL="342900" lvl="0" indent="-287019" algn="l" rtl="0">
              <a:lnSpc>
                <a:spcPct val="80000"/>
              </a:lnSpc>
              <a:spcBef>
                <a:spcPts val="336"/>
              </a:spcBef>
              <a:spcAft>
                <a:spcPts val="0"/>
              </a:spcAft>
              <a:buSzPts val="1476"/>
              <a:buChar char="🞇"/>
            </a:pPr>
            <a:r>
              <a:rPr lang="tr-TR" sz="1879"/>
              <a:t>The other advantage of using chaining for collision resolution is that its performance, unlike quadratic probing, does not degrade when the table is more than half full. </a:t>
            </a:r>
            <a:endParaRPr sz="1879"/>
          </a:p>
          <a:p>
            <a:pPr marL="342900" lvl="0" indent="-287019" algn="l" rtl="0">
              <a:lnSpc>
                <a:spcPct val="80000"/>
              </a:lnSpc>
              <a:spcBef>
                <a:spcPts val="336"/>
              </a:spcBef>
              <a:spcAft>
                <a:spcPts val="0"/>
              </a:spcAft>
              <a:buSzPts val="1476"/>
              <a:buChar char="🞇"/>
            </a:pPr>
            <a:r>
              <a:rPr lang="tr-TR" sz="1879"/>
              <a:t>This technique is absolutely free from clustering problems and thus provides an efficient mechanism to handle collisions.</a:t>
            </a:r>
            <a:endParaRPr sz="1879"/>
          </a:p>
          <a:p>
            <a:pPr marL="342900" lvl="0" indent="-287019" algn="l" rtl="0">
              <a:lnSpc>
                <a:spcPct val="80000"/>
              </a:lnSpc>
              <a:spcBef>
                <a:spcPts val="336"/>
              </a:spcBef>
              <a:spcAft>
                <a:spcPts val="0"/>
              </a:spcAft>
              <a:buSzPts val="1476"/>
              <a:buChar char="🞇"/>
            </a:pPr>
            <a:r>
              <a:rPr lang="tr-TR" sz="1879"/>
              <a:t>However, chained hash tables inherit the disadvantages of linked lists. First, to store a key value, the space overhead of the next pointer in each entry can be significant. </a:t>
            </a:r>
            <a:endParaRPr sz="1879"/>
          </a:p>
          <a:p>
            <a:pPr marL="342900" lvl="0" indent="-287019" algn="l" rtl="0">
              <a:lnSpc>
                <a:spcPct val="80000"/>
              </a:lnSpc>
              <a:spcBef>
                <a:spcPts val="336"/>
              </a:spcBef>
              <a:spcAft>
                <a:spcPts val="0"/>
              </a:spcAft>
              <a:buSzPts val="1476"/>
              <a:buChar char="🞇"/>
            </a:pPr>
            <a:r>
              <a:rPr lang="tr-TR" sz="1879"/>
              <a:t>Second, traversing a linked list has poor cache performance, making the processor cache ineffective.</a:t>
            </a:r>
            <a:endParaRPr sz="1879" b="1" i="1"/>
          </a:p>
        </p:txBody>
      </p:sp>
      <p:sp>
        <p:nvSpPr>
          <p:cNvPr id="817" name="Google Shape;817;p6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59</a:t>
            </a:fld>
            <a:endParaRPr/>
          </a:p>
        </p:txBody>
      </p:sp>
      <p:sp>
        <p:nvSpPr>
          <p:cNvPr id="818" name="Google Shape;818;p66"/>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6"/>
          <p:cNvSpPr txBox="1">
            <a:spLocks noGrp="1"/>
          </p:cNvSpPr>
          <p:nvPr>
            <p:ph type="title"/>
          </p:nvPr>
        </p:nvSpPr>
        <p:spPr>
          <a:xfrm>
            <a:off x="442856" y="762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Introduction</a:t>
            </a:r>
            <a:endParaRPr sz="3600"/>
          </a:p>
        </p:txBody>
      </p:sp>
      <p:sp>
        <p:nvSpPr>
          <p:cNvPr id="305" name="Google Shape;305;p6"/>
          <p:cNvSpPr txBox="1">
            <a:spLocks noGrp="1"/>
          </p:cNvSpPr>
          <p:nvPr>
            <p:ph type="body" idx="1"/>
          </p:nvPr>
        </p:nvSpPr>
        <p:spPr>
          <a:xfrm>
            <a:off x="685800" y="762000"/>
            <a:ext cx="7848600" cy="56388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tr-TR" sz="1860"/>
              <a:t>It is impractical to waste so much storage space just to ensure that each employee’s record is in a unique and predictable location.</a:t>
            </a:r>
            <a:endParaRPr/>
          </a:p>
          <a:p>
            <a:pPr marL="342900" lvl="0" indent="-274319" algn="l" rtl="0">
              <a:lnSpc>
                <a:spcPct val="80000"/>
              </a:lnSpc>
              <a:spcBef>
                <a:spcPts val="372"/>
              </a:spcBef>
              <a:spcAft>
                <a:spcPts val="0"/>
              </a:spcAft>
              <a:buSzPts val="1414"/>
              <a:buChar char="🞇"/>
            </a:pPr>
            <a:r>
              <a:rPr lang="tr-TR" sz="1860"/>
              <a:t>Whether we use a two-digit primary key (Emp_ID) or a five-digit key, there are just 100 employees in the company. </a:t>
            </a:r>
            <a:endParaRPr sz="1860"/>
          </a:p>
          <a:p>
            <a:pPr marL="342900" lvl="0" indent="-274319" algn="l" rtl="0">
              <a:lnSpc>
                <a:spcPct val="80000"/>
              </a:lnSpc>
              <a:spcBef>
                <a:spcPts val="372"/>
              </a:spcBef>
              <a:spcAft>
                <a:spcPts val="0"/>
              </a:spcAft>
              <a:buSzPts val="1414"/>
              <a:buChar char="🞇"/>
            </a:pPr>
            <a:r>
              <a:rPr lang="tr-TR" sz="1860"/>
              <a:t>Thus, we will be using only 100 locations in the array. Therefore, in order to keep the array size down to the size that we will actually be using (100 elements), another good option is to use just the last two digits of the key to identify each employee. </a:t>
            </a:r>
            <a:endParaRPr sz="1860"/>
          </a:p>
          <a:p>
            <a:pPr marL="342900" lvl="0" indent="-274319" algn="l" rtl="0">
              <a:lnSpc>
                <a:spcPct val="80000"/>
              </a:lnSpc>
              <a:spcBef>
                <a:spcPts val="372"/>
              </a:spcBef>
              <a:spcAft>
                <a:spcPts val="0"/>
              </a:spcAft>
              <a:buSzPts val="1414"/>
              <a:buChar char="🞇"/>
            </a:pPr>
            <a:r>
              <a:rPr lang="tr-TR" sz="1860"/>
              <a:t>For example, the employee with Emp_ID 79439 will be stored in the element of the array with index 39. </a:t>
            </a:r>
            <a:endParaRPr sz="1860"/>
          </a:p>
          <a:p>
            <a:pPr marL="342900" lvl="0" indent="-274319" algn="l" rtl="0">
              <a:lnSpc>
                <a:spcPct val="80000"/>
              </a:lnSpc>
              <a:spcBef>
                <a:spcPts val="372"/>
              </a:spcBef>
              <a:spcAft>
                <a:spcPts val="0"/>
              </a:spcAft>
              <a:buSzPts val="1414"/>
              <a:buChar char="🞇"/>
            </a:pPr>
            <a:r>
              <a:rPr lang="tr-TR" sz="1860"/>
              <a:t>Similarly, the employee with Emp_ID 12345 will have his record stored in the array at the 45th location.</a:t>
            </a:r>
            <a:endParaRPr/>
          </a:p>
          <a:p>
            <a:pPr marL="342900" lvl="0" indent="-274319" algn="l" rtl="0">
              <a:lnSpc>
                <a:spcPct val="80000"/>
              </a:lnSpc>
              <a:spcBef>
                <a:spcPts val="372"/>
              </a:spcBef>
              <a:spcAft>
                <a:spcPts val="0"/>
              </a:spcAft>
              <a:buSzPts val="1414"/>
              <a:buChar char="🞇"/>
            </a:pPr>
            <a:r>
              <a:rPr lang="tr-TR" sz="1860"/>
              <a:t>In the second solution, the elements are not stored according to the </a:t>
            </a:r>
            <a:r>
              <a:rPr lang="tr-TR" sz="1860" i="1"/>
              <a:t>value of the key. </a:t>
            </a:r>
            <a:endParaRPr sz="1860" i="1"/>
          </a:p>
          <a:p>
            <a:pPr marL="342900" lvl="0" indent="-274319" algn="l" rtl="0">
              <a:lnSpc>
                <a:spcPct val="80000"/>
              </a:lnSpc>
              <a:spcBef>
                <a:spcPts val="372"/>
              </a:spcBef>
              <a:spcAft>
                <a:spcPts val="0"/>
              </a:spcAft>
              <a:buSzPts val="1414"/>
              <a:buChar char="🞇"/>
            </a:pPr>
            <a:r>
              <a:rPr lang="tr-TR" sz="1860" i="1"/>
              <a:t>So in this </a:t>
            </a:r>
            <a:r>
              <a:rPr lang="tr-TR" sz="1860"/>
              <a:t>case, we need a way to convert a five-digit key number to a two-digit array index. </a:t>
            </a:r>
            <a:endParaRPr sz="1860"/>
          </a:p>
          <a:p>
            <a:pPr marL="342900" lvl="0" indent="-274319" algn="l" rtl="0">
              <a:lnSpc>
                <a:spcPct val="80000"/>
              </a:lnSpc>
              <a:spcBef>
                <a:spcPts val="372"/>
              </a:spcBef>
              <a:spcAft>
                <a:spcPts val="0"/>
              </a:spcAft>
              <a:buSzPts val="1414"/>
              <a:buChar char="🞇"/>
            </a:pPr>
            <a:r>
              <a:rPr lang="tr-TR" sz="1860"/>
              <a:t>We need a function which will do the transformation. In this case, we will use the term </a:t>
            </a:r>
            <a:r>
              <a:rPr lang="tr-TR" sz="1860" i="1"/>
              <a:t>hash table for an array </a:t>
            </a:r>
            <a:r>
              <a:rPr lang="tr-TR" sz="1860"/>
              <a:t>and the function that will carry out the transformation will be called a </a:t>
            </a:r>
            <a:r>
              <a:rPr lang="tr-TR" sz="1860" i="1"/>
              <a:t>hash function.</a:t>
            </a:r>
            <a:endParaRPr sz="1860"/>
          </a:p>
        </p:txBody>
      </p:sp>
      <p:sp>
        <p:nvSpPr>
          <p:cNvPr id="306" name="Google Shape;306;p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6</a:t>
            </a:fld>
            <a:endParaRPr/>
          </a:p>
        </p:txBody>
      </p:sp>
      <p:sp>
        <p:nvSpPr>
          <p:cNvPr id="307" name="Google Shape;307;p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6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825" name="Google Shape;825;p63"/>
          <p:cNvSpPr txBox="1">
            <a:spLocks noGrp="1"/>
          </p:cNvSpPr>
          <p:nvPr>
            <p:ph type="body" idx="1"/>
          </p:nvPr>
        </p:nvSpPr>
        <p:spPr>
          <a:xfrm>
            <a:off x="685800" y="914400"/>
            <a:ext cx="7848600" cy="3810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tr-TR" sz="2220" b="1" i="1"/>
              <a:t>Operations on a Chained Hash Table</a:t>
            </a:r>
            <a:endParaRPr sz="2220" b="1" i="1"/>
          </a:p>
        </p:txBody>
      </p:sp>
      <p:sp>
        <p:nvSpPr>
          <p:cNvPr id="826" name="Google Shape;826;p6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60</a:t>
            </a:fld>
            <a:endParaRPr/>
          </a:p>
        </p:txBody>
      </p:sp>
      <p:sp>
        <p:nvSpPr>
          <p:cNvPr id="827" name="Google Shape;827;p63"/>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828" name="Google Shape;828;p63"/>
          <p:cNvPicPr preferRelativeResize="0"/>
          <p:nvPr/>
        </p:nvPicPr>
        <p:blipFill rotWithShape="1">
          <a:blip r:embed="rId3">
            <a:alphaModFix/>
          </a:blip>
          <a:srcRect/>
          <a:stretch/>
        </p:blipFill>
        <p:spPr>
          <a:xfrm>
            <a:off x="1371600" y="1719263"/>
            <a:ext cx="6701752" cy="3843337"/>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6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835" name="Google Shape;835;p64"/>
          <p:cNvSpPr txBox="1">
            <a:spLocks noGrp="1"/>
          </p:cNvSpPr>
          <p:nvPr>
            <p:ph type="body" idx="1"/>
          </p:nvPr>
        </p:nvSpPr>
        <p:spPr>
          <a:xfrm>
            <a:off x="685800" y="914400"/>
            <a:ext cx="7848600" cy="3810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tr-TR" sz="2220" b="1" i="1"/>
              <a:t>Operations on a Chained Hash Table</a:t>
            </a:r>
            <a:endParaRPr sz="2220" b="1" i="1"/>
          </a:p>
        </p:txBody>
      </p:sp>
      <p:sp>
        <p:nvSpPr>
          <p:cNvPr id="836" name="Google Shape;836;p6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61</a:t>
            </a:fld>
            <a:endParaRPr/>
          </a:p>
        </p:txBody>
      </p:sp>
      <p:sp>
        <p:nvSpPr>
          <p:cNvPr id="837" name="Google Shape;837;p64"/>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838" name="Google Shape;838;p64"/>
          <p:cNvPicPr preferRelativeResize="0"/>
          <p:nvPr/>
        </p:nvPicPr>
        <p:blipFill rotWithShape="1">
          <a:blip r:embed="rId3">
            <a:alphaModFix/>
          </a:blip>
          <a:srcRect/>
          <a:stretch/>
        </p:blipFill>
        <p:spPr>
          <a:xfrm>
            <a:off x="1600200" y="1476375"/>
            <a:ext cx="5943600" cy="446722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6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845" name="Google Shape;845;p65"/>
          <p:cNvSpPr txBox="1">
            <a:spLocks noGrp="1"/>
          </p:cNvSpPr>
          <p:nvPr>
            <p:ph type="body" idx="1"/>
          </p:nvPr>
        </p:nvSpPr>
        <p:spPr>
          <a:xfrm>
            <a:off x="685800" y="914400"/>
            <a:ext cx="7848600" cy="3810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tr-TR" sz="2220" b="1" i="1"/>
              <a:t>Operations on a Chained Hash Table</a:t>
            </a:r>
            <a:endParaRPr sz="2220" b="1" i="1"/>
          </a:p>
        </p:txBody>
      </p:sp>
      <p:sp>
        <p:nvSpPr>
          <p:cNvPr id="846" name="Google Shape;846;p6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62</a:t>
            </a:fld>
            <a:endParaRPr/>
          </a:p>
        </p:txBody>
      </p:sp>
      <p:sp>
        <p:nvSpPr>
          <p:cNvPr id="847" name="Google Shape;847;p65"/>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848" name="Google Shape;848;p65"/>
          <p:cNvPicPr preferRelativeResize="0"/>
          <p:nvPr/>
        </p:nvPicPr>
        <p:blipFill rotWithShape="1">
          <a:blip r:embed="rId3">
            <a:alphaModFix/>
          </a:blip>
          <a:srcRect/>
          <a:stretch/>
        </p:blipFill>
        <p:spPr>
          <a:xfrm>
            <a:off x="1143000" y="1828800"/>
            <a:ext cx="6769720" cy="3581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9"/>
          <p:cNvSpPr txBox="1">
            <a:spLocks noGrp="1"/>
          </p:cNvSpPr>
          <p:nvPr>
            <p:ph type="title"/>
          </p:nvPr>
        </p:nvSpPr>
        <p:spPr>
          <a:xfrm>
            <a:off x="442856" y="762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Hash Tables</a:t>
            </a:r>
            <a:endParaRPr sz="3600"/>
          </a:p>
        </p:txBody>
      </p:sp>
      <p:sp>
        <p:nvSpPr>
          <p:cNvPr id="314" name="Google Shape;314;p9"/>
          <p:cNvSpPr txBox="1">
            <a:spLocks noGrp="1"/>
          </p:cNvSpPr>
          <p:nvPr>
            <p:ph type="body" idx="1"/>
          </p:nvPr>
        </p:nvSpPr>
        <p:spPr>
          <a:xfrm>
            <a:off x="685800" y="762000"/>
            <a:ext cx="7848600" cy="5638800"/>
          </a:xfrm>
          <a:prstGeom prst="rect">
            <a:avLst/>
          </a:prstGeom>
          <a:noFill/>
          <a:ln>
            <a:noFill/>
          </a:ln>
        </p:spPr>
        <p:txBody>
          <a:bodyPr spcFirstLastPara="1" wrap="square" lIns="91425" tIns="45700" rIns="91425" bIns="45700" anchor="t" anchorCtr="0">
            <a:normAutofit/>
          </a:bodyPr>
          <a:lstStyle/>
          <a:p>
            <a:pPr marL="342900" marR="0" lvl="0" indent="-274319" algn="l" rtl="0">
              <a:lnSpc>
                <a:spcPct val="80000"/>
              </a:lnSpc>
              <a:spcBef>
                <a:spcPts val="372"/>
              </a:spcBef>
              <a:spcAft>
                <a:spcPts val="0"/>
              </a:spcAft>
              <a:buSzPts val="1414"/>
              <a:buChar char="🞇"/>
            </a:pPr>
            <a:r>
              <a:rPr lang="tr-TR" sz="1860"/>
              <a:t>Hash table is a data structure in which keys are mapped to array positions by a hash function. </a:t>
            </a:r>
            <a:endParaRPr sz="1860"/>
          </a:p>
          <a:p>
            <a:pPr marL="342900" marR="0" lvl="0" indent="-274319" algn="l" rtl="0">
              <a:lnSpc>
                <a:spcPct val="80000"/>
              </a:lnSpc>
              <a:spcBef>
                <a:spcPts val="372"/>
              </a:spcBef>
              <a:spcAft>
                <a:spcPts val="0"/>
              </a:spcAft>
              <a:buSzPts val="1414"/>
              <a:buChar char="🞇"/>
            </a:pPr>
            <a:r>
              <a:rPr lang="tr-TR" sz="1860"/>
              <a:t>In a hash table, an element with key k is stored at index h(k) and not k. </a:t>
            </a:r>
            <a:endParaRPr sz="1860"/>
          </a:p>
          <a:p>
            <a:pPr marL="342900" marR="0" lvl="0" indent="-274319" algn="l" rtl="0">
              <a:lnSpc>
                <a:spcPct val="80000"/>
              </a:lnSpc>
              <a:spcBef>
                <a:spcPts val="372"/>
              </a:spcBef>
              <a:spcAft>
                <a:spcPts val="0"/>
              </a:spcAft>
              <a:buSzPts val="1414"/>
              <a:buChar char="🞇"/>
            </a:pPr>
            <a:r>
              <a:rPr lang="tr-TR" sz="1860"/>
              <a:t>It means a hash function h is used to calculate the index at which the element with key k will be stored.</a:t>
            </a:r>
            <a:endParaRPr sz="1860"/>
          </a:p>
          <a:p>
            <a:pPr marL="342900" marR="0" lvl="0" indent="-274319" algn="l" rtl="0">
              <a:lnSpc>
                <a:spcPct val="80000"/>
              </a:lnSpc>
              <a:spcBef>
                <a:spcPts val="372"/>
              </a:spcBef>
              <a:spcAft>
                <a:spcPts val="0"/>
              </a:spcAft>
              <a:buSzPts val="1414"/>
              <a:buChar char="🞇"/>
            </a:pPr>
            <a:r>
              <a:rPr lang="tr-TR" sz="1860"/>
              <a:t>This process of mapping the keys to appropriate locations (or indices) in a hash table is called hashing.</a:t>
            </a:r>
            <a:endParaRPr sz="1860"/>
          </a:p>
          <a:p>
            <a:pPr marL="342900" marR="0" lvl="0" indent="-274319" algn="l" rtl="0">
              <a:lnSpc>
                <a:spcPct val="80000"/>
              </a:lnSpc>
              <a:spcBef>
                <a:spcPts val="372"/>
              </a:spcBef>
              <a:spcAft>
                <a:spcPts val="0"/>
              </a:spcAft>
              <a:buSzPts val="1414"/>
              <a:buChar char="🞇"/>
            </a:pPr>
            <a:r>
              <a:rPr lang="tr-TR" sz="1860"/>
              <a:t>Figure 15.4 shows a hash table in which each key from the set K is mapped to locations generated by using a hash function. </a:t>
            </a:r>
            <a:endParaRPr sz="1860"/>
          </a:p>
          <a:p>
            <a:pPr marL="342900" marR="0" lvl="0" indent="-274319" algn="l" rtl="0">
              <a:lnSpc>
                <a:spcPct val="80000"/>
              </a:lnSpc>
              <a:spcBef>
                <a:spcPts val="372"/>
              </a:spcBef>
              <a:spcAft>
                <a:spcPts val="0"/>
              </a:spcAft>
              <a:buSzPts val="1414"/>
              <a:buChar char="🞇"/>
            </a:pPr>
            <a:r>
              <a:rPr lang="tr-TR" sz="1860"/>
              <a:t>Note that keys k2 and k6 point to the same memory location. </a:t>
            </a:r>
            <a:endParaRPr sz="1860"/>
          </a:p>
          <a:p>
            <a:pPr marL="342900" marR="0" lvl="0" indent="-274319" algn="l" rtl="0">
              <a:lnSpc>
                <a:spcPct val="80000"/>
              </a:lnSpc>
              <a:spcBef>
                <a:spcPts val="372"/>
              </a:spcBef>
              <a:spcAft>
                <a:spcPts val="0"/>
              </a:spcAft>
              <a:buSzPts val="1414"/>
              <a:buChar char="🞇"/>
            </a:pPr>
            <a:r>
              <a:rPr lang="tr-TR" sz="1860"/>
              <a:t>This is known as collision. That is, when two or more keys map to the same memory location, a collision is said to occur. </a:t>
            </a:r>
            <a:endParaRPr sz="1860"/>
          </a:p>
          <a:p>
            <a:pPr marL="342900" marR="0" lvl="0" indent="-274319" algn="l" rtl="0">
              <a:lnSpc>
                <a:spcPct val="80000"/>
              </a:lnSpc>
              <a:spcBef>
                <a:spcPts val="372"/>
              </a:spcBef>
              <a:spcAft>
                <a:spcPts val="0"/>
              </a:spcAft>
              <a:buSzPts val="1414"/>
              <a:buChar char="🞇"/>
            </a:pPr>
            <a:r>
              <a:rPr lang="tr-TR" sz="1860"/>
              <a:t>Similarly, keys k5 and k7 also collide. The main goal of using a hash function is to reduce the range of array indices that have to be handled. </a:t>
            </a:r>
            <a:endParaRPr sz="1860"/>
          </a:p>
          <a:p>
            <a:pPr marL="0" lvl="0" indent="0" algn="l" rtl="0">
              <a:lnSpc>
                <a:spcPct val="80000"/>
              </a:lnSpc>
              <a:spcBef>
                <a:spcPts val="372"/>
              </a:spcBef>
              <a:spcAft>
                <a:spcPts val="0"/>
              </a:spcAft>
              <a:buNone/>
            </a:pPr>
            <a:endParaRPr/>
          </a:p>
        </p:txBody>
      </p:sp>
      <p:sp>
        <p:nvSpPr>
          <p:cNvPr id="315" name="Google Shape;315;p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7</a:t>
            </a:fld>
            <a:endParaRPr/>
          </a:p>
        </p:txBody>
      </p:sp>
      <p:sp>
        <p:nvSpPr>
          <p:cNvPr id="316" name="Google Shape;316;p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0"/>
          <p:cNvSpPr txBox="1">
            <a:spLocks noGrp="1"/>
          </p:cNvSpPr>
          <p:nvPr>
            <p:ph type="title"/>
          </p:nvPr>
        </p:nvSpPr>
        <p:spPr>
          <a:xfrm>
            <a:off x="442856" y="762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Hash Tables</a:t>
            </a:r>
            <a:endParaRPr sz="3600"/>
          </a:p>
        </p:txBody>
      </p:sp>
      <p:sp>
        <p:nvSpPr>
          <p:cNvPr id="323" name="Google Shape;323;p1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8</a:t>
            </a:fld>
            <a:endParaRPr/>
          </a:p>
        </p:txBody>
      </p:sp>
      <p:sp>
        <p:nvSpPr>
          <p:cNvPr id="324" name="Google Shape;324;p1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325" name="Google Shape;325;p10"/>
          <p:cNvPicPr preferRelativeResize="0"/>
          <p:nvPr/>
        </p:nvPicPr>
        <p:blipFill rotWithShape="1">
          <a:blip r:embed="rId3">
            <a:alphaModFix/>
          </a:blip>
          <a:srcRect/>
          <a:stretch/>
        </p:blipFill>
        <p:spPr>
          <a:xfrm>
            <a:off x="1452563" y="1504950"/>
            <a:ext cx="6238875" cy="3848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11"/>
          <p:cNvSpPr txBox="1">
            <a:spLocks noGrp="1"/>
          </p:cNvSpPr>
          <p:nvPr>
            <p:ph type="title"/>
          </p:nvPr>
        </p:nvSpPr>
        <p:spPr>
          <a:xfrm>
            <a:off x="442856" y="762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Hash Functions</a:t>
            </a:r>
            <a:endParaRPr sz="3600"/>
          </a:p>
        </p:txBody>
      </p:sp>
      <p:sp>
        <p:nvSpPr>
          <p:cNvPr id="332" name="Google Shape;332;p11"/>
          <p:cNvSpPr txBox="1">
            <a:spLocks noGrp="1"/>
          </p:cNvSpPr>
          <p:nvPr>
            <p:ph type="body" idx="1"/>
          </p:nvPr>
        </p:nvSpPr>
        <p:spPr>
          <a:xfrm>
            <a:off x="685800" y="762000"/>
            <a:ext cx="7848600" cy="54102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tr-TR" sz="2220"/>
              <a:t>A hash function is a mathematical formula which, when applied to a key, produces an integer which can be used as an index for the key in the hash table.</a:t>
            </a:r>
            <a:endParaRPr sz="2220"/>
          </a:p>
          <a:p>
            <a:pPr marL="342900" lvl="0" indent="-274319" algn="l" rtl="0">
              <a:lnSpc>
                <a:spcPct val="80000"/>
              </a:lnSpc>
              <a:spcBef>
                <a:spcPts val="444"/>
              </a:spcBef>
              <a:spcAft>
                <a:spcPts val="0"/>
              </a:spcAft>
              <a:buSzPts val="1687"/>
              <a:buChar char="🞇"/>
            </a:pPr>
            <a:r>
              <a:rPr lang="tr-TR" sz="2220"/>
              <a:t>The main aim of a hash function is that elements should be relatively, randomly, and uniformly distributed. </a:t>
            </a:r>
            <a:endParaRPr sz="2220"/>
          </a:p>
          <a:p>
            <a:pPr marL="342900" lvl="0" indent="-274319" algn="l" rtl="0">
              <a:lnSpc>
                <a:spcPct val="80000"/>
              </a:lnSpc>
              <a:spcBef>
                <a:spcPts val="444"/>
              </a:spcBef>
              <a:spcAft>
                <a:spcPts val="0"/>
              </a:spcAft>
              <a:buSzPts val="1687"/>
              <a:buChar char="🞇"/>
            </a:pPr>
            <a:r>
              <a:rPr lang="tr-TR" sz="2220"/>
              <a:t>It produces a unique set of integers within some suitable range in order to reduce the number of collisions. </a:t>
            </a:r>
            <a:endParaRPr sz="2220"/>
          </a:p>
          <a:p>
            <a:pPr marL="342900" lvl="0" indent="-274319" algn="l" rtl="0">
              <a:lnSpc>
                <a:spcPct val="80000"/>
              </a:lnSpc>
              <a:spcBef>
                <a:spcPts val="444"/>
              </a:spcBef>
              <a:spcAft>
                <a:spcPts val="0"/>
              </a:spcAft>
              <a:buSzPts val="1687"/>
              <a:buChar char="🞇"/>
            </a:pPr>
            <a:r>
              <a:rPr lang="tr-TR" sz="2220"/>
              <a:t>In practice, there is no hash function that eliminates collisions completely. </a:t>
            </a:r>
            <a:endParaRPr sz="2220"/>
          </a:p>
          <a:p>
            <a:pPr marL="342900" lvl="0" indent="-274319" algn="l" rtl="0">
              <a:lnSpc>
                <a:spcPct val="80000"/>
              </a:lnSpc>
              <a:spcBef>
                <a:spcPts val="444"/>
              </a:spcBef>
              <a:spcAft>
                <a:spcPts val="0"/>
              </a:spcAft>
              <a:buSzPts val="1687"/>
              <a:buChar char="🞇"/>
            </a:pPr>
            <a:r>
              <a:rPr lang="tr-TR" sz="2220"/>
              <a:t>A good hash function can only minimize the number of collisions by spreading the elements uniformly throughout the array.</a:t>
            </a:r>
            <a:endParaRPr/>
          </a:p>
        </p:txBody>
      </p:sp>
      <p:sp>
        <p:nvSpPr>
          <p:cNvPr id="333" name="Google Shape;333;p1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9</a:t>
            </a:fld>
            <a:endParaRPr/>
          </a:p>
        </p:txBody>
      </p:sp>
      <p:sp>
        <p:nvSpPr>
          <p:cNvPr id="334" name="Google Shape;334;p1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theme/theme1.xml><?xml version="1.0" encoding="utf-8"?>
<a:theme xmlns:a="http://schemas.openxmlformats.org/drawingml/2006/main"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4893</Words>
  <Application>Microsoft Office PowerPoint</Application>
  <PresentationFormat>On-screen Show (4:3)</PresentationFormat>
  <Paragraphs>568</Paragraphs>
  <Slides>62</Slides>
  <Notes>62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Calibri</vt:lpstr>
      <vt:lpstr>Century Gothic</vt:lpstr>
      <vt:lpstr>Arial</vt:lpstr>
      <vt:lpstr>Noto Sans Symbols</vt:lpstr>
      <vt:lpstr>Austin</vt:lpstr>
      <vt:lpstr>COM2067</vt:lpstr>
      <vt:lpstr>PowerPoint Presentation</vt:lpstr>
      <vt:lpstr>Introduction</vt:lpstr>
      <vt:lpstr>Introduction</vt:lpstr>
      <vt:lpstr>Introduction</vt:lpstr>
      <vt:lpstr>Introduction</vt:lpstr>
      <vt:lpstr>Hash Tables</vt:lpstr>
      <vt:lpstr>Hash Tables</vt:lpstr>
      <vt:lpstr>Hash Functions</vt:lpstr>
      <vt:lpstr>Hash Functions</vt:lpstr>
      <vt:lpstr>Different Hash Functions</vt:lpstr>
      <vt:lpstr>Different Hash Functions</vt:lpstr>
      <vt:lpstr>Different Hash Functions</vt:lpstr>
      <vt:lpstr>Different Hash Functions</vt:lpstr>
      <vt:lpstr>Different Hash Functions</vt:lpstr>
      <vt:lpstr>Different Hash Functions</vt:lpstr>
      <vt:lpstr>Different Hash Functions</vt:lpstr>
      <vt:lpstr>Different Hash Functions</vt:lpstr>
      <vt:lpstr>Different Hash Functions</vt:lpstr>
      <vt:lpstr>Different Hash Functions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BLM267</dc:title>
  <dc:creator>AR</dc:creator>
  <cp:lastModifiedBy>Microsoft account</cp:lastModifiedBy>
  <cp:revision>3</cp:revision>
  <dcterms:created xsi:type="dcterms:W3CDTF">2006-08-16T00:00:00Z</dcterms:created>
  <dcterms:modified xsi:type="dcterms:W3CDTF">2022-11-07T08:57:41Z</dcterms:modified>
</cp:coreProperties>
</file>