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81" r:id="rId3"/>
    <p:sldId id="282" r:id="rId4"/>
    <p:sldId id="283" r:id="rId5"/>
    <p:sldId id="284" r:id="rId6"/>
    <p:sldId id="286" r:id="rId7"/>
    <p:sldId id="287" r:id="rId8"/>
    <p:sldId id="288" r:id="rId9"/>
    <p:sldId id="289" r:id="rId10"/>
    <p:sldId id="290" r:id="rId11"/>
    <p:sldId id="291" r:id="rId12"/>
    <p:sldId id="292" r:id="rId13"/>
    <p:sldId id="293" r:id="rId14"/>
    <p:sldId id="294" r:id="rId15"/>
    <p:sldId id="295" r:id="rId16"/>
    <p:sldId id="297" r:id="rId17"/>
    <p:sldId id="298" r:id="rId18"/>
    <p:sldId id="299" r:id="rId19"/>
    <p:sldId id="300" r:id="rId20"/>
    <p:sldId id="302" r:id="rId21"/>
    <p:sldId id="303" r:id="rId22"/>
    <p:sldId id="306" r:id="rId23"/>
    <p:sldId id="305" r:id="rId24"/>
    <p:sldId id="307" r:id="rId25"/>
    <p:sldId id="308" r:id="rId26"/>
    <p:sldId id="310" r:id="rId27"/>
    <p:sldId id="311" r:id="rId28"/>
    <p:sldId id="313" r:id="rId29"/>
    <p:sldId id="314" r:id="rId30"/>
    <p:sldId id="315" r:id="rId31"/>
    <p:sldId id="316" r:id="rId32"/>
    <p:sldId id="318" r:id="rId33"/>
    <p:sldId id="319" r:id="rId34"/>
    <p:sldId id="320" r:id="rId35"/>
    <p:sldId id="321" r:id="rId36"/>
    <p:sldId id="322" r:id="rId37"/>
    <p:sldId id="324" r:id="rId38"/>
    <p:sldId id="325" r:id="rId39"/>
    <p:sldId id="326" r:id="rId40"/>
    <p:sldId id="327" r:id="rId41"/>
    <p:sldId id="328" r:id="rId42"/>
    <p:sldId id="329" r:id="rId43"/>
    <p:sldId id="330" r:id="rId44"/>
    <p:sldId id="332" r:id="rId45"/>
    <p:sldId id="333" r:id="rId46"/>
    <p:sldId id="334" r:id="rId47"/>
    <p:sldId id="335" r:id="rId48"/>
    <p:sldId id="336" r:id="rId49"/>
    <p:sldId id="337" r:id="rId50"/>
    <p:sldId id="338" r:id="rId51"/>
    <p:sldId id="339" r:id="rId52"/>
    <p:sldId id="340" r:id="rId53"/>
    <p:sldId id="361" r:id="rId54"/>
    <p:sldId id="342" r:id="rId55"/>
    <p:sldId id="344" r:id="rId56"/>
    <p:sldId id="345" r:id="rId57"/>
    <p:sldId id="346" r:id="rId58"/>
    <p:sldId id="349" r:id="rId59"/>
    <p:sldId id="351" r:id="rId60"/>
    <p:sldId id="352" r:id="rId61"/>
    <p:sldId id="353" r:id="rId62"/>
    <p:sldId id="354" r:id="rId63"/>
    <p:sldId id="355" r:id="rId64"/>
    <p:sldId id="356" r:id="rId65"/>
    <p:sldId id="357" r:id="rId66"/>
    <p:sldId id="358" r:id="rId67"/>
    <p:sldId id="359" r:id="rId68"/>
    <p:sldId id="360"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4" autoAdjust="0"/>
    <p:restoredTop sz="94614" autoAdjust="0"/>
  </p:normalViewPr>
  <p:slideViewPr>
    <p:cSldViewPr>
      <p:cViewPr varScale="1">
        <p:scale>
          <a:sx n="84" d="100"/>
          <a:sy n="84"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23C565-F6BB-4F42-8E95-4790F5B9E375}" type="datetimeFigureOut">
              <a:rPr lang="tr-TR" smtClean="0"/>
              <a:pPr/>
              <a:t>5.10.2022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ED1EF-6818-4705-9CDF-60C5D763D885}" type="slidenum">
              <a:rPr lang="tr-TR" smtClean="0"/>
              <a:pPr/>
              <a:t>‹#›</a:t>
            </a:fld>
            <a:endParaRPr lang="tr-TR"/>
          </a:p>
        </p:txBody>
      </p:sp>
    </p:spTree>
    <p:extLst>
      <p:ext uri="{BB962C8B-B14F-4D97-AF65-F5344CB8AC3E}">
        <p14:creationId xmlns:p14="http://schemas.microsoft.com/office/powerpoint/2010/main" val="269799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a:t>
            </a:fld>
            <a:endParaRPr lang="tr-TR"/>
          </a:p>
        </p:txBody>
      </p:sp>
    </p:spTree>
    <p:extLst>
      <p:ext uri="{BB962C8B-B14F-4D97-AF65-F5344CB8AC3E}">
        <p14:creationId xmlns:p14="http://schemas.microsoft.com/office/powerpoint/2010/main" val="26379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12</a:t>
            </a:fld>
            <a:endParaRPr lang="tr-TR"/>
          </a:p>
        </p:txBody>
      </p:sp>
    </p:spTree>
    <p:extLst>
      <p:ext uri="{BB962C8B-B14F-4D97-AF65-F5344CB8AC3E}">
        <p14:creationId xmlns:p14="http://schemas.microsoft.com/office/powerpoint/2010/main" val="3844229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13</a:t>
            </a:fld>
            <a:endParaRPr lang="tr-TR"/>
          </a:p>
        </p:txBody>
      </p:sp>
    </p:spTree>
    <p:extLst>
      <p:ext uri="{BB962C8B-B14F-4D97-AF65-F5344CB8AC3E}">
        <p14:creationId xmlns:p14="http://schemas.microsoft.com/office/powerpoint/2010/main" val="3969160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14</a:t>
            </a:fld>
            <a:endParaRPr lang="tr-TR"/>
          </a:p>
        </p:txBody>
      </p:sp>
    </p:spTree>
    <p:extLst>
      <p:ext uri="{BB962C8B-B14F-4D97-AF65-F5344CB8AC3E}">
        <p14:creationId xmlns:p14="http://schemas.microsoft.com/office/powerpoint/2010/main" val="414585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15</a:t>
            </a:fld>
            <a:endParaRPr lang="tr-TR"/>
          </a:p>
        </p:txBody>
      </p:sp>
    </p:spTree>
    <p:extLst>
      <p:ext uri="{BB962C8B-B14F-4D97-AF65-F5344CB8AC3E}">
        <p14:creationId xmlns:p14="http://schemas.microsoft.com/office/powerpoint/2010/main" val="386973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16</a:t>
            </a:fld>
            <a:endParaRPr lang="tr-TR"/>
          </a:p>
        </p:txBody>
      </p:sp>
    </p:spTree>
    <p:extLst>
      <p:ext uri="{BB962C8B-B14F-4D97-AF65-F5344CB8AC3E}">
        <p14:creationId xmlns:p14="http://schemas.microsoft.com/office/powerpoint/2010/main" val="234469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17</a:t>
            </a:fld>
            <a:endParaRPr lang="tr-TR"/>
          </a:p>
        </p:txBody>
      </p:sp>
    </p:spTree>
    <p:extLst>
      <p:ext uri="{BB962C8B-B14F-4D97-AF65-F5344CB8AC3E}">
        <p14:creationId xmlns:p14="http://schemas.microsoft.com/office/powerpoint/2010/main" val="2838648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18</a:t>
            </a:fld>
            <a:endParaRPr lang="tr-TR"/>
          </a:p>
        </p:txBody>
      </p:sp>
    </p:spTree>
    <p:extLst>
      <p:ext uri="{BB962C8B-B14F-4D97-AF65-F5344CB8AC3E}">
        <p14:creationId xmlns:p14="http://schemas.microsoft.com/office/powerpoint/2010/main" val="4180961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19</a:t>
            </a:fld>
            <a:endParaRPr lang="tr-TR"/>
          </a:p>
        </p:txBody>
      </p:sp>
    </p:spTree>
    <p:extLst>
      <p:ext uri="{BB962C8B-B14F-4D97-AF65-F5344CB8AC3E}">
        <p14:creationId xmlns:p14="http://schemas.microsoft.com/office/powerpoint/2010/main" val="346219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20</a:t>
            </a:fld>
            <a:endParaRPr lang="tr-TR"/>
          </a:p>
        </p:txBody>
      </p:sp>
    </p:spTree>
    <p:extLst>
      <p:ext uri="{BB962C8B-B14F-4D97-AF65-F5344CB8AC3E}">
        <p14:creationId xmlns:p14="http://schemas.microsoft.com/office/powerpoint/2010/main" val="2519176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21</a:t>
            </a:fld>
            <a:endParaRPr lang="tr-TR"/>
          </a:p>
        </p:txBody>
      </p:sp>
    </p:spTree>
    <p:extLst>
      <p:ext uri="{BB962C8B-B14F-4D97-AF65-F5344CB8AC3E}">
        <p14:creationId xmlns:p14="http://schemas.microsoft.com/office/powerpoint/2010/main" val="411214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a:t>
            </a:fld>
            <a:endParaRPr lang="tr-TR"/>
          </a:p>
        </p:txBody>
      </p:sp>
    </p:spTree>
    <p:extLst>
      <p:ext uri="{BB962C8B-B14F-4D97-AF65-F5344CB8AC3E}">
        <p14:creationId xmlns:p14="http://schemas.microsoft.com/office/powerpoint/2010/main" val="2828075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22</a:t>
            </a:fld>
            <a:endParaRPr lang="tr-TR"/>
          </a:p>
        </p:txBody>
      </p:sp>
    </p:spTree>
    <p:extLst>
      <p:ext uri="{BB962C8B-B14F-4D97-AF65-F5344CB8AC3E}">
        <p14:creationId xmlns:p14="http://schemas.microsoft.com/office/powerpoint/2010/main" val="96436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23</a:t>
            </a:fld>
            <a:endParaRPr lang="tr-TR"/>
          </a:p>
        </p:txBody>
      </p:sp>
    </p:spTree>
    <p:extLst>
      <p:ext uri="{BB962C8B-B14F-4D97-AF65-F5344CB8AC3E}">
        <p14:creationId xmlns:p14="http://schemas.microsoft.com/office/powerpoint/2010/main" val="3310442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24</a:t>
            </a:fld>
            <a:endParaRPr lang="tr-TR"/>
          </a:p>
        </p:txBody>
      </p:sp>
    </p:spTree>
    <p:extLst>
      <p:ext uri="{BB962C8B-B14F-4D97-AF65-F5344CB8AC3E}">
        <p14:creationId xmlns:p14="http://schemas.microsoft.com/office/powerpoint/2010/main" val="421558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25</a:t>
            </a:fld>
            <a:endParaRPr lang="tr-TR"/>
          </a:p>
        </p:txBody>
      </p:sp>
    </p:spTree>
    <p:extLst>
      <p:ext uri="{BB962C8B-B14F-4D97-AF65-F5344CB8AC3E}">
        <p14:creationId xmlns:p14="http://schemas.microsoft.com/office/powerpoint/2010/main" val="3874446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26</a:t>
            </a:fld>
            <a:endParaRPr lang="tr-TR"/>
          </a:p>
        </p:txBody>
      </p:sp>
    </p:spTree>
    <p:extLst>
      <p:ext uri="{BB962C8B-B14F-4D97-AF65-F5344CB8AC3E}">
        <p14:creationId xmlns:p14="http://schemas.microsoft.com/office/powerpoint/2010/main" val="418268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27</a:t>
            </a:fld>
            <a:endParaRPr lang="tr-TR"/>
          </a:p>
        </p:txBody>
      </p:sp>
    </p:spTree>
    <p:extLst>
      <p:ext uri="{BB962C8B-B14F-4D97-AF65-F5344CB8AC3E}">
        <p14:creationId xmlns:p14="http://schemas.microsoft.com/office/powerpoint/2010/main" val="3007251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28</a:t>
            </a:fld>
            <a:endParaRPr lang="tr-TR"/>
          </a:p>
        </p:txBody>
      </p:sp>
    </p:spTree>
    <p:extLst>
      <p:ext uri="{BB962C8B-B14F-4D97-AF65-F5344CB8AC3E}">
        <p14:creationId xmlns:p14="http://schemas.microsoft.com/office/powerpoint/2010/main" val="3435585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29</a:t>
            </a:fld>
            <a:endParaRPr lang="tr-TR"/>
          </a:p>
        </p:txBody>
      </p:sp>
    </p:spTree>
    <p:extLst>
      <p:ext uri="{BB962C8B-B14F-4D97-AF65-F5344CB8AC3E}">
        <p14:creationId xmlns:p14="http://schemas.microsoft.com/office/powerpoint/2010/main" val="2492014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30</a:t>
            </a:fld>
            <a:endParaRPr lang="tr-TR"/>
          </a:p>
        </p:txBody>
      </p:sp>
    </p:spTree>
    <p:extLst>
      <p:ext uri="{BB962C8B-B14F-4D97-AF65-F5344CB8AC3E}">
        <p14:creationId xmlns:p14="http://schemas.microsoft.com/office/powerpoint/2010/main" val="1730434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31</a:t>
            </a:fld>
            <a:endParaRPr lang="tr-TR"/>
          </a:p>
        </p:txBody>
      </p:sp>
    </p:spTree>
    <p:extLst>
      <p:ext uri="{BB962C8B-B14F-4D97-AF65-F5344CB8AC3E}">
        <p14:creationId xmlns:p14="http://schemas.microsoft.com/office/powerpoint/2010/main" val="154232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a:t>
            </a:fld>
            <a:endParaRPr lang="tr-TR"/>
          </a:p>
        </p:txBody>
      </p:sp>
    </p:spTree>
    <p:extLst>
      <p:ext uri="{BB962C8B-B14F-4D97-AF65-F5344CB8AC3E}">
        <p14:creationId xmlns:p14="http://schemas.microsoft.com/office/powerpoint/2010/main" val="2277846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32</a:t>
            </a:fld>
            <a:endParaRPr lang="tr-TR"/>
          </a:p>
        </p:txBody>
      </p:sp>
    </p:spTree>
    <p:extLst>
      <p:ext uri="{BB962C8B-B14F-4D97-AF65-F5344CB8AC3E}">
        <p14:creationId xmlns:p14="http://schemas.microsoft.com/office/powerpoint/2010/main" val="4118580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33</a:t>
            </a:fld>
            <a:endParaRPr lang="tr-TR"/>
          </a:p>
        </p:txBody>
      </p:sp>
    </p:spTree>
    <p:extLst>
      <p:ext uri="{BB962C8B-B14F-4D97-AF65-F5344CB8AC3E}">
        <p14:creationId xmlns:p14="http://schemas.microsoft.com/office/powerpoint/2010/main" val="536666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34</a:t>
            </a:fld>
            <a:endParaRPr lang="tr-TR"/>
          </a:p>
        </p:txBody>
      </p:sp>
    </p:spTree>
    <p:extLst>
      <p:ext uri="{BB962C8B-B14F-4D97-AF65-F5344CB8AC3E}">
        <p14:creationId xmlns:p14="http://schemas.microsoft.com/office/powerpoint/2010/main" val="3693345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35</a:t>
            </a:fld>
            <a:endParaRPr lang="tr-TR"/>
          </a:p>
        </p:txBody>
      </p:sp>
    </p:spTree>
    <p:extLst>
      <p:ext uri="{BB962C8B-B14F-4D97-AF65-F5344CB8AC3E}">
        <p14:creationId xmlns:p14="http://schemas.microsoft.com/office/powerpoint/2010/main" val="3281150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36</a:t>
            </a:fld>
            <a:endParaRPr lang="tr-TR"/>
          </a:p>
        </p:txBody>
      </p:sp>
    </p:spTree>
    <p:extLst>
      <p:ext uri="{BB962C8B-B14F-4D97-AF65-F5344CB8AC3E}">
        <p14:creationId xmlns:p14="http://schemas.microsoft.com/office/powerpoint/2010/main" val="1650587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37</a:t>
            </a:fld>
            <a:endParaRPr lang="tr-TR"/>
          </a:p>
        </p:txBody>
      </p:sp>
    </p:spTree>
    <p:extLst>
      <p:ext uri="{BB962C8B-B14F-4D97-AF65-F5344CB8AC3E}">
        <p14:creationId xmlns:p14="http://schemas.microsoft.com/office/powerpoint/2010/main" val="27653146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38</a:t>
            </a:fld>
            <a:endParaRPr lang="tr-TR"/>
          </a:p>
        </p:txBody>
      </p:sp>
    </p:spTree>
    <p:extLst>
      <p:ext uri="{BB962C8B-B14F-4D97-AF65-F5344CB8AC3E}">
        <p14:creationId xmlns:p14="http://schemas.microsoft.com/office/powerpoint/2010/main" val="2408350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39</a:t>
            </a:fld>
            <a:endParaRPr lang="tr-TR"/>
          </a:p>
        </p:txBody>
      </p:sp>
    </p:spTree>
    <p:extLst>
      <p:ext uri="{BB962C8B-B14F-4D97-AF65-F5344CB8AC3E}">
        <p14:creationId xmlns:p14="http://schemas.microsoft.com/office/powerpoint/2010/main" val="1845569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40</a:t>
            </a:fld>
            <a:endParaRPr lang="tr-TR"/>
          </a:p>
        </p:txBody>
      </p:sp>
    </p:spTree>
    <p:extLst>
      <p:ext uri="{BB962C8B-B14F-4D97-AF65-F5344CB8AC3E}">
        <p14:creationId xmlns:p14="http://schemas.microsoft.com/office/powerpoint/2010/main" val="2851919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41</a:t>
            </a:fld>
            <a:endParaRPr lang="tr-TR"/>
          </a:p>
        </p:txBody>
      </p:sp>
    </p:spTree>
    <p:extLst>
      <p:ext uri="{BB962C8B-B14F-4D97-AF65-F5344CB8AC3E}">
        <p14:creationId xmlns:p14="http://schemas.microsoft.com/office/powerpoint/2010/main" val="214736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a:t>
            </a:fld>
            <a:endParaRPr lang="tr-TR"/>
          </a:p>
        </p:txBody>
      </p:sp>
    </p:spTree>
    <p:extLst>
      <p:ext uri="{BB962C8B-B14F-4D97-AF65-F5344CB8AC3E}">
        <p14:creationId xmlns:p14="http://schemas.microsoft.com/office/powerpoint/2010/main" val="3682263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42</a:t>
            </a:fld>
            <a:endParaRPr lang="tr-TR"/>
          </a:p>
        </p:txBody>
      </p:sp>
    </p:spTree>
    <p:extLst>
      <p:ext uri="{BB962C8B-B14F-4D97-AF65-F5344CB8AC3E}">
        <p14:creationId xmlns:p14="http://schemas.microsoft.com/office/powerpoint/2010/main" val="270670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43</a:t>
            </a:fld>
            <a:endParaRPr lang="tr-TR"/>
          </a:p>
        </p:txBody>
      </p:sp>
    </p:spTree>
    <p:extLst>
      <p:ext uri="{BB962C8B-B14F-4D97-AF65-F5344CB8AC3E}">
        <p14:creationId xmlns:p14="http://schemas.microsoft.com/office/powerpoint/2010/main" val="350549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44</a:t>
            </a:fld>
            <a:endParaRPr lang="tr-TR"/>
          </a:p>
        </p:txBody>
      </p:sp>
    </p:spTree>
    <p:extLst>
      <p:ext uri="{BB962C8B-B14F-4D97-AF65-F5344CB8AC3E}">
        <p14:creationId xmlns:p14="http://schemas.microsoft.com/office/powerpoint/2010/main" val="6221209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45</a:t>
            </a:fld>
            <a:endParaRPr lang="tr-TR"/>
          </a:p>
        </p:txBody>
      </p:sp>
    </p:spTree>
    <p:extLst>
      <p:ext uri="{BB962C8B-B14F-4D97-AF65-F5344CB8AC3E}">
        <p14:creationId xmlns:p14="http://schemas.microsoft.com/office/powerpoint/2010/main" val="28725700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46</a:t>
            </a:fld>
            <a:endParaRPr lang="tr-TR"/>
          </a:p>
        </p:txBody>
      </p:sp>
    </p:spTree>
    <p:extLst>
      <p:ext uri="{BB962C8B-B14F-4D97-AF65-F5344CB8AC3E}">
        <p14:creationId xmlns:p14="http://schemas.microsoft.com/office/powerpoint/2010/main" val="14160127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47</a:t>
            </a:fld>
            <a:endParaRPr lang="tr-TR"/>
          </a:p>
        </p:txBody>
      </p:sp>
    </p:spTree>
    <p:extLst>
      <p:ext uri="{BB962C8B-B14F-4D97-AF65-F5344CB8AC3E}">
        <p14:creationId xmlns:p14="http://schemas.microsoft.com/office/powerpoint/2010/main" val="4230831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48</a:t>
            </a:fld>
            <a:endParaRPr lang="tr-TR"/>
          </a:p>
        </p:txBody>
      </p:sp>
    </p:spTree>
    <p:extLst>
      <p:ext uri="{BB962C8B-B14F-4D97-AF65-F5344CB8AC3E}">
        <p14:creationId xmlns:p14="http://schemas.microsoft.com/office/powerpoint/2010/main" val="4168848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49</a:t>
            </a:fld>
            <a:endParaRPr lang="tr-TR"/>
          </a:p>
        </p:txBody>
      </p:sp>
    </p:spTree>
    <p:extLst>
      <p:ext uri="{BB962C8B-B14F-4D97-AF65-F5344CB8AC3E}">
        <p14:creationId xmlns:p14="http://schemas.microsoft.com/office/powerpoint/2010/main" val="3804558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50</a:t>
            </a:fld>
            <a:endParaRPr lang="tr-TR"/>
          </a:p>
        </p:txBody>
      </p:sp>
    </p:spTree>
    <p:extLst>
      <p:ext uri="{BB962C8B-B14F-4D97-AF65-F5344CB8AC3E}">
        <p14:creationId xmlns:p14="http://schemas.microsoft.com/office/powerpoint/2010/main" val="27192918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51</a:t>
            </a:fld>
            <a:endParaRPr lang="tr-TR"/>
          </a:p>
        </p:txBody>
      </p:sp>
    </p:spTree>
    <p:extLst>
      <p:ext uri="{BB962C8B-B14F-4D97-AF65-F5344CB8AC3E}">
        <p14:creationId xmlns:p14="http://schemas.microsoft.com/office/powerpoint/2010/main" val="402360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7</a:t>
            </a:fld>
            <a:endParaRPr lang="tr-TR"/>
          </a:p>
        </p:txBody>
      </p:sp>
    </p:spTree>
    <p:extLst>
      <p:ext uri="{BB962C8B-B14F-4D97-AF65-F5344CB8AC3E}">
        <p14:creationId xmlns:p14="http://schemas.microsoft.com/office/powerpoint/2010/main" val="18811211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52</a:t>
            </a:fld>
            <a:endParaRPr lang="tr-TR"/>
          </a:p>
        </p:txBody>
      </p:sp>
    </p:spTree>
    <p:extLst>
      <p:ext uri="{BB962C8B-B14F-4D97-AF65-F5344CB8AC3E}">
        <p14:creationId xmlns:p14="http://schemas.microsoft.com/office/powerpoint/2010/main" val="19420469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54</a:t>
            </a:fld>
            <a:endParaRPr lang="tr-TR"/>
          </a:p>
        </p:txBody>
      </p:sp>
    </p:spTree>
    <p:extLst>
      <p:ext uri="{BB962C8B-B14F-4D97-AF65-F5344CB8AC3E}">
        <p14:creationId xmlns:p14="http://schemas.microsoft.com/office/powerpoint/2010/main" val="220263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55</a:t>
            </a:fld>
            <a:endParaRPr lang="tr-TR"/>
          </a:p>
        </p:txBody>
      </p:sp>
    </p:spTree>
    <p:extLst>
      <p:ext uri="{BB962C8B-B14F-4D97-AF65-F5344CB8AC3E}">
        <p14:creationId xmlns:p14="http://schemas.microsoft.com/office/powerpoint/2010/main" val="5742164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56</a:t>
            </a:fld>
            <a:endParaRPr lang="tr-TR"/>
          </a:p>
        </p:txBody>
      </p:sp>
    </p:spTree>
    <p:extLst>
      <p:ext uri="{BB962C8B-B14F-4D97-AF65-F5344CB8AC3E}">
        <p14:creationId xmlns:p14="http://schemas.microsoft.com/office/powerpoint/2010/main" val="1911322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57</a:t>
            </a:fld>
            <a:endParaRPr lang="tr-TR"/>
          </a:p>
        </p:txBody>
      </p:sp>
    </p:spTree>
    <p:extLst>
      <p:ext uri="{BB962C8B-B14F-4D97-AF65-F5344CB8AC3E}">
        <p14:creationId xmlns:p14="http://schemas.microsoft.com/office/powerpoint/2010/main" val="22084295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58</a:t>
            </a:fld>
            <a:endParaRPr lang="tr-TR"/>
          </a:p>
        </p:txBody>
      </p:sp>
    </p:spTree>
    <p:extLst>
      <p:ext uri="{BB962C8B-B14F-4D97-AF65-F5344CB8AC3E}">
        <p14:creationId xmlns:p14="http://schemas.microsoft.com/office/powerpoint/2010/main" val="1302314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59</a:t>
            </a:fld>
            <a:endParaRPr lang="tr-TR"/>
          </a:p>
        </p:txBody>
      </p:sp>
    </p:spTree>
    <p:extLst>
      <p:ext uri="{BB962C8B-B14F-4D97-AF65-F5344CB8AC3E}">
        <p14:creationId xmlns:p14="http://schemas.microsoft.com/office/powerpoint/2010/main" val="3493316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60</a:t>
            </a:fld>
            <a:endParaRPr lang="tr-TR"/>
          </a:p>
        </p:txBody>
      </p:sp>
    </p:spTree>
    <p:extLst>
      <p:ext uri="{BB962C8B-B14F-4D97-AF65-F5344CB8AC3E}">
        <p14:creationId xmlns:p14="http://schemas.microsoft.com/office/powerpoint/2010/main" val="372865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61</a:t>
            </a:fld>
            <a:endParaRPr lang="tr-TR"/>
          </a:p>
        </p:txBody>
      </p:sp>
    </p:spTree>
    <p:extLst>
      <p:ext uri="{BB962C8B-B14F-4D97-AF65-F5344CB8AC3E}">
        <p14:creationId xmlns:p14="http://schemas.microsoft.com/office/powerpoint/2010/main" val="4789859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62</a:t>
            </a:fld>
            <a:endParaRPr lang="tr-TR"/>
          </a:p>
        </p:txBody>
      </p:sp>
    </p:spTree>
    <p:extLst>
      <p:ext uri="{BB962C8B-B14F-4D97-AF65-F5344CB8AC3E}">
        <p14:creationId xmlns:p14="http://schemas.microsoft.com/office/powerpoint/2010/main" val="271985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8</a:t>
            </a:fld>
            <a:endParaRPr lang="tr-TR"/>
          </a:p>
        </p:txBody>
      </p:sp>
    </p:spTree>
    <p:extLst>
      <p:ext uri="{BB962C8B-B14F-4D97-AF65-F5344CB8AC3E}">
        <p14:creationId xmlns:p14="http://schemas.microsoft.com/office/powerpoint/2010/main" val="1335904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63</a:t>
            </a:fld>
            <a:endParaRPr lang="tr-TR"/>
          </a:p>
        </p:txBody>
      </p:sp>
    </p:spTree>
    <p:extLst>
      <p:ext uri="{BB962C8B-B14F-4D97-AF65-F5344CB8AC3E}">
        <p14:creationId xmlns:p14="http://schemas.microsoft.com/office/powerpoint/2010/main" val="5351826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64</a:t>
            </a:fld>
            <a:endParaRPr lang="tr-TR"/>
          </a:p>
        </p:txBody>
      </p:sp>
    </p:spTree>
    <p:extLst>
      <p:ext uri="{BB962C8B-B14F-4D97-AF65-F5344CB8AC3E}">
        <p14:creationId xmlns:p14="http://schemas.microsoft.com/office/powerpoint/2010/main" val="2925272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65</a:t>
            </a:fld>
            <a:endParaRPr lang="tr-TR"/>
          </a:p>
        </p:txBody>
      </p:sp>
    </p:spTree>
    <p:extLst>
      <p:ext uri="{BB962C8B-B14F-4D97-AF65-F5344CB8AC3E}">
        <p14:creationId xmlns:p14="http://schemas.microsoft.com/office/powerpoint/2010/main" val="16924935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66</a:t>
            </a:fld>
            <a:endParaRPr lang="tr-TR"/>
          </a:p>
        </p:txBody>
      </p:sp>
    </p:spTree>
    <p:extLst>
      <p:ext uri="{BB962C8B-B14F-4D97-AF65-F5344CB8AC3E}">
        <p14:creationId xmlns:p14="http://schemas.microsoft.com/office/powerpoint/2010/main" val="21617394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67</a:t>
            </a:fld>
            <a:endParaRPr lang="tr-TR"/>
          </a:p>
        </p:txBody>
      </p:sp>
    </p:spTree>
    <p:extLst>
      <p:ext uri="{BB962C8B-B14F-4D97-AF65-F5344CB8AC3E}">
        <p14:creationId xmlns:p14="http://schemas.microsoft.com/office/powerpoint/2010/main" val="2553062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68</a:t>
            </a:fld>
            <a:endParaRPr lang="tr-TR"/>
          </a:p>
        </p:txBody>
      </p:sp>
    </p:spTree>
    <p:extLst>
      <p:ext uri="{BB962C8B-B14F-4D97-AF65-F5344CB8AC3E}">
        <p14:creationId xmlns:p14="http://schemas.microsoft.com/office/powerpoint/2010/main" val="522087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9</a:t>
            </a:fld>
            <a:endParaRPr lang="tr-TR"/>
          </a:p>
        </p:txBody>
      </p:sp>
    </p:spTree>
    <p:extLst>
      <p:ext uri="{BB962C8B-B14F-4D97-AF65-F5344CB8AC3E}">
        <p14:creationId xmlns:p14="http://schemas.microsoft.com/office/powerpoint/2010/main" val="220052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10</a:t>
            </a:fld>
            <a:endParaRPr lang="tr-TR"/>
          </a:p>
        </p:txBody>
      </p:sp>
    </p:spTree>
    <p:extLst>
      <p:ext uri="{BB962C8B-B14F-4D97-AF65-F5344CB8AC3E}">
        <p14:creationId xmlns:p14="http://schemas.microsoft.com/office/powerpoint/2010/main" val="267198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9C9ED1EF-6818-4705-9CDF-60C5D763D885}" type="slidenum">
              <a:rPr lang="tr-TR" smtClean="0"/>
              <a:pPr/>
              <a:t>11</a:t>
            </a:fld>
            <a:endParaRPr lang="tr-TR"/>
          </a:p>
        </p:txBody>
      </p:sp>
    </p:spTree>
    <p:extLst>
      <p:ext uri="{BB962C8B-B14F-4D97-AF65-F5344CB8AC3E}">
        <p14:creationId xmlns:p14="http://schemas.microsoft.com/office/powerpoint/2010/main" val="579078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3CE3403-E2B5-4E8A-89D8-A2C3643C3380}" type="datetime1">
              <a:rPr lang="en-US" smtClean="0"/>
              <a:pPr/>
              <a:t>10/5/2022</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6FD9AE-622D-4D6E-B1FA-FF86DCF8EC81}" type="datetime1">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1E7825-6EB5-4069-AE4D-CD6FFECBD5A8}" type="datetime1">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359553-24D1-43E6-A105-C5B7D4915F5D}" type="datetime1">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DEF120-8076-4A7A-B793-2274FBA28191}" type="datetime1">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94B68B-BF11-44FC-994F-5C1FD159CE2B}" type="datetime1">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3CC4FA-4925-4400-B613-A21B29FA01B5}" type="datetime1">
              <a:rPr lang="en-US" smtClean="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61596D-A42C-4123-A2C9-1AA75A8A164E}" type="datetime1">
              <a:rPr lang="en-US" smtClean="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B0925-351C-415F-AE54-F89DB471B483}" type="datetime1">
              <a:rPr lang="en-US" smtClean="0"/>
              <a:pPr/>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DE271209-091D-4FEB-A8CD-380AAC3CD9EC}" type="datetime1">
              <a:rPr lang="en-US" smtClean="0"/>
              <a:pPr/>
              <a:t>10/5/2022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B83C6-5B46-4D44-83C2-F3FA9C4C41C5}" type="datetime1">
              <a:rPr lang="en-US" smtClean="0"/>
              <a:pPr/>
              <a:t>10/5/2022</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77C9E0A-1FB2-4327-A4E0-FE2C9CA9BF1A}" type="datetime1">
              <a:rPr lang="en-US" smtClean="0"/>
              <a:pPr/>
              <a:t>10/5/2022</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mtClean="0"/>
              <a:t>COM2067/</a:t>
            </a:r>
            <a:br>
              <a:rPr lang="tr-TR" smtClean="0"/>
            </a:br>
            <a:r>
              <a:rPr lang="tr-TR" smtClean="0"/>
              <a:t>COM267</a:t>
            </a:r>
            <a:endParaRPr lang="tr-TR" dirty="0"/>
          </a:p>
        </p:txBody>
      </p:sp>
      <p:sp>
        <p:nvSpPr>
          <p:cNvPr id="3" name="Subtitle 2"/>
          <p:cNvSpPr>
            <a:spLocks noGrp="1"/>
          </p:cNvSpPr>
          <p:nvPr>
            <p:ph type="subTitle" idx="1"/>
          </p:nvPr>
        </p:nvSpPr>
        <p:spPr>
          <a:xfrm>
            <a:off x="4733365" y="4421080"/>
            <a:ext cx="3309803" cy="1522520"/>
          </a:xfrm>
        </p:spPr>
        <p:txBody>
          <a:bodyPr>
            <a:normAutofit/>
          </a:bodyPr>
          <a:lstStyle/>
          <a:p>
            <a:r>
              <a:rPr lang="en-US" dirty="0" smtClean="0"/>
              <a:t>Chapter </a:t>
            </a:r>
            <a:r>
              <a:rPr lang="tr-TR" dirty="0"/>
              <a:t>3</a:t>
            </a:r>
            <a:r>
              <a:rPr lang="tr-TR" dirty="0" smtClean="0"/>
              <a:t>: Arrays</a:t>
            </a:r>
            <a:endParaRPr lang="en-US" b="1" dirty="0"/>
          </a:p>
        </p:txBody>
      </p:sp>
      <p:sp>
        <p:nvSpPr>
          <p:cNvPr id="5" name="4 Altbilgi Yer Tutucusu"/>
          <p:cNvSpPr>
            <a:spLocks noGrp="1"/>
          </p:cNvSpPr>
          <p:nvPr>
            <p:ph type="ftr" sz="quarter" idx="11"/>
          </p:nvPr>
        </p:nvSpPr>
        <p:spPr>
          <a:xfrm>
            <a:off x="5303520" y="5638800"/>
            <a:ext cx="2831592" cy="446291"/>
          </a:xfrm>
        </p:spPr>
        <p:txBody>
          <a:bodyPr>
            <a:normAutofit fontScale="92500"/>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extLst>
      <p:ext uri="{BB962C8B-B14F-4D97-AF65-F5344CB8AC3E}">
        <p14:creationId xmlns:p14="http://schemas.microsoft.com/office/powerpoint/2010/main" val="211353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Calculating the Length of an </a:t>
            </a:r>
            <a:r>
              <a:rPr lang="tr-TR" sz="2400" b="1" dirty="0" smtClean="0"/>
              <a:t>A</a:t>
            </a:r>
            <a:r>
              <a:rPr lang="en-US" sz="2400" b="1" dirty="0" err="1" smtClean="0"/>
              <a:t>rray</a:t>
            </a:r>
            <a:r>
              <a:rPr lang="en-US" sz="2400" b="1" dirty="0" smtClean="0"/>
              <a:t>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162173"/>
          </a:xfrm>
        </p:spPr>
        <p:txBody>
          <a:bodyPr>
            <a:normAutofit fontScale="92500" lnSpcReduction="20000"/>
          </a:bodyPr>
          <a:lstStyle/>
          <a:p>
            <a:r>
              <a:rPr lang="en-US" b="1" dirty="0"/>
              <a:t>The length of an array is given by the number of elements stored in it. </a:t>
            </a:r>
            <a:endParaRPr lang="tr-TR" b="1" dirty="0" smtClean="0"/>
          </a:p>
          <a:p>
            <a:r>
              <a:rPr lang="en-US" b="1" dirty="0" smtClean="0"/>
              <a:t>The </a:t>
            </a:r>
            <a:r>
              <a:rPr lang="en-US" b="1" dirty="0"/>
              <a:t>general formula to calculate the length of an array is Length = </a:t>
            </a:r>
            <a:r>
              <a:rPr lang="en-US" b="1" dirty="0" err="1"/>
              <a:t>upper_bound</a:t>
            </a:r>
            <a:r>
              <a:rPr lang="en-US" b="1" dirty="0"/>
              <a:t> – </a:t>
            </a:r>
            <a:r>
              <a:rPr lang="en-US" b="1" dirty="0" err="1"/>
              <a:t>lower_bound</a:t>
            </a:r>
            <a:r>
              <a:rPr lang="en-US" b="1" dirty="0"/>
              <a:t> + 1 where </a:t>
            </a:r>
            <a:r>
              <a:rPr lang="en-US" b="1" dirty="0" err="1"/>
              <a:t>upper_bound</a:t>
            </a:r>
            <a:r>
              <a:rPr lang="en-US" b="1" dirty="0"/>
              <a:t> is the index of the last element and </a:t>
            </a:r>
            <a:r>
              <a:rPr lang="en-US" b="1" dirty="0" err="1"/>
              <a:t>lower_bound</a:t>
            </a:r>
            <a:r>
              <a:rPr lang="en-US" b="1" dirty="0"/>
              <a:t> is the index of the first element in the array.</a:t>
            </a:r>
          </a:p>
          <a:p>
            <a:endParaRPr lang="tr-TR" b="1" dirty="0" smtClean="0"/>
          </a:p>
        </p:txBody>
      </p:sp>
      <p:pic>
        <p:nvPicPr>
          <p:cNvPr id="3" name="Picture 2"/>
          <p:cNvPicPr>
            <a:picLocks noChangeAspect="1"/>
          </p:cNvPicPr>
          <p:nvPr/>
        </p:nvPicPr>
        <p:blipFill>
          <a:blip r:embed="rId3"/>
          <a:stretch>
            <a:fillRect/>
          </a:stretch>
        </p:blipFill>
        <p:spPr>
          <a:xfrm>
            <a:off x="685800" y="3065628"/>
            <a:ext cx="7839075" cy="3238500"/>
          </a:xfrm>
          <a:prstGeom prst="rect">
            <a:avLst/>
          </a:prstGeom>
        </p:spPr>
      </p:pic>
    </p:spTree>
    <p:extLst>
      <p:ext uri="{BB962C8B-B14F-4D97-AF65-F5344CB8AC3E}">
        <p14:creationId xmlns:p14="http://schemas.microsoft.com/office/powerpoint/2010/main" val="3103710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smtClean="0"/>
              <a:t>STORING VALUES IN ARRAYS</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162173"/>
          </a:xfrm>
        </p:spPr>
        <p:txBody>
          <a:bodyPr>
            <a:normAutofit fontScale="85000" lnSpcReduction="20000"/>
          </a:bodyPr>
          <a:lstStyle/>
          <a:p>
            <a:r>
              <a:rPr lang="en-US" b="1" dirty="0"/>
              <a:t>When we declare an array, we are just allocating space for its elements; no values are stored in the array. </a:t>
            </a:r>
            <a:endParaRPr lang="tr-TR" b="1" dirty="0" smtClean="0"/>
          </a:p>
          <a:p>
            <a:r>
              <a:rPr lang="en-US" b="1" dirty="0" smtClean="0"/>
              <a:t>There </a:t>
            </a:r>
            <a:r>
              <a:rPr lang="en-US" b="1" dirty="0"/>
              <a:t>are three ways to store values in an array. </a:t>
            </a:r>
            <a:endParaRPr lang="tr-TR" b="1" dirty="0" smtClean="0"/>
          </a:p>
          <a:p>
            <a:r>
              <a:rPr lang="en-US" b="1" dirty="0" smtClean="0"/>
              <a:t>First</a:t>
            </a:r>
            <a:r>
              <a:rPr lang="en-US" b="1" dirty="0"/>
              <a:t>, to initialize the array elements during declaration; second, to input values for individual elements from the keyboard; third, to assign values to individual elements. </a:t>
            </a:r>
            <a:endParaRPr lang="tr-TR" b="1" dirty="0" smtClean="0"/>
          </a:p>
          <a:p>
            <a:r>
              <a:rPr lang="en-US" b="1" dirty="0" smtClean="0"/>
              <a:t>This </a:t>
            </a:r>
            <a:r>
              <a:rPr lang="en-US" b="1" dirty="0"/>
              <a:t>is shown in Fig. 3.6.</a:t>
            </a:r>
            <a:endParaRPr lang="tr-TR" b="1" dirty="0" smtClean="0"/>
          </a:p>
        </p:txBody>
      </p:sp>
      <p:pic>
        <p:nvPicPr>
          <p:cNvPr id="5" name="Picture 4"/>
          <p:cNvPicPr>
            <a:picLocks noChangeAspect="1"/>
          </p:cNvPicPr>
          <p:nvPr/>
        </p:nvPicPr>
        <p:blipFill>
          <a:blip r:embed="rId3"/>
          <a:stretch>
            <a:fillRect/>
          </a:stretch>
        </p:blipFill>
        <p:spPr>
          <a:xfrm>
            <a:off x="977208" y="3352800"/>
            <a:ext cx="7343775" cy="2390775"/>
          </a:xfrm>
          <a:prstGeom prst="rect">
            <a:avLst/>
          </a:prstGeom>
        </p:spPr>
      </p:pic>
    </p:spTree>
    <p:extLst>
      <p:ext uri="{BB962C8B-B14F-4D97-AF65-F5344CB8AC3E}">
        <p14:creationId xmlns:p14="http://schemas.microsoft.com/office/powerpoint/2010/main" val="2997013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a:t>Initializing Arrays during Declaration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276598"/>
          </a:xfrm>
        </p:spPr>
        <p:txBody>
          <a:bodyPr>
            <a:normAutofit fontScale="62500" lnSpcReduction="20000"/>
          </a:bodyPr>
          <a:lstStyle/>
          <a:p>
            <a:r>
              <a:rPr lang="en-US" b="1" dirty="0"/>
              <a:t>The elements of an array can be initialized at the time of declaration, just as any other variable. </a:t>
            </a:r>
            <a:endParaRPr lang="tr-TR" b="1" dirty="0" smtClean="0"/>
          </a:p>
          <a:p>
            <a:r>
              <a:rPr lang="en-US" b="1" dirty="0" smtClean="0"/>
              <a:t>When </a:t>
            </a:r>
            <a:r>
              <a:rPr lang="en-US" b="1" dirty="0"/>
              <a:t>an array is initialized, we need to provide a value for every element in the array. </a:t>
            </a:r>
            <a:endParaRPr lang="tr-TR" b="1" dirty="0" smtClean="0"/>
          </a:p>
          <a:p>
            <a:r>
              <a:rPr lang="en-US" b="1" dirty="0" smtClean="0"/>
              <a:t>Arrays </a:t>
            </a:r>
            <a:r>
              <a:rPr lang="en-US" b="1" dirty="0"/>
              <a:t>are initialized by writing, type </a:t>
            </a:r>
            <a:r>
              <a:rPr lang="en-US" b="1" dirty="0" err="1"/>
              <a:t>array_name</a:t>
            </a:r>
            <a:r>
              <a:rPr lang="en-US" b="1" dirty="0"/>
              <a:t>[size]={list of values</a:t>
            </a:r>
            <a:r>
              <a:rPr lang="en-US" b="1" dirty="0" smtClean="0"/>
              <a:t>};</a:t>
            </a:r>
            <a:endParaRPr lang="tr-TR" b="1" dirty="0" smtClean="0"/>
          </a:p>
          <a:p>
            <a:r>
              <a:rPr lang="en-US" b="1" dirty="0" smtClean="0"/>
              <a:t>Note </a:t>
            </a:r>
            <a:r>
              <a:rPr lang="en-US" b="1" dirty="0"/>
              <a:t>that the values are written within curly brackets and every value is separated by a comma. </a:t>
            </a:r>
            <a:endParaRPr lang="tr-TR" b="1" dirty="0" smtClean="0"/>
          </a:p>
          <a:p>
            <a:r>
              <a:rPr lang="en-US" b="1" dirty="0" smtClean="0"/>
              <a:t>It </a:t>
            </a:r>
            <a:r>
              <a:rPr lang="en-US" b="1" dirty="0"/>
              <a:t>is a compiler error to specify more values than there are elements in the array. </a:t>
            </a:r>
            <a:endParaRPr lang="tr-TR" b="1" dirty="0" smtClean="0"/>
          </a:p>
          <a:p>
            <a:r>
              <a:rPr lang="en-US" b="1" dirty="0" smtClean="0"/>
              <a:t>When </a:t>
            </a:r>
            <a:r>
              <a:rPr lang="en-US" b="1" dirty="0"/>
              <a:t>we write, </a:t>
            </a:r>
            <a:r>
              <a:rPr lang="en-US" b="1" dirty="0" err="1">
                <a:solidFill>
                  <a:srgbClr val="FF0000"/>
                </a:solidFill>
              </a:rPr>
              <a:t>int</a:t>
            </a:r>
            <a:r>
              <a:rPr lang="en-US" b="1" dirty="0">
                <a:solidFill>
                  <a:srgbClr val="FF0000"/>
                </a:solidFill>
              </a:rPr>
              <a:t> marks[5]={90, 82, 78, 95, 88}; </a:t>
            </a:r>
            <a:r>
              <a:rPr lang="en-US" b="1" dirty="0"/>
              <a:t>An array with the name marks is declared that has enough space to store five elements. </a:t>
            </a:r>
            <a:endParaRPr lang="tr-TR" b="1" dirty="0" smtClean="0"/>
          </a:p>
          <a:p>
            <a:r>
              <a:rPr lang="en-US" b="1" dirty="0" smtClean="0"/>
              <a:t>The </a:t>
            </a:r>
            <a:r>
              <a:rPr lang="en-US" b="1" dirty="0"/>
              <a:t>first element, that is, marks[0] is assigned value 90. </a:t>
            </a:r>
            <a:endParaRPr lang="tr-TR" b="1" dirty="0" smtClean="0"/>
          </a:p>
          <a:p>
            <a:r>
              <a:rPr lang="en-US" b="1" dirty="0" smtClean="0"/>
              <a:t>Similarly</a:t>
            </a:r>
            <a:r>
              <a:rPr lang="en-US" b="1" dirty="0"/>
              <a:t>, the second element of the array, that is marks[1], is assigned 82, and so on. This is shown in Fig. 3.7. </a:t>
            </a:r>
            <a:endParaRPr lang="tr-TR" b="1" dirty="0" smtClean="0"/>
          </a:p>
        </p:txBody>
      </p:sp>
      <p:pic>
        <p:nvPicPr>
          <p:cNvPr id="3" name="Picture 2"/>
          <p:cNvPicPr>
            <a:picLocks noChangeAspect="1"/>
          </p:cNvPicPr>
          <p:nvPr/>
        </p:nvPicPr>
        <p:blipFill>
          <a:blip r:embed="rId3"/>
          <a:stretch>
            <a:fillRect/>
          </a:stretch>
        </p:blipFill>
        <p:spPr>
          <a:xfrm>
            <a:off x="1295400" y="4289259"/>
            <a:ext cx="2066925" cy="2238375"/>
          </a:xfrm>
          <a:prstGeom prst="rect">
            <a:avLst/>
          </a:prstGeom>
        </p:spPr>
      </p:pic>
    </p:spTree>
    <p:extLst>
      <p:ext uri="{BB962C8B-B14F-4D97-AF65-F5344CB8AC3E}">
        <p14:creationId xmlns:p14="http://schemas.microsoft.com/office/powerpoint/2010/main" val="57567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tr-TR" sz="2400" b="1" dirty="0"/>
              <a:t>Initializing Arrays during Declaration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2971798"/>
          </a:xfrm>
        </p:spPr>
        <p:txBody>
          <a:bodyPr>
            <a:normAutofit fontScale="85000" lnSpcReduction="20000"/>
          </a:bodyPr>
          <a:lstStyle/>
          <a:p>
            <a:r>
              <a:rPr lang="en-US" b="1" dirty="0"/>
              <a:t>While initializing the array at the time of declaration, the programmer may omit the size of the array. </a:t>
            </a:r>
            <a:endParaRPr lang="tr-TR" b="1" dirty="0" smtClean="0"/>
          </a:p>
          <a:p>
            <a:r>
              <a:rPr lang="en-US" b="1" dirty="0" smtClean="0"/>
              <a:t>For </a:t>
            </a:r>
            <a:r>
              <a:rPr lang="en-US" b="1" dirty="0"/>
              <a:t>example, </a:t>
            </a:r>
            <a:r>
              <a:rPr lang="en-US" b="1" dirty="0" err="1"/>
              <a:t>int</a:t>
            </a:r>
            <a:r>
              <a:rPr lang="en-US" b="1" dirty="0"/>
              <a:t> marks[]= {98, 97, 90}; The above statement is absolutely legal. </a:t>
            </a:r>
            <a:endParaRPr lang="tr-TR" b="1" dirty="0" smtClean="0"/>
          </a:p>
          <a:p>
            <a:r>
              <a:rPr lang="en-US" b="1" dirty="0" smtClean="0"/>
              <a:t>Here</a:t>
            </a:r>
            <a:r>
              <a:rPr lang="en-US" b="1" dirty="0"/>
              <a:t>, the compiler will allocate enough space for all the initialized elements. </a:t>
            </a:r>
            <a:endParaRPr lang="tr-TR" b="1" dirty="0" smtClean="0"/>
          </a:p>
          <a:p>
            <a:r>
              <a:rPr lang="en-US" b="1" dirty="0" smtClean="0"/>
              <a:t>Note </a:t>
            </a:r>
            <a:r>
              <a:rPr lang="en-US" b="1" dirty="0"/>
              <a:t>that if the number of values provided is less than the number of elements in the array, the un-assigned elements are filled with zeros. </a:t>
            </a:r>
            <a:endParaRPr lang="tr-TR" b="1" dirty="0" smtClean="0"/>
          </a:p>
          <a:p>
            <a:r>
              <a:rPr lang="en-US" b="1" dirty="0" smtClean="0"/>
              <a:t>Figure </a:t>
            </a:r>
            <a:r>
              <a:rPr lang="en-US" b="1" dirty="0"/>
              <a:t>3.8 shows the initialization of arrays.</a:t>
            </a:r>
          </a:p>
        </p:txBody>
      </p:sp>
      <p:pic>
        <p:nvPicPr>
          <p:cNvPr id="5" name="Picture 4"/>
          <p:cNvPicPr>
            <a:picLocks noChangeAspect="1"/>
          </p:cNvPicPr>
          <p:nvPr/>
        </p:nvPicPr>
        <p:blipFill>
          <a:blip r:embed="rId3"/>
          <a:stretch>
            <a:fillRect/>
          </a:stretch>
        </p:blipFill>
        <p:spPr>
          <a:xfrm>
            <a:off x="732043" y="3780886"/>
            <a:ext cx="6172200" cy="2661539"/>
          </a:xfrm>
          <a:prstGeom prst="rect">
            <a:avLst/>
          </a:prstGeom>
        </p:spPr>
      </p:pic>
    </p:spTree>
    <p:extLst>
      <p:ext uri="{BB962C8B-B14F-4D97-AF65-F5344CB8AC3E}">
        <p14:creationId xmlns:p14="http://schemas.microsoft.com/office/powerpoint/2010/main" val="565081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Inputting Values from the Keyboard</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428998"/>
          </a:xfrm>
        </p:spPr>
        <p:txBody>
          <a:bodyPr>
            <a:normAutofit fontScale="92500" lnSpcReduction="10000"/>
          </a:bodyPr>
          <a:lstStyle/>
          <a:p>
            <a:r>
              <a:rPr lang="en-US" b="1" dirty="0"/>
              <a:t>An array can be initialized by inputting values from the keyboard. </a:t>
            </a:r>
            <a:endParaRPr lang="tr-TR" b="1" dirty="0" smtClean="0"/>
          </a:p>
          <a:p>
            <a:r>
              <a:rPr lang="en-US" b="1" dirty="0" smtClean="0"/>
              <a:t>In </a:t>
            </a:r>
            <a:r>
              <a:rPr lang="en-US" b="1" dirty="0"/>
              <a:t>this method, a while/do–while or a for loop is executed to input the value for each element of the array. </a:t>
            </a:r>
            <a:endParaRPr lang="tr-TR" b="1" dirty="0" smtClean="0"/>
          </a:p>
          <a:p>
            <a:r>
              <a:rPr lang="en-US" b="1" dirty="0" smtClean="0"/>
              <a:t>For </a:t>
            </a:r>
            <a:r>
              <a:rPr lang="en-US" b="1" dirty="0"/>
              <a:t>example, look at the code shown in Fig. 3.9. </a:t>
            </a:r>
            <a:endParaRPr lang="tr-TR" b="1" dirty="0" smtClean="0"/>
          </a:p>
          <a:p>
            <a:r>
              <a:rPr lang="en-US" b="1" dirty="0" smtClean="0"/>
              <a:t>In </a:t>
            </a:r>
            <a:r>
              <a:rPr lang="en-US" b="1" dirty="0"/>
              <a:t>the code, we start at the index </a:t>
            </a:r>
            <a:r>
              <a:rPr lang="en-US" b="1" dirty="0" err="1"/>
              <a:t>i</a:t>
            </a:r>
            <a:r>
              <a:rPr lang="en-US" b="1" dirty="0"/>
              <a:t> at 0 and input the value for the first element of the array. </a:t>
            </a:r>
            <a:endParaRPr lang="tr-TR" b="1" dirty="0" smtClean="0"/>
          </a:p>
          <a:p>
            <a:r>
              <a:rPr lang="en-US" b="1" dirty="0" smtClean="0"/>
              <a:t>Since </a:t>
            </a:r>
            <a:r>
              <a:rPr lang="en-US" b="1" dirty="0"/>
              <a:t>the array has 10 elements, we must input values for elements whose index varies from 0 to 9. </a:t>
            </a:r>
          </a:p>
        </p:txBody>
      </p:sp>
      <p:pic>
        <p:nvPicPr>
          <p:cNvPr id="3" name="Picture 2"/>
          <p:cNvPicPr>
            <a:picLocks noChangeAspect="1"/>
          </p:cNvPicPr>
          <p:nvPr/>
        </p:nvPicPr>
        <p:blipFill>
          <a:blip r:embed="rId3"/>
          <a:stretch>
            <a:fillRect/>
          </a:stretch>
        </p:blipFill>
        <p:spPr>
          <a:xfrm>
            <a:off x="1524000" y="4419600"/>
            <a:ext cx="4108663" cy="1981200"/>
          </a:xfrm>
          <a:prstGeom prst="rect">
            <a:avLst/>
          </a:prstGeom>
        </p:spPr>
      </p:pic>
    </p:spTree>
    <p:extLst>
      <p:ext uri="{BB962C8B-B14F-4D97-AF65-F5344CB8AC3E}">
        <p14:creationId xmlns:p14="http://schemas.microsoft.com/office/powerpoint/2010/main" val="3643816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Assigning Values to Individual Elements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2"/>
            <a:ext cx="7848600" cy="3708398"/>
          </a:xfrm>
        </p:spPr>
        <p:txBody>
          <a:bodyPr>
            <a:normAutofit fontScale="85000" lnSpcReduction="10000"/>
          </a:bodyPr>
          <a:lstStyle/>
          <a:p>
            <a:r>
              <a:rPr lang="en-US" b="1" dirty="0"/>
              <a:t>The third way is to assign values to individual elements of the array by using the assignment operator. </a:t>
            </a:r>
            <a:endParaRPr lang="tr-TR" b="1" dirty="0" smtClean="0"/>
          </a:p>
          <a:p>
            <a:r>
              <a:rPr lang="en-US" b="1" dirty="0" smtClean="0"/>
              <a:t>Any </a:t>
            </a:r>
            <a:r>
              <a:rPr lang="en-US" b="1" dirty="0"/>
              <a:t>value that evaluates to the data type as that of the array can be assigned to the individual array element. </a:t>
            </a:r>
            <a:endParaRPr lang="tr-TR" b="1" dirty="0" smtClean="0"/>
          </a:p>
          <a:p>
            <a:r>
              <a:rPr lang="en-US" b="1" dirty="0" smtClean="0"/>
              <a:t>A </a:t>
            </a:r>
            <a:r>
              <a:rPr lang="en-US" b="1" dirty="0"/>
              <a:t>simple assignment statement can be written as marks[3] = 100; Here, 100 is assigned to the fourth element of the array which is specified as marks[3]. </a:t>
            </a:r>
            <a:endParaRPr lang="tr-TR" b="1" dirty="0" smtClean="0"/>
          </a:p>
          <a:p>
            <a:r>
              <a:rPr lang="en-US" b="1" dirty="0" smtClean="0"/>
              <a:t>Note </a:t>
            </a:r>
            <a:r>
              <a:rPr lang="en-US" b="1" dirty="0"/>
              <a:t>that we cannot assign one array to another array, even if the two arrays have the same type and size. </a:t>
            </a:r>
            <a:endParaRPr lang="tr-TR" b="1" dirty="0" smtClean="0"/>
          </a:p>
          <a:p>
            <a:r>
              <a:rPr lang="en-US" b="1" dirty="0" smtClean="0"/>
              <a:t>To </a:t>
            </a:r>
            <a:r>
              <a:rPr lang="en-US" b="1" dirty="0"/>
              <a:t>copy an array, you must copy the value of every element of the first array into the elements of the second array. Figure 3.10 illustrates the code to copy an array. </a:t>
            </a:r>
          </a:p>
        </p:txBody>
      </p:sp>
      <p:pic>
        <p:nvPicPr>
          <p:cNvPr id="5" name="Picture 4"/>
          <p:cNvPicPr>
            <a:picLocks noChangeAspect="1"/>
          </p:cNvPicPr>
          <p:nvPr/>
        </p:nvPicPr>
        <p:blipFill>
          <a:blip r:embed="rId3"/>
          <a:stretch>
            <a:fillRect/>
          </a:stretch>
        </p:blipFill>
        <p:spPr>
          <a:xfrm>
            <a:off x="2359790" y="4791075"/>
            <a:ext cx="3190875" cy="1609725"/>
          </a:xfrm>
          <a:prstGeom prst="rect">
            <a:avLst/>
          </a:prstGeom>
        </p:spPr>
      </p:pic>
    </p:spTree>
    <p:extLst>
      <p:ext uri="{BB962C8B-B14F-4D97-AF65-F5344CB8AC3E}">
        <p14:creationId xmlns:p14="http://schemas.microsoft.com/office/powerpoint/2010/main" val="291868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101289"/>
          </a:xfrm>
        </p:spPr>
        <p:txBody>
          <a:bodyPr>
            <a:normAutofit lnSpcReduction="10000"/>
          </a:bodyPr>
          <a:lstStyle/>
          <a:p>
            <a:r>
              <a:rPr lang="en-US" b="1" dirty="0"/>
              <a:t>There are a number of operations that can be </a:t>
            </a:r>
            <a:r>
              <a:rPr lang="en-US" b="1" dirty="0" smtClean="0"/>
              <a:t>p</a:t>
            </a:r>
            <a:r>
              <a:rPr lang="tr-TR" b="1" dirty="0" smtClean="0"/>
              <a:t>er</a:t>
            </a:r>
            <a:r>
              <a:rPr lang="en-US" b="1" dirty="0" smtClean="0"/>
              <a:t>formed </a:t>
            </a:r>
            <a:r>
              <a:rPr lang="en-US" b="1" dirty="0"/>
              <a:t>on arrays. </a:t>
            </a:r>
            <a:endParaRPr lang="tr-TR" b="1" dirty="0" smtClean="0"/>
          </a:p>
          <a:p>
            <a:r>
              <a:rPr lang="en-US" b="1" dirty="0" smtClean="0"/>
              <a:t>These </a:t>
            </a:r>
            <a:r>
              <a:rPr lang="en-US" b="1" dirty="0"/>
              <a:t>operations include: </a:t>
            </a:r>
            <a:endParaRPr lang="tr-TR" b="1" dirty="0"/>
          </a:p>
          <a:p>
            <a:pPr lvl="1"/>
            <a:r>
              <a:rPr lang="en-US" b="1" dirty="0" smtClean="0"/>
              <a:t>Traversing </a:t>
            </a:r>
            <a:r>
              <a:rPr lang="en-US" b="1" dirty="0"/>
              <a:t>an array </a:t>
            </a:r>
            <a:endParaRPr lang="tr-TR" b="1" dirty="0"/>
          </a:p>
          <a:p>
            <a:pPr lvl="1"/>
            <a:r>
              <a:rPr lang="en-US" b="1" dirty="0" smtClean="0"/>
              <a:t>Inserting </a:t>
            </a:r>
            <a:r>
              <a:rPr lang="en-US" b="1" dirty="0"/>
              <a:t>an element in an array </a:t>
            </a:r>
            <a:endParaRPr lang="tr-TR" b="1" dirty="0"/>
          </a:p>
          <a:p>
            <a:pPr lvl="1"/>
            <a:r>
              <a:rPr lang="en-US" b="1" dirty="0" smtClean="0"/>
              <a:t>Searching </a:t>
            </a:r>
            <a:r>
              <a:rPr lang="en-US" b="1" dirty="0"/>
              <a:t>an element in an array </a:t>
            </a:r>
            <a:endParaRPr lang="tr-TR" b="1" dirty="0"/>
          </a:p>
          <a:p>
            <a:pPr lvl="1"/>
            <a:r>
              <a:rPr lang="en-US" b="1" dirty="0" smtClean="0"/>
              <a:t>Deleting </a:t>
            </a:r>
            <a:r>
              <a:rPr lang="en-US" b="1" dirty="0"/>
              <a:t>an element from an array </a:t>
            </a:r>
            <a:endParaRPr lang="tr-TR" b="1" dirty="0"/>
          </a:p>
          <a:p>
            <a:pPr lvl="1"/>
            <a:r>
              <a:rPr lang="en-US" b="1" dirty="0" smtClean="0"/>
              <a:t>Merging </a:t>
            </a:r>
            <a:r>
              <a:rPr lang="en-US" b="1" dirty="0"/>
              <a:t>two arrays </a:t>
            </a:r>
            <a:endParaRPr lang="tr-TR" b="1" dirty="0"/>
          </a:p>
          <a:p>
            <a:pPr lvl="1"/>
            <a:r>
              <a:rPr lang="en-US" b="1" dirty="0" smtClean="0"/>
              <a:t>Sorting </a:t>
            </a:r>
            <a:r>
              <a:rPr lang="en-US" b="1" dirty="0"/>
              <a:t>an array in ascending or descending order </a:t>
            </a:r>
            <a:endParaRPr lang="tr-TR" b="1" dirty="0" smtClean="0"/>
          </a:p>
          <a:p>
            <a:endParaRPr lang="tr-TR" b="1" dirty="0"/>
          </a:p>
          <a:p>
            <a:r>
              <a:rPr lang="en-US" b="1" dirty="0" smtClean="0"/>
              <a:t>We </a:t>
            </a:r>
            <a:r>
              <a:rPr lang="en-US" b="1" dirty="0"/>
              <a:t>will discuss all these operations in detail in this section, except searching and sorting, which will be discussed in Chapter 14. </a:t>
            </a:r>
          </a:p>
        </p:txBody>
      </p:sp>
    </p:spTree>
    <p:extLst>
      <p:ext uri="{BB962C8B-B14F-4D97-AF65-F5344CB8AC3E}">
        <p14:creationId xmlns:p14="http://schemas.microsoft.com/office/powerpoint/2010/main" val="33515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101289"/>
          </a:xfrm>
        </p:spPr>
        <p:txBody>
          <a:bodyPr>
            <a:normAutofit/>
          </a:bodyPr>
          <a:lstStyle/>
          <a:p>
            <a:r>
              <a:rPr lang="en-US" sz="3200" b="1" dirty="0"/>
              <a:t>Traversing an </a:t>
            </a:r>
            <a:r>
              <a:rPr lang="en-US" sz="3200" b="1" dirty="0" smtClean="0"/>
              <a:t>array</a:t>
            </a:r>
            <a:endParaRPr lang="tr-TR" sz="3200" b="1" dirty="0" smtClean="0"/>
          </a:p>
          <a:p>
            <a:r>
              <a:rPr lang="en-US" b="1" dirty="0"/>
              <a:t>Traversing an array means accessing each and every element of the array for a specific purpose</a:t>
            </a:r>
            <a:r>
              <a:rPr lang="en-US" b="1" dirty="0" smtClean="0"/>
              <a:t>.</a:t>
            </a:r>
            <a:endParaRPr lang="tr-TR" b="1" dirty="0" smtClean="0"/>
          </a:p>
          <a:p>
            <a:r>
              <a:rPr lang="en-US" b="1" dirty="0"/>
              <a:t>Traversing the data elements of an array A can include printing every element, counting the total number of elements, or performing any process on these </a:t>
            </a:r>
            <a:r>
              <a:rPr lang="en-US" b="1" dirty="0" smtClean="0"/>
              <a:t>elements.</a:t>
            </a:r>
            <a:endParaRPr lang="tr-TR" b="1" dirty="0" smtClean="0"/>
          </a:p>
          <a:p>
            <a:r>
              <a:rPr lang="en-US" b="1" dirty="0" smtClean="0"/>
              <a:t>Since</a:t>
            </a:r>
            <a:r>
              <a:rPr lang="en-US" b="1" dirty="0"/>
              <a:t>, array is a linear data structure (because all its elements form a sequence), traversing its elements is very simple and straightforward. </a:t>
            </a:r>
            <a:endParaRPr lang="tr-TR" b="1" dirty="0" smtClean="0"/>
          </a:p>
          <a:p>
            <a:r>
              <a:rPr lang="en-US" b="1" dirty="0" smtClean="0"/>
              <a:t>The </a:t>
            </a:r>
            <a:r>
              <a:rPr lang="en-US" b="1" dirty="0"/>
              <a:t>algorithm for array traversal is given in Fig. 3.12.</a:t>
            </a:r>
          </a:p>
          <a:p>
            <a:endParaRPr lang="en-US" b="1" dirty="0"/>
          </a:p>
        </p:txBody>
      </p:sp>
    </p:spTree>
    <p:extLst>
      <p:ext uri="{BB962C8B-B14F-4D97-AF65-F5344CB8AC3E}">
        <p14:creationId xmlns:p14="http://schemas.microsoft.com/office/powerpoint/2010/main" val="2444265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514599"/>
          </a:xfrm>
        </p:spPr>
        <p:txBody>
          <a:bodyPr>
            <a:normAutofit fontScale="70000" lnSpcReduction="20000"/>
          </a:bodyPr>
          <a:lstStyle/>
          <a:p>
            <a:r>
              <a:rPr lang="en-US" sz="3400" b="1" dirty="0"/>
              <a:t>Traversing an </a:t>
            </a:r>
            <a:r>
              <a:rPr lang="en-US" sz="3400" b="1" dirty="0" smtClean="0"/>
              <a:t>array</a:t>
            </a:r>
            <a:endParaRPr lang="tr-TR" sz="3400" b="1" dirty="0" smtClean="0"/>
          </a:p>
          <a:p>
            <a:r>
              <a:rPr lang="en-US" b="1" dirty="0"/>
              <a:t>In Step 1, we initialize the index to the lower bound of the array. </a:t>
            </a:r>
            <a:endParaRPr lang="tr-TR" b="1" dirty="0" smtClean="0"/>
          </a:p>
          <a:p>
            <a:r>
              <a:rPr lang="en-US" b="1" dirty="0" smtClean="0"/>
              <a:t>In </a:t>
            </a:r>
            <a:r>
              <a:rPr lang="en-US" b="1" dirty="0"/>
              <a:t>Step 2, a while loop is executed. </a:t>
            </a:r>
            <a:endParaRPr lang="tr-TR" b="1" dirty="0" smtClean="0"/>
          </a:p>
          <a:p>
            <a:r>
              <a:rPr lang="en-US" b="1" dirty="0" smtClean="0"/>
              <a:t>Step </a:t>
            </a:r>
            <a:r>
              <a:rPr lang="en-US" b="1" dirty="0"/>
              <a:t>3 processes the individual array element as specified by the array name and index </a:t>
            </a:r>
            <a:r>
              <a:rPr lang="en-US" b="1" dirty="0" smtClean="0"/>
              <a:t>value.</a:t>
            </a:r>
            <a:endParaRPr lang="tr-TR" b="1" dirty="0" smtClean="0"/>
          </a:p>
          <a:p>
            <a:r>
              <a:rPr lang="en-US" b="1" dirty="0" smtClean="0"/>
              <a:t>Step </a:t>
            </a:r>
            <a:r>
              <a:rPr lang="en-US" b="1" dirty="0"/>
              <a:t>4 increments the index value so that the next array element could be processed. </a:t>
            </a:r>
            <a:endParaRPr lang="tr-TR" b="1" dirty="0" smtClean="0"/>
          </a:p>
          <a:p>
            <a:r>
              <a:rPr lang="en-US" b="1" dirty="0" smtClean="0"/>
              <a:t>The </a:t>
            </a:r>
            <a:r>
              <a:rPr lang="en-US" b="1" dirty="0"/>
              <a:t>while loop in Step 2 is executed until all the elements in the array are processed, i.e., until I is less than or equal to the upper bound of the array. </a:t>
            </a:r>
          </a:p>
        </p:txBody>
      </p:sp>
      <p:pic>
        <p:nvPicPr>
          <p:cNvPr id="3" name="Picture 2"/>
          <p:cNvPicPr>
            <a:picLocks noChangeAspect="1"/>
          </p:cNvPicPr>
          <p:nvPr/>
        </p:nvPicPr>
        <p:blipFill>
          <a:blip r:embed="rId3"/>
          <a:stretch>
            <a:fillRect/>
          </a:stretch>
        </p:blipFill>
        <p:spPr>
          <a:xfrm>
            <a:off x="1695002" y="3505200"/>
            <a:ext cx="5848798" cy="2222543"/>
          </a:xfrm>
          <a:prstGeom prst="rect">
            <a:avLst/>
          </a:prstGeom>
        </p:spPr>
      </p:pic>
    </p:spTree>
    <p:extLst>
      <p:ext uri="{BB962C8B-B14F-4D97-AF65-F5344CB8AC3E}">
        <p14:creationId xmlns:p14="http://schemas.microsoft.com/office/powerpoint/2010/main" val="4245482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1271587" y="928687"/>
            <a:ext cx="6600825" cy="4252913"/>
          </a:xfrm>
          <a:prstGeom prst="rect">
            <a:avLst/>
          </a:prstGeom>
        </p:spPr>
      </p:pic>
      <p:pic>
        <p:nvPicPr>
          <p:cNvPr id="9" name="Picture 8"/>
          <p:cNvPicPr>
            <a:picLocks noChangeAspect="1"/>
          </p:cNvPicPr>
          <p:nvPr/>
        </p:nvPicPr>
        <p:blipFill>
          <a:blip r:embed="rId4"/>
          <a:stretch>
            <a:fillRect/>
          </a:stretch>
        </p:blipFill>
        <p:spPr>
          <a:xfrm>
            <a:off x="1236753" y="5181600"/>
            <a:ext cx="6635659" cy="685800"/>
          </a:xfrm>
          <a:prstGeom prst="rect">
            <a:avLst/>
          </a:prstGeom>
        </p:spPr>
      </p:pic>
      <p:pic>
        <p:nvPicPr>
          <p:cNvPr id="11" name="Picture 10"/>
          <p:cNvPicPr>
            <a:picLocks noChangeAspect="1"/>
          </p:cNvPicPr>
          <p:nvPr/>
        </p:nvPicPr>
        <p:blipFill>
          <a:blip r:embed="rId5"/>
          <a:stretch>
            <a:fillRect/>
          </a:stretch>
        </p:blipFill>
        <p:spPr>
          <a:xfrm>
            <a:off x="1271587" y="5879800"/>
            <a:ext cx="6600825" cy="444800"/>
          </a:xfrm>
          <a:prstGeom prst="rect">
            <a:avLst/>
          </a:prstGeom>
        </p:spPr>
      </p:pic>
    </p:spTree>
    <p:extLst>
      <p:ext uri="{BB962C8B-B14F-4D97-AF65-F5344CB8AC3E}">
        <p14:creationId xmlns:p14="http://schemas.microsoft.com/office/powerpoint/2010/main" val="1406243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43492" y="762000"/>
            <a:ext cx="7186108" cy="5257800"/>
          </a:xfrm>
        </p:spPr>
        <p:txBody>
          <a:bodyPr>
            <a:normAutofit lnSpcReduction="10000"/>
          </a:bodyPr>
          <a:lstStyle/>
          <a:p>
            <a:r>
              <a:rPr lang="tr-TR" b="1" dirty="0" smtClean="0">
                <a:solidFill>
                  <a:srgbClr val="3E3D2D"/>
                </a:solidFill>
              </a:rPr>
              <a:t>Introduction</a:t>
            </a:r>
          </a:p>
          <a:p>
            <a:r>
              <a:rPr lang="tr-TR" b="1" dirty="0">
                <a:solidFill>
                  <a:srgbClr val="3E3D2D"/>
                </a:solidFill>
              </a:rPr>
              <a:t>Declaration of </a:t>
            </a:r>
            <a:r>
              <a:rPr lang="tr-TR" b="1" dirty="0" smtClean="0">
                <a:solidFill>
                  <a:srgbClr val="3E3D2D"/>
                </a:solidFill>
              </a:rPr>
              <a:t>Arrays</a:t>
            </a:r>
            <a:endParaRPr lang="tr-TR" dirty="0"/>
          </a:p>
          <a:p>
            <a:r>
              <a:rPr lang="tr-TR" b="1" dirty="0" smtClean="0">
                <a:solidFill>
                  <a:srgbClr val="3E3D2D"/>
                </a:solidFill>
              </a:rPr>
              <a:t>Accessing the Elements of Array</a:t>
            </a:r>
          </a:p>
          <a:p>
            <a:r>
              <a:rPr lang="tr-TR" b="1" dirty="0" smtClean="0">
                <a:solidFill>
                  <a:srgbClr val="3E3D2D"/>
                </a:solidFill>
              </a:rPr>
              <a:t>Storing Values in Arrays</a:t>
            </a:r>
          </a:p>
          <a:p>
            <a:r>
              <a:rPr lang="tr-TR" b="1" dirty="0" smtClean="0">
                <a:solidFill>
                  <a:srgbClr val="3E3D2D"/>
                </a:solidFill>
              </a:rPr>
              <a:t>Operations on Arrays</a:t>
            </a:r>
          </a:p>
          <a:p>
            <a:r>
              <a:rPr lang="tr-TR" b="1" dirty="0" smtClean="0">
                <a:solidFill>
                  <a:srgbClr val="3E3D2D"/>
                </a:solidFill>
              </a:rPr>
              <a:t>Passing Arrays to Functions</a:t>
            </a:r>
          </a:p>
          <a:p>
            <a:r>
              <a:rPr lang="tr-TR" b="1" dirty="0" smtClean="0">
                <a:solidFill>
                  <a:srgbClr val="3E3D2D"/>
                </a:solidFill>
              </a:rPr>
              <a:t>Pointers and Arrays</a:t>
            </a:r>
          </a:p>
          <a:p>
            <a:r>
              <a:rPr lang="tr-TR" b="1" dirty="0" smtClean="0">
                <a:solidFill>
                  <a:srgbClr val="3E3D2D"/>
                </a:solidFill>
              </a:rPr>
              <a:t>Arrays of Pointers</a:t>
            </a:r>
          </a:p>
          <a:p>
            <a:r>
              <a:rPr lang="tr-TR" b="1" dirty="0" smtClean="0">
                <a:solidFill>
                  <a:srgbClr val="3E3D2D"/>
                </a:solidFill>
              </a:rPr>
              <a:t>Two-dimensional Arrays</a:t>
            </a:r>
          </a:p>
          <a:p>
            <a:r>
              <a:rPr lang="tr-TR" b="1" dirty="0" smtClean="0">
                <a:solidFill>
                  <a:srgbClr val="3E3D2D"/>
                </a:solidFill>
              </a:rPr>
              <a:t>Operations on </a:t>
            </a:r>
            <a:r>
              <a:rPr lang="tr-TR" b="1" dirty="0">
                <a:solidFill>
                  <a:srgbClr val="3E3D2D"/>
                </a:solidFill>
              </a:rPr>
              <a:t>Two-dimensional Arrays</a:t>
            </a:r>
          </a:p>
          <a:p>
            <a:r>
              <a:rPr lang="tr-TR" b="1" dirty="0" smtClean="0">
                <a:solidFill>
                  <a:srgbClr val="3E3D2D"/>
                </a:solidFill>
              </a:rPr>
              <a:t>Passing </a:t>
            </a:r>
            <a:r>
              <a:rPr lang="tr-TR" b="1" dirty="0">
                <a:solidFill>
                  <a:srgbClr val="3E3D2D"/>
                </a:solidFill>
              </a:rPr>
              <a:t>Two-dimensional </a:t>
            </a:r>
            <a:r>
              <a:rPr lang="tr-TR" b="1" dirty="0" smtClean="0">
                <a:solidFill>
                  <a:srgbClr val="3E3D2D"/>
                </a:solidFill>
              </a:rPr>
              <a:t>Arrays to Functions</a:t>
            </a:r>
          </a:p>
          <a:p>
            <a:r>
              <a:rPr lang="tr-TR" b="1" dirty="0" smtClean="0">
                <a:solidFill>
                  <a:srgbClr val="3E3D2D"/>
                </a:solidFill>
              </a:rPr>
              <a:t>Pointers and </a:t>
            </a:r>
            <a:r>
              <a:rPr lang="tr-TR" b="1" dirty="0">
                <a:solidFill>
                  <a:srgbClr val="3E3D2D"/>
                </a:solidFill>
              </a:rPr>
              <a:t>Two-dimensional </a:t>
            </a:r>
            <a:r>
              <a:rPr lang="tr-TR" b="1" dirty="0" smtClean="0">
                <a:solidFill>
                  <a:srgbClr val="3E3D2D"/>
                </a:solidFill>
              </a:rPr>
              <a:t>Arrays</a:t>
            </a:r>
          </a:p>
          <a:p>
            <a:endParaRPr lang="tr-TR" sz="1900" b="1" dirty="0" smtClean="0">
              <a:solidFill>
                <a:srgbClr val="3E3D2D"/>
              </a:solidFill>
            </a:endParaRPr>
          </a:p>
          <a:p>
            <a:endParaRPr lang="en-US" sz="1900" b="1" dirty="0">
              <a:solidFill>
                <a:srgbClr val="3E3D2D"/>
              </a:solidFill>
            </a:endParaRP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4 Altbilgi Yer Tutucusu"/>
          <p:cNvSpPr>
            <a:spLocks noGrp="1"/>
          </p:cNvSpPr>
          <p:nvPr>
            <p:ph type="ftr" sz="quarter" idx="11"/>
          </p:nvPr>
        </p:nvSpPr>
        <p:spPr>
          <a:xfrm>
            <a:off x="4641448" y="6127115"/>
            <a:ext cx="3502152" cy="50228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0"/>
            <a:ext cx="7848600" cy="3429000"/>
          </a:xfrm>
        </p:spPr>
        <p:txBody>
          <a:bodyPr>
            <a:normAutofit fontScale="62500" lnSpcReduction="20000"/>
          </a:bodyPr>
          <a:lstStyle/>
          <a:p>
            <a:r>
              <a:rPr lang="en-US" sz="3800" b="1" dirty="0"/>
              <a:t>Inserting an element in an array </a:t>
            </a:r>
            <a:endParaRPr lang="tr-TR" sz="3800" b="1" dirty="0" smtClean="0"/>
          </a:p>
          <a:p>
            <a:r>
              <a:rPr lang="en-US" b="1" dirty="0"/>
              <a:t>If an element has to be inserted at the end of an existing array, then the task of insertion is quite simple. </a:t>
            </a:r>
            <a:endParaRPr lang="tr-TR" b="1" dirty="0" smtClean="0"/>
          </a:p>
          <a:p>
            <a:r>
              <a:rPr lang="en-US" b="1" dirty="0" smtClean="0"/>
              <a:t>We </a:t>
            </a:r>
            <a:r>
              <a:rPr lang="en-US" b="1" dirty="0"/>
              <a:t>just have to add 1 to the upper_ bound and assign the </a:t>
            </a:r>
            <a:r>
              <a:rPr lang="en-US" b="1" dirty="0" smtClean="0"/>
              <a:t>value.</a:t>
            </a:r>
            <a:endParaRPr lang="tr-TR" b="1" dirty="0" smtClean="0"/>
          </a:p>
          <a:p>
            <a:r>
              <a:rPr lang="en-US" b="1" dirty="0" smtClean="0"/>
              <a:t>Here</a:t>
            </a:r>
            <a:r>
              <a:rPr lang="en-US" b="1" dirty="0"/>
              <a:t>, we assume that the memory space allocated for the array is still available. </a:t>
            </a:r>
            <a:endParaRPr lang="tr-TR" b="1" dirty="0" smtClean="0"/>
          </a:p>
          <a:p>
            <a:r>
              <a:rPr lang="en-US" b="1" dirty="0" smtClean="0"/>
              <a:t>For </a:t>
            </a:r>
            <a:r>
              <a:rPr lang="en-US" b="1" dirty="0"/>
              <a:t>example, if an array is declared to contain 10 elements, but currently it has only 8 elements, then obviously there is </a:t>
            </a:r>
            <a:r>
              <a:rPr lang="en-US" b="1" dirty="0" smtClean="0"/>
              <a:t>space </a:t>
            </a:r>
            <a:r>
              <a:rPr lang="en-US" b="1" dirty="0"/>
              <a:t>to accommodate two more elements. </a:t>
            </a:r>
            <a:endParaRPr lang="tr-TR" b="1" dirty="0" smtClean="0"/>
          </a:p>
          <a:p>
            <a:r>
              <a:rPr lang="en-US" b="1" dirty="0" smtClean="0"/>
              <a:t>But </a:t>
            </a:r>
            <a:r>
              <a:rPr lang="en-US" b="1" dirty="0"/>
              <a:t>if it already has 10 elements, then we will not be able to add another element to it</a:t>
            </a:r>
            <a:r>
              <a:rPr lang="en-US" b="1" dirty="0" smtClean="0"/>
              <a:t>.</a:t>
            </a:r>
            <a:endParaRPr lang="tr-TR" b="1" dirty="0" smtClean="0"/>
          </a:p>
          <a:p>
            <a:r>
              <a:rPr lang="en-US" b="1" dirty="0" smtClean="0"/>
              <a:t>Figure </a:t>
            </a:r>
            <a:r>
              <a:rPr lang="en-US" b="1" dirty="0"/>
              <a:t>3.13 shows an algorithm to insert a new element to the end of an array. </a:t>
            </a:r>
            <a:endParaRPr lang="tr-TR" b="1" dirty="0" smtClean="0"/>
          </a:p>
          <a:p>
            <a:r>
              <a:rPr lang="en-US" b="1" dirty="0" smtClean="0"/>
              <a:t>In </a:t>
            </a:r>
            <a:r>
              <a:rPr lang="en-US" b="1" dirty="0"/>
              <a:t>Step 1, we increment the value of the </a:t>
            </a:r>
            <a:r>
              <a:rPr lang="en-US" b="1" dirty="0" smtClean="0"/>
              <a:t>upper bound. </a:t>
            </a:r>
            <a:endParaRPr lang="tr-TR" b="1" dirty="0" smtClean="0"/>
          </a:p>
          <a:p>
            <a:r>
              <a:rPr lang="en-US" b="1" dirty="0" smtClean="0"/>
              <a:t>In </a:t>
            </a:r>
            <a:r>
              <a:rPr lang="en-US" b="1" dirty="0"/>
              <a:t>Step 2, the new value is stored at the position pointed by the </a:t>
            </a:r>
            <a:r>
              <a:rPr lang="en-US" b="1" dirty="0" smtClean="0"/>
              <a:t>upper bound. </a:t>
            </a:r>
            <a:endParaRPr lang="tr-TR" b="1" dirty="0" smtClean="0"/>
          </a:p>
        </p:txBody>
      </p:sp>
      <p:pic>
        <p:nvPicPr>
          <p:cNvPr id="5" name="Picture 4"/>
          <p:cNvPicPr>
            <a:picLocks noChangeAspect="1"/>
          </p:cNvPicPr>
          <p:nvPr/>
        </p:nvPicPr>
        <p:blipFill>
          <a:blip r:embed="rId3"/>
          <a:stretch>
            <a:fillRect/>
          </a:stretch>
        </p:blipFill>
        <p:spPr>
          <a:xfrm>
            <a:off x="914400" y="4724400"/>
            <a:ext cx="4267200" cy="1638605"/>
          </a:xfrm>
          <a:prstGeom prst="rect">
            <a:avLst/>
          </a:prstGeom>
        </p:spPr>
      </p:pic>
    </p:spTree>
    <p:extLst>
      <p:ext uri="{BB962C8B-B14F-4D97-AF65-F5344CB8AC3E}">
        <p14:creationId xmlns:p14="http://schemas.microsoft.com/office/powerpoint/2010/main" val="1088151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410199"/>
          </a:xfrm>
        </p:spPr>
        <p:txBody>
          <a:bodyPr>
            <a:normAutofit fontScale="70000" lnSpcReduction="20000"/>
          </a:bodyPr>
          <a:lstStyle/>
          <a:p>
            <a:r>
              <a:rPr lang="en-US" sz="3400" b="1" dirty="0"/>
              <a:t>Inserting an element in an </a:t>
            </a:r>
            <a:r>
              <a:rPr lang="en-US" sz="3400" b="1" dirty="0" smtClean="0"/>
              <a:t>array</a:t>
            </a:r>
            <a:endParaRPr lang="tr-TR" sz="3400" b="1" dirty="0" smtClean="0"/>
          </a:p>
          <a:p>
            <a:r>
              <a:rPr lang="en-US" b="1" dirty="0"/>
              <a:t>For example, let us assume an array has been declared as </a:t>
            </a:r>
            <a:r>
              <a:rPr lang="en-US" b="1" dirty="0" err="1"/>
              <a:t>int</a:t>
            </a:r>
            <a:r>
              <a:rPr lang="en-US" b="1" dirty="0"/>
              <a:t> marks[60]; </a:t>
            </a:r>
          </a:p>
          <a:p>
            <a:r>
              <a:rPr lang="en-US" b="1" dirty="0" smtClean="0"/>
              <a:t>The </a:t>
            </a:r>
            <a:r>
              <a:rPr lang="en-US" b="1" dirty="0"/>
              <a:t>array is declared to store the marks of all the students in a class. </a:t>
            </a:r>
            <a:endParaRPr lang="tr-TR" b="1" dirty="0" smtClean="0"/>
          </a:p>
          <a:p>
            <a:r>
              <a:rPr lang="en-US" b="1" dirty="0" smtClean="0"/>
              <a:t>Now</a:t>
            </a:r>
            <a:r>
              <a:rPr lang="en-US" b="1" dirty="0"/>
              <a:t>, suppose there are 54 students and a new student comes and is asked to take the same test. </a:t>
            </a:r>
            <a:endParaRPr lang="tr-TR" b="1" dirty="0" smtClean="0"/>
          </a:p>
          <a:p>
            <a:r>
              <a:rPr lang="en-US" b="1" dirty="0" smtClean="0"/>
              <a:t>The </a:t>
            </a:r>
            <a:r>
              <a:rPr lang="en-US" b="1" dirty="0"/>
              <a:t>marks of this new student would be stored in </a:t>
            </a:r>
            <a:r>
              <a:rPr lang="en-US" b="1" dirty="0" smtClean="0"/>
              <a:t>marks[</a:t>
            </a:r>
            <a:r>
              <a:rPr lang="tr-TR" b="1" dirty="0" smtClean="0"/>
              <a:t>54</a:t>
            </a:r>
            <a:r>
              <a:rPr lang="en-US" b="1" dirty="0" smtClean="0"/>
              <a:t>]. </a:t>
            </a:r>
            <a:r>
              <a:rPr lang="en-US" b="1" dirty="0"/>
              <a:t>Assuming that the student secured 68 marks, we will assign the value as </a:t>
            </a:r>
            <a:r>
              <a:rPr lang="en-US" b="1" dirty="0" smtClean="0"/>
              <a:t>marks[5</a:t>
            </a:r>
            <a:r>
              <a:rPr lang="tr-TR" b="1" dirty="0" smtClean="0"/>
              <a:t>4</a:t>
            </a:r>
            <a:r>
              <a:rPr lang="en-US" b="1" dirty="0" smtClean="0"/>
              <a:t>] </a:t>
            </a:r>
            <a:r>
              <a:rPr lang="en-US" b="1" dirty="0"/>
              <a:t>= 68; </a:t>
            </a:r>
            <a:endParaRPr lang="tr-TR" b="1" dirty="0" smtClean="0"/>
          </a:p>
          <a:p>
            <a:r>
              <a:rPr lang="en-US" b="1" dirty="0" smtClean="0"/>
              <a:t>However</a:t>
            </a:r>
            <a:r>
              <a:rPr lang="en-US" b="1" dirty="0"/>
              <a:t>, if we have to insert an element in the middle of the array, then this is not a trivial task. </a:t>
            </a:r>
            <a:endParaRPr lang="tr-TR" b="1" dirty="0" smtClean="0"/>
          </a:p>
          <a:p>
            <a:r>
              <a:rPr lang="en-US" b="1" dirty="0" smtClean="0"/>
              <a:t>On </a:t>
            </a:r>
            <a:r>
              <a:rPr lang="en-US" b="1" dirty="0"/>
              <a:t>an average, we might have to move as much as half of the elements from their positions in order to accommodate space for the new element. </a:t>
            </a:r>
            <a:endParaRPr lang="tr-TR" b="1" dirty="0" smtClean="0"/>
          </a:p>
          <a:p>
            <a:r>
              <a:rPr lang="en-US" b="1" dirty="0" smtClean="0"/>
              <a:t>For </a:t>
            </a:r>
            <a:r>
              <a:rPr lang="en-US" b="1" dirty="0"/>
              <a:t>example, consider an array whose elements are arranged in ascending order. </a:t>
            </a:r>
            <a:endParaRPr lang="tr-TR" b="1" dirty="0" smtClean="0"/>
          </a:p>
          <a:p>
            <a:r>
              <a:rPr lang="en-US" b="1" dirty="0" smtClean="0"/>
              <a:t>Now</a:t>
            </a:r>
            <a:r>
              <a:rPr lang="en-US" b="1" dirty="0"/>
              <a:t>, if a new element has to be added, it will have to be added probably somewhere in the middle of the array. </a:t>
            </a:r>
            <a:endParaRPr lang="tr-TR" b="1" dirty="0" smtClean="0"/>
          </a:p>
          <a:p>
            <a:r>
              <a:rPr lang="en-US" b="1" dirty="0" smtClean="0"/>
              <a:t>To </a:t>
            </a:r>
            <a:r>
              <a:rPr lang="en-US" b="1" dirty="0"/>
              <a:t>do this, we must first find the location where the new element will be inserted and then move all the elements (that have a value greater than that of the new element) one position to the right so that space can be created to store the new value.</a:t>
            </a:r>
            <a:endParaRPr lang="tr-TR" b="1" dirty="0" smtClean="0"/>
          </a:p>
        </p:txBody>
      </p:sp>
    </p:spTree>
    <p:extLst>
      <p:ext uri="{BB962C8B-B14F-4D97-AF65-F5344CB8AC3E}">
        <p14:creationId xmlns:p14="http://schemas.microsoft.com/office/powerpoint/2010/main" val="3270820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438399"/>
          </a:xfrm>
        </p:spPr>
        <p:txBody>
          <a:bodyPr>
            <a:normAutofit fontScale="70000" lnSpcReduction="20000"/>
          </a:bodyPr>
          <a:lstStyle/>
          <a:p>
            <a:r>
              <a:rPr lang="en-US" sz="2800" b="1" dirty="0"/>
              <a:t>Algorithm to Insert an Element in the Middle of an </a:t>
            </a:r>
            <a:r>
              <a:rPr lang="en-US" sz="2800" b="1" dirty="0" smtClean="0"/>
              <a:t>Array</a:t>
            </a:r>
            <a:endParaRPr lang="tr-TR" sz="2800" b="1" dirty="0" smtClean="0"/>
          </a:p>
          <a:p>
            <a:r>
              <a:rPr lang="en-US" sz="2900" b="1" dirty="0"/>
              <a:t>The algorithm INSERT will be declared as INSERT (A, N, POS, VAL). </a:t>
            </a:r>
            <a:endParaRPr lang="tr-TR" sz="2900" b="1" dirty="0"/>
          </a:p>
          <a:p>
            <a:r>
              <a:rPr lang="en-US" sz="2900" b="1" dirty="0"/>
              <a:t>The arguments are </a:t>
            </a:r>
            <a:endParaRPr lang="tr-TR" sz="2900" b="1" dirty="0"/>
          </a:p>
          <a:p>
            <a:pPr lvl="1"/>
            <a:r>
              <a:rPr lang="en-US" sz="2600" b="1" dirty="0"/>
              <a:t>(a) A, the array in which the element has to be inserted</a:t>
            </a:r>
            <a:endParaRPr lang="tr-TR" sz="2600" b="1" dirty="0"/>
          </a:p>
          <a:p>
            <a:pPr lvl="1"/>
            <a:r>
              <a:rPr lang="en-US" sz="2600" b="1" dirty="0"/>
              <a:t>(b) N, the number of elements in the array </a:t>
            </a:r>
            <a:endParaRPr lang="tr-TR" sz="2600" b="1" dirty="0"/>
          </a:p>
          <a:p>
            <a:pPr lvl="1"/>
            <a:r>
              <a:rPr lang="en-US" sz="2600" b="1" dirty="0"/>
              <a:t>(c) POS, the position at which the element has to be inserted </a:t>
            </a:r>
            <a:endParaRPr lang="tr-TR" sz="2600" b="1" dirty="0"/>
          </a:p>
          <a:p>
            <a:pPr lvl="1"/>
            <a:r>
              <a:rPr lang="en-US" sz="2600" b="1" dirty="0"/>
              <a:t>(d) VAL, the value that has to be inserted </a:t>
            </a:r>
            <a:endParaRPr lang="tr-TR" sz="2600" b="1" dirty="0"/>
          </a:p>
        </p:txBody>
      </p:sp>
      <p:pic>
        <p:nvPicPr>
          <p:cNvPr id="3" name="Picture 2"/>
          <p:cNvPicPr>
            <a:picLocks noChangeAspect="1"/>
          </p:cNvPicPr>
          <p:nvPr/>
        </p:nvPicPr>
        <p:blipFill>
          <a:blip r:embed="rId3"/>
          <a:stretch>
            <a:fillRect/>
          </a:stretch>
        </p:blipFill>
        <p:spPr>
          <a:xfrm>
            <a:off x="1419993" y="3200399"/>
            <a:ext cx="5361807" cy="2974433"/>
          </a:xfrm>
          <a:prstGeom prst="rect">
            <a:avLst/>
          </a:prstGeom>
        </p:spPr>
      </p:pic>
    </p:spTree>
    <p:extLst>
      <p:ext uri="{BB962C8B-B14F-4D97-AF65-F5344CB8AC3E}">
        <p14:creationId xmlns:p14="http://schemas.microsoft.com/office/powerpoint/2010/main" val="1412590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285999"/>
          </a:xfrm>
        </p:spPr>
        <p:txBody>
          <a:bodyPr>
            <a:normAutofit fontScale="92500" lnSpcReduction="10000"/>
          </a:bodyPr>
          <a:lstStyle/>
          <a:p>
            <a:r>
              <a:rPr lang="en-US" sz="2600" b="1" dirty="0"/>
              <a:t>Algorithm to Insert an Element in the Middle of an </a:t>
            </a:r>
            <a:r>
              <a:rPr lang="en-US" sz="2600" b="1" dirty="0" smtClean="0"/>
              <a:t>Array</a:t>
            </a:r>
            <a:endParaRPr lang="tr-TR" sz="2600" b="1" dirty="0" smtClean="0"/>
          </a:p>
          <a:p>
            <a:r>
              <a:rPr lang="en-US" sz="1600" b="1" dirty="0"/>
              <a:t>Now, let us visualize this algorithm by taking an </a:t>
            </a:r>
            <a:r>
              <a:rPr lang="en-US" sz="1600" b="1" dirty="0" smtClean="0"/>
              <a:t>example.</a:t>
            </a:r>
            <a:r>
              <a:rPr lang="tr-TR" sz="1600" b="1" dirty="0" smtClean="0"/>
              <a:t> </a:t>
            </a:r>
            <a:r>
              <a:rPr lang="en-US" sz="1600" b="1" dirty="0" smtClean="0"/>
              <a:t>Initial </a:t>
            </a:r>
            <a:r>
              <a:rPr lang="en-US" sz="1600" b="1" dirty="0"/>
              <a:t>Data[] is given as below</a:t>
            </a:r>
            <a:r>
              <a:rPr lang="en-US" sz="1600" b="1" dirty="0" smtClean="0"/>
              <a:t>.</a:t>
            </a:r>
            <a:endParaRPr lang="tr-TR" sz="1600" b="1" dirty="0" smtClean="0"/>
          </a:p>
          <a:p>
            <a:endParaRPr lang="tr-TR" b="1" dirty="0" smtClean="0"/>
          </a:p>
          <a:p>
            <a:pPr marL="68580" indent="0">
              <a:buNone/>
            </a:pPr>
            <a:endParaRPr lang="tr-TR" b="1" dirty="0"/>
          </a:p>
          <a:p>
            <a:r>
              <a:rPr lang="en-US" sz="1600" b="1" dirty="0"/>
              <a:t>Calling INSERT (Data, 6, 3, 100) will lead to the following processing in the array:</a:t>
            </a:r>
          </a:p>
          <a:p>
            <a:endParaRPr lang="tr-TR" b="1" dirty="0" smtClean="0"/>
          </a:p>
        </p:txBody>
      </p:sp>
      <p:pic>
        <p:nvPicPr>
          <p:cNvPr id="3" name="Picture 2"/>
          <p:cNvPicPr>
            <a:picLocks noChangeAspect="1"/>
          </p:cNvPicPr>
          <p:nvPr/>
        </p:nvPicPr>
        <p:blipFill>
          <a:blip r:embed="rId3"/>
          <a:stretch>
            <a:fillRect/>
          </a:stretch>
        </p:blipFill>
        <p:spPr>
          <a:xfrm>
            <a:off x="2057400" y="2171700"/>
            <a:ext cx="4562475" cy="647700"/>
          </a:xfrm>
          <a:prstGeom prst="rect">
            <a:avLst/>
          </a:prstGeom>
        </p:spPr>
      </p:pic>
      <p:pic>
        <p:nvPicPr>
          <p:cNvPr id="5" name="Picture 4"/>
          <p:cNvPicPr>
            <a:picLocks noChangeAspect="1"/>
          </p:cNvPicPr>
          <p:nvPr/>
        </p:nvPicPr>
        <p:blipFill>
          <a:blip r:embed="rId4"/>
          <a:stretch>
            <a:fillRect/>
          </a:stretch>
        </p:blipFill>
        <p:spPr>
          <a:xfrm>
            <a:off x="1828800" y="3276600"/>
            <a:ext cx="5286375" cy="2819400"/>
          </a:xfrm>
          <a:prstGeom prst="rect">
            <a:avLst/>
          </a:prstGeom>
        </p:spPr>
      </p:pic>
    </p:spTree>
    <p:extLst>
      <p:ext uri="{BB962C8B-B14F-4D97-AF65-F5344CB8AC3E}">
        <p14:creationId xmlns:p14="http://schemas.microsoft.com/office/powerpoint/2010/main" val="265965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343399"/>
          </a:xfrm>
        </p:spPr>
        <p:txBody>
          <a:bodyPr>
            <a:normAutofit/>
          </a:bodyPr>
          <a:lstStyle/>
          <a:p>
            <a:r>
              <a:rPr lang="en-US" b="1" dirty="0"/>
              <a:t>Deleting an element from an array </a:t>
            </a:r>
            <a:endParaRPr lang="tr-TR" b="1" dirty="0" smtClean="0"/>
          </a:p>
          <a:p>
            <a:r>
              <a:rPr lang="en-US" sz="1600" b="1" dirty="0"/>
              <a:t>Deleting an element from an array means removing a data element from an already existing array. </a:t>
            </a:r>
            <a:endParaRPr lang="tr-TR" sz="1600" b="1" dirty="0" smtClean="0"/>
          </a:p>
          <a:p>
            <a:r>
              <a:rPr lang="en-US" sz="1600" b="1" dirty="0" smtClean="0"/>
              <a:t>If </a:t>
            </a:r>
            <a:r>
              <a:rPr lang="en-US" sz="1600" b="1" dirty="0"/>
              <a:t>the element has to be deleted from the end of the existing array, then the task of deletion is quite simple. </a:t>
            </a:r>
            <a:endParaRPr lang="tr-TR" sz="1600" b="1" dirty="0" smtClean="0"/>
          </a:p>
          <a:p>
            <a:r>
              <a:rPr lang="en-US" sz="1600" b="1" dirty="0" smtClean="0"/>
              <a:t>We </a:t>
            </a:r>
            <a:r>
              <a:rPr lang="en-US" sz="1600" b="1" dirty="0"/>
              <a:t>just have to subtract 1 from the </a:t>
            </a:r>
            <a:r>
              <a:rPr lang="en-US" sz="1600" b="1" dirty="0" smtClean="0"/>
              <a:t>upper bound. </a:t>
            </a:r>
            <a:endParaRPr lang="tr-TR" sz="1600" b="1" dirty="0" smtClean="0"/>
          </a:p>
          <a:p>
            <a:r>
              <a:rPr lang="en-US" sz="1600" b="1" dirty="0" smtClean="0"/>
              <a:t>Figure </a:t>
            </a:r>
            <a:r>
              <a:rPr lang="en-US" sz="1600" b="1" dirty="0"/>
              <a:t>3.15 shows an algorithm to delete an element from the end of an array. </a:t>
            </a:r>
            <a:endParaRPr lang="tr-TR" sz="1600" b="1" dirty="0" smtClean="0"/>
          </a:p>
          <a:p>
            <a:r>
              <a:rPr lang="en-US" sz="1600" b="1" dirty="0" smtClean="0"/>
              <a:t>For </a:t>
            </a:r>
            <a:r>
              <a:rPr lang="en-US" sz="1600" b="1" dirty="0"/>
              <a:t>example, if we have an array that is declared as </a:t>
            </a:r>
            <a:r>
              <a:rPr lang="en-US" sz="1600" b="1" dirty="0" err="1"/>
              <a:t>int</a:t>
            </a:r>
            <a:r>
              <a:rPr lang="en-US" sz="1600" b="1" dirty="0"/>
              <a:t> marks[60]; The array is declared to store the marks of all the students in the class. </a:t>
            </a:r>
            <a:endParaRPr lang="tr-TR" sz="1600" b="1" dirty="0" smtClean="0"/>
          </a:p>
          <a:p>
            <a:r>
              <a:rPr lang="en-US" sz="1600" b="1" dirty="0" smtClean="0"/>
              <a:t>Now</a:t>
            </a:r>
            <a:r>
              <a:rPr lang="en-US" sz="1600" b="1" dirty="0"/>
              <a:t>, suppose there are 54 students and the student with roll number 54 leaves the course. </a:t>
            </a:r>
            <a:endParaRPr lang="tr-TR" sz="1600" b="1" dirty="0" smtClean="0"/>
          </a:p>
          <a:p>
            <a:r>
              <a:rPr lang="en-US" sz="1600" b="1" dirty="0" smtClean="0"/>
              <a:t>The </a:t>
            </a:r>
            <a:r>
              <a:rPr lang="en-US" sz="1600" b="1" dirty="0"/>
              <a:t>score of this student was stored in marks[54]. </a:t>
            </a:r>
            <a:endParaRPr lang="tr-TR" sz="1600" b="1" dirty="0" smtClean="0"/>
          </a:p>
          <a:p>
            <a:r>
              <a:rPr lang="en-US" sz="1600" b="1" dirty="0" smtClean="0"/>
              <a:t>We </a:t>
            </a:r>
            <a:r>
              <a:rPr lang="en-US" sz="1600" b="1" dirty="0"/>
              <a:t>just have to decrement the </a:t>
            </a:r>
            <a:r>
              <a:rPr lang="en-US" sz="1600" b="1" dirty="0" smtClean="0"/>
              <a:t>upper bound. </a:t>
            </a:r>
            <a:r>
              <a:rPr lang="en-US" sz="1600" b="1" dirty="0"/>
              <a:t>Subtracting 1 from the </a:t>
            </a:r>
            <a:r>
              <a:rPr lang="en-US" sz="1600" b="1" dirty="0" smtClean="0"/>
              <a:t>upper bound </a:t>
            </a:r>
            <a:r>
              <a:rPr lang="en-US" sz="1600" b="1" dirty="0"/>
              <a:t>will indicate that there are 53 valid data in the array. </a:t>
            </a:r>
            <a:endParaRPr lang="tr-TR" b="1" dirty="0" smtClean="0"/>
          </a:p>
        </p:txBody>
      </p:sp>
      <p:pic>
        <p:nvPicPr>
          <p:cNvPr id="6" name="Picture 5"/>
          <p:cNvPicPr>
            <a:picLocks noChangeAspect="1"/>
          </p:cNvPicPr>
          <p:nvPr/>
        </p:nvPicPr>
        <p:blipFill>
          <a:blip r:embed="rId3"/>
          <a:stretch>
            <a:fillRect/>
          </a:stretch>
        </p:blipFill>
        <p:spPr>
          <a:xfrm>
            <a:off x="1981200" y="5188766"/>
            <a:ext cx="3543300" cy="1295400"/>
          </a:xfrm>
          <a:prstGeom prst="rect">
            <a:avLst/>
          </a:prstGeom>
        </p:spPr>
      </p:pic>
    </p:spTree>
    <p:extLst>
      <p:ext uri="{BB962C8B-B14F-4D97-AF65-F5344CB8AC3E}">
        <p14:creationId xmlns:p14="http://schemas.microsoft.com/office/powerpoint/2010/main" val="651948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92500" lnSpcReduction="10000"/>
          </a:bodyPr>
          <a:lstStyle/>
          <a:p>
            <a:r>
              <a:rPr lang="en-US" sz="2600" b="1" dirty="0"/>
              <a:t>Deleting an element from an array </a:t>
            </a:r>
            <a:endParaRPr lang="tr-TR" sz="2600" b="1" dirty="0" smtClean="0"/>
          </a:p>
          <a:p>
            <a:r>
              <a:rPr lang="en-US" b="1" dirty="0"/>
              <a:t>However, if we have to delete an element from the middle of an array, then it is not a trivial task. </a:t>
            </a:r>
            <a:endParaRPr lang="tr-TR" b="1" dirty="0" smtClean="0"/>
          </a:p>
          <a:p>
            <a:r>
              <a:rPr lang="en-US" b="1" dirty="0" smtClean="0"/>
              <a:t>On </a:t>
            </a:r>
            <a:r>
              <a:rPr lang="en-US" b="1" dirty="0"/>
              <a:t>an average, we might have to move as much as half of the elements from their positions in order to occupy the space of the deleted </a:t>
            </a:r>
            <a:r>
              <a:rPr lang="en-US" b="1" dirty="0" smtClean="0"/>
              <a:t>element.</a:t>
            </a:r>
            <a:endParaRPr lang="tr-TR" b="1" dirty="0" smtClean="0"/>
          </a:p>
          <a:p>
            <a:r>
              <a:rPr lang="en-US" b="1" dirty="0" smtClean="0"/>
              <a:t>For </a:t>
            </a:r>
            <a:r>
              <a:rPr lang="en-US" b="1" dirty="0"/>
              <a:t>example, consider an array whose elements are arranged in ascending order. </a:t>
            </a:r>
            <a:endParaRPr lang="tr-TR" b="1" dirty="0" smtClean="0"/>
          </a:p>
          <a:p>
            <a:r>
              <a:rPr lang="en-US" b="1" dirty="0" smtClean="0"/>
              <a:t>Now</a:t>
            </a:r>
            <a:r>
              <a:rPr lang="en-US" b="1" dirty="0"/>
              <a:t>, suppose an element has to be deleted, probably from somewhere in the middle of the array. </a:t>
            </a:r>
            <a:endParaRPr lang="tr-TR" b="1" dirty="0" smtClean="0"/>
          </a:p>
          <a:p>
            <a:r>
              <a:rPr lang="en-US" b="1" dirty="0" smtClean="0"/>
              <a:t>To </a:t>
            </a:r>
            <a:r>
              <a:rPr lang="en-US" b="1" dirty="0"/>
              <a:t>do this, we must first find the location from where the element has to be deleted and then move all the elements (having a value greater than that of the element) one position towards left so that the space vacated by the deleted element can be occupied by rest of the elements.</a:t>
            </a:r>
          </a:p>
          <a:p>
            <a:endParaRPr lang="tr-TR" sz="1600" b="1" dirty="0" smtClean="0"/>
          </a:p>
        </p:txBody>
      </p:sp>
    </p:spTree>
    <p:extLst>
      <p:ext uri="{BB962C8B-B14F-4D97-AF65-F5344CB8AC3E}">
        <p14:creationId xmlns:p14="http://schemas.microsoft.com/office/powerpoint/2010/main" val="3098321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1828799"/>
          </a:xfrm>
        </p:spPr>
        <p:txBody>
          <a:bodyPr>
            <a:normAutofit/>
          </a:bodyPr>
          <a:lstStyle/>
          <a:p>
            <a:r>
              <a:rPr lang="en-US" b="1" dirty="0"/>
              <a:t>Algorithm to Delete an Element from the Middle of an </a:t>
            </a:r>
            <a:r>
              <a:rPr lang="en-US" b="1" dirty="0" smtClean="0"/>
              <a:t>Array</a:t>
            </a:r>
            <a:r>
              <a:rPr lang="tr-TR" b="1" dirty="0" smtClean="0"/>
              <a:t>                            </a:t>
            </a:r>
          </a:p>
          <a:p>
            <a:pPr marL="68580" indent="0">
              <a:buNone/>
            </a:pPr>
            <a:r>
              <a:rPr lang="tr-TR" sz="1800" b="1" dirty="0" smtClean="0"/>
              <a:t>                                                                    </a:t>
            </a:r>
            <a:r>
              <a:rPr lang="en-US" sz="1800" b="1" dirty="0" smtClean="0"/>
              <a:t>DELETE </a:t>
            </a:r>
            <a:r>
              <a:rPr lang="en-US" sz="1800" b="1" dirty="0"/>
              <a:t>(Data, 6, 2)</a:t>
            </a:r>
            <a:r>
              <a:rPr lang="en-US" b="1" dirty="0"/>
              <a:t> </a:t>
            </a:r>
            <a:endParaRPr lang="tr-TR" b="1" dirty="0" smtClean="0"/>
          </a:p>
          <a:p>
            <a:pPr marL="68580" indent="0">
              <a:buNone/>
            </a:pPr>
            <a:r>
              <a:rPr lang="tr-TR" sz="400" b="1" dirty="0" smtClean="0"/>
              <a:t> </a:t>
            </a:r>
            <a:r>
              <a:rPr lang="tr-TR" sz="2000" b="1" dirty="0" smtClean="0"/>
              <a:t>      </a:t>
            </a:r>
            <a:r>
              <a:rPr lang="en-US" sz="2000" b="1" dirty="0" smtClean="0"/>
              <a:t>DELETE(A</a:t>
            </a:r>
            <a:r>
              <a:rPr lang="en-US" sz="2000" b="1" dirty="0"/>
              <a:t>, N, POS)</a:t>
            </a:r>
            <a:endParaRPr lang="tr-TR" sz="2000" b="1" dirty="0" smtClean="0"/>
          </a:p>
        </p:txBody>
      </p:sp>
      <p:pic>
        <p:nvPicPr>
          <p:cNvPr id="3" name="Picture 2"/>
          <p:cNvPicPr>
            <a:picLocks noChangeAspect="1"/>
          </p:cNvPicPr>
          <p:nvPr/>
        </p:nvPicPr>
        <p:blipFill>
          <a:blip r:embed="rId3"/>
          <a:stretch>
            <a:fillRect/>
          </a:stretch>
        </p:blipFill>
        <p:spPr>
          <a:xfrm>
            <a:off x="624043" y="2590800"/>
            <a:ext cx="3543300" cy="1905000"/>
          </a:xfrm>
          <a:prstGeom prst="rect">
            <a:avLst/>
          </a:prstGeom>
        </p:spPr>
      </p:pic>
      <p:pic>
        <p:nvPicPr>
          <p:cNvPr id="5" name="Picture 4"/>
          <p:cNvPicPr>
            <a:picLocks noChangeAspect="1"/>
          </p:cNvPicPr>
          <p:nvPr/>
        </p:nvPicPr>
        <p:blipFill>
          <a:blip r:embed="rId4"/>
          <a:stretch>
            <a:fillRect/>
          </a:stretch>
        </p:blipFill>
        <p:spPr>
          <a:xfrm>
            <a:off x="4467922" y="2286000"/>
            <a:ext cx="3886200" cy="3476625"/>
          </a:xfrm>
          <a:prstGeom prst="rect">
            <a:avLst/>
          </a:prstGeom>
        </p:spPr>
      </p:pic>
    </p:spTree>
    <p:extLst>
      <p:ext uri="{BB962C8B-B14F-4D97-AF65-F5344CB8AC3E}">
        <p14:creationId xmlns:p14="http://schemas.microsoft.com/office/powerpoint/2010/main" val="3107681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7" name="Picture 6"/>
          <p:cNvPicPr>
            <a:picLocks noChangeAspect="1"/>
          </p:cNvPicPr>
          <p:nvPr/>
        </p:nvPicPr>
        <p:blipFill>
          <a:blip r:embed="rId3"/>
          <a:stretch>
            <a:fillRect/>
          </a:stretch>
        </p:blipFill>
        <p:spPr>
          <a:xfrm>
            <a:off x="609600" y="533400"/>
            <a:ext cx="5523781" cy="3886200"/>
          </a:xfrm>
          <a:prstGeom prst="rect">
            <a:avLst/>
          </a:prstGeom>
        </p:spPr>
      </p:pic>
      <p:pic>
        <p:nvPicPr>
          <p:cNvPr id="9" name="Picture 8"/>
          <p:cNvPicPr>
            <a:picLocks noChangeAspect="1"/>
          </p:cNvPicPr>
          <p:nvPr/>
        </p:nvPicPr>
        <p:blipFill>
          <a:blip r:embed="rId4"/>
          <a:stretch>
            <a:fillRect/>
          </a:stretch>
        </p:blipFill>
        <p:spPr>
          <a:xfrm>
            <a:off x="3109856" y="4419600"/>
            <a:ext cx="4510144" cy="2076494"/>
          </a:xfrm>
          <a:prstGeom prst="rect">
            <a:avLst/>
          </a:prstGeom>
        </p:spPr>
      </p:pic>
    </p:spTree>
    <p:extLst>
      <p:ext uri="{BB962C8B-B14F-4D97-AF65-F5344CB8AC3E}">
        <p14:creationId xmlns:p14="http://schemas.microsoft.com/office/powerpoint/2010/main" val="346017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575049"/>
          </a:xfrm>
        </p:spPr>
        <p:txBody>
          <a:bodyPr>
            <a:normAutofit/>
          </a:bodyPr>
          <a:lstStyle/>
          <a:p>
            <a:r>
              <a:rPr lang="en-US" b="1" dirty="0"/>
              <a:t>Merging Two </a:t>
            </a:r>
            <a:r>
              <a:rPr lang="tr-TR" b="1" dirty="0"/>
              <a:t>A</a:t>
            </a:r>
            <a:r>
              <a:rPr lang="en-US" b="1" dirty="0" err="1" smtClean="0"/>
              <a:t>rrays</a:t>
            </a:r>
            <a:endParaRPr lang="tr-TR" b="1" dirty="0" smtClean="0"/>
          </a:p>
          <a:p>
            <a:r>
              <a:rPr lang="en-US" sz="1600" b="1" dirty="0"/>
              <a:t>Merging two arrays in a third array means first copying the contents of the first array into the third array and then copying the contents of the second array into the third array. </a:t>
            </a:r>
            <a:endParaRPr lang="tr-TR" sz="1600" b="1" dirty="0" smtClean="0"/>
          </a:p>
          <a:p>
            <a:r>
              <a:rPr lang="en-US" sz="1600" b="1" dirty="0" smtClean="0"/>
              <a:t>Hence</a:t>
            </a:r>
            <a:r>
              <a:rPr lang="en-US" sz="1600" b="1" dirty="0"/>
              <a:t>, the merged array contains the contents of the first array followed by the contents of the second array. </a:t>
            </a:r>
            <a:endParaRPr lang="tr-TR" sz="1600" b="1" dirty="0" smtClean="0"/>
          </a:p>
          <a:p>
            <a:r>
              <a:rPr lang="en-US" sz="1600" b="1" dirty="0" smtClean="0"/>
              <a:t>If </a:t>
            </a:r>
            <a:r>
              <a:rPr lang="en-US" sz="1600" b="1" dirty="0"/>
              <a:t>the arrays are unsorted, then merging the arrays is very simple, as one just needs to copy the contents of one array into another. </a:t>
            </a:r>
            <a:endParaRPr lang="tr-TR" sz="1600" b="1" dirty="0" smtClean="0"/>
          </a:p>
          <a:p>
            <a:r>
              <a:rPr lang="en-US" sz="1600" b="1" dirty="0" smtClean="0"/>
              <a:t>But </a:t>
            </a:r>
            <a:r>
              <a:rPr lang="en-US" sz="1600" b="1" dirty="0"/>
              <a:t>merging is not a trivial task when the two arrays are sorted and the merged array also needs to be sorted. </a:t>
            </a:r>
            <a:endParaRPr lang="tr-TR" sz="1600" b="1" dirty="0" smtClean="0"/>
          </a:p>
          <a:p>
            <a:r>
              <a:rPr lang="en-US" sz="1600" b="1" dirty="0" smtClean="0"/>
              <a:t>Let </a:t>
            </a:r>
            <a:r>
              <a:rPr lang="en-US" sz="1600" b="1" dirty="0"/>
              <a:t>us first discuss the merge operation on unsorted arrays. This operation is shown in Fig 3.18.</a:t>
            </a:r>
          </a:p>
          <a:p>
            <a:endParaRPr lang="tr-TR" sz="1600" b="1" dirty="0" smtClean="0"/>
          </a:p>
        </p:txBody>
      </p:sp>
      <p:pic>
        <p:nvPicPr>
          <p:cNvPr id="3" name="Picture 2"/>
          <p:cNvPicPr>
            <a:picLocks noChangeAspect="1"/>
          </p:cNvPicPr>
          <p:nvPr/>
        </p:nvPicPr>
        <p:blipFill>
          <a:blip r:embed="rId3"/>
          <a:stretch>
            <a:fillRect/>
          </a:stretch>
        </p:blipFill>
        <p:spPr>
          <a:xfrm>
            <a:off x="962921" y="4800600"/>
            <a:ext cx="7372350" cy="1457325"/>
          </a:xfrm>
          <a:prstGeom prst="rect">
            <a:avLst/>
          </a:prstGeom>
        </p:spPr>
      </p:pic>
    </p:spTree>
    <p:extLst>
      <p:ext uri="{BB962C8B-B14F-4D97-AF65-F5344CB8AC3E}">
        <p14:creationId xmlns:p14="http://schemas.microsoft.com/office/powerpoint/2010/main" val="3199715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29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666999"/>
          </a:xfrm>
        </p:spPr>
        <p:txBody>
          <a:bodyPr>
            <a:normAutofit/>
          </a:bodyPr>
          <a:lstStyle/>
          <a:p>
            <a:r>
              <a:rPr lang="en-US" b="1" dirty="0"/>
              <a:t>Merging Two </a:t>
            </a:r>
            <a:r>
              <a:rPr lang="tr-TR" b="1" dirty="0"/>
              <a:t>A</a:t>
            </a:r>
            <a:r>
              <a:rPr lang="en-US" b="1" dirty="0" err="1" smtClean="0"/>
              <a:t>rrays</a:t>
            </a:r>
            <a:endParaRPr lang="tr-TR" b="1" dirty="0" smtClean="0"/>
          </a:p>
          <a:p>
            <a:r>
              <a:rPr lang="en-US" sz="1600" b="1" dirty="0" smtClean="0"/>
              <a:t>If </a:t>
            </a:r>
            <a:r>
              <a:rPr lang="en-US" sz="1600" b="1" dirty="0"/>
              <a:t>we have two sorted arrays and the resultant merged array also needs to be a sorted one, then the task of merging the arrays becomes a little difficult. </a:t>
            </a:r>
            <a:endParaRPr lang="tr-TR" sz="1600" b="1" dirty="0" smtClean="0"/>
          </a:p>
          <a:p>
            <a:r>
              <a:rPr lang="en-US" sz="1600" b="1" dirty="0" smtClean="0"/>
              <a:t>The </a:t>
            </a:r>
            <a:r>
              <a:rPr lang="en-US" sz="1600" b="1" dirty="0"/>
              <a:t>task of merging can be explained using Fig. 3.19</a:t>
            </a:r>
            <a:r>
              <a:rPr lang="en-US" sz="1600" b="1" dirty="0" smtClean="0"/>
              <a:t>.</a:t>
            </a:r>
            <a:endParaRPr lang="tr-TR" sz="1600" b="1" dirty="0" smtClean="0"/>
          </a:p>
          <a:p>
            <a:r>
              <a:rPr lang="en-US" sz="1600" b="1" dirty="0"/>
              <a:t>Figure 3.19 shows how the merged array is formed using two sorted </a:t>
            </a:r>
            <a:r>
              <a:rPr lang="en-US" sz="1600" b="1" dirty="0" smtClean="0"/>
              <a:t>arrays.</a:t>
            </a:r>
            <a:endParaRPr lang="tr-TR" sz="1600" b="1" dirty="0" smtClean="0"/>
          </a:p>
          <a:p>
            <a:r>
              <a:rPr lang="en-US" sz="1600" b="1" dirty="0" smtClean="0"/>
              <a:t>Here</a:t>
            </a:r>
            <a:r>
              <a:rPr lang="en-US" sz="1600" b="1" dirty="0"/>
              <a:t>, we first compare the 1st element of array1 with the 1st element of array2, and then put the smaller element in the merged array. </a:t>
            </a:r>
            <a:endParaRPr lang="tr-TR" sz="1600" b="1" dirty="0" smtClean="0"/>
          </a:p>
          <a:p>
            <a:r>
              <a:rPr lang="en-US" sz="1600" b="1" dirty="0" smtClean="0"/>
              <a:t>Since </a:t>
            </a:r>
            <a:r>
              <a:rPr lang="en-US" sz="1600" b="1" dirty="0"/>
              <a:t>20 &gt; 15, we put 15 as the first element in the merged array. </a:t>
            </a:r>
            <a:endParaRPr lang="tr-TR" sz="1600" b="1" dirty="0" smtClean="0"/>
          </a:p>
        </p:txBody>
      </p:sp>
      <p:pic>
        <p:nvPicPr>
          <p:cNvPr id="3" name="Picture 2"/>
          <p:cNvPicPr>
            <a:picLocks noChangeAspect="1"/>
          </p:cNvPicPr>
          <p:nvPr/>
        </p:nvPicPr>
        <p:blipFill>
          <a:blip r:embed="rId3"/>
          <a:stretch>
            <a:fillRect/>
          </a:stretch>
        </p:blipFill>
        <p:spPr>
          <a:xfrm>
            <a:off x="895350" y="4191000"/>
            <a:ext cx="7429500" cy="1485900"/>
          </a:xfrm>
          <a:prstGeom prst="rect">
            <a:avLst/>
          </a:prstGeom>
        </p:spPr>
      </p:pic>
    </p:spTree>
    <p:extLst>
      <p:ext uri="{BB962C8B-B14F-4D97-AF65-F5344CB8AC3E}">
        <p14:creationId xmlns:p14="http://schemas.microsoft.com/office/powerpoint/2010/main" val="4264599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Introduction</a:t>
            </a:r>
            <a:endParaRPr lang="en-US" sz="2400" dirty="0" smtClean="0"/>
          </a:p>
        </p:txBody>
      </p:sp>
      <p:sp>
        <p:nvSpPr>
          <p:cNvPr id="3" name="Content Placeholder 2"/>
          <p:cNvSpPr>
            <a:spLocks noGrp="1"/>
          </p:cNvSpPr>
          <p:nvPr>
            <p:ph idx="1"/>
          </p:nvPr>
        </p:nvSpPr>
        <p:spPr>
          <a:xfrm>
            <a:off x="685800" y="990600"/>
            <a:ext cx="7848600" cy="5257800"/>
          </a:xfrm>
        </p:spPr>
        <p:txBody>
          <a:bodyPr>
            <a:normAutofit/>
          </a:bodyPr>
          <a:lstStyle/>
          <a:p>
            <a:r>
              <a:rPr lang="en-US" b="1" dirty="0"/>
              <a:t>An array is a collection of similar data </a:t>
            </a:r>
            <a:r>
              <a:rPr lang="en-US" b="1" dirty="0" smtClean="0"/>
              <a:t>elements.</a:t>
            </a:r>
            <a:endParaRPr lang="tr-TR" b="1" dirty="0" smtClean="0"/>
          </a:p>
          <a:p>
            <a:r>
              <a:rPr lang="en-US" b="1" dirty="0" smtClean="0"/>
              <a:t>These </a:t>
            </a:r>
            <a:r>
              <a:rPr lang="en-US" b="1" dirty="0"/>
              <a:t>data elements have the same data </a:t>
            </a:r>
            <a:r>
              <a:rPr lang="en-US" b="1" dirty="0" smtClean="0"/>
              <a:t>type.</a:t>
            </a:r>
            <a:endParaRPr lang="tr-TR" b="1" dirty="0" smtClean="0"/>
          </a:p>
          <a:p>
            <a:r>
              <a:rPr lang="en-US" b="1" dirty="0" smtClean="0"/>
              <a:t>The </a:t>
            </a:r>
            <a:r>
              <a:rPr lang="en-US" b="1" dirty="0"/>
              <a:t>elements of the array are stored in consecutive memory locations and are referenced by an index (also known as the subscript). </a:t>
            </a:r>
            <a:endParaRPr lang="tr-TR" b="1" dirty="0" smtClean="0"/>
          </a:p>
          <a:p>
            <a:r>
              <a:rPr lang="en-US" b="1" dirty="0" smtClean="0"/>
              <a:t>The subscript/</a:t>
            </a:r>
            <a:r>
              <a:rPr lang="tr-TR" b="1" dirty="0" err="1" smtClean="0"/>
              <a:t>index</a:t>
            </a:r>
            <a:r>
              <a:rPr lang="en-US" b="1" dirty="0" smtClean="0"/>
              <a:t> </a:t>
            </a:r>
            <a:r>
              <a:rPr lang="en-US" b="1" dirty="0"/>
              <a:t>is an ordinal number which is used to identify an element of the array.</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139213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smtClean="0"/>
              <a:t>OPERATIONS ON ARRAYS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00399"/>
          </a:xfrm>
        </p:spPr>
        <p:txBody>
          <a:bodyPr>
            <a:normAutofit fontScale="92500" lnSpcReduction="10000"/>
          </a:bodyPr>
          <a:lstStyle/>
          <a:p>
            <a:r>
              <a:rPr lang="en-US" sz="2600" b="1" dirty="0"/>
              <a:t>Merging Two </a:t>
            </a:r>
            <a:r>
              <a:rPr lang="tr-TR" sz="2600" b="1" dirty="0"/>
              <a:t>A</a:t>
            </a:r>
            <a:r>
              <a:rPr lang="en-US" sz="2600" b="1" dirty="0" err="1" smtClean="0"/>
              <a:t>rrays</a:t>
            </a:r>
            <a:endParaRPr lang="tr-TR" sz="2600" b="1" dirty="0" smtClean="0"/>
          </a:p>
          <a:p>
            <a:r>
              <a:rPr lang="en-US" sz="1600" b="1" dirty="0" smtClean="0"/>
              <a:t>We </a:t>
            </a:r>
            <a:r>
              <a:rPr lang="en-US" sz="1600" b="1" dirty="0"/>
              <a:t>then compare the 2nd element of the second array with the 1st element of the first array. </a:t>
            </a:r>
            <a:endParaRPr lang="tr-TR" sz="1600" b="1" dirty="0" smtClean="0"/>
          </a:p>
          <a:p>
            <a:r>
              <a:rPr lang="en-US" sz="1600" b="1" dirty="0" smtClean="0"/>
              <a:t>Since </a:t>
            </a:r>
            <a:r>
              <a:rPr lang="en-US" sz="1600" b="1" dirty="0"/>
              <a:t>20 &lt; 22, now 20 is stored as the second element of the merged array. </a:t>
            </a:r>
            <a:endParaRPr lang="tr-TR" sz="1600" b="1" dirty="0" smtClean="0"/>
          </a:p>
          <a:p>
            <a:r>
              <a:rPr lang="en-US" sz="1600" b="1" dirty="0" smtClean="0"/>
              <a:t>Next</a:t>
            </a:r>
            <a:r>
              <a:rPr lang="en-US" sz="1600" b="1" dirty="0"/>
              <a:t>, the 2nd element of the first array is compared with the 2nd element of the second array. </a:t>
            </a:r>
            <a:endParaRPr lang="tr-TR" sz="1600" b="1" dirty="0" smtClean="0"/>
          </a:p>
          <a:p>
            <a:r>
              <a:rPr lang="en-US" sz="1600" b="1" dirty="0" smtClean="0"/>
              <a:t>Since </a:t>
            </a:r>
            <a:r>
              <a:rPr lang="en-US" sz="1600" b="1" dirty="0"/>
              <a:t>30 &gt; 22, we store 22 as the third element of the merged array. </a:t>
            </a:r>
            <a:endParaRPr lang="tr-TR" sz="1600" b="1" dirty="0" smtClean="0"/>
          </a:p>
          <a:p>
            <a:r>
              <a:rPr lang="en-US" sz="1600" b="1" dirty="0" smtClean="0"/>
              <a:t>Now</a:t>
            </a:r>
            <a:r>
              <a:rPr lang="en-US" sz="1600" b="1" dirty="0"/>
              <a:t>, we will compare the 2nd element of the first array with the 3rd element of the second array. </a:t>
            </a:r>
            <a:endParaRPr lang="tr-TR" sz="1600" b="1" dirty="0" smtClean="0"/>
          </a:p>
          <a:p>
            <a:r>
              <a:rPr lang="en-US" sz="1600" b="1" dirty="0" smtClean="0"/>
              <a:t>Because </a:t>
            </a:r>
            <a:r>
              <a:rPr lang="en-US" sz="1600" b="1" dirty="0"/>
              <a:t>30 &lt; 31, we store 30 as the 4th element of the merged array. This procedure will be repeated until elements of both the arrays are placed in the right location in the merged array. </a:t>
            </a:r>
            <a:endParaRPr lang="tr-TR" sz="1600" b="1" dirty="0" smtClean="0"/>
          </a:p>
        </p:txBody>
      </p:sp>
      <p:pic>
        <p:nvPicPr>
          <p:cNvPr id="3" name="Picture 2"/>
          <p:cNvPicPr>
            <a:picLocks noChangeAspect="1"/>
          </p:cNvPicPr>
          <p:nvPr/>
        </p:nvPicPr>
        <p:blipFill>
          <a:blip r:embed="rId3"/>
          <a:stretch>
            <a:fillRect/>
          </a:stretch>
        </p:blipFill>
        <p:spPr>
          <a:xfrm>
            <a:off x="895350" y="4193177"/>
            <a:ext cx="7429500" cy="1485900"/>
          </a:xfrm>
          <a:prstGeom prst="rect">
            <a:avLst/>
          </a:prstGeom>
        </p:spPr>
      </p:pic>
    </p:spTree>
    <p:extLst>
      <p:ext uri="{BB962C8B-B14F-4D97-AF65-F5344CB8AC3E}">
        <p14:creationId xmlns:p14="http://schemas.microsoft.com/office/powerpoint/2010/main" val="4004672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2285999"/>
          </a:xfrm>
        </p:spPr>
        <p:txBody>
          <a:bodyPr>
            <a:normAutofit fontScale="85000" lnSpcReduction="20000"/>
          </a:bodyPr>
          <a:lstStyle/>
          <a:p>
            <a:r>
              <a:rPr lang="en-US" b="1" dirty="0"/>
              <a:t>Like variables of other data types, we can also pass an array to a </a:t>
            </a:r>
            <a:r>
              <a:rPr lang="en-US" b="1" dirty="0" smtClean="0"/>
              <a:t>function.</a:t>
            </a:r>
            <a:endParaRPr lang="tr-TR" b="1" dirty="0" smtClean="0"/>
          </a:p>
          <a:p>
            <a:r>
              <a:rPr lang="en-US" b="1" dirty="0" smtClean="0"/>
              <a:t>In </a:t>
            </a:r>
            <a:r>
              <a:rPr lang="en-US" b="1" dirty="0"/>
              <a:t>some situations, you may want to pass individual elements of the array; while in other situations, you may want to pass the entire array. </a:t>
            </a:r>
            <a:endParaRPr lang="tr-TR" b="1" dirty="0" smtClean="0"/>
          </a:p>
          <a:p>
            <a:r>
              <a:rPr lang="en-US" b="1" dirty="0" smtClean="0"/>
              <a:t>In </a:t>
            </a:r>
            <a:r>
              <a:rPr lang="en-US" b="1" dirty="0"/>
              <a:t>this section, we will discuss both the cases. </a:t>
            </a:r>
            <a:endParaRPr lang="tr-TR" b="1" dirty="0" smtClean="0"/>
          </a:p>
          <a:p>
            <a:r>
              <a:rPr lang="en-US" b="1" dirty="0" smtClean="0"/>
              <a:t>Look </a:t>
            </a:r>
            <a:r>
              <a:rPr lang="en-US" b="1" dirty="0"/>
              <a:t>at Fig. 3.20 which will help you understand the concept.</a:t>
            </a:r>
          </a:p>
          <a:p>
            <a:endParaRPr lang="tr-TR" sz="1600" b="1" dirty="0" smtClean="0"/>
          </a:p>
        </p:txBody>
      </p:sp>
      <p:pic>
        <p:nvPicPr>
          <p:cNvPr id="5" name="Picture 4"/>
          <p:cNvPicPr>
            <a:picLocks noChangeAspect="1"/>
          </p:cNvPicPr>
          <p:nvPr/>
        </p:nvPicPr>
        <p:blipFill>
          <a:blip r:embed="rId3"/>
          <a:stretch>
            <a:fillRect/>
          </a:stretch>
        </p:blipFill>
        <p:spPr>
          <a:xfrm>
            <a:off x="1347651" y="3429000"/>
            <a:ext cx="6096000" cy="2524125"/>
          </a:xfrm>
          <a:prstGeom prst="rect">
            <a:avLst/>
          </a:prstGeom>
        </p:spPr>
      </p:pic>
    </p:spTree>
    <p:extLst>
      <p:ext uri="{BB962C8B-B14F-4D97-AF65-F5344CB8AC3E}">
        <p14:creationId xmlns:p14="http://schemas.microsoft.com/office/powerpoint/2010/main" val="72127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3352800"/>
            <a:ext cx="7848600" cy="2971800"/>
          </a:xfrm>
        </p:spPr>
        <p:txBody>
          <a:bodyPr>
            <a:normAutofit fontScale="92500" lnSpcReduction="10000"/>
          </a:bodyPr>
          <a:lstStyle/>
          <a:p>
            <a:r>
              <a:rPr lang="tr-TR" sz="3000" b="1" dirty="0" smtClean="0"/>
              <a:t>Passing </a:t>
            </a:r>
            <a:r>
              <a:rPr lang="tr-TR" sz="3000" b="1" dirty="0"/>
              <a:t>Data </a:t>
            </a:r>
            <a:r>
              <a:rPr lang="tr-TR" sz="3000" b="1" dirty="0" smtClean="0"/>
              <a:t>Values</a:t>
            </a:r>
          </a:p>
          <a:p>
            <a:r>
              <a:rPr lang="en-US" b="1" dirty="0"/>
              <a:t>In the above example, only one element of the array is passed to the called function. </a:t>
            </a:r>
            <a:endParaRPr lang="tr-TR" b="1" dirty="0" smtClean="0"/>
          </a:p>
          <a:p>
            <a:r>
              <a:rPr lang="en-US" b="1" dirty="0" smtClean="0"/>
              <a:t>This </a:t>
            </a:r>
            <a:r>
              <a:rPr lang="en-US" b="1" dirty="0"/>
              <a:t>is done by using the index expression. </a:t>
            </a:r>
            <a:endParaRPr lang="tr-TR" b="1" dirty="0" smtClean="0"/>
          </a:p>
          <a:p>
            <a:r>
              <a:rPr lang="en-US" b="1" dirty="0" smtClean="0"/>
              <a:t>Here</a:t>
            </a:r>
            <a:r>
              <a:rPr lang="en-US" b="1" dirty="0"/>
              <a:t>, </a:t>
            </a:r>
            <a:r>
              <a:rPr lang="en-US" b="1" dirty="0" err="1"/>
              <a:t>arr</a:t>
            </a:r>
            <a:r>
              <a:rPr lang="en-US" b="1" dirty="0"/>
              <a:t>[3] evaluates to a single integer </a:t>
            </a:r>
            <a:r>
              <a:rPr lang="en-US" b="1" dirty="0" smtClean="0"/>
              <a:t>value.</a:t>
            </a:r>
            <a:endParaRPr lang="tr-TR" b="1" dirty="0" smtClean="0"/>
          </a:p>
          <a:p>
            <a:r>
              <a:rPr lang="en-US" b="1" dirty="0" smtClean="0"/>
              <a:t>The </a:t>
            </a:r>
            <a:r>
              <a:rPr lang="en-US" b="1" dirty="0"/>
              <a:t>called </a:t>
            </a:r>
            <a:r>
              <a:rPr lang="tr-TR" b="1" dirty="0" smtClean="0"/>
              <a:t>function does not know </a:t>
            </a:r>
            <a:r>
              <a:rPr lang="en-US" b="1" dirty="0" smtClean="0"/>
              <a:t>whether </a:t>
            </a:r>
            <a:r>
              <a:rPr lang="en-US" b="1" dirty="0"/>
              <a:t>a normal integer variable is passed to it or an array value is passed. </a:t>
            </a:r>
            <a:endParaRPr lang="tr-TR" b="1" dirty="0" smtClean="0"/>
          </a:p>
        </p:txBody>
      </p:sp>
      <p:pic>
        <p:nvPicPr>
          <p:cNvPr id="3" name="Picture 2"/>
          <p:cNvPicPr>
            <a:picLocks noChangeAspect="1"/>
          </p:cNvPicPr>
          <p:nvPr/>
        </p:nvPicPr>
        <p:blipFill>
          <a:blip r:embed="rId3"/>
          <a:stretch>
            <a:fillRect/>
          </a:stretch>
        </p:blipFill>
        <p:spPr>
          <a:xfrm>
            <a:off x="990600" y="1235075"/>
            <a:ext cx="7235166" cy="1871889"/>
          </a:xfrm>
          <a:prstGeom prst="rect">
            <a:avLst/>
          </a:prstGeom>
        </p:spPr>
      </p:pic>
    </p:spTree>
    <p:extLst>
      <p:ext uri="{BB962C8B-B14F-4D97-AF65-F5344CB8AC3E}">
        <p14:creationId xmlns:p14="http://schemas.microsoft.com/office/powerpoint/2010/main" val="4037973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76599"/>
          </a:xfrm>
        </p:spPr>
        <p:txBody>
          <a:bodyPr>
            <a:normAutofit fontScale="92500" lnSpcReduction="20000"/>
          </a:bodyPr>
          <a:lstStyle/>
          <a:p>
            <a:r>
              <a:rPr lang="tr-TR" sz="2600" b="1" dirty="0"/>
              <a:t>Passing </a:t>
            </a:r>
            <a:r>
              <a:rPr lang="tr-TR" sz="2600" b="1" dirty="0" smtClean="0"/>
              <a:t>Addresses</a:t>
            </a:r>
          </a:p>
          <a:p>
            <a:r>
              <a:rPr lang="en-US" b="1" dirty="0"/>
              <a:t>Like ordinary variables, we can pass the address of an individual array element by preceding the indexed array element with the address operator. </a:t>
            </a:r>
            <a:endParaRPr lang="tr-TR" b="1" dirty="0" smtClean="0"/>
          </a:p>
          <a:p>
            <a:r>
              <a:rPr lang="en-US" b="1" dirty="0" smtClean="0"/>
              <a:t>Therefore</a:t>
            </a:r>
            <a:r>
              <a:rPr lang="en-US" b="1" dirty="0"/>
              <a:t>, to pass the address of the fourth element of the array to the called function, we will write &amp;</a:t>
            </a:r>
            <a:r>
              <a:rPr lang="en-US" b="1" dirty="0" err="1"/>
              <a:t>arr</a:t>
            </a:r>
            <a:r>
              <a:rPr lang="en-US" b="1" dirty="0"/>
              <a:t>[3</a:t>
            </a:r>
            <a:r>
              <a:rPr lang="en-US" b="1" dirty="0" smtClean="0"/>
              <a:t>].</a:t>
            </a:r>
            <a:endParaRPr lang="tr-TR" b="1" dirty="0" smtClean="0"/>
          </a:p>
          <a:p>
            <a:r>
              <a:rPr lang="en-US" b="1" dirty="0" smtClean="0"/>
              <a:t>However</a:t>
            </a:r>
            <a:r>
              <a:rPr lang="en-US" b="1" dirty="0"/>
              <a:t>, in the called function, the value of the array element must be accessed using the indirection (*) operator. </a:t>
            </a:r>
            <a:endParaRPr lang="tr-TR" b="1" dirty="0" smtClean="0"/>
          </a:p>
          <a:p>
            <a:r>
              <a:rPr lang="en-US" b="1" dirty="0" smtClean="0"/>
              <a:t>Look </a:t>
            </a:r>
            <a:r>
              <a:rPr lang="en-US" b="1" dirty="0"/>
              <a:t>at the code shown in Fig. 3.21(b</a:t>
            </a:r>
            <a:r>
              <a:rPr lang="en-US" b="1" dirty="0" smtClean="0"/>
              <a:t>).</a:t>
            </a:r>
            <a:endParaRPr lang="tr-TR" b="1" dirty="0" smtClean="0"/>
          </a:p>
        </p:txBody>
      </p:sp>
      <p:pic>
        <p:nvPicPr>
          <p:cNvPr id="3" name="Picture 2"/>
          <p:cNvPicPr>
            <a:picLocks noChangeAspect="1"/>
          </p:cNvPicPr>
          <p:nvPr/>
        </p:nvPicPr>
        <p:blipFill>
          <a:blip r:embed="rId3"/>
          <a:stretch>
            <a:fillRect/>
          </a:stretch>
        </p:blipFill>
        <p:spPr>
          <a:xfrm>
            <a:off x="894806" y="4435475"/>
            <a:ext cx="7469644" cy="1889125"/>
          </a:xfrm>
          <a:prstGeom prst="rect">
            <a:avLst/>
          </a:prstGeom>
        </p:spPr>
      </p:pic>
    </p:spTree>
    <p:extLst>
      <p:ext uri="{BB962C8B-B14F-4D97-AF65-F5344CB8AC3E}">
        <p14:creationId xmlns:p14="http://schemas.microsoft.com/office/powerpoint/2010/main" val="1850396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276599"/>
          </a:xfrm>
        </p:spPr>
        <p:txBody>
          <a:bodyPr>
            <a:normAutofit fontScale="92500" lnSpcReduction="20000"/>
          </a:bodyPr>
          <a:lstStyle/>
          <a:p>
            <a:r>
              <a:rPr lang="tr-TR" sz="3000" b="1" dirty="0" smtClean="0"/>
              <a:t>Passing </a:t>
            </a:r>
            <a:r>
              <a:rPr lang="tr-TR" sz="3000" b="1" dirty="0"/>
              <a:t>the </a:t>
            </a:r>
            <a:r>
              <a:rPr lang="tr-TR" sz="3000" b="1" dirty="0" smtClean="0"/>
              <a:t>Entire Array</a:t>
            </a:r>
          </a:p>
          <a:p>
            <a:r>
              <a:rPr lang="en-US" b="1" dirty="0"/>
              <a:t>We have discussed that in C the array name refers to the first byte of the array in the memory. </a:t>
            </a:r>
            <a:endParaRPr lang="tr-TR" b="1" dirty="0" smtClean="0"/>
          </a:p>
          <a:p>
            <a:r>
              <a:rPr lang="en-US" b="1" dirty="0" smtClean="0"/>
              <a:t>The </a:t>
            </a:r>
            <a:r>
              <a:rPr lang="en-US" b="1" dirty="0"/>
              <a:t>address of the remaining elements in the array can be calculated using the array name and the index value of the element. </a:t>
            </a:r>
            <a:endParaRPr lang="tr-TR" b="1" dirty="0" smtClean="0"/>
          </a:p>
          <a:p>
            <a:r>
              <a:rPr lang="en-US" b="1" dirty="0" smtClean="0"/>
              <a:t>Therefore</a:t>
            </a:r>
            <a:r>
              <a:rPr lang="en-US" b="1" dirty="0"/>
              <a:t>, when we need to pass an entire array to a function, we can simply pass the name of the </a:t>
            </a:r>
            <a:r>
              <a:rPr lang="en-US" b="1" dirty="0" smtClean="0"/>
              <a:t>array.</a:t>
            </a:r>
            <a:endParaRPr lang="tr-TR" b="1" dirty="0" smtClean="0"/>
          </a:p>
          <a:p>
            <a:r>
              <a:rPr lang="en-US" b="1" dirty="0" smtClean="0"/>
              <a:t>Figure </a:t>
            </a:r>
            <a:r>
              <a:rPr lang="en-US" b="1" dirty="0"/>
              <a:t>3.22 illustrates the code which passes the entire array to the called function.</a:t>
            </a:r>
          </a:p>
          <a:p>
            <a:endParaRPr lang="tr-TR" b="1" dirty="0" smtClean="0"/>
          </a:p>
        </p:txBody>
      </p:sp>
      <p:pic>
        <p:nvPicPr>
          <p:cNvPr id="5" name="Picture 4"/>
          <p:cNvPicPr>
            <a:picLocks noChangeAspect="1"/>
          </p:cNvPicPr>
          <p:nvPr/>
        </p:nvPicPr>
        <p:blipFill>
          <a:blip r:embed="rId3"/>
          <a:stretch>
            <a:fillRect/>
          </a:stretch>
        </p:blipFill>
        <p:spPr>
          <a:xfrm>
            <a:off x="1066800" y="4200525"/>
            <a:ext cx="7153774" cy="1971675"/>
          </a:xfrm>
          <a:prstGeom prst="rect">
            <a:avLst/>
          </a:prstGeom>
        </p:spPr>
      </p:pic>
    </p:spTree>
    <p:extLst>
      <p:ext uri="{BB962C8B-B14F-4D97-AF65-F5344CB8AC3E}">
        <p14:creationId xmlns:p14="http://schemas.microsoft.com/office/powerpoint/2010/main" val="1551243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85000" lnSpcReduction="20000"/>
          </a:bodyPr>
          <a:lstStyle/>
          <a:p>
            <a:r>
              <a:rPr lang="tr-TR" sz="3300" b="1" dirty="0" smtClean="0"/>
              <a:t>Passing </a:t>
            </a:r>
            <a:r>
              <a:rPr lang="tr-TR" sz="3300" b="1" dirty="0"/>
              <a:t>the </a:t>
            </a:r>
            <a:r>
              <a:rPr lang="tr-TR" sz="3300" b="1" dirty="0" smtClean="0"/>
              <a:t>Entire Array</a:t>
            </a:r>
          </a:p>
          <a:p>
            <a:r>
              <a:rPr lang="en-US" b="1" dirty="0"/>
              <a:t>A function that accepts an array can declare the formal parameter in either of the two following </a:t>
            </a:r>
            <a:r>
              <a:rPr lang="en-US" b="1" dirty="0" smtClean="0"/>
              <a:t>ways.</a:t>
            </a:r>
            <a:endParaRPr lang="tr-TR" b="1" dirty="0" smtClean="0"/>
          </a:p>
          <a:p>
            <a:pPr marL="68580" indent="0">
              <a:buNone/>
            </a:pPr>
            <a:r>
              <a:rPr lang="tr-TR" b="1" dirty="0" smtClean="0"/>
              <a:t>	</a:t>
            </a:r>
            <a:r>
              <a:rPr lang="en-US" b="1" dirty="0" err="1" smtClean="0"/>
              <a:t>func</a:t>
            </a:r>
            <a:r>
              <a:rPr lang="en-US" b="1" dirty="0" smtClean="0"/>
              <a:t>(</a:t>
            </a:r>
            <a:r>
              <a:rPr lang="en-US" b="1" dirty="0" err="1" smtClean="0"/>
              <a:t>int</a:t>
            </a:r>
            <a:r>
              <a:rPr lang="en-US" b="1" dirty="0" smtClean="0"/>
              <a:t> </a:t>
            </a:r>
            <a:r>
              <a:rPr lang="en-US" b="1" dirty="0" err="1"/>
              <a:t>arr</a:t>
            </a:r>
            <a:r>
              <a:rPr lang="en-US" b="1" dirty="0"/>
              <a:t>[]); or </a:t>
            </a:r>
            <a:r>
              <a:rPr lang="en-US" b="1" dirty="0" err="1"/>
              <a:t>func</a:t>
            </a:r>
            <a:r>
              <a:rPr lang="en-US" b="1" dirty="0"/>
              <a:t>(</a:t>
            </a:r>
            <a:r>
              <a:rPr lang="en-US" b="1" dirty="0" err="1"/>
              <a:t>int</a:t>
            </a:r>
            <a:r>
              <a:rPr lang="en-US" b="1" dirty="0"/>
              <a:t> *</a:t>
            </a:r>
            <a:r>
              <a:rPr lang="en-US" b="1" dirty="0" err="1"/>
              <a:t>arr</a:t>
            </a:r>
            <a:r>
              <a:rPr lang="en-US" b="1" dirty="0"/>
              <a:t>); </a:t>
            </a:r>
            <a:endParaRPr lang="tr-TR" b="1" dirty="0" smtClean="0"/>
          </a:p>
          <a:p>
            <a:r>
              <a:rPr lang="en-US" b="1" dirty="0" smtClean="0"/>
              <a:t>When </a:t>
            </a:r>
            <a:r>
              <a:rPr lang="en-US" b="1" dirty="0"/>
              <a:t>we pass the name of an array to a function, the address of the zeroth element of the array is copied to the local pointer variable in the function. </a:t>
            </a:r>
            <a:endParaRPr lang="tr-TR" b="1" dirty="0" smtClean="0"/>
          </a:p>
          <a:p>
            <a:r>
              <a:rPr lang="en-US" b="1" dirty="0" smtClean="0"/>
              <a:t>When </a:t>
            </a:r>
            <a:r>
              <a:rPr lang="en-US" b="1" dirty="0"/>
              <a:t>a formal parameter is declared in a function header as an array, it is interpreted as a pointer to a variable and not as an array. </a:t>
            </a:r>
            <a:endParaRPr lang="tr-TR" b="1" dirty="0" smtClean="0"/>
          </a:p>
          <a:p>
            <a:r>
              <a:rPr lang="en-US" b="1" dirty="0" smtClean="0"/>
              <a:t>With </a:t>
            </a:r>
            <a:r>
              <a:rPr lang="en-US" b="1" dirty="0"/>
              <a:t>this pointer variable you can access all the elements of the array by using the expression: </a:t>
            </a:r>
            <a:r>
              <a:rPr lang="en-US" b="1" dirty="0" err="1"/>
              <a:t>array_name</a:t>
            </a:r>
            <a:r>
              <a:rPr lang="en-US" b="1" dirty="0"/>
              <a:t> + index. </a:t>
            </a:r>
            <a:endParaRPr lang="tr-TR" b="1" dirty="0" smtClean="0"/>
          </a:p>
          <a:p>
            <a:r>
              <a:rPr lang="en-US" b="1" dirty="0" smtClean="0"/>
              <a:t>You </a:t>
            </a:r>
            <a:r>
              <a:rPr lang="en-US" b="1" dirty="0"/>
              <a:t>can also pass the size of the array as another parameter to the function. </a:t>
            </a:r>
            <a:endParaRPr lang="tr-TR" b="1" dirty="0" smtClean="0"/>
          </a:p>
          <a:p>
            <a:r>
              <a:rPr lang="en-US" b="1" dirty="0" smtClean="0"/>
              <a:t>So </a:t>
            </a:r>
            <a:r>
              <a:rPr lang="en-US" b="1" dirty="0"/>
              <a:t>for a function that accepts an array as parameter, the declaration should be as follows. </a:t>
            </a:r>
            <a:endParaRPr lang="tr-TR" b="1" dirty="0" smtClean="0"/>
          </a:p>
          <a:p>
            <a:pPr marL="68580" indent="0">
              <a:buNone/>
            </a:pPr>
            <a:r>
              <a:rPr lang="tr-TR" b="1" dirty="0" smtClean="0"/>
              <a:t>	</a:t>
            </a:r>
            <a:r>
              <a:rPr lang="en-US" b="1" dirty="0" err="1" smtClean="0"/>
              <a:t>func</a:t>
            </a:r>
            <a:r>
              <a:rPr lang="en-US" b="1" dirty="0" smtClean="0"/>
              <a:t>(</a:t>
            </a:r>
            <a:r>
              <a:rPr lang="en-US" b="1" dirty="0" err="1" smtClean="0"/>
              <a:t>int</a:t>
            </a:r>
            <a:r>
              <a:rPr lang="en-US" b="1" dirty="0" smtClean="0"/>
              <a:t> </a:t>
            </a:r>
            <a:r>
              <a:rPr lang="en-US" b="1" dirty="0" err="1"/>
              <a:t>arr</a:t>
            </a:r>
            <a:r>
              <a:rPr lang="en-US" b="1" dirty="0"/>
              <a:t>[], </a:t>
            </a:r>
            <a:r>
              <a:rPr lang="en-US" b="1" dirty="0" err="1"/>
              <a:t>int</a:t>
            </a:r>
            <a:r>
              <a:rPr lang="en-US" b="1" dirty="0"/>
              <a:t> n); or </a:t>
            </a:r>
            <a:r>
              <a:rPr lang="en-US" b="1" dirty="0" err="1"/>
              <a:t>func</a:t>
            </a:r>
            <a:r>
              <a:rPr lang="en-US" b="1" dirty="0"/>
              <a:t>(</a:t>
            </a:r>
            <a:r>
              <a:rPr lang="en-US" b="1" dirty="0" err="1"/>
              <a:t>int</a:t>
            </a:r>
            <a:r>
              <a:rPr lang="en-US" b="1" dirty="0"/>
              <a:t> *</a:t>
            </a:r>
            <a:r>
              <a:rPr lang="en-US" b="1" dirty="0" err="1"/>
              <a:t>arr</a:t>
            </a:r>
            <a:r>
              <a:rPr lang="en-US" b="1" dirty="0"/>
              <a:t>, </a:t>
            </a:r>
            <a:r>
              <a:rPr lang="en-US" b="1" dirty="0" err="1"/>
              <a:t>int</a:t>
            </a:r>
            <a:r>
              <a:rPr lang="en-US" b="1" dirty="0"/>
              <a:t> n); </a:t>
            </a:r>
            <a:endParaRPr lang="tr-TR" b="1" dirty="0" smtClean="0"/>
          </a:p>
          <a:p>
            <a:endParaRPr lang="tr-TR" b="1" dirty="0" smtClean="0"/>
          </a:p>
        </p:txBody>
      </p:sp>
    </p:spTree>
    <p:extLst>
      <p:ext uri="{BB962C8B-B14F-4D97-AF65-F5344CB8AC3E}">
        <p14:creationId xmlns:p14="http://schemas.microsoft.com/office/powerpoint/2010/main" val="3180948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a:t>
            </a:r>
            <a:r>
              <a:rPr lang="tr-TR" sz="2400" b="1" dirty="0" smtClean="0"/>
              <a:t>A</a:t>
            </a:r>
            <a:r>
              <a:rPr lang="en-US" sz="2400" b="1" dirty="0" smtClean="0"/>
              <a:t>SSIN</a:t>
            </a:r>
            <a:r>
              <a:rPr lang="tr-TR" sz="2400" b="1" dirty="0" smtClean="0"/>
              <a:t>G</a:t>
            </a:r>
            <a:r>
              <a:rPr lang="en-US" sz="2400" b="1" dirty="0" smtClean="0"/>
              <a:t> </a:t>
            </a:r>
            <a:r>
              <a:rPr lang="tr-TR" sz="2400" b="1" dirty="0" smtClean="0"/>
              <a:t>A</a:t>
            </a:r>
            <a:r>
              <a:rPr lang="en-US" sz="2400" b="1" dirty="0" smtClean="0"/>
              <a:t>RR</a:t>
            </a:r>
            <a:r>
              <a:rPr lang="tr-TR" sz="2400" b="1" dirty="0" smtClean="0"/>
              <a:t>A</a:t>
            </a:r>
            <a:r>
              <a:rPr lang="en-US" sz="2400" b="1" dirty="0" smtClean="0"/>
              <a:t>YS </a:t>
            </a:r>
            <a:r>
              <a:rPr lang="en-US" sz="2400" b="1" dirty="0"/>
              <a:t>TO FUNCTIONS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36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85000" lnSpcReduction="20000"/>
          </a:bodyPr>
          <a:lstStyle/>
          <a:p>
            <a:r>
              <a:rPr lang="tr-TR" sz="2800" b="1" dirty="0" smtClean="0"/>
              <a:t>Passing </a:t>
            </a:r>
            <a:r>
              <a:rPr lang="tr-TR" sz="2800" b="1" dirty="0"/>
              <a:t>the </a:t>
            </a:r>
            <a:r>
              <a:rPr lang="tr-TR" sz="2800" b="1" dirty="0" smtClean="0"/>
              <a:t>Entire Array</a:t>
            </a:r>
          </a:p>
          <a:p>
            <a:r>
              <a:rPr lang="en-US" b="1" dirty="0" smtClean="0"/>
              <a:t>It </a:t>
            </a:r>
            <a:r>
              <a:rPr lang="en-US" b="1" dirty="0"/>
              <a:t>is not necessary to pass the whole array to a function. </a:t>
            </a:r>
            <a:endParaRPr lang="tr-TR" b="1" dirty="0" smtClean="0"/>
          </a:p>
          <a:p>
            <a:r>
              <a:rPr lang="en-US" b="1" dirty="0" smtClean="0"/>
              <a:t>We </a:t>
            </a:r>
            <a:r>
              <a:rPr lang="en-US" b="1" dirty="0"/>
              <a:t>can also pass a part of the array known as a sub-array. </a:t>
            </a:r>
            <a:endParaRPr lang="tr-TR" b="1" dirty="0" smtClean="0"/>
          </a:p>
          <a:p>
            <a:r>
              <a:rPr lang="en-US" b="1" dirty="0" smtClean="0"/>
              <a:t>A </a:t>
            </a:r>
            <a:r>
              <a:rPr lang="en-US" b="1" dirty="0"/>
              <a:t>pointer to a sub-array is also an array pointer. </a:t>
            </a:r>
            <a:endParaRPr lang="tr-TR" b="1" dirty="0" smtClean="0"/>
          </a:p>
          <a:p>
            <a:r>
              <a:rPr lang="en-US" b="1" dirty="0" smtClean="0"/>
              <a:t>For </a:t>
            </a:r>
            <a:r>
              <a:rPr lang="en-US" b="1" dirty="0"/>
              <a:t>example, if we want to send the array starting from the third element then we can pass the address of the third element and the size of the sub-array, i.e., if there are 10 elements in the array, and we want to pass the array starting from the third element, then only eight elements would be part of the sub-array. </a:t>
            </a:r>
            <a:endParaRPr lang="tr-TR" b="1" dirty="0" smtClean="0"/>
          </a:p>
          <a:p>
            <a:r>
              <a:rPr lang="en-US" b="1" dirty="0" smtClean="0"/>
              <a:t>So </a:t>
            </a:r>
            <a:r>
              <a:rPr lang="en-US" b="1" dirty="0"/>
              <a:t>the function call can be written as </a:t>
            </a:r>
            <a:r>
              <a:rPr lang="en-US" b="1" dirty="0" err="1"/>
              <a:t>func</a:t>
            </a:r>
            <a:r>
              <a:rPr lang="en-US" b="1" dirty="0"/>
              <a:t>(&amp;</a:t>
            </a:r>
            <a:r>
              <a:rPr lang="en-US" b="1" dirty="0" err="1"/>
              <a:t>arr</a:t>
            </a:r>
            <a:r>
              <a:rPr lang="en-US" b="1" dirty="0"/>
              <a:t>[2], 8);  </a:t>
            </a:r>
            <a:endParaRPr lang="tr-TR" b="1" dirty="0" smtClean="0"/>
          </a:p>
          <a:p>
            <a:r>
              <a:rPr lang="en-US" b="1" dirty="0" smtClean="0"/>
              <a:t>Note </a:t>
            </a:r>
            <a:r>
              <a:rPr lang="en-US" b="1" dirty="0"/>
              <a:t>that in case we want the called function to make no changes to the array, the array must be received as a constant array by the called function. </a:t>
            </a:r>
            <a:endParaRPr lang="tr-TR" b="1" dirty="0" smtClean="0"/>
          </a:p>
          <a:p>
            <a:r>
              <a:rPr lang="en-US" b="1" dirty="0" smtClean="0"/>
              <a:t>This </a:t>
            </a:r>
            <a:r>
              <a:rPr lang="en-US" b="1" dirty="0"/>
              <a:t>prevents any type of unintentional modifications of the array elements. </a:t>
            </a:r>
            <a:endParaRPr lang="tr-TR" b="1" dirty="0" smtClean="0"/>
          </a:p>
          <a:p>
            <a:r>
              <a:rPr lang="en-US" b="1" dirty="0" smtClean="0"/>
              <a:t>To </a:t>
            </a:r>
            <a:r>
              <a:rPr lang="en-US" b="1" dirty="0"/>
              <a:t>declare an array as a constant array, simply add the keyword </a:t>
            </a:r>
            <a:r>
              <a:rPr lang="en-US" b="1" dirty="0" err="1"/>
              <a:t>const</a:t>
            </a:r>
            <a:r>
              <a:rPr lang="en-US" b="1" dirty="0"/>
              <a:t> before the data type of the array.</a:t>
            </a:r>
            <a:endParaRPr lang="tr-TR" b="1" dirty="0" smtClean="0"/>
          </a:p>
        </p:txBody>
      </p:sp>
    </p:spTree>
    <p:extLst>
      <p:ext uri="{BB962C8B-B14F-4D97-AF65-F5344CB8AC3E}">
        <p14:creationId xmlns:p14="http://schemas.microsoft.com/office/powerpoint/2010/main" val="3721784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505199"/>
          </a:xfrm>
        </p:spPr>
        <p:txBody>
          <a:bodyPr>
            <a:normAutofit fontScale="92500" lnSpcReduction="20000"/>
          </a:bodyPr>
          <a:lstStyle/>
          <a:p>
            <a:r>
              <a:rPr lang="en-US" b="1" dirty="0" smtClean="0"/>
              <a:t>Execute </a:t>
            </a:r>
            <a:r>
              <a:rPr lang="en-US" b="1" dirty="0"/>
              <a:t>the code given below and observe the output </a:t>
            </a:r>
            <a:r>
              <a:rPr lang="tr-TR" b="1" dirty="0" smtClean="0"/>
              <a:t>	</a:t>
            </a:r>
          </a:p>
          <a:p>
            <a:pPr marL="365760" lvl="1" indent="0">
              <a:buNone/>
            </a:pPr>
            <a:r>
              <a:rPr lang="tr-TR" b="1" dirty="0"/>
              <a:t>	</a:t>
            </a:r>
            <a:r>
              <a:rPr lang="en-US" b="1" dirty="0" smtClean="0"/>
              <a:t>main</a:t>
            </a:r>
            <a:r>
              <a:rPr lang="en-US" b="1" dirty="0"/>
              <a:t>() </a:t>
            </a:r>
            <a:endParaRPr lang="tr-TR" b="1" dirty="0" smtClean="0"/>
          </a:p>
          <a:p>
            <a:pPr marL="68580" indent="0">
              <a:buNone/>
            </a:pPr>
            <a:r>
              <a:rPr lang="tr-TR" b="1" dirty="0" smtClean="0"/>
              <a:t>	</a:t>
            </a:r>
            <a:r>
              <a:rPr lang="en-US" b="1" dirty="0" smtClean="0"/>
              <a:t>{</a:t>
            </a:r>
            <a:endParaRPr lang="tr-TR" b="1" dirty="0" smtClean="0"/>
          </a:p>
          <a:p>
            <a:pPr marL="68580" indent="0">
              <a:buNone/>
            </a:pPr>
            <a:r>
              <a:rPr lang="tr-TR" b="1" dirty="0"/>
              <a:t>	</a:t>
            </a:r>
            <a:r>
              <a:rPr lang="tr-TR" b="1" dirty="0" smtClean="0"/>
              <a:t>	</a:t>
            </a:r>
            <a:r>
              <a:rPr lang="en-US" b="1" dirty="0" err="1" smtClean="0"/>
              <a:t>int</a:t>
            </a:r>
            <a:r>
              <a:rPr lang="en-US" b="1" dirty="0" smtClean="0"/>
              <a:t> </a:t>
            </a:r>
            <a:r>
              <a:rPr lang="en-US" b="1" dirty="0" err="1"/>
              <a:t>arr</a:t>
            </a:r>
            <a:r>
              <a:rPr lang="en-US" b="1" dirty="0"/>
              <a:t>[]={1,2,3,4,5</a:t>
            </a:r>
            <a:r>
              <a:rPr lang="en-US" b="1" dirty="0" smtClean="0"/>
              <a:t>};</a:t>
            </a:r>
            <a:endParaRPr lang="tr-TR" b="1" dirty="0" smtClean="0"/>
          </a:p>
          <a:p>
            <a:pPr marL="68580" indent="0">
              <a:buNone/>
            </a:pPr>
            <a:r>
              <a:rPr lang="tr-TR" b="1" dirty="0"/>
              <a:t>	</a:t>
            </a:r>
            <a:r>
              <a:rPr lang="tr-TR" b="1" dirty="0" smtClean="0"/>
              <a:t>	</a:t>
            </a:r>
            <a:r>
              <a:rPr lang="en-US" b="1" dirty="0" err="1" smtClean="0"/>
              <a:t>int</a:t>
            </a:r>
            <a:r>
              <a:rPr lang="en-US" b="1" dirty="0" smtClean="0"/>
              <a:t> </a:t>
            </a:r>
            <a:r>
              <a:rPr lang="en-US" b="1" dirty="0"/>
              <a:t>*</a:t>
            </a:r>
            <a:r>
              <a:rPr lang="en-US" b="1" dirty="0" err="1"/>
              <a:t>ptr</a:t>
            </a:r>
            <a:r>
              <a:rPr lang="en-US" b="1" dirty="0"/>
              <a:t>; </a:t>
            </a:r>
            <a:endParaRPr lang="tr-TR" b="1" dirty="0" smtClean="0"/>
          </a:p>
          <a:p>
            <a:pPr marL="68580" indent="0">
              <a:buNone/>
            </a:pPr>
            <a:r>
              <a:rPr lang="tr-TR" b="1" dirty="0"/>
              <a:t>	</a:t>
            </a:r>
            <a:r>
              <a:rPr lang="tr-TR" b="1" dirty="0" smtClean="0"/>
              <a:t>	</a:t>
            </a:r>
            <a:r>
              <a:rPr lang="en-US" b="1" dirty="0" err="1" smtClean="0"/>
              <a:t>ptr</a:t>
            </a:r>
            <a:r>
              <a:rPr lang="en-US" b="1" dirty="0" smtClean="0"/>
              <a:t> </a:t>
            </a:r>
            <a:r>
              <a:rPr lang="en-US" b="1" dirty="0"/>
              <a:t>= &amp;</a:t>
            </a:r>
            <a:r>
              <a:rPr lang="en-US" b="1" dirty="0" err="1"/>
              <a:t>arr</a:t>
            </a:r>
            <a:r>
              <a:rPr lang="en-US" b="1" dirty="0"/>
              <a:t>[0]; </a:t>
            </a:r>
            <a:endParaRPr lang="tr-TR" b="1" dirty="0" smtClean="0"/>
          </a:p>
          <a:p>
            <a:pPr marL="68580" indent="0">
              <a:buNone/>
            </a:pPr>
            <a:r>
              <a:rPr lang="tr-TR" b="1" dirty="0" smtClean="0"/>
              <a:t>		</a:t>
            </a:r>
            <a:r>
              <a:rPr lang="en-US" b="1" dirty="0" err="1" smtClean="0"/>
              <a:t>printf</a:t>
            </a:r>
            <a:r>
              <a:rPr lang="en-US" b="1" dirty="0"/>
              <a:t>("\n Address of array = %p %p %</a:t>
            </a:r>
            <a:r>
              <a:rPr lang="en-US" b="1" dirty="0" smtClean="0"/>
              <a:t>p</a:t>
            </a:r>
            <a:r>
              <a:rPr lang="tr-TR" b="1" dirty="0" smtClean="0"/>
              <a:t> %p</a:t>
            </a:r>
            <a:r>
              <a:rPr lang="en-US" b="1" dirty="0" smtClean="0"/>
              <a:t>", </a:t>
            </a:r>
            <a:r>
              <a:rPr lang="en-US" b="1" dirty="0" err="1"/>
              <a:t>arr</a:t>
            </a:r>
            <a:r>
              <a:rPr lang="en-US" b="1" dirty="0"/>
              <a:t>, </a:t>
            </a:r>
            <a:r>
              <a:rPr lang="tr-TR" b="1" dirty="0"/>
              <a:t> </a:t>
            </a:r>
            <a:r>
              <a:rPr lang="en-US" b="1" dirty="0" smtClean="0"/>
              <a:t>&amp;</a:t>
            </a:r>
            <a:r>
              <a:rPr lang="en-US" b="1" dirty="0" err="1"/>
              <a:t>arr</a:t>
            </a:r>
            <a:r>
              <a:rPr lang="en-US" b="1" dirty="0"/>
              <a:t>[0], &amp;</a:t>
            </a:r>
            <a:r>
              <a:rPr lang="en-US" b="1" dirty="0" err="1" smtClean="0"/>
              <a:t>arr</a:t>
            </a:r>
            <a:r>
              <a:rPr lang="tr-TR" b="1" dirty="0" smtClean="0"/>
              <a:t>, </a:t>
            </a:r>
            <a:r>
              <a:rPr lang="tr-TR" b="1" dirty="0" err="1" smtClean="0"/>
              <a:t>ptr</a:t>
            </a:r>
            <a:r>
              <a:rPr lang="en-US" b="1" dirty="0" smtClean="0"/>
              <a:t>); </a:t>
            </a:r>
            <a:endParaRPr lang="tr-TR" b="1" dirty="0" smtClean="0"/>
          </a:p>
          <a:p>
            <a:pPr marL="68580" indent="0">
              <a:buNone/>
            </a:pPr>
            <a:r>
              <a:rPr lang="tr-TR" b="1" dirty="0" smtClean="0"/>
              <a:t>	</a:t>
            </a:r>
            <a:r>
              <a:rPr lang="en-US" b="1" dirty="0" smtClean="0"/>
              <a:t>} </a:t>
            </a:r>
            <a:endParaRPr lang="tr-TR" b="1" dirty="0" smtClean="0"/>
          </a:p>
        </p:txBody>
      </p:sp>
      <p:pic>
        <p:nvPicPr>
          <p:cNvPr id="6" name="Picture 5"/>
          <p:cNvPicPr>
            <a:picLocks noChangeAspect="1"/>
          </p:cNvPicPr>
          <p:nvPr/>
        </p:nvPicPr>
        <p:blipFill>
          <a:blip r:embed="rId3"/>
          <a:stretch>
            <a:fillRect/>
          </a:stretch>
        </p:blipFill>
        <p:spPr>
          <a:xfrm>
            <a:off x="1168757" y="4495800"/>
            <a:ext cx="2790825" cy="1733550"/>
          </a:xfrm>
          <a:prstGeom prst="rect">
            <a:avLst/>
          </a:prstGeom>
        </p:spPr>
      </p:pic>
      <p:pic>
        <p:nvPicPr>
          <p:cNvPr id="7" name="Picture 6"/>
          <p:cNvPicPr>
            <a:picLocks noChangeAspect="1"/>
          </p:cNvPicPr>
          <p:nvPr/>
        </p:nvPicPr>
        <p:blipFill>
          <a:blip r:embed="rId4"/>
          <a:stretch>
            <a:fillRect/>
          </a:stretch>
        </p:blipFill>
        <p:spPr>
          <a:xfrm>
            <a:off x="4627325" y="4495800"/>
            <a:ext cx="3282468" cy="1523065"/>
          </a:xfrm>
          <a:prstGeom prst="rect">
            <a:avLst/>
          </a:prstGeom>
        </p:spPr>
      </p:pic>
    </p:spTree>
    <p:extLst>
      <p:ext uri="{BB962C8B-B14F-4D97-AF65-F5344CB8AC3E}">
        <p14:creationId xmlns:p14="http://schemas.microsoft.com/office/powerpoint/2010/main" val="3396405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92500"/>
          </a:bodyPr>
          <a:lstStyle/>
          <a:p>
            <a:r>
              <a:rPr lang="en-US" b="1" dirty="0" smtClean="0"/>
              <a:t>If </a:t>
            </a:r>
            <a:r>
              <a:rPr lang="en-US" b="1" dirty="0"/>
              <a:t>pointer variable </a:t>
            </a:r>
            <a:r>
              <a:rPr lang="en-US" b="1" dirty="0" err="1"/>
              <a:t>ptr</a:t>
            </a:r>
            <a:r>
              <a:rPr lang="en-US" b="1" dirty="0"/>
              <a:t> holds the address of the first element in the array, then the address of successive elements can be calculated by writing </a:t>
            </a:r>
            <a:r>
              <a:rPr lang="en-US" b="1" dirty="0" err="1"/>
              <a:t>ptr</a:t>
            </a:r>
            <a:r>
              <a:rPr lang="en-US" b="1" dirty="0"/>
              <a:t>++.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ptr</a:t>
            </a:r>
            <a:r>
              <a:rPr lang="en-US" b="1" dirty="0"/>
              <a:t> = &amp;</a:t>
            </a:r>
            <a:r>
              <a:rPr lang="en-US" b="1" dirty="0" err="1"/>
              <a:t>arr</a:t>
            </a:r>
            <a:r>
              <a:rPr lang="en-US" b="1" dirty="0"/>
              <a:t>[0]; </a:t>
            </a:r>
            <a:endParaRPr lang="tr-TR" b="1" dirty="0" smtClean="0"/>
          </a:p>
          <a:p>
            <a:pPr marL="68580" indent="0">
              <a:buNone/>
            </a:pPr>
            <a:r>
              <a:rPr lang="tr-TR" b="1" dirty="0" smtClean="0"/>
              <a:t>	</a:t>
            </a:r>
            <a:r>
              <a:rPr lang="en-US" b="1" dirty="0" err="1" smtClean="0"/>
              <a:t>ptr</a:t>
            </a:r>
            <a:r>
              <a:rPr lang="en-US" b="1" dirty="0"/>
              <a:t>++; </a:t>
            </a:r>
            <a:endParaRPr lang="tr-TR" b="1" dirty="0" smtClean="0"/>
          </a:p>
          <a:p>
            <a:pPr marL="68580" indent="0">
              <a:buNone/>
            </a:pPr>
            <a:r>
              <a:rPr lang="tr-TR" b="1" dirty="0" smtClean="0"/>
              <a:t>	</a:t>
            </a:r>
            <a:r>
              <a:rPr lang="en-US" b="1" dirty="0" err="1" smtClean="0"/>
              <a:t>printf</a:t>
            </a:r>
            <a:r>
              <a:rPr lang="en-US" b="1" dirty="0"/>
              <a:t>("\n The value of the second element of the </a:t>
            </a:r>
            <a:r>
              <a:rPr lang="tr-TR" b="1" dirty="0" smtClean="0"/>
              <a:t>		</a:t>
            </a:r>
            <a:r>
              <a:rPr lang="en-US" b="1" dirty="0" smtClean="0"/>
              <a:t>array </a:t>
            </a:r>
            <a:r>
              <a:rPr lang="en-US" b="1" dirty="0"/>
              <a:t>is %d",  *</a:t>
            </a:r>
            <a:r>
              <a:rPr lang="en-US" b="1" dirty="0" err="1"/>
              <a:t>ptr</a:t>
            </a:r>
            <a:r>
              <a:rPr lang="en-US" b="1" dirty="0"/>
              <a:t>); </a:t>
            </a:r>
            <a:endParaRPr lang="tr-TR" b="1" dirty="0" smtClean="0"/>
          </a:p>
          <a:p>
            <a:r>
              <a:rPr lang="en-US" b="1" dirty="0" smtClean="0"/>
              <a:t>The </a:t>
            </a:r>
            <a:r>
              <a:rPr lang="en-US" b="1" dirty="0" err="1"/>
              <a:t>printf</a:t>
            </a:r>
            <a:r>
              <a:rPr lang="en-US" b="1" dirty="0"/>
              <a:t>() function will print the value 2 because after being incremented </a:t>
            </a:r>
            <a:r>
              <a:rPr lang="en-US" b="1" dirty="0" err="1"/>
              <a:t>ptr</a:t>
            </a:r>
            <a:r>
              <a:rPr lang="en-US" b="1" dirty="0"/>
              <a:t> points to the next location. </a:t>
            </a:r>
            <a:endParaRPr lang="tr-TR" b="1" dirty="0" smtClean="0"/>
          </a:p>
          <a:p>
            <a:r>
              <a:rPr lang="en-US" b="1" dirty="0" smtClean="0"/>
              <a:t>One </a:t>
            </a:r>
            <a:r>
              <a:rPr lang="en-US" b="1" dirty="0"/>
              <a:t>point to note here is that if x is an integer variable, then x++; adds 1 to the value of x. </a:t>
            </a:r>
            <a:endParaRPr lang="tr-TR" b="1" dirty="0" smtClean="0"/>
          </a:p>
          <a:p>
            <a:r>
              <a:rPr lang="en-US" b="1" dirty="0" smtClean="0"/>
              <a:t>But </a:t>
            </a:r>
            <a:r>
              <a:rPr lang="en-US" b="1" dirty="0" err="1"/>
              <a:t>ptr</a:t>
            </a:r>
            <a:r>
              <a:rPr lang="en-US" b="1" dirty="0"/>
              <a:t> is a pointer variable, so when we write </a:t>
            </a:r>
            <a:r>
              <a:rPr lang="en-US" b="1" dirty="0" err="1"/>
              <a:t>ptr+i</a:t>
            </a:r>
            <a:r>
              <a:rPr lang="en-US" b="1" dirty="0"/>
              <a:t>, then adding </a:t>
            </a:r>
            <a:r>
              <a:rPr lang="en-US" b="1" dirty="0" err="1"/>
              <a:t>i</a:t>
            </a:r>
            <a:r>
              <a:rPr lang="en-US" b="1" dirty="0"/>
              <a:t> gives a pointer that points </a:t>
            </a:r>
            <a:r>
              <a:rPr lang="en-US" b="1" dirty="0" err="1"/>
              <a:t>i</a:t>
            </a:r>
            <a:r>
              <a:rPr lang="en-US" b="1" dirty="0"/>
              <a:t> elements further along an array than the original pointer. </a:t>
            </a:r>
            <a:endParaRPr lang="tr-TR" b="1" dirty="0" smtClean="0"/>
          </a:p>
        </p:txBody>
      </p:sp>
    </p:spTree>
    <p:extLst>
      <p:ext uri="{BB962C8B-B14F-4D97-AF65-F5344CB8AC3E}">
        <p14:creationId xmlns:p14="http://schemas.microsoft.com/office/powerpoint/2010/main" val="2877565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39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000374"/>
          </a:xfrm>
        </p:spPr>
        <p:txBody>
          <a:bodyPr>
            <a:normAutofit fontScale="92500" lnSpcReduction="10000"/>
          </a:bodyPr>
          <a:lstStyle/>
          <a:p>
            <a:r>
              <a:rPr lang="en-US" b="1" dirty="0" smtClean="0"/>
              <a:t>Since </a:t>
            </a:r>
            <a:r>
              <a:rPr lang="en-US" b="1" dirty="0"/>
              <a:t>++</a:t>
            </a:r>
            <a:r>
              <a:rPr lang="en-US" b="1" dirty="0" err="1"/>
              <a:t>ptr</a:t>
            </a:r>
            <a:r>
              <a:rPr lang="en-US" b="1" dirty="0"/>
              <a:t> and </a:t>
            </a:r>
            <a:r>
              <a:rPr lang="en-US" b="1" dirty="0" err="1"/>
              <a:t>ptr</a:t>
            </a:r>
            <a:r>
              <a:rPr lang="en-US" b="1" dirty="0"/>
              <a:t>++ are both equivalent to ptr+1, incrementing a pointer using the unary ++ operator, increments the address it stores by the amount given by </a:t>
            </a:r>
            <a:r>
              <a:rPr lang="en-US" b="1" dirty="0" err="1"/>
              <a:t>sizeof</a:t>
            </a:r>
            <a:r>
              <a:rPr lang="en-US" b="1" dirty="0"/>
              <a:t>(type) where type is the data type of the variable it points to (i.e., 2 for an integer). </a:t>
            </a:r>
            <a:endParaRPr lang="tr-TR" b="1" dirty="0" smtClean="0"/>
          </a:p>
          <a:p>
            <a:r>
              <a:rPr lang="en-US" b="1" dirty="0"/>
              <a:t>Had this been a character array, every byte in the memory would have been used to store an individual character. </a:t>
            </a:r>
            <a:r>
              <a:rPr lang="en-US" b="1" dirty="0" err="1"/>
              <a:t>ptr</a:t>
            </a:r>
            <a:r>
              <a:rPr lang="en-US" b="1" dirty="0"/>
              <a:t>++ would then add only 1 byte to the address of </a:t>
            </a:r>
            <a:r>
              <a:rPr lang="en-US" b="1" dirty="0" err="1"/>
              <a:t>ptr</a:t>
            </a:r>
            <a:r>
              <a:rPr lang="en-US" b="1" dirty="0"/>
              <a:t>. </a:t>
            </a:r>
            <a:endParaRPr lang="tr-TR" b="1" dirty="0"/>
          </a:p>
        </p:txBody>
      </p:sp>
      <p:pic>
        <p:nvPicPr>
          <p:cNvPr id="3" name="Picture 2"/>
          <p:cNvPicPr>
            <a:picLocks noChangeAspect="1"/>
          </p:cNvPicPr>
          <p:nvPr/>
        </p:nvPicPr>
        <p:blipFill>
          <a:blip r:embed="rId3"/>
          <a:stretch>
            <a:fillRect/>
          </a:stretch>
        </p:blipFill>
        <p:spPr>
          <a:xfrm>
            <a:off x="838200" y="4191000"/>
            <a:ext cx="4438650" cy="1676400"/>
          </a:xfrm>
          <a:prstGeom prst="rect">
            <a:avLst/>
          </a:prstGeom>
        </p:spPr>
      </p:pic>
      <p:pic>
        <p:nvPicPr>
          <p:cNvPr id="5" name="Picture 4"/>
          <p:cNvPicPr>
            <a:picLocks noChangeAspect="1"/>
          </p:cNvPicPr>
          <p:nvPr/>
        </p:nvPicPr>
        <p:blipFill>
          <a:blip r:embed="rId4"/>
          <a:stretch>
            <a:fillRect/>
          </a:stretch>
        </p:blipFill>
        <p:spPr>
          <a:xfrm>
            <a:off x="5695950" y="4143375"/>
            <a:ext cx="2419350" cy="1571625"/>
          </a:xfrm>
          <a:prstGeom prst="rect">
            <a:avLst/>
          </a:prstGeom>
        </p:spPr>
      </p:pic>
    </p:spTree>
    <p:extLst>
      <p:ext uri="{BB962C8B-B14F-4D97-AF65-F5344CB8AC3E}">
        <p14:creationId xmlns:p14="http://schemas.microsoft.com/office/powerpoint/2010/main" val="3736046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Declaration of Arrays</a:t>
            </a:r>
            <a:endParaRPr lang="en-US" sz="2400" dirty="0" smtClean="0"/>
          </a:p>
        </p:txBody>
      </p:sp>
      <p:sp>
        <p:nvSpPr>
          <p:cNvPr id="3" name="Content Placeholder 2"/>
          <p:cNvSpPr>
            <a:spLocks noGrp="1"/>
          </p:cNvSpPr>
          <p:nvPr>
            <p:ph idx="1"/>
          </p:nvPr>
        </p:nvSpPr>
        <p:spPr>
          <a:xfrm>
            <a:off x="685800" y="990600"/>
            <a:ext cx="7848600" cy="5257800"/>
          </a:xfrm>
        </p:spPr>
        <p:txBody>
          <a:bodyPr>
            <a:normAutofit fontScale="92500" lnSpcReduction="20000"/>
          </a:bodyPr>
          <a:lstStyle/>
          <a:p>
            <a:r>
              <a:rPr lang="en-US" b="1" dirty="0"/>
              <a:t>We have already seen that every variable must be declared before it is used. </a:t>
            </a:r>
            <a:endParaRPr lang="tr-TR" b="1" dirty="0" smtClean="0"/>
          </a:p>
          <a:p>
            <a:r>
              <a:rPr lang="en-US" b="1" dirty="0" smtClean="0"/>
              <a:t>The </a:t>
            </a:r>
            <a:r>
              <a:rPr lang="en-US" b="1" dirty="0"/>
              <a:t>same concept holds true for array variables. An array must be declared before being </a:t>
            </a:r>
            <a:r>
              <a:rPr lang="en-US" b="1" dirty="0" smtClean="0"/>
              <a:t>used.</a:t>
            </a:r>
            <a:endParaRPr lang="tr-TR" b="1" dirty="0" smtClean="0"/>
          </a:p>
          <a:p>
            <a:r>
              <a:rPr lang="en-US" b="1" dirty="0" smtClean="0"/>
              <a:t>Declaring </a:t>
            </a:r>
            <a:r>
              <a:rPr lang="en-US" b="1" dirty="0"/>
              <a:t>an array means specifying the following: </a:t>
            </a:r>
            <a:endParaRPr lang="tr-TR" b="1" dirty="0"/>
          </a:p>
          <a:p>
            <a:pPr lvl="1"/>
            <a:r>
              <a:rPr lang="en-US" b="1" dirty="0" smtClean="0"/>
              <a:t>Data </a:t>
            </a:r>
            <a:r>
              <a:rPr lang="en-US" b="1" dirty="0"/>
              <a:t>type—the kind of values it can store, for example, </a:t>
            </a:r>
            <a:r>
              <a:rPr lang="en-US" b="1" dirty="0" err="1"/>
              <a:t>int</a:t>
            </a:r>
            <a:r>
              <a:rPr lang="en-US" b="1" dirty="0"/>
              <a:t>, char, float, double. </a:t>
            </a:r>
            <a:endParaRPr lang="tr-TR" b="1" dirty="0"/>
          </a:p>
          <a:p>
            <a:pPr lvl="1"/>
            <a:r>
              <a:rPr lang="en-US" b="1" dirty="0" smtClean="0"/>
              <a:t>Name—to </a:t>
            </a:r>
            <a:r>
              <a:rPr lang="en-US" b="1" dirty="0"/>
              <a:t>identify the array. </a:t>
            </a:r>
            <a:endParaRPr lang="tr-TR" b="1" dirty="0"/>
          </a:p>
          <a:p>
            <a:pPr lvl="1"/>
            <a:r>
              <a:rPr lang="en-US" b="1" dirty="0" smtClean="0"/>
              <a:t>Size—the </a:t>
            </a:r>
            <a:r>
              <a:rPr lang="en-US" b="1" dirty="0"/>
              <a:t>maximum number of values that the array can hold. </a:t>
            </a:r>
            <a:endParaRPr lang="tr-TR" b="1" dirty="0" smtClean="0"/>
          </a:p>
          <a:p>
            <a:r>
              <a:rPr lang="en-US" b="1" dirty="0" smtClean="0"/>
              <a:t>Arrays </a:t>
            </a:r>
            <a:r>
              <a:rPr lang="en-US" b="1" dirty="0"/>
              <a:t>are declared using the following syntax: </a:t>
            </a:r>
            <a:endParaRPr lang="tr-TR" b="1" dirty="0" smtClean="0"/>
          </a:p>
          <a:p>
            <a:pPr marL="68580" indent="0">
              <a:buNone/>
            </a:pPr>
            <a:r>
              <a:rPr lang="tr-TR" b="1" dirty="0"/>
              <a:t>	</a:t>
            </a:r>
            <a:r>
              <a:rPr lang="en-US" b="1" dirty="0" smtClean="0"/>
              <a:t>type </a:t>
            </a:r>
            <a:r>
              <a:rPr lang="en-US" b="1" dirty="0"/>
              <a:t>name[size]; </a:t>
            </a:r>
            <a:endParaRPr lang="tr-TR" b="1" dirty="0" smtClean="0"/>
          </a:p>
          <a:p>
            <a:r>
              <a:rPr lang="en-US" b="1" dirty="0" smtClean="0"/>
              <a:t>The </a:t>
            </a:r>
            <a:r>
              <a:rPr lang="en-US" b="1" dirty="0"/>
              <a:t>type can be either </a:t>
            </a:r>
            <a:r>
              <a:rPr lang="en-US" b="1" dirty="0" err="1"/>
              <a:t>int</a:t>
            </a:r>
            <a:r>
              <a:rPr lang="en-US" b="1" dirty="0"/>
              <a:t>, float, double, char, or any other valid data type. </a:t>
            </a:r>
            <a:endParaRPr lang="tr-TR" b="1" dirty="0" smtClean="0"/>
          </a:p>
          <a:p>
            <a:r>
              <a:rPr lang="en-US" b="1" dirty="0" smtClean="0"/>
              <a:t>The </a:t>
            </a:r>
            <a:r>
              <a:rPr lang="en-US" b="1" dirty="0"/>
              <a:t>number within brackets indicates the size of the array, i.e., the maximum number of elements that can be stored in the array</a:t>
            </a:r>
            <a:r>
              <a:rPr lang="en-US" b="1" dirty="0" smtClean="0"/>
              <a:t>.</a:t>
            </a:r>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440477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952999"/>
          </a:xfrm>
        </p:spPr>
        <p:txBody>
          <a:bodyPr>
            <a:normAutofit/>
          </a:bodyPr>
          <a:lstStyle/>
          <a:p>
            <a:r>
              <a:rPr lang="en-US" b="1" dirty="0" smtClean="0"/>
              <a:t>When </a:t>
            </a:r>
            <a:r>
              <a:rPr lang="en-US" b="1" dirty="0"/>
              <a:t>using pointers, an expression like </a:t>
            </a:r>
            <a:r>
              <a:rPr lang="en-US" b="1" dirty="0" err="1"/>
              <a:t>arr</a:t>
            </a:r>
            <a:r>
              <a:rPr lang="en-US" b="1" dirty="0"/>
              <a:t>[</a:t>
            </a:r>
            <a:r>
              <a:rPr lang="en-US" b="1" dirty="0" err="1"/>
              <a:t>i</a:t>
            </a:r>
            <a:r>
              <a:rPr lang="en-US" b="1" dirty="0"/>
              <a:t>] is equivalent to writing *(</a:t>
            </a:r>
            <a:r>
              <a:rPr lang="en-US" b="1" dirty="0" err="1"/>
              <a:t>arr+i</a:t>
            </a:r>
            <a:r>
              <a:rPr lang="en-US" b="1" dirty="0"/>
              <a:t>).  </a:t>
            </a:r>
            <a:endParaRPr lang="tr-TR" b="1" dirty="0" smtClean="0"/>
          </a:p>
          <a:p>
            <a:r>
              <a:rPr lang="en-US" b="1" dirty="0" smtClean="0"/>
              <a:t>Many </a:t>
            </a:r>
            <a:r>
              <a:rPr lang="en-US" b="1" dirty="0"/>
              <a:t>beginners get confused by thinking of array name as a pointer. </a:t>
            </a:r>
            <a:endParaRPr lang="tr-TR" b="1" dirty="0" smtClean="0"/>
          </a:p>
          <a:p>
            <a:r>
              <a:rPr lang="en-US" b="1" dirty="0" smtClean="0"/>
              <a:t>For </a:t>
            </a:r>
            <a:r>
              <a:rPr lang="en-US" b="1" dirty="0"/>
              <a:t>example, while we can write </a:t>
            </a:r>
            <a:endParaRPr lang="tr-TR" b="1" dirty="0"/>
          </a:p>
          <a:p>
            <a:pPr marL="68580" indent="0">
              <a:buNone/>
            </a:pPr>
            <a:r>
              <a:rPr lang="tr-TR" b="1" dirty="0" smtClean="0"/>
              <a:t>	</a:t>
            </a:r>
            <a:r>
              <a:rPr lang="en-US" b="1" dirty="0" err="1" smtClean="0"/>
              <a:t>ptr</a:t>
            </a:r>
            <a:r>
              <a:rPr lang="en-US" b="1" dirty="0" smtClean="0"/>
              <a:t> </a:t>
            </a:r>
            <a:r>
              <a:rPr lang="en-US" b="1" dirty="0"/>
              <a:t>= </a:t>
            </a:r>
            <a:r>
              <a:rPr lang="en-US" b="1" dirty="0" err="1"/>
              <a:t>arr</a:t>
            </a:r>
            <a:r>
              <a:rPr lang="en-US" b="1" dirty="0"/>
              <a:t>; // </a:t>
            </a:r>
            <a:r>
              <a:rPr lang="en-US" b="1" dirty="0" err="1"/>
              <a:t>ptr</a:t>
            </a:r>
            <a:r>
              <a:rPr lang="en-US" b="1" dirty="0"/>
              <a:t> = &amp;</a:t>
            </a:r>
            <a:r>
              <a:rPr lang="en-US" b="1" dirty="0" err="1"/>
              <a:t>arr</a:t>
            </a:r>
            <a:r>
              <a:rPr lang="en-US" b="1" dirty="0"/>
              <a:t>[0] </a:t>
            </a:r>
            <a:endParaRPr lang="tr-TR" b="1" dirty="0" smtClean="0"/>
          </a:p>
          <a:p>
            <a:pPr marL="68580" indent="0">
              <a:buNone/>
            </a:pPr>
            <a:r>
              <a:rPr lang="tr-TR" b="1" dirty="0"/>
              <a:t>	</a:t>
            </a:r>
            <a:r>
              <a:rPr lang="en-US" b="1" dirty="0" smtClean="0"/>
              <a:t>we </a:t>
            </a:r>
            <a:r>
              <a:rPr lang="en-US" b="1" dirty="0"/>
              <a:t>cannot write </a:t>
            </a:r>
            <a:r>
              <a:rPr lang="en-US" b="1" dirty="0" err="1"/>
              <a:t>arr</a:t>
            </a:r>
            <a:r>
              <a:rPr lang="en-US" b="1" dirty="0"/>
              <a:t> = </a:t>
            </a:r>
            <a:r>
              <a:rPr lang="en-US" b="1" dirty="0" err="1"/>
              <a:t>ptr</a:t>
            </a:r>
            <a:r>
              <a:rPr lang="en-US" b="1" dirty="0"/>
              <a:t>; </a:t>
            </a:r>
            <a:endParaRPr lang="tr-TR" b="1" dirty="0" smtClean="0"/>
          </a:p>
          <a:p>
            <a:r>
              <a:rPr lang="en-US" b="1" dirty="0" smtClean="0"/>
              <a:t>This </a:t>
            </a:r>
            <a:r>
              <a:rPr lang="en-US" b="1" dirty="0"/>
              <a:t>is because while </a:t>
            </a:r>
            <a:r>
              <a:rPr lang="en-US" b="1" dirty="0" err="1"/>
              <a:t>ptr</a:t>
            </a:r>
            <a:r>
              <a:rPr lang="en-US" b="1" dirty="0"/>
              <a:t> is a variable, </a:t>
            </a:r>
            <a:r>
              <a:rPr lang="en-US" b="1" dirty="0" err="1"/>
              <a:t>arr</a:t>
            </a:r>
            <a:r>
              <a:rPr lang="en-US" b="1" dirty="0"/>
              <a:t> is a constant. </a:t>
            </a:r>
            <a:endParaRPr lang="tr-TR" b="1" dirty="0" smtClean="0"/>
          </a:p>
        </p:txBody>
      </p:sp>
    </p:spTree>
    <p:extLst>
      <p:ext uri="{BB962C8B-B14F-4D97-AF65-F5344CB8AC3E}">
        <p14:creationId xmlns:p14="http://schemas.microsoft.com/office/powerpoint/2010/main" val="3537072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3962399"/>
          </a:xfrm>
        </p:spPr>
        <p:txBody>
          <a:bodyPr>
            <a:normAutofit lnSpcReduction="10000"/>
          </a:bodyPr>
          <a:lstStyle/>
          <a:p>
            <a:r>
              <a:rPr lang="en-US" b="1" dirty="0"/>
              <a:t>The location at which the first element of </a:t>
            </a:r>
            <a:r>
              <a:rPr lang="en-US" b="1" dirty="0" err="1"/>
              <a:t>arr</a:t>
            </a:r>
            <a:r>
              <a:rPr lang="en-US" b="1" dirty="0"/>
              <a:t> will be stored cannot be changed once </a:t>
            </a:r>
            <a:r>
              <a:rPr lang="en-US" b="1" dirty="0" err="1"/>
              <a:t>arr</a:t>
            </a:r>
            <a:r>
              <a:rPr lang="en-US" b="1" dirty="0"/>
              <a:t>[] has been declared. </a:t>
            </a:r>
            <a:endParaRPr lang="tr-TR" b="1" dirty="0" smtClean="0"/>
          </a:p>
          <a:p>
            <a:r>
              <a:rPr lang="en-US" b="1" dirty="0" smtClean="0"/>
              <a:t>Therefore</a:t>
            </a:r>
            <a:r>
              <a:rPr lang="en-US" b="1" dirty="0"/>
              <a:t>, an array name is often known to be a constant pointer.  </a:t>
            </a:r>
            <a:endParaRPr lang="tr-TR" b="1" dirty="0" smtClean="0"/>
          </a:p>
          <a:p>
            <a:r>
              <a:rPr lang="en-US" b="1" dirty="0" smtClean="0"/>
              <a:t>To </a:t>
            </a:r>
            <a:r>
              <a:rPr lang="en-US" b="1" dirty="0"/>
              <a:t>summarize, the name of an array is equivalent to the address of its first element, as a pointer is equivalent to the address of the element that it points to. </a:t>
            </a:r>
            <a:endParaRPr lang="tr-TR" b="1" dirty="0" smtClean="0"/>
          </a:p>
          <a:p>
            <a:r>
              <a:rPr lang="en-US" b="1" dirty="0" smtClean="0"/>
              <a:t>Therefore</a:t>
            </a:r>
            <a:r>
              <a:rPr lang="en-US" b="1" dirty="0"/>
              <a:t>, arrays and pointers use the same concept. </a:t>
            </a:r>
            <a:endParaRPr lang="tr-TR" b="1" dirty="0" smtClean="0"/>
          </a:p>
        </p:txBody>
      </p:sp>
    </p:spTree>
    <p:extLst>
      <p:ext uri="{BB962C8B-B14F-4D97-AF65-F5344CB8AC3E}">
        <p14:creationId xmlns:p14="http://schemas.microsoft.com/office/powerpoint/2010/main" val="26724178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4419599"/>
          </a:xfrm>
        </p:spPr>
        <p:txBody>
          <a:bodyPr>
            <a:normAutofit fontScale="77500" lnSpcReduction="20000"/>
          </a:bodyPr>
          <a:lstStyle/>
          <a:p>
            <a:r>
              <a:rPr lang="en-US" b="1" dirty="0"/>
              <a:t>Look at the following code which modifies the contents of an array using a pointer to an array. </a:t>
            </a:r>
            <a:endParaRPr lang="tr-TR" b="1" dirty="0" smtClean="0"/>
          </a:p>
          <a:p>
            <a:pPr marL="68580" indent="0">
              <a:buNone/>
            </a:pP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365760" lvl="1" indent="0">
              <a:buNone/>
            </a:pPr>
            <a:r>
              <a:rPr lang="tr-TR" b="1" dirty="0" smtClean="0"/>
              <a:t>		</a:t>
            </a:r>
            <a:r>
              <a:rPr lang="en-US" b="1" dirty="0" err="1" smtClean="0"/>
              <a:t>int</a:t>
            </a:r>
            <a:r>
              <a:rPr lang="en-US" b="1" dirty="0" smtClean="0"/>
              <a:t> </a:t>
            </a:r>
            <a:r>
              <a:rPr lang="en-US" b="1" dirty="0" err="1"/>
              <a:t>arr</a:t>
            </a:r>
            <a:r>
              <a:rPr lang="en-US" b="1" dirty="0"/>
              <a:t>[]={1,2,3,4,5}; </a:t>
            </a:r>
            <a:endParaRPr lang="tr-TR" b="1" dirty="0" smtClean="0"/>
          </a:p>
          <a:p>
            <a:pPr marL="365760" lvl="1" indent="0">
              <a:buNone/>
            </a:pPr>
            <a:r>
              <a:rPr lang="tr-TR" b="1" dirty="0" smtClean="0"/>
              <a:t>		</a:t>
            </a:r>
            <a:r>
              <a:rPr lang="en-US" b="1" dirty="0" err="1" smtClean="0"/>
              <a:t>int</a:t>
            </a:r>
            <a:r>
              <a:rPr lang="en-US" b="1" dirty="0" smtClean="0"/>
              <a:t> </a:t>
            </a:r>
            <a:r>
              <a:rPr lang="en-US" b="1" dirty="0"/>
              <a:t>*</a:t>
            </a:r>
            <a:r>
              <a:rPr lang="en-US" b="1" dirty="0" err="1"/>
              <a:t>ptr</a:t>
            </a:r>
            <a:r>
              <a:rPr lang="en-US" b="1" dirty="0"/>
              <a:t>, </a:t>
            </a:r>
            <a:r>
              <a:rPr lang="en-US" b="1" dirty="0" err="1"/>
              <a:t>i</a:t>
            </a:r>
            <a:r>
              <a:rPr lang="en-US" b="1" dirty="0"/>
              <a:t>; </a:t>
            </a:r>
            <a:endParaRPr lang="tr-TR" b="1" dirty="0" smtClean="0"/>
          </a:p>
          <a:p>
            <a:pPr marL="365760" lvl="1" indent="0">
              <a:buNone/>
            </a:pPr>
            <a:r>
              <a:rPr lang="tr-TR" b="1" dirty="0" smtClean="0"/>
              <a:t>		</a:t>
            </a:r>
            <a:r>
              <a:rPr lang="en-US" b="1" dirty="0" err="1" smtClean="0"/>
              <a:t>ptr</a:t>
            </a:r>
            <a:r>
              <a:rPr lang="en-US" b="1" dirty="0"/>
              <a:t>=&amp;</a:t>
            </a:r>
            <a:r>
              <a:rPr lang="en-US" b="1" dirty="0" err="1"/>
              <a:t>arr</a:t>
            </a:r>
            <a:r>
              <a:rPr lang="en-US" b="1" dirty="0"/>
              <a:t>[2]; </a:t>
            </a:r>
            <a:endParaRPr lang="tr-TR" b="1" dirty="0" smtClean="0"/>
          </a:p>
          <a:p>
            <a:pPr marL="365760" lvl="1" indent="0">
              <a:buNone/>
            </a:pPr>
            <a:r>
              <a:rPr lang="tr-TR" b="1" dirty="0" smtClean="0"/>
              <a:t>		</a:t>
            </a:r>
            <a:r>
              <a:rPr lang="en-US" b="1" dirty="0" smtClean="0"/>
              <a:t>*</a:t>
            </a:r>
            <a:r>
              <a:rPr lang="en-US" b="1" dirty="0" err="1"/>
              <a:t>ptr</a:t>
            </a:r>
            <a:r>
              <a:rPr lang="en-US" b="1" dirty="0"/>
              <a:t> = –1; </a:t>
            </a:r>
            <a:endParaRPr lang="tr-TR" b="1" dirty="0" smtClean="0"/>
          </a:p>
          <a:p>
            <a:pPr marL="365760" lvl="1" indent="0">
              <a:buNone/>
            </a:pPr>
            <a:r>
              <a:rPr lang="tr-TR" b="1" dirty="0" smtClean="0"/>
              <a:t>		</a:t>
            </a:r>
            <a:r>
              <a:rPr lang="en-US" b="1" dirty="0" smtClean="0"/>
              <a:t>*(</a:t>
            </a:r>
            <a:r>
              <a:rPr lang="en-US" b="1" dirty="0"/>
              <a:t>ptr+1) = 0; </a:t>
            </a:r>
            <a:endParaRPr lang="tr-TR" b="1" dirty="0" smtClean="0"/>
          </a:p>
          <a:p>
            <a:pPr marL="365760" lvl="1" indent="0">
              <a:buNone/>
            </a:pPr>
            <a:r>
              <a:rPr lang="tr-TR" b="1" dirty="0" smtClean="0"/>
              <a:t>		</a:t>
            </a:r>
            <a:r>
              <a:rPr lang="en-US" b="1" dirty="0" smtClean="0"/>
              <a:t>*(</a:t>
            </a:r>
            <a:r>
              <a:rPr lang="en-US" b="1" dirty="0" err="1"/>
              <a:t>ptr</a:t>
            </a:r>
            <a:r>
              <a:rPr lang="en-US" b="1" dirty="0"/>
              <a:t>–1) = 1; </a:t>
            </a:r>
            <a:endParaRPr lang="tr-TR" b="1" dirty="0" smtClean="0"/>
          </a:p>
          <a:p>
            <a:pPr marL="365760" lvl="1" indent="0">
              <a:buNone/>
            </a:pPr>
            <a:r>
              <a:rPr lang="tr-TR" b="1" dirty="0" smtClean="0"/>
              <a:t>		</a:t>
            </a:r>
            <a:r>
              <a:rPr lang="en-US" b="1" dirty="0" err="1" smtClean="0"/>
              <a:t>printf</a:t>
            </a:r>
            <a:r>
              <a:rPr lang="en-US" b="1" dirty="0"/>
              <a:t>("\n Array is: "); </a:t>
            </a:r>
            <a:endParaRPr lang="tr-TR" b="1" dirty="0" smtClean="0"/>
          </a:p>
          <a:p>
            <a:pPr marL="365760" lvl="1" indent="0">
              <a:buNone/>
            </a:pPr>
            <a:r>
              <a:rPr lang="tr-TR" b="1" dirty="0" smtClean="0"/>
              <a:t>		</a:t>
            </a:r>
            <a:r>
              <a:rPr lang="en-US" b="1" dirty="0" smtClean="0"/>
              <a:t>for(</a:t>
            </a:r>
            <a:r>
              <a:rPr lang="en-US" b="1" dirty="0" err="1" smtClean="0"/>
              <a:t>i</a:t>
            </a:r>
            <a:r>
              <a:rPr lang="en-US" b="1" dirty="0" smtClean="0"/>
              <a:t>=0;i&lt;5;i</a:t>
            </a:r>
            <a:r>
              <a:rPr lang="en-US" b="1" dirty="0"/>
              <a:t>++)  </a:t>
            </a:r>
            <a:endParaRPr lang="tr-TR" b="1" dirty="0" smtClean="0"/>
          </a:p>
          <a:p>
            <a:pPr marL="685800" lvl="2" indent="0">
              <a:buNone/>
            </a:pPr>
            <a:r>
              <a:rPr lang="tr-TR" b="1" dirty="0" smtClean="0"/>
              <a:t>			</a:t>
            </a:r>
            <a:r>
              <a:rPr lang="en-US" b="1" dirty="0" err="1" smtClean="0"/>
              <a:t>printf</a:t>
            </a:r>
            <a:r>
              <a:rPr lang="en-US" b="1" dirty="0"/>
              <a:t>(" %d", *(</a:t>
            </a:r>
            <a:r>
              <a:rPr lang="en-US" b="1" dirty="0" err="1"/>
              <a:t>arr+i</a:t>
            </a:r>
            <a:r>
              <a:rPr lang="en-US" b="1" dirty="0"/>
              <a:t>)); </a:t>
            </a:r>
            <a:endParaRPr lang="tr-TR" b="1" dirty="0" smtClean="0"/>
          </a:p>
          <a:p>
            <a:pPr marL="365760" lvl="1" indent="0">
              <a:buNone/>
            </a:pPr>
            <a:r>
              <a:rPr lang="tr-TR" b="1" dirty="0" smtClean="0"/>
              <a:t>		</a:t>
            </a:r>
            <a:r>
              <a:rPr lang="en-US" b="1" dirty="0" smtClean="0"/>
              <a:t>return </a:t>
            </a:r>
            <a:r>
              <a:rPr lang="en-US" b="1" dirty="0"/>
              <a:t>0; </a:t>
            </a:r>
            <a:endParaRPr lang="tr-TR" b="1" dirty="0" smtClean="0"/>
          </a:p>
          <a:p>
            <a:pPr marL="365760" lvl="1" indent="0">
              <a:buNone/>
            </a:pPr>
            <a:r>
              <a:rPr lang="tr-TR" b="1" dirty="0" smtClean="0"/>
              <a:t>	</a:t>
            </a:r>
            <a:r>
              <a:rPr lang="en-US" b="1" dirty="0" smtClean="0"/>
              <a:t>} </a:t>
            </a:r>
            <a:endParaRPr lang="tr-TR" b="1" dirty="0" smtClean="0"/>
          </a:p>
          <a:p>
            <a:pPr marL="365760" lvl="1" indent="0">
              <a:buNone/>
            </a:pPr>
            <a:endParaRPr lang="tr-TR" b="1" dirty="0"/>
          </a:p>
        </p:txBody>
      </p:sp>
      <p:sp>
        <p:nvSpPr>
          <p:cNvPr id="3" name="TextBox 2"/>
          <p:cNvSpPr txBox="1"/>
          <p:nvPr/>
        </p:nvSpPr>
        <p:spPr>
          <a:xfrm>
            <a:off x="1066800" y="5419492"/>
            <a:ext cx="2530501" cy="923330"/>
          </a:xfrm>
          <a:prstGeom prst="rect">
            <a:avLst/>
          </a:prstGeom>
          <a:noFill/>
        </p:spPr>
        <p:txBody>
          <a:bodyPr wrap="none" rtlCol="0">
            <a:spAutoFit/>
          </a:bodyPr>
          <a:lstStyle/>
          <a:p>
            <a:pPr marL="365760" lvl="1" indent="0">
              <a:buNone/>
            </a:pPr>
            <a:r>
              <a:rPr lang="en-US" b="1" dirty="0"/>
              <a:t>Output </a:t>
            </a:r>
            <a:endParaRPr lang="tr-TR" b="1" dirty="0"/>
          </a:p>
          <a:p>
            <a:pPr marL="365760" lvl="1" indent="0">
              <a:buNone/>
            </a:pPr>
            <a:r>
              <a:rPr lang="en-US" b="1" dirty="0"/>
              <a:t>Array is: 1 1 –1 0 5</a:t>
            </a:r>
          </a:p>
          <a:p>
            <a:endParaRPr lang="en-US" dirty="0"/>
          </a:p>
        </p:txBody>
      </p:sp>
    </p:spTree>
    <p:extLst>
      <p:ext uri="{BB962C8B-B14F-4D97-AF65-F5344CB8AC3E}">
        <p14:creationId xmlns:p14="http://schemas.microsoft.com/office/powerpoint/2010/main" val="27565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en-US" sz="2400" b="1" dirty="0" smtClean="0"/>
              <a:t>POINT</a:t>
            </a:r>
            <a:r>
              <a:rPr lang="tr-TR" sz="2400" b="1" dirty="0" smtClean="0"/>
              <a:t>E</a:t>
            </a:r>
            <a:r>
              <a:rPr lang="en-US" sz="2400" b="1" dirty="0" smtClean="0"/>
              <a:t>RS </a:t>
            </a:r>
            <a:r>
              <a:rPr lang="tr-TR" sz="2400" b="1" dirty="0" smtClean="0"/>
              <a:t>A</a:t>
            </a:r>
            <a:r>
              <a:rPr lang="en-US" sz="2400" b="1" dirty="0" smtClean="0"/>
              <a:t>ND </a:t>
            </a:r>
            <a:r>
              <a:rPr lang="tr-TR" sz="2400" b="1" dirty="0" err="1"/>
              <a:t>A</a:t>
            </a:r>
            <a:r>
              <a:rPr lang="en-US" sz="2400" b="1" dirty="0" smtClean="0"/>
              <a:t>RR</a:t>
            </a:r>
            <a:r>
              <a:rPr lang="tr-TR" sz="2400" b="1" dirty="0" smtClean="0"/>
              <a:t>A</a:t>
            </a:r>
            <a:r>
              <a:rPr lang="en-US" sz="2400" b="1" dirty="0" smtClean="0"/>
              <a:t>YS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85800" y="990601"/>
            <a:ext cx="7848600" cy="5333999"/>
          </a:xfrm>
        </p:spPr>
        <p:txBody>
          <a:bodyPr>
            <a:normAutofit fontScale="77500" lnSpcReduction="20000"/>
          </a:bodyPr>
          <a:lstStyle/>
          <a:p>
            <a:r>
              <a:rPr lang="en-US" b="1" dirty="0"/>
              <a:t>In C we can add or subtract an integer from a pointer to get a new pointer, pointing somewhere other than the original position. </a:t>
            </a:r>
            <a:endParaRPr lang="tr-TR" b="1" dirty="0" smtClean="0"/>
          </a:p>
          <a:p>
            <a:r>
              <a:rPr lang="en-US" b="1" dirty="0" smtClean="0"/>
              <a:t>C </a:t>
            </a:r>
            <a:r>
              <a:rPr lang="en-US" b="1" dirty="0"/>
              <a:t>also permits addition and subtraction of two pointer variables. </a:t>
            </a:r>
            <a:endParaRPr lang="tr-TR" b="1" dirty="0" smtClean="0"/>
          </a:p>
          <a:p>
            <a:r>
              <a:rPr lang="en-US" b="1" dirty="0" smtClean="0"/>
              <a:t>For </a:t>
            </a:r>
            <a:r>
              <a:rPr lang="en-US" b="1" dirty="0"/>
              <a:t>example, look at the code given below. </a:t>
            </a: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err="1" smtClean="0"/>
              <a:t>int</a:t>
            </a:r>
            <a:r>
              <a:rPr lang="en-US" b="1" dirty="0" smtClean="0"/>
              <a:t> </a:t>
            </a:r>
            <a:r>
              <a:rPr lang="en-US" b="1" dirty="0" err="1"/>
              <a:t>arr</a:t>
            </a:r>
            <a:r>
              <a:rPr lang="en-US" b="1" dirty="0"/>
              <a:t>[]={1,2,3,4,5,6,7,8,9}; </a:t>
            </a:r>
            <a:endParaRPr lang="tr-TR" b="1" dirty="0" smtClean="0"/>
          </a:p>
          <a:p>
            <a:pPr marL="68580" indent="0">
              <a:buNone/>
            </a:pPr>
            <a:r>
              <a:rPr lang="tr-TR" b="1" dirty="0" smtClean="0"/>
              <a:t>		</a:t>
            </a:r>
            <a:r>
              <a:rPr lang="en-US" b="1" dirty="0" err="1" smtClean="0"/>
              <a:t>int</a:t>
            </a:r>
            <a:r>
              <a:rPr lang="en-US" b="1" dirty="0" smtClean="0"/>
              <a:t> </a:t>
            </a:r>
            <a:r>
              <a:rPr lang="en-US" b="1" dirty="0"/>
              <a:t>*ptr1, *ptr2; </a:t>
            </a:r>
            <a:endParaRPr lang="tr-TR" b="1" dirty="0" smtClean="0"/>
          </a:p>
          <a:p>
            <a:pPr marL="68580" indent="0">
              <a:buNone/>
            </a:pPr>
            <a:r>
              <a:rPr lang="tr-TR" b="1" dirty="0" smtClean="0"/>
              <a:t>		</a:t>
            </a:r>
            <a:r>
              <a:rPr lang="en-US" b="1" dirty="0" smtClean="0"/>
              <a:t>ptr1 </a:t>
            </a:r>
            <a:r>
              <a:rPr lang="en-US" b="1" dirty="0"/>
              <a:t>= </a:t>
            </a:r>
            <a:r>
              <a:rPr lang="en-US" b="1" dirty="0" err="1"/>
              <a:t>arr</a:t>
            </a:r>
            <a:r>
              <a:rPr lang="en-US" b="1" dirty="0"/>
              <a:t>; </a:t>
            </a:r>
            <a:endParaRPr lang="tr-TR" b="1" dirty="0" smtClean="0"/>
          </a:p>
          <a:p>
            <a:pPr marL="68580" indent="0">
              <a:buNone/>
            </a:pPr>
            <a:r>
              <a:rPr lang="tr-TR" b="1" dirty="0" smtClean="0"/>
              <a:t>		</a:t>
            </a:r>
            <a:r>
              <a:rPr lang="en-US" b="1" dirty="0" smtClean="0"/>
              <a:t>ptr2 </a:t>
            </a:r>
            <a:r>
              <a:rPr lang="en-US" b="1" dirty="0"/>
              <a:t>= arr+2; </a:t>
            </a:r>
            <a:endParaRPr lang="tr-TR" b="1" dirty="0" smtClean="0"/>
          </a:p>
          <a:p>
            <a:pPr marL="68580" indent="0">
              <a:buNone/>
            </a:pPr>
            <a:r>
              <a:rPr lang="tr-TR" b="1" dirty="0" smtClean="0"/>
              <a:t>		</a:t>
            </a:r>
            <a:r>
              <a:rPr lang="en-US" b="1" dirty="0" err="1" smtClean="0"/>
              <a:t>printf</a:t>
            </a:r>
            <a:r>
              <a:rPr lang="en-US" b="1" dirty="0"/>
              <a:t>("%d", ptr2–ptr1); </a:t>
            </a:r>
            <a:endParaRPr lang="tr-TR" b="1" dirty="0" smtClean="0"/>
          </a:p>
          <a:p>
            <a:pPr marL="68580" indent="0">
              <a:buNone/>
            </a:pPr>
            <a:r>
              <a:rPr lang="tr-TR" b="1" dirty="0" smtClean="0"/>
              <a:t>		</a:t>
            </a:r>
            <a:r>
              <a:rPr lang="en-US" b="1" dirty="0" smtClean="0"/>
              <a:t>return </a:t>
            </a:r>
            <a:r>
              <a:rPr lang="en-US" b="1" dirty="0"/>
              <a:t>0;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smtClean="0"/>
              <a:t>Output </a:t>
            </a:r>
            <a:endParaRPr lang="tr-TR" b="1" dirty="0" smtClean="0"/>
          </a:p>
          <a:p>
            <a:pPr marL="68580" indent="0">
              <a:buNone/>
            </a:pPr>
            <a:r>
              <a:rPr lang="tr-TR" b="1" dirty="0" smtClean="0"/>
              <a:t>	</a:t>
            </a:r>
            <a:r>
              <a:rPr lang="en-US" b="1" dirty="0" smtClean="0"/>
              <a:t>2 </a:t>
            </a:r>
            <a:endParaRPr lang="tr-TR" b="1" dirty="0" smtClean="0"/>
          </a:p>
          <a:p>
            <a:r>
              <a:rPr lang="en-US" b="1" dirty="0"/>
              <a:t>Like with other variables, relational operators (&gt;, &lt;, &gt;=, etc.) can also be applied to pointer variables. </a:t>
            </a:r>
          </a:p>
          <a:p>
            <a:pPr marL="68580" indent="0">
              <a:buNone/>
            </a:pPr>
            <a:endParaRPr lang="en-US" b="1" dirty="0"/>
          </a:p>
        </p:txBody>
      </p:sp>
    </p:spTree>
    <p:extLst>
      <p:ext uri="{BB962C8B-B14F-4D97-AF65-F5344CB8AC3E}">
        <p14:creationId xmlns:p14="http://schemas.microsoft.com/office/powerpoint/2010/main" val="3760912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A</a:t>
            </a:r>
            <a:r>
              <a:rPr lang="en-US" sz="2400" b="1" dirty="0" smtClean="0"/>
              <a:t>RR</a:t>
            </a:r>
            <a:r>
              <a:rPr lang="tr-TR" sz="2400" b="1" dirty="0" smtClean="0"/>
              <a:t>A</a:t>
            </a:r>
            <a:r>
              <a:rPr lang="en-US" sz="2400" b="1" dirty="0" smtClean="0"/>
              <a:t>YS </a:t>
            </a:r>
            <a:r>
              <a:rPr lang="en-US" sz="2400" b="1" dirty="0"/>
              <a:t>OF </a:t>
            </a:r>
            <a:r>
              <a:rPr lang="en-US" sz="2400" b="1" dirty="0" smtClean="0"/>
              <a:t>POINT</a:t>
            </a:r>
            <a:r>
              <a:rPr lang="tr-TR" sz="2400" b="1" dirty="0" smtClean="0"/>
              <a:t>E</a:t>
            </a:r>
            <a:r>
              <a:rPr lang="en-US" sz="2400" b="1" dirty="0" smtClean="0"/>
              <a:t>RS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5333999"/>
          </a:xfrm>
        </p:spPr>
        <p:txBody>
          <a:bodyPr>
            <a:normAutofit fontScale="92500" lnSpcReduction="20000"/>
          </a:bodyPr>
          <a:lstStyle/>
          <a:p>
            <a:r>
              <a:rPr lang="en-US" b="1" dirty="0"/>
              <a:t>An array of pointers can be declared as </a:t>
            </a:r>
            <a:endParaRPr lang="tr-TR" b="1" dirty="0" smtClean="0"/>
          </a:p>
          <a:p>
            <a:pPr marL="68580" indent="0">
              <a:buNone/>
            </a:pPr>
            <a:r>
              <a:rPr lang="tr-TR" b="1" dirty="0"/>
              <a:t>	</a:t>
            </a:r>
            <a:r>
              <a:rPr lang="en-US" b="1" dirty="0" err="1" smtClean="0"/>
              <a:t>int</a:t>
            </a:r>
            <a:r>
              <a:rPr lang="en-US" b="1" dirty="0" smtClean="0"/>
              <a:t> </a:t>
            </a:r>
            <a:r>
              <a:rPr lang="en-US" b="1" dirty="0"/>
              <a:t>*</a:t>
            </a:r>
            <a:r>
              <a:rPr lang="en-US" b="1" dirty="0" err="1"/>
              <a:t>ptr</a:t>
            </a:r>
            <a:r>
              <a:rPr lang="en-US" b="1" dirty="0"/>
              <a:t>[10]; </a:t>
            </a:r>
            <a:endParaRPr lang="tr-TR" b="1" dirty="0" smtClean="0"/>
          </a:p>
          <a:p>
            <a:r>
              <a:rPr lang="en-US" b="1" dirty="0" smtClean="0"/>
              <a:t>The </a:t>
            </a:r>
            <a:r>
              <a:rPr lang="en-US" b="1" dirty="0"/>
              <a:t>above statement declares an array of 10 pointers where each of the pointer points to an integer variable</a:t>
            </a:r>
            <a:r>
              <a:rPr lang="en-US" b="1" dirty="0" smtClean="0"/>
              <a:t>.</a:t>
            </a:r>
            <a:endParaRPr lang="tr-TR" b="1" dirty="0" smtClean="0"/>
          </a:p>
          <a:p>
            <a:r>
              <a:rPr lang="en-US" b="1" dirty="0" smtClean="0"/>
              <a:t> </a:t>
            </a:r>
            <a:r>
              <a:rPr lang="en-US" b="1" dirty="0"/>
              <a:t>For example, look at the code given below.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ptr</a:t>
            </a:r>
            <a:r>
              <a:rPr lang="en-US" b="1" dirty="0"/>
              <a:t>[10]; </a:t>
            </a:r>
            <a:endParaRPr lang="tr-TR" b="1" dirty="0" smtClean="0"/>
          </a:p>
          <a:p>
            <a:pPr marL="68580" indent="0">
              <a:buNone/>
            </a:pPr>
            <a:r>
              <a:rPr lang="tr-TR" b="1" dirty="0" smtClean="0"/>
              <a:t>		</a:t>
            </a:r>
            <a:r>
              <a:rPr lang="en-US" b="1" dirty="0" err="1" smtClean="0"/>
              <a:t>int</a:t>
            </a:r>
            <a:r>
              <a:rPr lang="en-US" b="1" dirty="0" smtClean="0"/>
              <a:t> </a:t>
            </a:r>
            <a:r>
              <a:rPr lang="en-US" b="1" dirty="0"/>
              <a:t>p = 1, q = 2, r = 3, s = 4, t = 5; </a:t>
            </a:r>
            <a:endParaRPr lang="tr-TR" b="1" dirty="0"/>
          </a:p>
          <a:p>
            <a:pPr marL="68580" indent="0">
              <a:buNone/>
            </a:pPr>
            <a:r>
              <a:rPr lang="tr-TR" b="1" dirty="0" smtClean="0"/>
              <a:t>		</a:t>
            </a:r>
            <a:r>
              <a:rPr lang="en-US" b="1" dirty="0" err="1" smtClean="0"/>
              <a:t>ptr</a:t>
            </a:r>
            <a:r>
              <a:rPr lang="en-US" b="1" dirty="0" smtClean="0"/>
              <a:t>[0</a:t>
            </a:r>
            <a:r>
              <a:rPr lang="en-US" b="1" dirty="0"/>
              <a:t>] = &amp;p; </a:t>
            </a:r>
            <a:endParaRPr lang="tr-TR" b="1" dirty="0"/>
          </a:p>
          <a:p>
            <a:pPr marL="68580" indent="0">
              <a:buNone/>
            </a:pPr>
            <a:r>
              <a:rPr lang="tr-TR" b="1" dirty="0" smtClean="0"/>
              <a:t>		</a:t>
            </a:r>
            <a:r>
              <a:rPr lang="en-US" b="1" dirty="0" err="1" smtClean="0"/>
              <a:t>ptr</a:t>
            </a:r>
            <a:r>
              <a:rPr lang="en-US" b="1" dirty="0" smtClean="0"/>
              <a:t>[1</a:t>
            </a:r>
            <a:r>
              <a:rPr lang="en-US" b="1" dirty="0"/>
              <a:t>] = &amp;q; </a:t>
            </a:r>
            <a:endParaRPr lang="tr-TR" b="1" dirty="0"/>
          </a:p>
          <a:p>
            <a:pPr marL="68580" indent="0">
              <a:buNone/>
            </a:pPr>
            <a:r>
              <a:rPr lang="tr-TR" b="1" dirty="0" smtClean="0"/>
              <a:t>		</a:t>
            </a:r>
            <a:r>
              <a:rPr lang="en-US" b="1" dirty="0" err="1" smtClean="0"/>
              <a:t>ptr</a:t>
            </a:r>
            <a:r>
              <a:rPr lang="en-US" b="1" dirty="0" smtClean="0"/>
              <a:t>[2</a:t>
            </a:r>
            <a:r>
              <a:rPr lang="en-US" b="1" dirty="0"/>
              <a:t>] = &amp;r; </a:t>
            </a:r>
            <a:endParaRPr lang="tr-TR" b="1" dirty="0" smtClean="0"/>
          </a:p>
          <a:p>
            <a:pPr marL="68580" indent="0">
              <a:buNone/>
            </a:pPr>
            <a:r>
              <a:rPr lang="tr-TR" b="1" dirty="0" smtClean="0"/>
              <a:t>		</a:t>
            </a:r>
            <a:r>
              <a:rPr lang="en-US" b="1" dirty="0" err="1" smtClean="0"/>
              <a:t>ptr</a:t>
            </a:r>
            <a:r>
              <a:rPr lang="en-US" b="1" dirty="0" smtClean="0"/>
              <a:t>[3</a:t>
            </a:r>
            <a:r>
              <a:rPr lang="en-US" b="1" dirty="0"/>
              <a:t>] = &amp;s; </a:t>
            </a:r>
            <a:endParaRPr lang="tr-TR" b="1" dirty="0" smtClean="0"/>
          </a:p>
          <a:p>
            <a:pPr marL="68580" indent="0">
              <a:buNone/>
            </a:pPr>
            <a:r>
              <a:rPr lang="tr-TR" b="1" dirty="0" smtClean="0"/>
              <a:t>		</a:t>
            </a:r>
            <a:r>
              <a:rPr lang="en-US" b="1" dirty="0" err="1" smtClean="0"/>
              <a:t>ptr</a:t>
            </a:r>
            <a:r>
              <a:rPr lang="en-US" b="1" dirty="0" smtClean="0"/>
              <a:t>[4</a:t>
            </a:r>
            <a:r>
              <a:rPr lang="en-US" b="1" dirty="0"/>
              <a:t>] = &amp;t; </a:t>
            </a:r>
            <a:endParaRPr lang="tr-TR" b="1" dirty="0" smtClean="0"/>
          </a:p>
          <a:p>
            <a:r>
              <a:rPr lang="en-US" b="1" dirty="0" smtClean="0"/>
              <a:t>Can </a:t>
            </a:r>
            <a:r>
              <a:rPr lang="en-US" b="1" dirty="0"/>
              <a:t>you tell what will be the output of the following statement? </a:t>
            </a:r>
            <a:endParaRPr lang="tr-TR" b="1" dirty="0" smtClean="0"/>
          </a:p>
          <a:p>
            <a:pPr marL="68580" indent="0">
              <a:buNone/>
            </a:pPr>
            <a:r>
              <a:rPr lang="tr-TR" b="1" dirty="0" smtClean="0"/>
              <a:t>		</a:t>
            </a:r>
            <a:r>
              <a:rPr lang="en-US" b="1" dirty="0" err="1" smtClean="0"/>
              <a:t>printf</a:t>
            </a:r>
            <a:r>
              <a:rPr lang="en-US" b="1" dirty="0"/>
              <a:t>("\n %d", *</a:t>
            </a:r>
            <a:r>
              <a:rPr lang="en-US" b="1" dirty="0" err="1"/>
              <a:t>ptr</a:t>
            </a:r>
            <a:r>
              <a:rPr lang="en-US" b="1" dirty="0"/>
              <a:t>[3]); </a:t>
            </a:r>
          </a:p>
        </p:txBody>
      </p:sp>
    </p:spTree>
    <p:extLst>
      <p:ext uri="{BB962C8B-B14F-4D97-AF65-F5344CB8AC3E}">
        <p14:creationId xmlns:p14="http://schemas.microsoft.com/office/powerpoint/2010/main" val="32858386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A</a:t>
            </a:r>
            <a:r>
              <a:rPr lang="en-US" sz="2400" b="1" dirty="0" smtClean="0"/>
              <a:t>RR</a:t>
            </a:r>
            <a:r>
              <a:rPr lang="tr-TR" sz="2400" b="1" dirty="0" smtClean="0"/>
              <a:t>A</a:t>
            </a:r>
            <a:r>
              <a:rPr lang="en-US" sz="2400" b="1" dirty="0" smtClean="0"/>
              <a:t>YS </a:t>
            </a:r>
            <a:r>
              <a:rPr lang="en-US" sz="2400" b="1" dirty="0"/>
              <a:t>OF </a:t>
            </a:r>
            <a:r>
              <a:rPr lang="en-US" sz="2400" b="1" dirty="0" smtClean="0"/>
              <a:t>POINT</a:t>
            </a:r>
            <a:r>
              <a:rPr lang="tr-TR" sz="2400" b="1" dirty="0" smtClean="0"/>
              <a:t>E</a:t>
            </a:r>
            <a:r>
              <a:rPr lang="en-US" sz="2400" b="1" dirty="0" smtClean="0"/>
              <a:t>RS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45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5333999"/>
          </a:xfrm>
        </p:spPr>
        <p:txBody>
          <a:bodyPr>
            <a:normAutofit fontScale="92500" lnSpcReduction="20000"/>
          </a:bodyPr>
          <a:lstStyle/>
          <a:p>
            <a:r>
              <a:rPr lang="en-US" b="1" dirty="0" smtClean="0"/>
              <a:t>Now </a:t>
            </a:r>
            <a:r>
              <a:rPr lang="en-US" b="1" dirty="0"/>
              <a:t>look at another code in which we store the address of three individual arrays in the array of pointers: </a:t>
            </a:r>
            <a:endParaRPr lang="tr-TR" b="1" dirty="0" smtClean="0"/>
          </a:p>
          <a:p>
            <a:pPr marL="68580" indent="0">
              <a:buNone/>
            </a:pPr>
            <a:r>
              <a:rPr lang="tr-TR" b="1" dirty="0" smtClean="0"/>
              <a:t>	</a:t>
            </a:r>
            <a:r>
              <a:rPr lang="en-US" b="1" dirty="0" err="1" smtClean="0"/>
              <a:t>int</a:t>
            </a:r>
            <a:r>
              <a:rPr lang="en-US" b="1" dirty="0" smtClean="0"/>
              <a:t> </a:t>
            </a:r>
            <a:r>
              <a:rPr lang="en-US" b="1" dirty="0"/>
              <a:t>main() </a:t>
            </a:r>
            <a:endParaRPr lang="tr-TR" b="1" dirty="0" smtClean="0"/>
          </a:p>
          <a:p>
            <a:pPr marL="68580" indent="0">
              <a:buNone/>
            </a:pPr>
            <a:r>
              <a:rPr lang="tr-TR" b="1" dirty="0" smtClean="0"/>
              <a:t>	</a:t>
            </a:r>
            <a:r>
              <a:rPr lang="en-US" b="1" dirty="0" smtClean="0"/>
              <a:t>{ </a:t>
            </a:r>
            <a:endParaRPr lang="tr-TR" b="1" dirty="0" smtClean="0"/>
          </a:p>
          <a:p>
            <a:pPr marL="68580" indent="0">
              <a:buNone/>
            </a:pPr>
            <a:r>
              <a:rPr lang="tr-TR" b="1" dirty="0" smtClean="0"/>
              <a:t>		</a:t>
            </a:r>
            <a:r>
              <a:rPr lang="en-US" b="1" dirty="0" err="1" smtClean="0"/>
              <a:t>int</a:t>
            </a:r>
            <a:r>
              <a:rPr lang="en-US" b="1" dirty="0" smtClean="0"/>
              <a:t> </a:t>
            </a:r>
            <a:r>
              <a:rPr lang="en-US" b="1" dirty="0"/>
              <a:t>arr1[]={1,2,3,4,5}; </a:t>
            </a:r>
            <a:endParaRPr lang="tr-TR" b="1" dirty="0" smtClean="0"/>
          </a:p>
          <a:p>
            <a:pPr marL="68580" indent="0">
              <a:buNone/>
            </a:pPr>
            <a:r>
              <a:rPr lang="tr-TR" b="1" dirty="0" smtClean="0"/>
              <a:t>		</a:t>
            </a:r>
            <a:r>
              <a:rPr lang="en-US" b="1" dirty="0" err="1" smtClean="0"/>
              <a:t>int</a:t>
            </a:r>
            <a:r>
              <a:rPr lang="en-US" b="1" dirty="0" smtClean="0"/>
              <a:t> </a:t>
            </a:r>
            <a:r>
              <a:rPr lang="en-US" b="1" dirty="0"/>
              <a:t>arr2[]={0,2,4,6,8}; </a:t>
            </a:r>
            <a:endParaRPr lang="tr-TR" b="1" dirty="0" smtClean="0"/>
          </a:p>
          <a:p>
            <a:pPr marL="68580" indent="0">
              <a:buNone/>
            </a:pPr>
            <a:r>
              <a:rPr lang="tr-TR" b="1" dirty="0" smtClean="0"/>
              <a:t>		</a:t>
            </a:r>
            <a:r>
              <a:rPr lang="en-US" b="1" dirty="0" err="1" smtClean="0"/>
              <a:t>int</a:t>
            </a:r>
            <a:r>
              <a:rPr lang="en-US" b="1" dirty="0" smtClean="0"/>
              <a:t> </a:t>
            </a:r>
            <a:r>
              <a:rPr lang="en-US" b="1" dirty="0"/>
              <a:t>arr3[]={1,3,5,7,9}; </a:t>
            </a:r>
            <a:endParaRPr lang="tr-TR" b="1" dirty="0" smtClean="0"/>
          </a:p>
          <a:p>
            <a:pPr marL="68580" indent="0">
              <a:buNone/>
            </a:pPr>
            <a:r>
              <a:rPr lang="tr-TR" b="1" dirty="0" smtClean="0"/>
              <a:t>		</a:t>
            </a:r>
            <a:r>
              <a:rPr lang="en-US" b="1" dirty="0" err="1" smtClean="0"/>
              <a:t>int</a:t>
            </a:r>
            <a:r>
              <a:rPr lang="en-US" b="1" dirty="0" smtClean="0"/>
              <a:t> </a:t>
            </a:r>
            <a:r>
              <a:rPr lang="en-US" b="1" dirty="0"/>
              <a:t>*</a:t>
            </a:r>
            <a:r>
              <a:rPr lang="en-US" b="1" dirty="0" err="1"/>
              <a:t>parr</a:t>
            </a:r>
            <a:r>
              <a:rPr lang="en-US" b="1" dirty="0"/>
              <a:t>[3] = {arr1, arr2, arr3}; </a:t>
            </a:r>
            <a:endParaRPr lang="tr-TR" b="1" dirty="0" smtClean="0"/>
          </a:p>
          <a:p>
            <a:pPr marL="68580" indent="0">
              <a:buNone/>
            </a:pPr>
            <a:r>
              <a:rPr lang="tr-TR" b="1" dirty="0" smtClean="0"/>
              <a:t>		</a:t>
            </a:r>
            <a:r>
              <a:rPr lang="en-US" b="1" dirty="0" err="1" smtClean="0"/>
              <a:t>int</a:t>
            </a:r>
            <a:r>
              <a:rPr lang="en-US" b="1" dirty="0" smtClean="0"/>
              <a:t> </a:t>
            </a:r>
            <a:r>
              <a:rPr lang="en-US" b="1" dirty="0" err="1"/>
              <a:t>i</a:t>
            </a:r>
            <a:r>
              <a:rPr lang="en-US" b="1" dirty="0"/>
              <a:t>; </a:t>
            </a:r>
            <a:endParaRPr lang="tr-TR" b="1" dirty="0" smtClean="0"/>
          </a:p>
          <a:p>
            <a:pPr marL="68580" indent="0">
              <a:buNone/>
            </a:pPr>
            <a:r>
              <a:rPr lang="tr-TR" b="1" dirty="0"/>
              <a:t>	</a:t>
            </a:r>
            <a:r>
              <a:rPr lang="tr-TR" b="1" dirty="0" smtClean="0"/>
              <a:t>	</a:t>
            </a:r>
            <a:r>
              <a:rPr lang="en-US" b="1" dirty="0" smtClean="0"/>
              <a:t>for(</a:t>
            </a:r>
            <a:r>
              <a:rPr lang="en-US" b="1" dirty="0" err="1" smtClean="0"/>
              <a:t>i</a:t>
            </a:r>
            <a:r>
              <a:rPr lang="en-US" b="1" dirty="0" smtClean="0"/>
              <a:t> </a:t>
            </a:r>
            <a:r>
              <a:rPr lang="en-US" b="1" dirty="0"/>
              <a:t>= 0;i&lt;3;i++)  </a:t>
            </a:r>
            <a:endParaRPr lang="tr-TR" b="1" dirty="0" smtClean="0"/>
          </a:p>
          <a:p>
            <a:pPr marL="68580" indent="0">
              <a:buNone/>
            </a:pPr>
            <a:r>
              <a:rPr lang="tr-TR" b="1" dirty="0" smtClean="0"/>
              <a:t>			</a:t>
            </a:r>
            <a:r>
              <a:rPr lang="en-US" b="1" dirty="0" err="1" smtClean="0"/>
              <a:t>printf</a:t>
            </a:r>
            <a:r>
              <a:rPr lang="en-US" b="1" dirty="0"/>
              <a:t>("%d", *</a:t>
            </a:r>
            <a:r>
              <a:rPr lang="en-US" b="1" dirty="0" err="1"/>
              <a:t>parr</a:t>
            </a:r>
            <a:r>
              <a:rPr lang="en-US" b="1" dirty="0"/>
              <a:t>[</a:t>
            </a:r>
            <a:r>
              <a:rPr lang="en-US" b="1" dirty="0" err="1"/>
              <a:t>i</a:t>
            </a:r>
            <a:r>
              <a:rPr lang="en-US" b="1" dirty="0"/>
              <a:t>]); </a:t>
            </a:r>
            <a:endParaRPr lang="tr-TR" b="1" dirty="0" smtClean="0"/>
          </a:p>
          <a:p>
            <a:pPr marL="68580" indent="0">
              <a:buNone/>
            </a:pPr>
            <a:r>
              <a:rPr lang="tr-TR" b="1" dirty="0" smtClean="0"/>
              <a:t>		</a:t>
            </a:r>
            <a:r>
              <a:rPr lang="en-US" b="1" dirty="0" smtClean="0"/>
              <a:t>return </a:t>
            </a:r>
            <a:r>
              <a:rPr lang="en-US" b="1" dirty="0"/>
              <a:t>0</a:t>
            </a:r>
            <a:r>
              <a:rPr lang="en-US" b="1" dirty="0" smtClean="0"/>
              <a:t>;</a:t>
            </a:r>
            <a:endParaRPr lang="tr-TR" b="1" dirty="0" smtClean="0"/>
          </a:p>
          <a:p>
            <a:pPr marL="68580" indent="0">
              <a:buNone/>
            </a:pPr>
            <a:r>
              <a:rPr lang="tr-TR" b="1" dirty="0"/>
              <a:t>	</a:t>
            </a:r>
            <a:r>
              <a:rPr lang="en-US" b="1" dirty="0" smtClean="0"/>
              <a:t>} </a:t>
            </a:r>
            <a:endParaRPr lang="tr-TR" b="1" dirty="0" smtClean="0"/>
          </a:p>
          <a:p>
            <a:pPr marL="68580" indent="0">
              <a:buNone/>
            </a:pPr>
            <a:r>
              <a:rPr lang="en-US" b="1" dirty="0" smtClean="0"/>
              <a:t>Output </a:t>
            </a:r>
            <a:r>
              <a:rPr lang="en-US" b="1" dirty="0"/>
              <a:t>1 0 1 </a:t>
            </a:r>
            <a:endParaRPr lang="tr-TR" b="1" dirty="0" smtClean="0"/>
          </a:p>
        </p:txBody>
      </p:sp>
    </p:spTree>
    <p:extLst>
      <p:ext uri="{BB962C8B-B14F-4D97-AF65-F5344CB8AC3E}">
        <p14:creationId xmlns:p14="http://schemas.microsoft.com/office/powerpoint/2010/main" val="1382897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848600" cy="3657599"/>
          </a:xfrm>
        </p:spPr>
        <p:txBody>
          <a:bodyPr>
            <a:noAutofit/>
          </a:bodyPr>
          <a:lstStyle/>
          <a:p>
            <a:r>
              <a:rPr lang="en-US" sz="1800" b="1" dirty="0"/>
              <a:t>Till now, we have only discussed one-dimensional arrays. </a:t>
            </a:r>
            <a:endParaRPr lang="tr-TR" sz="1800" b="1" dirty="0" smtClean="0"/>
          </a:p>
          <a:p>
            <a:r>
              <a:rPr lang="en-US" sz="1800" b="1" dirty="0" smtClean="0"/>
              <a:t>One-dimensional </a:t>
            </a:r>
            <a:r>
              <a:rPr lang="en-US" sz="1800" b="1" dirty="0"/>
              <a:t>arrays are organized linearly in only one direction. </a:t>
            </a:r>
            <a:endParaRPr lang="tr-TR" sz="1800" b="1" dirty="0" smtClean="0"/>
          </a:p>
          <a:p>
            <a:r>
              <a:rPr lang="en-US" sz="1800" b="1" dirty="0" smtClean="0"/>
              <a:t>But </a:t>
            </a:r>
            <a:r>
              <a:rPr lang="en-US" sz="1800" b="1" dirty="0"/>
              <a:t>at times, we need to store data in the form of grids or tables. </a:t>
            </a:r>
            <a:endParaRPr lang="tr-TR" sz="1800" b="1" dirty="0" smtClean="0"/>
          </a:p>
          <a:p>
            <a:r>
              <a:rPr lang="en-US" sz="1800" b="1" dirty="0" smtClean="0"/>
              <a:t>Here</a:t>
            </a:r>
            <a:r>
              <a:rPr lang="en-US" sz="1800" b="1" dirty="0"/>
              <a:t>, the concept of single-dimension arrays is extended to incorporate two-dimensional data structures. </a:t>
            </a:r>
            <a:endParaRPr lang="tr-TR" sz="1800" b="1" dirty="0" smtClean="0"/>
          </a:p>
          <a:p>
            <a:r>
              <a:rPr lang="en-US" sz="1800" b="1" dirty="0" smtClean="0"/>
              <a:t>A </a:t>
            </a:r>
            <a:r>
              <a:rPr lang="en-US" sz="1800" b="1" dirty="0"/>
              <a:t>two-dimensional array is specified using two subscripts where the first subscript denotes the row and the second denotes the column. </a:t>
            </a:r>
            <a:endParaRPr lang="tr-TR" sz="1800" b="1" dirty="0" smtClean="0"/>
          </a:p>
          <a:p>
            <a:r>
              <a:rPr lang="en-US" sz="1800" b="1" dirty="0" smtClean="0"/>
              <a:t>The </a:t>
            </a:r>
            <a:r>
              <a:rPr lang="en-US" sz="1800" b="1" dirty="0"/>
              <a:t>C compiler treats a two-dimensional array as an array of one-dimensional arrays. </a:t>
            </a:r>
            <a:endParaRPr lang="tr-TR" sz="1800" b="1" dirty="0" smtClean="0"/>
          </a:p>
          <a:p>
            <a:r>
              <a:rPr lang="en-US" sz="1800" b="1" dirty="0" smtClean="0"/>
              <a:t>Figure </a:t>
            </a:r>
            <a:r>
              <a:rPr lang="en-US" sz="1800" b="1" dirty="0"/>
              <a:t>3.26 shows a two-dimensional array which can be viewed as an array of arrays. </a:t>
            </a:r>
          </a:p>
        </p:txBody>
      </p:sp>
      <p:pic>
        <p:nvPicPr>
          <p:cNvPr id="3" name="Picture 2"/>
          <p:cNvPicPr>
            <a:picLocks noChangeAspect="1"/>
          </p:cNvPicPr>
          <p:nvPr/>
        </p:nvPicPr>
        <p:blipFill>
          <a:blip r:embed="rId3"/>
          <a:stretch>
            <a:fillRect/>
          </a:stretch>
        </p:blipFill>
        <p:spPr>
          <a:xfrm>
            <a:off x="3955228" y="4750988"/>
            <a:ext cx="3089286" cy="1715298"/>
          </a:xfrm>
          <a:prstGeom prst="rect">
            <a:avLst/>
          </a:prstGeom>
        </p:spPr>
      </p:pic>
    </p:spTree>
    <p:extLst>
      <p:ext uri="{BB962C8B-B14F-4D97-AF65-F5344CB8AC3E}">
        <p14:creationId xmlns:p14="http://schemas.microsoft.com/office/powerpoint/2010/main" val="27341945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810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1066800"/>
            <a:ext cx="7924800" cy="5426075"/>
          </a:xfrm>
        </p:spPr>
        <p:txBody>
          <a:bodyPr>
            <a:noAutofit/>
          </a:bodyPr>
          <a:lstStyle/>
          <a:p>
            <a:r>
              <a:rPr lang="tr-TR" b="1" dirty="0"/>
              <a:t>Declaring Two-dimensional arrays </a:t>
            </a:r>
          </a:p>
          <a:p>
            <a:r>
              <a:rPr lang="en-US" sz="2000" b="1" dirty="0" smtClean="0"/>
              <a:t>Any </a:t>
            </a:r>
            <a:r>
              <a:rPr lang="en-US" sz="2000" b="1" dirty="0"/>
              <a:t>array must be declared before being used. </a:t>
            </a:r>
            <a:endParaRPr lang="tr-TR" sz="2000" b="1" dirty="0" smtClean="0"/>
          </a:p>
          <a:p>
            <a:r>
              <a:rPr lang="en-US" sz="2000" b="1" dirty="0" smtClean="0"/>
              <a:t>The </a:t>
            </a:r>
            <a:r>
              <a:rPr lang="en-US" sz="2000" b="1" dirty="0"/>
              <a:t>declaration statement tells the compiler the name of the array, the data type of each element in the array, and the size of each dimension. </a:t>
            </a:r>
            <a:endParaRPr lang="tr-TR" sz="2000" b="1" dirty="0" smtClean="0"/>
          </a:p>
          <a:p>
            <a:r>
              <a:rPr lang="en-US" sz="2000" b="1" dirty="0" smtClean="0"/>
              <a:t>A </a:t>
            </a:r>
            <a:r>
              <a:rPr lang="en-US" sz="2000" b="1" dirty="0"/>
              <a:t>two-dimensional array is declared as: </a:t>
            </a:r>
            <a:endParaRPr lang="tr-TR" sz="2000" b="1" dirty="0" smtClean="0"/>
          </a:p>
          <a:p>
            <a:r>
              <a:rPr lang="en-US" sz="2000" b="1" dirty="0" err="1" smtClean="0"/>
              <a:t>data_type</a:t>
            </a:r>
            <a:r>
              <a:rPr lang="en-US" sz="2000" b="1" dirty="0" smtClean="0"/>
              <a:t> </a:t>
            </a:r>
            <a:r>
              <a:rPr lang="en-US" sz="2000" b="1" dirty="0" err="1"/>
              <a:t>array_name</a:t>
            </a:r>
            <a:r>
              <a:rPr lang="en-US" sz="2000" b="1" dirty="0"/>
              <a:t>[</a:t>
            </a:r>
            <a:r>
              <a:rPr lang="en-US" sz="2000" b="1" dirty="0" err="1"/>
              <a:t>row_size</a:t>
            </a:r>
            <a:r>
              <a:rPr lang="en-US" sz="2000" b="1" dirty="0"/>
              <a:t>][</a:t>
            </a:r>
            <a:r>
              <a:rPr lang="en-US" sz="2000" b="1" dirty="0" err="1"/>
              <a:t>column_size</a:t>
            </a:r>
            <a:r>
              <a:rPr lang="en-US" sz="2000" b="1" dirty="0"/>
              <a:t>];</a:t>
            </a:r>
          </a:p>
          <a:p>
            <a:r>
              <a:rPr lang="en-US" sz="2000" b="1" dirty="0" smtClean="0"/>
              <a:t>Therefore</a:t>
            </a:r>
            <a:r>
              <a:rPr lang="en-US" sz="2000" b="1" dirty="0"/>
              <a:t>, a two-dimensional m </a:t>
            </a:r>
            <a:r>
              <a:rPr lang="tr-TR" sz="2000" b="1" dirty="0" smtClean="0"/>
              <a:t>X</a:t>
            </a:r>
            <a:r>
              <a:rPr lang="en-US" sz="2000" b="1" dirty="0" smtClean="0"/>
              <a:t> </a:t>
            </a:r>
            <a:r>
              <a:rPr lang="en-US" sz="2000" b="1" dirty="0"/>
              <a:t>n array is an array that contains m </a:t>
            </a:r>
            <a:r>
              <a:rPr lang="tr-TR" sz="2000" b="1" dirty="0" smtClean="0"/>
              <a:t>X</a:t>
            </a:r>
            <a:r>
              <a:rPr lang="en-US" sz="2000" b="1" dirty="0" smtClean="0"/>
              <a:t> </a:t>
            </a:r>
            <a:r>
              <a:rPr lang="en-US" sz="2000" b="1" dirty="0"/>
              <a:t>n data elements and each element is accessed using two subscripts, </a:t>
            </a:r>
            <a:r>
              <a:rPr lang="en-US" sz="2000" b="1" dirty="0" err="1"/>
              <a:t>i</a:t>
            </a:r>
            <a:r>
              <a:rPr lang="en-US" sz="2000" b="1" dirty="0"/>
              <a:t> and j, </a:t>
            </a:r>
            <a:r>
              <a:rPr lang="en-US" sz="2000" b="1" dirty="0" smtClean="0"/>
              <a:t>where </a:t>
            </a:r>
            <a:r>
              <a:rPr lang="en-US" sz="2000" b="1" dirty="0" err="1"/>
              <a:t>i</a:t>
            </a:r>
            <a:r>
              <a:rPr lang="en-US" sz="2000" b="1" dirty="0"/>
              <a:t> </a:t>
            </a:r>
            <a:r>
              <a:rPr lang="en-US" sz="2000" b="1" dirty="0" smtClean="0"/>
              <a:t>&lt;</a:t>
            </a:r>
            <a:r>
              <a:rPr lang="tr-TR" sz="2000" b="1" dirty="0"/>
              <a:t> </a:t>
            </a:r>
            <a:r>
              <a:rPr lang="en-US" sz="2000" b="1" dirty="0" smtClean="0"/>
              <a:t>m </a:t>
            </a:r>
            <a:r>
              <a:rPr lang="en-US" sz="2000" b="1" dirty="0"/>
              <a:t>and j </a:t>
            </a:r>
            <a:r>
              <a:rPr lang="en-US" sz="2000" b="1" dirty="0" smtClean="0"/>
              <a:t>&lt; </a:t>
            </a:r>
            <a:r>
              <a:rPr lang="en-US" sz="2000" b="1" dirty="0"/>
              <a:t>n.</a:t>
            </a:r>
          </a:p>
          <a:p>
            <a:r>
              <a:rPr lang="en-US" sz="2000" b="1" dirty="0" smtClean="0"/>
              <a:t>For </a:t>
            </a:r>
            <a:r>
              <a:rPr lang="en-US" sz="2000" b="1" dirty="0"/>
              <a:t>example, if we want to store the marks obtained by three students in five different subjects, we can declare a </a:t>
            </a:r>
            <a:r>
              <a:rPr lang="en-US" sz="2000" b="1" dirty="0" smtClean="0"/>
              <a:t>two</a:t>
            </a:r>
            <a:r>
              <a:rPr lang="tr-TR" sz="2000" b="1" dirty="0" smtClean="0"/>
              <a:t> </a:t>
            </a:r>
            <a:r>
              <a:rPr lang="en-US" sz="2000" b="1" dirty="0" smtClean="0"/>
              <a:t>dimensional </a:t>
            </a:r>
            <a:r>
              <a:rPr lang="en-US" sz="2000" b="1" dirty="0"/>
              <a:t>array as: </a:t>
            </a:r>
            <a:endParaRPr lang="tr-TR" sz="2000" b="1" dirty="0" smtClean="0"/>
          </a:p>
          <a:p>
            <a:r>
              <a:rPr lang="en-US" sz="2000" b="1" dirty="0" err="1" smtClean="0"/>
              <a:t>int</a:t>
            </a:r>
            <a:r>
              <a:rPr lang="en-US" sz="2000" b="1" dirty="0" smtClean="0"/>
              <a:t> </a:t>
            </a:r>
            <a:r>
              <a:rPr lang="en-US" sz="2000" b="1" dirty="0"/>
              <a:t>marks[3][5]; </a:t>
            </a:r>
          </a:p>
        </p:txBody>
      </p:sp>
    </p:spTree>
    <p:extLst>
      <p:ext uri="{BB962C8B-B14F-4D97-AF65-F5344CB8AC3E}">
        <p14:creationId xmlns:p14="http://schemas.microsoft.com/office/powerpoint/2010/main" val="34216399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7848600" cy="3581400"/>
          </a:xfrm>
        </p:spPr>
        <p:txBody>
          <a:bodyPr>
            <a:noAutofit/>
          </a:bodyPr>
          <a:lstStyle/>
          <a:p>
            <a:r>
              <a:rPr lang="tr-TR" b="1" dirty="0"/>
              <a:t>Declaring Two-dimensional arrays </a:t>
            </a:r>
          </a:p>
          <a:p>
            <a:r>
              <a:rPr lang="en-US" sz="2000" b="1" dirty="0" smtClean="0"/>
              <a:t>The </a:t>
            </a:r>
            <a:r>
              <a:rPr lang="en-US" sz="2000" b="1" dirty="0"/>
              <a:t>first element of the array is denoted by marks[0][0], the second element as marks[0][1], and so on. </a:t>
            </a:r>
            <a:endParaRPr lang="tr-TR" sz="2000" b="1" dirty="0" smtClean="0"/>
          </a:p>
          <a:p>
            <a:r>
              <a:rPr lang="en-US" sz="2000" b="1" dirty="0" smtClean="0"/>
              <a:t>Here</a:t>
            </a:r>
            <a:r>
              <a:rPr lang="en-US" sz="2000" b="1" dirty="0"/>
              <a:t>, marks[0][0] stores the marks obtained by the first student in the first subject, marks[1][0] stores the marks obtained by the second student in the first subject. </a:t>
            </a:r>
            <a:endParaRPr lang="tr-TR" sz="2000" b="1" dirty="0" smtClean="0"/>
          </a:p>
          <a:p>
            <a:r>
              <a:rPr lang="en-US" sz="2000" b="1" dirty="0" smtClean="0"/>
              <a:t>The </a:t>
            </a:r>
            <a:r>
              <a:rPr lang="en-US" sz="2000" b="1" dirty="0"/>
              <a:t>pictorial form of a two-dimensional array is shown in Fig. 3.27.</a:t>
            </a:r>
          </a:p>
        </p:txBody>
      </p:sp>
      <p:pic>
        <p:nvPicPr>
          <p:cNvPr id="3" name="Picture 2"/>
          <p:cNvPicPr>
            <a:picLocks noChangeAspect="1"/>
          </p:cNvPicPr>
          <p:nvPr/>
        </p:nvPicPr>
        <p:blipFill>
          <a:blip r:embed="rId3"/>
          <a:stretch>
            <a:fillRect/>
          </a:stretch>
        </p:blipFill>
        <p:spPr>
          <a:xfrm>
            <a:off x="609600" y="4532313"/>
            <a:ext cx="7800975" cy="1771650"/>
          </a:xfrm>
          <a:prstGeom prst="rect">
            <a:avLst/>
          </a:prstGeom>
        </p:spPr>
      </p:pic>
    </p:spTree>
    <p:extLst>
      <p:ext uri="{BB962C8B-B14F-4D97-AF65-F5344CB8AC3E}">
        <p14:creationId xmlns:p14="http://schemas.microsoft.com/office/powerpoint/2010/main" val="2078528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49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7848600" cy="2514599"/>
          </a:xfrm>
        </p:spPr>
        <p:txBody>
          <a:bodyPr>
            <a:noAutofit/>
          </a:bodyPr>
          <a:lstStyle/>
          <a:p>
            <a:r>
              <a:rPr lang="tr-TR" b="1" dirty="0"/>
              <a:t>Declaring Two-dimensional arrays </a:t>
            </a:r>
            <a:endParaRPr lang="tr-TR" b="1" dirty="0" smtClean="0"/>
          </a:p>
          <a:p>
            <a:r>
              <a:rPr lang="en-US" sz="2000" b="1" dirty="0" smtClean="0"/>
              <a:t>Hence</a:t>
            </a:r>
            <a:r>
              <a:rPr lang="en-US" sz="2000" b="1" dirty="0"/>
              <a:t>, we see that a 2D array is treated as a collection of 1D arrays. </a:t>
            </a:r>
            <a:endParaRPr lang="tr-TR" sz="2000" b="1" dirty="0" smtClean="0"/>
          </a:p>
          <a:p>
            <a:r>
              <a:rPr lang="en-US" sz="2000" b="1" dirty="0" smtClean="0"/>
              <a:t>Each </a:t>
            </a:r>
            <a:r>
              <a:rPr lang="en-US" sz="2000" b="1" dirty="0"/>
              <a:t>row of a 2D array corresponds to a 1D array consisting of n elements, where n is the number of </a:t>
            </a:r>
            <a:r>
              <a:rPr lang="en-US" sz="2000" b="1" dirty="0" smtClean="0"/>
              <a:t>columns.</a:t>
            </a:r>
            <a:endParaRPr lang="tr-TR" sz="2000" b="1" dirty="0" smtClean="0"/>
          </a:p>
          <a:p>
            <a:r>
              <a:rPr lang="en-US" sz="2000" b="1" dirty="0" smtClean="0"/>
              <a:t>To </a:t>
            </a:r>
            <a:r>
              <a:rPr lang="en-US" sz="2000" b="1" dirty="0"/>
              <a:t>understand this, we can also see the representation of a two-dimensional array as shown in Fig. 3.28.</a:t>
            </a:r>
          </a:p>
          <a:p>
            <a:endParaRPr lang="tr-TR" sz="2000" b="1" dirty="0"/>
          </a:p>
        </p:txBody>
      </p:sp>
      <p:pic>
        <p:nvPicPr>
          <p:cNvPr id="5" name="Picture 4"/>
          <p:cNvPicPr>
            <a:picLocks noChangeAspect="1"/>
          </p:cNvPicPr>
          <p:nvPr/>
        </p:nvPicPr>
        <p:blipFill>
          <a:blip r:embed="rId3"/>
          <a:stretch>
            <a:fillRect/>
          </a:stretch>
        </p:blipFill>
        <p:spPr>
          <a:xfrm>
            <a:off x="1514475" y="3732113"/>
            <a:ext cx="6038850" cy="1762125"/>
          </a:xfrm>
          <a:prstGeom prst="rect">
            <a:avLst/>
          </a:prstGeom>
        </p:spPr>
      </p:pic>
    </p:spTree>
    <p:extLst>
      <p:ext uri="{BB962C8B-B14F-4D97-AF65-F5344CB8AC3E}">
        <p14:creationId xmlns:p14="http://schemas.microsoft.com/office/powerpoint/2010/main" val="4106228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Declaration of Arrays</a:t>
            </a:r>
            <a:endParaRPr lang="en-US" sz="2400" dirty="0" smtClean="0"/>
          </a:p>
        </p:txBody>
      </p:sp>
      <p:sp>
        <p:nvSpPr>
          <p:cNvPr id="3" name="Content Placeholder 2"/>
          <p:cNvSpPr>
            <a:spLocks noGrp="1"/>
          </p:cNvSpPr>
          <p:nvPr>
            <p:ph idx="1"/>
          </p:nvPr>
        </p:nvSpPr>
        <p:spPr>
          <a:xfrm>
            <a:off x="685800" y="990600"/>
            <a:ext cx="7848600" cy="3933825"/>
          </a:xfrm>
        </p:spPr>
        <p:txBody>
          <a:bodyPr>
            <a:normAutofit fontScale="92500" lnSpcReduction="10000"/>
          </a:bodyPr>
          <a:lstStyle/>
          <a:p>
            <a:r>
              <a:rPr lang="en-US" b="1" dirty="0" smtClean="0"/>
              <a:t>For </a:t>
            </a:r>
            <a:r>
              <a:rPr lang="en-US" b="1" dirty="0"/>
              <a:t>example, if we write, </a:t>
            </a:r>
            <a:r>
              <a:rPr lang="en-US" b="1" dirty="0" err="1"/>
              <a:t>int</a:t>
            </a:r>
            <a:r>
              <a:rPr lang="en-US" b="1" dirty="0"/>
              <a:t> marks[10]; then the statement declares marks to be an array containing 10 elements. </a:t>
            </a:r>
            <a:endParaRPr lang="tr-TR" b="1" dirty="0" smtClean="0"/>
          </a:p>
          <a:p>
            <a:r>
              <a:rPr lang="en-US" b="1" dirty="0" smtClean="0"/>
              <a:t>In </a:t>
            </a:r>
            <a:r>
              <a:rPr lang="en-US" b="1" dirty="0"/>
              <a:t>C, the array index starts from zero. </a:t>
            </a:r>
            <a:endParaRPr lang="tr-TR" b="1" dirty="0" smtClean="0"/>
          </a:p>
          <a:p>
            <a:r>
              <a:rPr lang="en-US" b="1" dirty="0" smtClean="0"/>
              <a:t>The </a:t>
            </a:r>
            <a:r>
              <a:rPr lang="en-US" b="1" dirty="0"/>
              <a:t>first element will be stored in marks[0], second element in marks[1], and so </a:t>
            </a:r>
            <a:r>
              <a:rPr lang="en-US" b="1" dirty="0" smtClean="0"/>
              <a:t>on.</a:t>
            </a:r>
            <a:endParaRPr lang="tr-TR" b="1" dirty="0" smtClean="0"/>
          </a:p>
          <a:p>
            <a:r>
              <a:rPr lang="en-US" b="1" dirty="0" smtClean="0"/>
              <a:t>Therefore</a:t>
            </a:r>
            <a:r>
              <a:rPr lang="en-US" b="1" dirty="0"/>
              <a:t>, the last element, that is the 10th element, will be stored in marks[9]. </a:t>
            </a:r>
            <a:endParaRPr lang="tr-TR" b="1" dirty="0" smtClean="0"/>
          </a:p>
          <a:p>
            <a:r>
              <a:rPr lang="en-US" b="1" dirty="0" smtClean="0"/>
              <a:t>Note </a:t>
            </a:r>
            <a:r>
              <a:rPr lang="en-US" b="1" dirty="0"/>
              <a:t>that </a:t>
            </a:r>
            <a:r>
              <a:rPr lang="en-US" b="1" dirty="0" smtClean="0"/>
              <a:t>0</a:t>
            </a:r>
            <a:r>
              <a:rPr lang="en-US" b="1" dirty="0"/>
              <a:t>, 1, 2, 3 written within square brackets are the subscripts. In the memory, the array will be stored as shown in Fig. 3.2.</a:t>
            </a:r>
          </a:p>
          <a:p>
            <a:endParaRPr lang="en-US" b="1" dirty="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819150" y="4924425"/>
            <a:ext cx="7581900" cy="1400175"/>
          </a:xfrm>
          <a:prstGeom prst="rect">
            <a:avLst/>
          </a:prstGeom>
        </p:spPr>
      </p:pic>
    </p:spTree>
    <p:extLst>
      <p:ext uri="{BB962C8B-B14F-4D97-AF65-F5344CB8AC3E}">
        <p14:creationId xmlns:p14="http://schemas.microsoft.com/office/powerpoint/2010/main" val="4034029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8001000" cy="3352800"/>
          </a:xfrm>
        </p:spPr>
        <p:txBody>
          <a:bodyPr>
            <a:noAutofit/>
          </a:bodyPr>
          <a:lstStyle/>
          <a:p>
            <a:r>
              <a:rPr lang="tr-TR" b="1" dirty="0"/>
              <a:t>Declaring Two-dimensional </a:t>
            </a:r>
            <a:r>
              <a:rPr lang="tr-TR" b="1" dirty="0" smtClean="0"/>
              <a:t>arrays</a:t>
            </a:r>
          </a:p>
          <a:p>
            <a:r>
              <a:rPr lang="en-US" sz="1800" b="1" dirty="0" smtClean="0"/>
              <a:t>Although </a:t>
            </a:r>
            <a:r>
              <a:rPr lang="en-US" sz="1800" b="1" dirty="0"/>
              <a:t>we have shown a rectangular picture of a two-dimensional array, in the memory, these elements actually will be stored sequentially. </a:t>
            </a:r>
            <a:endParaRPr lang="tr-TR" sz="1800" b="1" dirty="0" smtClean="0"/>
          </a:p>
          <a:p>
            <a:r>
              <a:rPr lang="en-US" sz="1800" b="1" dirty="0" smtClean="0"/>
              <a:t>There </a:t>
            </a:r>
            <a:r>
              <a:rPr lang="en-US" sz="1800" b="1" dirty="0"/>
              <a:t>are two ways of storing a two-dimensional array in the memory. </a:t>
            </a:r>
            <a:endParaRPr lang="tr-TR" sz="1800" b="1" dirty="0" smtClean="0"/>
          </a:p>
          <a:p>
            <a:r>
              <a:rPr lang="en-US" sz="1800" b="1" dirty="0" smtClean="0"/>
              <a:t>The </a:t>
            </a:r>
            <a:r>
              <a:rPr lang="en-US" sz="1800" b="1" dirty="0"/>
              <a:t>first way is the row major order and the second is the column major order. </a:t>
            </a:r>
            <a:endParaRPr lang="tr-TR" sz="1800" b="1" dirty="0" smtClean="0"/>
          </a:p>
          <a:p>
            <a:r>
              <a:rPr lang="en-US" sz="1800" b="1" dirty="0" smtClean="0"/>
              <a:t>Let </a:t>
            </a:r>
            <a:r>
              <a:rPr lang="en-US" sz="1800" b="1" dirty="0"/>
              <a:t>us see how the elements of a 2D array are stored in a row major order. </a:t>
            </a:r>
            <a:endParaRPr lang="tr-TR" sz="1800" b="1" dirty="0" smtClean="0"/>
          </a:p>
          <a:p>
            <a:r>
              <a:rPr lang="en-US" sz="1800" b="1" dirty="0" smtClean="0"/>
              <a:t>Here</a:t>
            </a:r>
            <a:r>
              <a:rPr lang="en-US" sz="1800" b="1" dirty="0"/>
              <a:t>, the elements of the first row are stored before the elements of the second and third rows. </a:t>
            </a:r>
            <a:endParaRPr lang="tr-TR" sz="1800" b="1" dirty="0" smtClean="0"/>
          </a:p>
          <a:p>
            <a:r>
              <a:rPr lang="en-US" sz="1800" b="1" dirty="0" smtClean="0"/>
              <a:t>That </a:t>
            </a:r>
            <a:r>
              <a:rPr lang="en-US" sz="1800" b="1" dirty="0"/>
              <a:t>is, the elements of the array are stored row by row where n elements of the first row will occupy the first n locations. This is illustrated in Fig. 3.29.</a:t>
            </a:r>
          </a:p>
          <a:p>
            <a:pPr marL="68580" indent="0">
              <a:buNone/>
            </a:pPr>
            <a:endParaRPr lang="tr-TR" sz="2000" b="1" dirty="0" smtClean="0"/>
          </a:p>
          <a:p>
            <a:endParaRPr lang="tr-TR" sz="2000" b="1" dirty="0"/>
          </a:p>
        </p:txBody>
      </p:sp>
      <p:pic>
        <p:nvPicPr>
          <p:cNvPr id="3" name="Picture 2"/>
          <p:cNvPicPr>
            <a:picLocks noChangeAspect="1"/>
          </p:cNvPicPr>
          <p:nvPr/>
        </p:nvPicPr>
        <p:blipFill>
          <a:blip r:embed="rId3"/>
          <a:stretch>
            <a:fillRect/>
          </a:stretch>
        </p:blipFill>
        <p:spPr>
          <a:xfrm>
            <a:off x="1219200" y="5334000"/>
            <a:ext cx="6438900" cy="1009650"/>
          </a:xfrm>
          <a:prstGeom prst="rect">
            <a:avLst/>
          </a:prstGeom>
        </p:spPr>
      </p:pic>
    </p:spTree>
    <p:extLst>
      <p:ext uri="{BB962C8B-B14F-4D97-AF65-F5344CB8AC3E}">
        <p14:creationId xmlns:p14="http://schemas.microsoft.com/office/powerpoint/2010/main" val="29052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3809999"/>
          </a:xfrm>
        </p:spPr>
        <p:txBody>
          <a:bodyPr>
            <a:noAutofit/>
          </a:bodyPr>
          <a:lstStyle/>
          <a:p>
            <a:r>
              <a:rPr lang="tr-TR" sz="2800" b="1" dirty="0"/>
              <a:t>Declaring Two-dimensional </a:t>
            </a:r>
            <a:r>
              <a:rPr lang="tr-TR" sz="2800" b="1" dirty="0" smtClean="0"/>
              <a:t>arrays</a:t>
            </a:r>
          </a:p>
          <a:p>
            <a:r>
              <a:rPr lang="en-US" b="1" dirty="0"/>
              <a:t>However, when we store the elements in a column major order, the elements of the first column are stored before the elements of the second and third column. </a:t>
            </a:r>
            <a:endParaRPr lang="tr-TR" b="1" dirty="0" smtClean="0"/>
          </a:p>
          <a:p>
            <a:r>
              <a:rPr lang="en-US" b="1" dirty="0" smtClean="0"/>
              <a:t>That </a:t>
            </a:r>
            <a:r>
              <a:rPr lang="en-US" b="1" dirty="0"/>
              <a:t>is, the elements of the array are stored column by column where m elements of the first column will occupy the first m locations. </a:t>
            </a:r>
            <a:endParaRPr lang="tr-TR" b="1" dirty="0" smtClean="0"/>
          </a:p>
          <a:p>
            <a:r>
              <a:rPr lang="en-US" b="1" dirty="0" smtClean="0"/>
              <a:t>This </a:t>
            </a:r>
            <a:r>
              <a:rPr lang="en-US" b="1" dirty="0"/>
              <a:t>is illustrated in Fig. 3.30</a:t>
            </a:r>
            <a:endParaRPr lang="tr-TR" b="1" dirty="0" smtClean="0"/>
          </a:p>
          <a:p>
            <a:pPr marL="68580" indent="0">
              <a:buNone/>
            </a:pPr>
            <a:endParaRPr lang="tr-TR" sz="2000" b="1" dirty="0" smtClean="0"/>
          </a:p>
          <a:p>
            <a:endParaRPr lang="tr-TR" sz="2000" b="1" dirty="0"/>
          </a:p>
        </p:txBody>
      </p:sp>
      <p:pic>
        <p:nvPicPr>
          <p:cNvPr id="5" name="Picture 4"/>
          <p:cNvPicPr>
            <a:picLocks noChangeAspect="1"/>
          </p:cNvPicPr>
          <p:nvPr/>
        </p:nvPicPr>
        <p:blipFill>
          <a:blip r:embed="rId3"/>
          <a:stretch>
            <a:fillRect/>
          </a:stretch>
        </p:blipFill>
        <p:spPr>
          <a:xfrm>
            <a:off x="1295400" y="4534988"/>
            <a:ext cx="6305550" cy="1085850"/>
          </a:xfrm>
          <a:prstGeom prst="rect">
            <a:avLst/>
          </a:prstGeom>
        </p:spPr>
      </p:pic>
    </p:spTree>
    <p:extLst>
      <p:ext uri="{BB962C8B-B14F-4D97-AF65-F5344CB8AC3E}">
        <p14:creationId xmlns:p14="http://schemas.microsoft.com/office/powerpoint/2010/main" val="3156611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77200" cy="4724399"/>
          </a:xfrm>
        </p:spPr>
        <p:txBody>
          <a:bodyPr>
            <a:noAutofit/>
          </a:bodyPr>
          <a:lstStyle/>
          <a:p>
            <a:r>
              <a:rPr lang="tr-TR" sz="2000" b="1" dirty="0"/>
              <a:t>Declaring Two-dimensional </a:t>
            </a:r>
            <a:r>
              <a:rPr lang="tr-TR" sz="2000" b="1" dirty="0" smtClean="0"/>
              <a:t>arrays</a:t>
            </a:r>
          </a:p>
          <a:p>
            <a:r>
              <a:rPr lang="en-US" sz="1600" b="1" dirty="0" smtClean="0"/>
              <a:t>In </a:t>
            </a:r>
            <a:r>
              <a:rPr lang="en-US" sz="1600" b="1" dirty="0"/>
              <a:t>one-dimensional arrays, we have seen that the computer does not keep track of the address of every element in the array. </a:t>
            </a:r>
            <a:endParaRPr lang="tr-TR" sz="1600" b="1" dirty="0" smtClean="0"/>
          </a:p>
          <a:p>
            <a:r>
              <a:rPr lang="en-US" sz="1600" b="1" dirty="0" smtClean="0"/>
              <a:t>It </a:t>
            </a:r>
            <a:r>
              <a:rPr lang="en-US" sz="1600" b="1" dirty="0"/>
              <a:t>stores only the address of the first element and calculates the address of other elements from the base address (address of the first element). </a:t>
            </a:r>
            <a:endParaRPr lang="tr-TR" sz="1600" b="1" dirty="0" smtClean="0"/>
          </a:p>
          <a:p>
            <a:r>
              <a:rPr lang="en-US" sz="1600" b="1" dirty="0" smtClean="0"/>
              <a:t>Same </a:t>
            </a:r>
            <a:r>
              <a:rPr lang="en-US" sz="1600" b="1" dirty="0"/>
              <a:t>is the case with a two-dimensional array. </a:t>
            </a:r>
            <a:endParaRPr lang="tr-TR" sz="1600" b="1" dirty="0" smtClean="0"/>
          </a:p>
          <a:p>
            <a:r>
              <a:rPr lang="en-US" sz="1600" b="1" dirty="0" smtClean="0"/>
              <a:t>Here </a:t>
            </a:r>
            <a:r>
              <a:rPr lang="en-US" sz="1600" b="1" dirty="0"/>
              <a:t>also, the computer stores the base address, and the address of the other elements is calculated using the following formula</a:t>
            </a:r>
            <a:r>
              <a:rPr lang="en-US" sz="1600" b="1" dirty="0" smtClean="0"/>
              <a:t>.</a:t>
            </a:r>
            <a:endParaRPr lang="tr-TR" sz="1600" b="1" dirty="0" smtClean="0"/>
          </a:p>
          <a:p>
            <a:r>
              <a:rPr lang="en-US" sz="1600" b="1" dirty="0" smtClean="0"/>
              <a:t> </a:t>
            </a:r>
            <a:r>
              <a:rPr lang="en-US" sz="1600" b="1" dirty="0"/>
              <a:t>If the array elements are stored in column major order, </a:t>
            </a:r>
            <a:endParaRPr lang="tr-TR" sz="1600" b="1" dirty="0" smtClean="0"/>
          </a:p>
          <a:p>
            <a:pPr marL="68580" indent="0">
              <a:buNone/>
            </a:pPr>
            <a:r>
              <a:rPr lang="en-US" sz="1600" b="1" dirty="0" smtClean="0"/>
              <a:t>Address(A[</a:t>
            </a:r>
            <a:r>
              <a:rPr lang="tr-TR" sz="1600" b="1" dirty="0" smtClean="0"/>
              <a:t>i</a:t>
            </a:r>
            <a:r>
              <a:rPr lang="en-US" sz="1600" b="1" dirty="0" smtClean="0"/>
              <a:t>][</a:t>
            </a:r>
            <a:r>
              <a:rPr lang="tr-TR" sz="1600" b="1" dirty="0"/>
              <a:t>j</a:t>
            </a:r>
            <a:r>
              <a:rPr lang="en-US" sz="1600" b="1" dirty="0" smtClean="0"/>
              <a:t>]) </a:t>
            </a:r>
            <a:r>
              <a:rPr lang="en-US" sz="1600" b="1" dirty="0"/>
              <a:t>= </a:t>
            </a:r>
            <a:r>
              <a:rPr lang="en-US" sz="1600" b="1" dirty="0" err="1"/>
              <a:t>Base_Address</a:t>
            </a:r>
            <a:r>
              <a:rPr lang="en-US" sz="1600" b="1" dirty="0"/>
              <a:t> + </a:t>
            </a:r>
            <a:r>
              <a:rPr lang="en-US" sz="1600" b="1" dirty="0" smtClean="0"/>
              <a:t>w</a:t>
            </a:r>
            <a:r>
              <a:rPr lang="tr-TR" sz="1600" b="1" dirty="0" smtClean="0"/>
              <a:t>(</a:t>
            </a:r>
            <a:r>
              <a:rPr lang="en-US" sz="1600" b="1" dirty="0" smtClean="0"/>
              <a:t>M </a:t>
            </a:r>
            <a:r>
              <a:rPr lang="tr-TR" sz="1600" b="1" dirty="0" smtClean="0"/>
              <a:t>* j</a:t>
            </a:r>
            <a:r>
              <a:rPr lang="en-US" sz="1600" b="1" dirty="0" smtClean="0"/>
              <a:t> </a:t>
            </a:r>
            <a:r>
              <a:rPr lang="en-US" sz="1600" b="1" dirty="0"/>
              <a:t>+ </a:t>
            </a:r>
            <a:r>
              <a:rPr lang="tr-TR" sz="1600" b="1" dirty="0" smtClean="0"/>
              <a:t>i)</a:t>
            </a:r>
            <a:r>
              <a:rPr lang="en-US" sz="1600" b="1" dirty="0" smtClean="0"/>
              <a:t> </a:t>
            </a:r>
            <a:endParaRPr lang="tr-TR" sz="1600" b="1" dirty="0" smtClean="0"/>
          </a:p>
          <a:p>
            <a:r>
              <a:rPr lang="en-US" sz="1600" b="1" dirty="0" smtClean="0"/>
              <a:t>And </a:t>
            </a:r>
            <a:r>
              <a:rPr lang="en-US" sz="1600" b="1" dirty="0"/>
              <a:t>if the array elements are stored in row major </a:t>
            </a:r>
            <a:r>
              <a:rPr lang="en-US" sz="1600" b="1" dirty="0" smtClean="0"/>
              <a:t>order,</a:t>
            </a:r>
            <a:endParaRPr lang="tr-TR" sz="1600" b="1" dirty="0" smtClean="0"/>
          </a:p>
          <a:p>
            <a:pPr marL="68580" indent="0">
              <a:buNone/>
            </a:pPr>
            <a:r>
              <a:rPr lang="en-US" sz="1600" b="1" dirty="0" smtClean="0"/>
              <a:t>Address(A[</a:t>
            </a:r>
            <a:r>
              <a:rPr lang="tr-TR" sz="1600" b="1" dirty="0" smtClean="0"/>
              <a:t>i</a:t>
            </a:r>
            <a:r>
              <a:rPr lang="en-US" sz="1600" b="1" dirty="0" smtClean="0"/>
              <a:t>][</a:t>
            </a:r>
            <a:r>
              <a:rPr lang="tr-TR" sz="1600" b="1" dirty="0"/>
              <a:t>j</a:t>
            </a:r>
            <a:r>
              <a:rPr lang="en-US" sz="1600" b="1" dirty="0" smtClean="0"/>
              <a:t>]) </a:t>
            </a:r>
            <a:r>
              <a:rPr lang="en-US" sz="1600" b="1" dirty="0"/>
              <a:t>= </a:t>
            </a:r>
            <a:r>
              <a:rPr lang="en-US" sz="1600" b="1" dirty="0" err="1"/>
              <a:t>Base_Address</a:t>
            </a:r>
            <a:r>
              <a:rPr lang="en-US" sz="1600" b="1" dirty="0"/>
              <a:t> + </a:t>
            </a:r>
            <a:r>
              <a:rPr lang="en-US" sz="1600" b="1" dirty="0" smtClean="0"/>
              <a:t>w</a:t>
            </a:r>
            <a:r>
              <a:rPr lang="tr-TR" sz="1600" b="1" dirty="0" smtClean="0"/>
              <a:t>(</a:t>
            </a:r>
            <a:r>
              <a:rPr lang="en-US" sz="1600" b="1" dirty="0" smtClean="0"/>
              <a:t>N </a:t>
            </a:r>
            <a:r>
              <a:rPr lang="tr-TR" sz="1600" b="1" dirty="0"/>
              <a:t>*</a:t>
            </a:r>
            <a:r>
              <a:rPr lang="en-US" sz="1600" b="1" dirty="0" smtClean="0"/>
              <a:t> </a:t>
            </a:r>
            <a:r>
              <a:rPr lang="tr-TR" sz="1600" b="1" dirty="0" smtClean="0"/>
              <a:t>i</a:t>
            </a:r>
            <a:r>
              <a:rPr lang="en-US" sz="1600" b="1" dirty="0" smtClean="0"/>
              <a:t> </a:t>
            </a:r>
            <a:r>
              <a:rPr lang="en-US" sz="1600" b="1" dirty="0"/>
              <a:t>+ </a:t>
            </a:r>
            <a:r>
              <a:rPr lang="tr-TR" sz="1600" b="1" dirty="0" smtClean="0"/>
              <a:t>j)</a:t>
            </a:r>
            <a:r>
              <a:rPr lang="en-US" sz="1600" b="1" dirty="0" smtClean="0"/>
              <a:t> </a:t>
            </a:r>
            <a:endParaRPr lang="tr-TR" sz="1600" b="1" dirty="0" smtClean="0"/>
          </a:p>
          <a:p>
            <a:pPr marL="68580" indent="0">
              <a:buNone/>
            </a:pPr>
            <a:r>
              <a:rPr lang="en-US" sz="1600" b="1" dirty="0" smtClean="0"/>
              <a:t>where </a:t>
            </a:r>
            <a:r>
              <a:rPr lang="en-US" sz="1600" b="1" dirty="0"/>
              <a:t>w is the number of bytes required to store one element, N is the number of columns, M is the number of rows, and </a:t>
            </a:r>
            <a:r>
              <a:rPr lang="tr-TR" sz="1600" b="1" dirty="0" smtClean="0"/>
              <a:t>i</a:t>
            </a:r>
            <a:r>
              <a:rPr lang="en-US" sz="1600" b="1" dirty="0" smtClean="0"/>
              <a:t> </a:t>
            </a:r>
            <a:r>
              <a:rPr lang="en-US" sz="1600" b="1" dirty="0"/>
              <a:t>and </a:t>
            </a:r>
            <a:r>
              <a:rPr lang="tr-TR" sz="1600" b="1" dirty="0" smtClean="0"/>
              <a:t>j</a:t>
            </a:r>
            <a:r>
              <a:rPr lang="en-US" sz="1600" b="1" dirty="0" smtClean="0"/>
              <a:t> </a:t>
            </a:r>
            <a:r>
              <a:rPr lang="en-US" sz="1600" b="1" dirty="0"/>
              <a:t>are the subscripts of the array element.</a:t>
            </a:r>
          </a:p>
          <a:p>
            <a:pPr marL="68580" indent="0">
              <a:buNone/>
            </a:pPr>
            <a:endParaRPr lang="tr-TR" sz="1800" b="1" dirty="0" smtClean="0"/>
          </a:p>
        </p:txBody>
      </p:sp>
    </p:spTree>
    <p:extLst>
      <p:ext uri="{BB962C8B-B14F-4D97-AF65-F5344CB8AC3E}">
        <p14:creationId xmlns:p14="http://schemas.microsoft.com/office/powerpoint/2010/main" val="720152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idx="1"/>
            <p:extLst>
              <p:ext uri="{D42A27DB-BD31-4B8C-83A1-F6EECF244321}">
                <p14:modId xmlns:p14="http://schemas.microsoft.com/office/powerpoint/2010/main" val="4192172166"/>
              </p:ext>
            </p:extLst>
          </p:nvPr>
        </p:nvGraphicFramePr>
        <p:xfrm>
          <a:off x="3276600" y="762000"/>
          <a:ext cx="2194560" cy="1645920"/>
        </p:xfrm>
        <a:graphic>
          <a:graphicData uri="http://schemas.openxmlformats.org/drawingml/2006/table">
            <a:tbl>
              <a:tblPr firstRow="1" firstCol="1" bandRow="1"/>
              <a:tblGrid>
                <a:gridCol w="548640"/>
                <a:gridCol w="548640"/>
                <a:gridCol w="548640"/>
                <a:gridCol w="548640"/>
              </a:tblGrid>
              <a:tr h="548640">
                <a:tc>
                  <a:txBody>
                    <a:bodyPr/>
                    <a:lstStyle/>
                    <a:p>
                      <a:pPr marL="0" marR="0" algn="ctr">
                        <a:lnSpc>
                          <a:spcPct val="115000"/>
                        </a:lnSpc>
                        <a:spcBef>
                          <a:spcPts val="0"/>
                        </a:spcBef>
                        <a:spcAft>
                          <a:spcPts val="0"/>
                        </a:spcAft>
                      </a:pPr>
                      <a:r>
                        <a:rPr lang="en-US" sz="1800" dirty="0">
                          <a:effectLst/>
                          <a:latin typeface="Calibri"/>
                          <a:ea typeface="Calibri"/>
                          <a:cs typeface="Calibri"/>
                        </a:rPr>
                        <a:t>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2</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3</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4</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8640">
                <a:tc>
                  <a:txBody>
                    <a:bodyPr/>
                    <a:lstStyle/>
                    <a:p>
                      <a:pPr marL="0" marR="0" algn="ctr">
                        <a:lnSpc>
                          <a:spcPct val="115000"/>
                        </a:lnSpc>
                        <a:spcBef>
                          <a:spcPts val="0"/>
                        </a:spcBef>
                        <a:spcAft>
                          <a:spcPts val="0"/>
                        </a:spcAft>
                      </a:pPr>
                      <a:r>
                        <a:rPr lang="en-US" sz="1800">
                          <a:effectLst/>
                          <a:latin typeface="Calibri"/>
                          <a:ea typeface="Calibri"/>
                          <a:cs typeface="Calibri"/>
                        </a:rPr>
                        <a:t>5</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6</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7</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8</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FF"/>
                    </a:solidFill>
                  </a:tcPr>
                </a:tc>
              </a:tr>
              <a:tr h="548640">
                <a:tc>
                  <a:txBody>
                    <a:bodyPr/>
                    <a:lstStyle/>
                    <a:p>
                      <a:pPr marL="0" marR="0" algn="ctr">
                        <a:lnSpc>
                          <a:spcPct val="115000"/>
                        </a:lnSpc>
                        <a:spcBef>
                          <a:spcPts val="0"/>
                        </a:spcBef>
                        <a:spcAft>
                          <a:spcPts val="0"/>
                        </a:spcAft>
                      </a:pPr>
                      <a:r>
                        <a:rPr lang="en-US" sz="1800">
                          <a:effectLst/>
                          <a:latin typeface="Calibri"/>
                          <a:ea typeface="Calibri"/>
                          <a:cs typeface="Calibri"/>
                        </a:rPr>
                        <a:t>9</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alibri"/>
                          <a:ea typeface="Calibri"/>
                          <a:cs typeface="Calibri"/>
                        </a:rPr>
                        <a:t>10</a:t>
                      </a:r>
                      <a:endParaRPr lang="en-US"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a:ea typeface="Calibri"/>
                          <a:cs typeface="Calibri"/>
                        </a:rPr>
                        <a:t>11</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alibri"/>
                          <a:ea typeface="Calibri"/>
                          <a:cs typeface="Calibri"/>
                        </a:rPr>
                        <a:t>12</a:t>
                      </a:r>
                      <a:endParaRPr lang="en-US"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017015086"/>
              </p:ext>
            </p:extLst>
          </p:nvPr>
        </p:nvGraphicFramePr>
        <p:xfrm>
          <a:off x="685800" y="2596833"/>
          <a:ext cx="7680960" cy="1097280"/>
        </p:xfrm>
        <a:graphic>
          <a:graphicData uri="http://schemas.openxmlformats.org/drawingml/2006/table">
            <a:tbl>
              <a:tblPr firstRow="1" firstCol="1" bandRow="1"/>
              <a:tblGrid>
                <a:gridCol w="640080"/>
                <a:gridCol w="640080"/>
                <a:gridCol w="640080"/>
                <a:gridCol w="640080"/>
                <a:gridCol w="640080"/>
                <a:gridCol w="640080"/>
                <a:gridCol w="640080"/>
                <a:gridCol w="640080"/>
                <a:gridCol w="640080"/>
                <a:gridCol w="640080"/>
                <a:gridCol w="640080"/>
                <a:gridCol w="640080"/>
              </a:tblGrid>
              <a:tr h="365760">
                <a:tc>
                  <a:txBody>
                    <a:bodyPr/>
                    <a:lstStyle/>
                    <a:p>
                      <a:pPr marL="0" marR="0" algn="ctr">
                        <a:lnSpc>
                          <a:spcPct val="115000"/>
                        </a:lnSpc>
                        <a:spcBef>
                          <a:spcPts val="0"/>
                        </a:spcBef>
                        <a:spcAft>
                          <a:spcPts val="0"/>
                        </a:spcAft>
                      </a:pPr>
                      <a:r>
                        <a:rPr lang="en-US" sz="1700" dirty="0">
                          <a:effectLst/>
                          <a:latin typeface="Calibri"/>
                          <a:ea typeface="Calibri"/>
                          <a:cs typeface="Times New Roman"/>
                        </a:rPr>
                        <a:t>0,0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2,0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2,1</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0,3</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1,3</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2,3</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r h="365760">
                <a:tc>
                  <a:txBody>
                    <a:bodyPr/>
                    <a:lstStyle/>
                    <a:p>
                      <a:pPr marL="0" marR="0" algn="ctr">
                        <a:lnSpc>
                          <a:spcPct val="115000"/>
                        </a:lnSpc>
                        <a:spcBef>
                          <a:spcPts val="0"/>
                        </a:spcBef>
                        <a:spcAft>
                          <a:spcPts val="0"/>
                        </a:spcAft>
                      </a:pPr>
                      <a:r>
                        <a:rPr lang="en-US" sz="1700" dirty="0">
                          <a:effectLst/>
                          <a:latin typeface="Calibri"/>
                          <a:ea typeface="Calibri"/>
                          <a:cs typeface="Times New Roman"/>
                        </a:rPr>
                        <a:t>1</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5</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9</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6</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3</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7</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11</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4</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8</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r h="365760">
                <a:tc>
                  <a:txBody>
                    <a:bodyPr/>
                    <a:lstStyle/>
                    <a:p>
                      <a:pPr marL="0" marR="0" algn="ctr">
                        <a:lnSpc>
                          <a:spcPct val="115000"/>
                        </a:lnSpc>
                        <a:spcBef>
                          <a:spcPts val="0"/>
                        </a:spcBef>
                        <a:spcAft>
                          <a:spcPts val="0"/>
                        </a:spcAft>
                      </a:pPr>
                      <a:r>
                        <a:rPr lang="en-US" sz="1700">
                          <a:effectLst/>
                          <a:latin typeface="Calibri"/>
                          <a:ea typeface="Calibri"/>
                          <a:cs typeface="Times New Roman"/>
                        </a:rPr>
                        <a:t>1000</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1004</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1006</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1008</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1010</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lgn="ctr">
                        <a:lnSpc>
                          <a:spcPct val="115000"/>
                        </a:lnSpc>
                        <a:spcBef>
                          <a:spcPts val="0"/>
                        </a:spcBef>
                        <a:spcAft>
                          <a:spcPts val="0"/>
                        </a:spcAft>
                      </a:pPr>
                      <a:r>
                        <a:rPr lang="en-US" sz="1700">
                          <a:effectLst/>
                          <a:latin typeface="Calibri"/>
                          <a:ea typeface="Calibri"/>
                          <a:cs typeface="Times New Roman"/>
                        </a:rPr>
                        <a:t>1012</a:t>
                      </a:r>
                      <a:endParaRPr lang="en-US" sz="110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1014</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1016</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1018</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b="1" dirty="0">
                          <a:effectLst/>
                          <a:latin typeface="Calibri"/>
                          <a:ea typeface="Calibri"/>
                          <a:cs typeface="Times New Roman"/>
                        </a:rPr>
                        <a:t>1020</a:t>
                      </a:r>
                      <a:endParaRPr lang="en-US" sz="1100" b="1"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lnSpc>
                          <a:spcPct val="115000"/>
                        </a:lnSpc>
                        <a:spcBef>
                          <a:spcPts val="0"/>
                        </a:spcBef>
                        <a:spcAft>
                          <a:spcPts val="0"/>
                        </a:spcAft>
                      </a:pPr>
                      <a:r>
                        <a:rPr lang="en-US" sz="1700" dirty="0">
                          <a:effectLst/>
                          <a:latin typeface="Calibri"/>
                          <a:ea typeface="Calibri"/>
                          <a:cs typeface="Times New Roman"/>
                        </a:rPr>
                        <a:t>1022</a:t>
                      </a:r>
                      <a:endParaRPr lang="en-US" sz="1100" dirty="0">
                        <a:effectLst/>
                        <a:latin typeface="Calibri"/>
                        <a:ea typeface="Calibri"/>
                        <a:cs typeface="Times New Roman"/>
                      </a:endParaRPr>
                    </a:p>
                  </a:txBody>
                  <a:tcPr marL="66659" marR="666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r>
            </a:tbl>
          </a:graphicData>
        </a:graphic>
      </p:graphicFrame>
      <p:sp>
        <p:nvSpPr>
          <p:cNvPr id="18" name="Rectangle 4"/>
          <p:cNvSpPr>
            <a:spLocks noChangeArrowheads="1"/>
          </p:cNvSpPr>
          <p:nvPr/>
        </p:nvSpPr>
        <p:spPr bwMode="auto">
          <a:xfrm>
            <a:off x="1042988" y="34655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Rectangle 1"/>
          <p:cNvSpPr/>
          <p:nvPr/>
        </p:nvSpPr>
        <p:spPr>
          <a:xfrm>
            <a:off x="1905000" y="3886200"/>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a:t>(</a:t>
            </a:r>
            <a:r>
              <a:rPr lang="en-US" b="1" dirty="0"/>
              <a:t>M </a:t>
            </a:r>
            <a:r>
              <a:rPr lang="tr-TR" b="1" dirty="0"/>
              <a:t>* j</a:t>
            </a:r>
            <a:r>
              <a:rPr lang="en-US" b="1" dirty="0"/>
              <a:t> + </a:t>
            </a:r>
            <a:r>
              <a:rPr lang="tr-TR" b="1" dirty="0"/>
              <a:t>i</a:t>
            </a:r>
            <a:r>
              <a:rPr lang="tr-TR" b="1" dirty="0" smtClean="0"/>
              <a:t>)</a:t>
            </a:r>
          </a:p>
        </p:txBody>
      </p:sp>
      <p:sp>
        <p:nvSpPr>
          <p:cNvPr id="8" name="Rectangle 7"/>
          <p:cNvSpPr/>
          <p:nvPr/>
        </p:nvSpPr>
        <p:spPr>
          <a:xfrm>
            <a:off x="1901283" y="4267200"/>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smtClean="0"/>
              <a:t>(3</a:t>
            </a:r>
            <a:r>
              <a:rPr lang="en-US" b="1" dirty="0" smtClean="0"/>
              <a:t> </a:t>
            </a:r>
            <a:r>
              <a:rPr lang="tr-TR" b="1" dirty="0"/>
              <a:t>* </a:t>
            </a:r>
            <a:r>
              <a:rPr lang="tr-TR" b="1" dirty="0" smtClean="0"/>
              <a:t>3</a:t>
            </a:r>
            <a:r>
              <a:rPr lang="en-US" b="1" dirty="0" smtClean="0"/>
              <a:t> </a:t>
            </a:r>
            <a:r>
              <a:rPr lang="en-US" b="1" dirty="0"/>
              <a:t>+ </a:t>
            </a:r>
            <a:r>
              <a:rPr lang="tr-TR" b="1" dirty="0"/>
              <a:t>i</a:t>
            </a:r>
            <a:r>
              <a:rPr lang="tr-TR" b="1" dirty="0" smtClean="0"/>
              <a:t>)</a:t>
            </a:r>
          </a:p>
        </p:txBody>
      </p:sp>
      <p:sp>
        <p:nvSpPr>
          <p:cNvPr id="9" name="Rectangle 8"/>
          <p:cNvSpPr/>
          <p:nvPr/>
        </p:nvSpPr>
        <p:spPr>
          <a:xfrm>
            <a:off x="1905000" y="4650213"/>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w</a:t>
            </a:r>
            <a:r>
              <a:rPr lang="tr-TR" b="1" dirty="0" smtClean="0"/>
              <a:t>(9</a:t>
            </a:r>
            <a:r>
              <a:rPr lang="en-US" b="1" dirty="0" smtClean="0"/>
              <a:t>+ </a:t>
            </a:r>
            <a:r>
              <a:rPr lang="tr-TR" b="1" dirty="0" smtClean="0"/>
              <a:t>1)</a:t>
            </a:r>
          </a:p>
        </p:txBody>
      </p:sp>
      <p:sp>
        <p:nvSpPr>
          <p:cNvPr id="10" name="Rectangle 9"/>
          <p:cNvSpPr/>
          <p:nvPr/>
        </p:nvSpPr>
        <p:spPr>
          <a:xfrm>
            <a:off x="1901283" y="5040868"/>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a:t>
            </a:r>
            <a:r>
              <a:rPr lang="tr-TR" b="1" dirty="0" smtClean="0"/>
              <a:t>2*10</a:t>
            </a:r>
          </a:p>
        </p:txBody>
      </p:sp>
      <p:sp>
        <p:nvSpPr>
          <p:cNvPr id="11" name="Rectangle 10"/>
          <p:cNvSpPr/>
          <p:nvPr/>
        </p:nvSpPr>
        <p:spPr>
          <a:xfrm>
            <a:off x="1901283" y="5421868"/>
            <a:ext cx="5867400" cy="369332"/>
          </a:xfrm>
          <a:prstGeom prst="rect">
            <a:avLst/>
          </a:prstGeom>
        </p:spPr>
        <p:txBody>
          <a:bodyPr wrap="square">
            <a:spAutoFit/>
          </a:bodyPr>
          <a:lstStyle/>
          <a:p>
            <a:pPr marL="68580" indent="0">
              <a:buNone/>
            </a:pPr>
            <a:r>
              <a:rPr lang="en-US" b="1" dirty="0"/>
              <a:t>Address(A[</a:t>
            </a:r>
            <a:r>
              <a:rPr lang="tr-TR" b="1" dirty="0"/>
              <a:t>i</a:t>
            </a:r>
            <a:r>
              <a:rPr lang="en-US" b="1" dirty="0"/>
              <a:t>][</a:t>
            </a:r>
            <a:r>
              <a:rPr lang="tr-TR" b="1" dirty="0"/>
              <a:t>j</a:t>
            </a:r>
            <a:r>
              <a:rPr lang="en-US" b="1" dirty="0"/>
              <a:t>]) </a:t>
            </a:r>
            <a:r>
              <a:rPr lang="en-US" b="1" dirty="0" smtClean="0"/>
              <a:t>= </a:t>
            </a:r>
            <a:r>
              <a:rPr lang="en-US" b="1" dirty="0" err="1"/>
              <a:t>Base_Address</a:t>
            </a:r>
            <a:r>
              <a:rPr lang="en-US" b="1" dirty="0"/>
              <a:t> + </a:t>
            </a:r>
            <a:r>
              <a:rPr lang="tr-TR" b="1" dirty="0" smtClean="0"/>
              <a:t>2*10</a:t>
            </a:r>
          </a:p>
        </p:txBody>
      </p:sp>
    </p:spTree>
    <p:extLst>
      <p:ext uri="{BB962C8B-B14F-4D97-AF65-F5344CB8AC3E}">
        <p14:creationId xmlns:p14="http://schemas.microsoft.com/office/powerpoint/2010/main" val="3165833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800" b="1" dirty="0"/>
              <a:t>Initializing Two-dimensional </a:t>
            </a:r>
            <a:r>
              <a:rPr lang="tr-TR" sz="2800" b="1" dirty="0" smtClean="0"/>
              <a:t>arrays</a:t>
            </a:r>
          </a:p>
          <a:p>
            <a:r>
              <a:rPr lang="en-US" b="1" dirty="0"/>
              <a:t>Like in the case of other variables, declaring a two-dimensional array only reserves space for the array in the memory. </a:t>
            </a:r>
            <a:endParaRPr lang="tr-TR" b="1" dirty="0" smtClean="0"/>
          </a:p>
          <a:p>
            <a:r>
              <a:rPr lang="en-US" b="1" dirty="0" smtClean="0"/>
              <a:t>No </a:t>
            </a:r>
            <a:r>
              <a:rPr lang="en-US" b="1" dirty="0"/>
              <a:t>values are stored in it. A two-dimensional array is initialized in the same way as a one-dimensional array is initialized. </a:t>
            </a:r>
            <a:endParaRPr lang="tr-TR" b="1" dirty="0" smtClean="0"/>
          </a:p>
          <a:p>
            <a:r>
              <a:rPr lang="en-US" b="1" dirty="0" smtClean="0"/>
              <a:t>For </a:t>
            </a:r>
            <a:r>
              <a:rPr lang="en-US" b="1" dirty="0"/>
              <a:t>example, </a:t>
            </a:r>
            <a:r>
              <a:rPr lang="en-US" b="1" dirty="0" err="1"/>
              <a:t>int</a:t>
            </a:r>
            <a:r>
              <a:rPr lang="en-US" b="1" dirty="0"/>
              <a:t> marks[2][3]={90, 87, 78, 68, 62, 71}; </a:t>
            </a:r>
            <a:endParaRPr lang="tr-TR" b="1" dirty="0" smtClean="0"/>
          </a:p>
          <a:p>
            <a:r>
              <a:rPr lang="en-US" b="1" dirty="0" smtClean="0"/>
              <a:t>Note </a:t>
            </a:r>
            <a:r>
              <a:rPr lang="en-US" b="1" dirty="0"/>
              <a:t>that the initialization of a two-dimensional array is done row by row. </a:t>
            </a:r>
            <a:endParaRPr lang="tr-TR" b="1" dirty="0" smtClean="0"/>
          </a:p>
          <a:p>
            <a:r>
              <a:rPr lang="en-US" b="1" dirty="0" smtClean="0"/>
              <a:t>The </a:t>
            </a:r>
            <a:r>
              <a:rPr lang="en-US" b="1" dirty="0"/>
              <a:t>above statement can also be written as</a:t>
            </a:r>
            <a:r>
              <a:rPr lang="en-US" b="1" dirty="0" smtClean="0"/>
              <a:t>:</a:t>
            </a:r>
            <a:endParaRPr lang="tr-TR" b="1" dirty="0" smtClean="0"/>
          </a:p>
          <a:p>
            <a:pPr marL="68580" indent="0">
              <a:buNone/>
            </a:pPr>
            <a:r>
              <a:rPr lang="tr-TR" b="1" dirty="0"/>
              <a:t>	</a:t>
            </a:r>
            <a:r>
              <a:rPr lang="en-US" b="1" dirty="0" err="1" smtClean="0"/>
              <a:t>int</a:t>
            </a:r>
            <a:r>
              <a:rPr lang="en-US" b="1" dirty="0" smtClean="0"/>
              <a:t> </a:t>
            </a:r>
            <a:r>
              <a:rPr lang="en-US" b="1" dirty="0"/>
              <a:t>marks[2][3]={{90,87,78},{68, 62, 71}}; </a:t>
            </a:r>
            <a:endParaRPr lang="tr-TR" b="1" dirty="0" smtClean="0"/>
          </a:p>
        </p:txBody>
      </p:sp>
    </p:spTree>
    <p:extLst>
      <p:ext uri="{BB962C8B-B14F-4D97-AF65-F5344CB8AC3E}">
        <p14:creationId xmlns:p14="http://schemas.microsoft.com/office/powerpoint/2010/main" val="1609676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a:t>Initializing Two-dimensional </a:t>
            </a:r>
            <a:r>
              <a:rPr lang="tr-TR" sz="2300" b="1" dirty="0" smtClean="0"/>
              <a:t>arrays</a:t>
            </a:r>
          </a:p>
          <a:p>
            <a:r>
              <a:rPr lang="en-US" b="1" dirty="0"/>
              <a:t>In case of one-dimensional arrays, we have discussed that if the array is completely initialized, we may omit the size of the array. </a:t>
            </a:r>
            <a:endParaRPr lang="tr-TR" b="1" dirty="0" smtClean="0"/>
          </a:p>
          <a:p>
            <a:pPr marL="365760" lvl="1" indent="0">
              <a:buNone/>
            </a:pPr>
            <a:r>
              <a:rPr lang="tr-TR" b="1" dirty="0"/>
              <a:t>	</a:t>
            </a:r>
            <a:r>
              <a:rPr lang="tr-TR" b="1" dirty="0" err="1" smtClean="0"/>
              <a:t>int</a:t>
            </a:r>
            <a:r>
              <a:rPr lang="tr-TR" b="1" dirty="0" smtClean="0"/>
              <a:t> </a:t>
            </a:r>
            <a:r>
              <a:rPr lang="tr-TR" b="1" dirty="0" err="1" smtClean="0"/>
              <a:t>marks</a:t>
            </a:r>
            <a:r>
              <a:rPr lang="tr-TR" b="1" dirty="0" smtClean="0"/>
              <a:t>[]={1,2,3,4,5}</a:t>
            </a:r>
          </a:p>
          <a:p>
            <a:r>
              <a:rPr lang="en-US" b="1" dirty="0" smtClean="0"/>
              <a:t>The </a:t>
            </a:r>
            <a:r>
              <a:rPr lang="en-US" b="1" dirty="0"/>
              <a:t>same concept can be applied to a two-dimensional array, except that only the size of the first dimension can be omitted. </a:t>
            </a:r>
            <a:endParaRPr lang="tr-TR" b="1" dirty="0" smtClean="0"/>
          </a:p>
          <a:p>
            <a:pPr marL="68580" indent="0">
              <a:buNone/>
            </a:pPr>
            <a:r>
              <a:rPr lang="tr-TR" b="1" dirty="0"/>
              <a:t>	</a:t>
            </a:r>
            <a:r>
              <a:rPr lang="en-US" b="1" dirty="0" err="1" smtClean="0"/>
              <a:t>int</a:t>
            </a:r>
            <a:r>
              <a:rPr lang="en-US" b="1" dirty="0" smtClean="0"/>
              <a:t> </a:t>
            </a:r>
            <a:r>
              <a:rPr lang="en-US" b="1" dirty="0"/>
              <a:t>marks[][3]={{90,87,78},{68, 62, 71}}; </a:t>
            </a:r>
            <a:endParaRPr lang="tr-TR" b="1" dirty="0" smtClean="0"/>
          </a:p>
          <a:p>
            <a:r>
              <a:rPr lang="en-US" b="1" dirty="0" smtClean="0"/>
              <a:t>In </a:t>
            </a:r>
            <a:r>
              <a:rPr lang="en-US" b="1" dirty="0"/>
              <a:t>order to initialize the entire two-dimensional array to zeros, simply specify the first value as zero. </a:t>
            </a:r>
            <a:endParaRPr lang="tr-TR" b="1" dirty="0" smtClean="0"/>
          </a:p>
          <a:p>
            <a:r>
              <a:rPr lang="en-US" b="1" dirty="0" smtClean="0"/>
              <a:t>That </a:t>
            </a:r>
            <a:r>
              <a:rPr lang="en-US" b="1" dirty="0"/>
              <a:t>is, </a:t>
            </a:r>
            <a:r>
              <a:rPr lang="en-US" b="1" dirty="0" err="1"/>
              <a:t>int</a:t>
            </a:r>
            <a:r>
              <a:rPr lang="en-US" b="1" dirty="0"/>
              <a:t> marks[2][3] = {0};</a:t>
            </a:r>
            <a:endParaRPr lang="tr-TR" b="1" dirty="0" smtClean="0"/>
          </a:p>
        </p:txBody>
      </p:sp>
    </p:spTree>
    <p:extLst>
      <p:ext uri="{BB962C8B-B14F-4D97-AF65-F5344CB8AC3E}">
        <p14:creationId xmlns:p14="http://schemas.microsoft.com/office/powerpoint/2010/main" val="3454342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a:t>Initializing Two-dimensional </a:t>
            </a:r>
            <a:r>
              <a:rPr lang="tr-TR" sz="2300" b="1" dirty="0" smtClean="0"/>
              <a:t>arrays</a:t>
            </a:r>
          </a:p>
          <a:p>
            <a:r>
              <a:rPr lang="en-US" b="1" dirty="0"/>
              <a:t>The individual elements of a two-dimensional array can be initialized using the assignment operator as shown here. </a:t>
            </a:r>
            <a:endParaRPr lang="tr-TR" b="1" dirty="0" smtClean="0"/>
          </a:p>
          <a:p>
            <a:r>
              <a:rPr lang="en-US" b="1" dirty="0" smtClean="0"/>
              <a:t>marks[1</a:t>
            </a:r>
            <a:r>
              <a:rPr lang="en-US" b="1" dirty="0"/>
              <a:t>][2] = 79; </a:t>
            </a:r>
            <a:endParaRPr lang="tr-TR" b="1" dirty="0" smtClean="0"/>
          </a:p>
          <a:p>
            <a:r>
              <a:rPr lang="en-US" b="1" dirty="0" smtClean="0"/>
              <a:t>or </a:t>
            </a:r>
            <a:r>
              <a:rPr lang="en-US" b="1" dirty="0"/>
              <a:t>marks[1][2] = marks[1][1] + 10; </a:t>
            </a:r>
            <a:endParaRPr lang="tr-TR" b="1" dirty="0" smtClean="0"/>
          </a:p>
        </p:txBody>
      </p:sp>
    </p:spTree>
    <p:extLst>
      <p:ext uri="{BB962C8B-B14F-4D97-AF65-F5344CB8AC3E}">
        <p14:creationId xmlns:p14="http://schemas.microsoft.com/office/powerpoint/2010/main" val="5062849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024744" cy="685800"/>
          </a:xfrm>
        </p:spPr>
        <p:txBody>
          <a:bodyPr>
            <a:normAutofit/>
          </a:bodyPr>
          <a:lstStyle/>
          <a:p>
            <a:r>
              <a:rPr lang="tr-TR" sz="2400" b="1" dirty="0" smtClean="0"/>
              <a:t>TWO-DIMENSIONAL ARRAYS </a:t>
            </a:r>
            <a:endParaRPr lang="en-US" sz="2400"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57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tr-TR" sz="2300" b="1" dirty="0" smtClean="0"/>
              <a:t>A</a:t>
            </a:r>
            <a:r>
              <a:rPr lang="en-US" sz="2300" b="1" dirty="0" err="1" smtClean="0"/>
              <a:t>ccessing</a:t>
            </a:r>
            <a:r>
              <a:rPr lang="en-US" sz="2300" b="1" dirty="0" smtClean="0"/>
              <a:t> </a:t>
            </a:r>
            <a:r>
              <a:rPr lang="en-US" sz="2300" b="1" dirty="0"/>
              <a:t>the elements of Two-dimensional </a:t>
            </a:r>
            <a:r>
              <a:rPr lang="en-US" sz="2300" b="1" dirty="0" smtClean="0"/>
              <a:t>array</a:t>
            </a:r>
            <a:endParaRPr lang="tr-TR" sz="2300" b="1" dirty="0" smtClean="0"/>
          </a:p>
          <a:p>
            <a:r>
              <a:rPr lang="en-US" sz="2300" b="1" dirty="0"/>
              <a:t>The elements of a 2D array are stored in contiguous memory locations. </a:t>
            </a:r>
            <a:endParaRPr lang="tr-TR" sz="2300" b="1" dirty="0" smtClean="0"/>
          </a:p>
          <a:p>
            <a:r>
              <a:rPr lang="en-US" sz="2300" b="1" dirty="0" smtClean="0"/>
              <a:t>In </a:t>
            </a:r>
            <a:r>
              <a:rPr lang="en-US" sz="2300" b="1" dirty="0"/>
              <a:t>case of one-dimensional arrays, we used a single for loop to vary the index </a:t>
            </a:r>
            <a:r>
              <a:rPr lang="en-US" sz="2300" b="1" dirty="0" err="1"/>
              <a:t>i</a:t>
            </a:r>
            <a:r>
              <a:rPr lang="en-US" sz="2300" b="1" dirty="0"/>
              <a:t> in every pass, so that all the elements could be scanned. </a:t>
            </a:r>
            <a:endParaRPr lang="tr-TR" sz="2300" b="1" dirty="0" smtClean="0"/>
          </a:p>
          <a:p>
            <a:r>
              <a:rPr lang="en-US" sz="2300" b="1" dirty="0" smtClean="0"/>
              <a:t>Since </a:t>
            </a:r>
            <a:r>
              <a:rPr lang="en-US" sz="2300" b="1" dirty="0"/>
              <a:t>the two-dimensional array contains two subscripts, we will use two for loops to scan the elements. </a:t>
            </a:r>
            <a:endParaRPr lang="tr-TR" sz="2300" b="1" dirty="0" smtClean="0"/>
          </a:p>
          <a:p>
            <a:r>
              <a:rPr lang="en-US" sz="2300" b="1" dirty="0" smtClean="0"/>
              <a:t>The </a:t>
            </a:r>
            <a:r>
              <a:rPr lang="en-US" sz="2300" b="1" dirty="0"/>
              <a:t>first for loop will scan each row in the 2D array and the second for loop will scan individual columns for every row in the array. </a:t>
            </a:r>
            <a:endParaRPr lang="tr-TR" sz="2300" b="1" dirty="0" smtClean="0"/>
          </a:p>
          <a:p>
            <a:r>
              <a:rPr lang="en-US" sz="2300" b="1" dirty="0" smtClean="0"/>
              <a:t>Look </a:t>
            </a:r>
            <a:r>
              <a:rPr lang="en-US" sz="2300" b="1" dirty="0"/>
              <a:t>at the programs which use two for loops to access the elements of a 2D array. </a:t>
            </a:r>
            <a:endParaRPr lang="tr-TR" sz="2300" b="1" dirty="0" smtClean="0"/>
          </a:p>
        </p:txBody>
      </p:sp>
    </p:spTree>
    <p:extLst>
      <p:ext uri="{BB962C8B-B14F-4D97-AF65-F5344CB8AC3E}">
        <p14:creationId xmlns:p14="http://schemas.microsoft.com/office/powerpoint/2010/main" val="2548964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524000" y="4114800"/>
            <a:ext cx="5791200" cy="2358634"/>
          </a:xfrm>
          <a:prstGeom prst="rect">
            <a:avLst/>
          </a:prstGeom>
        </p:spPr>
      </p:pic>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58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1"/>
            <a:ext cx="8001000" cy="4267200"/>
          </a:xfrm>
        </p:spPr>
        <p:txBody>
          <a:bodyPr>
            <a:noAutofit/>
          </a:bodyPr>
          <a:lstStyle/>
          <a:p>
            <a:r>
              <a:rPr lang="en-US" sz="1900" b="1" dirty="0"/>
              <a:t>There are three ways of passing a two-dimensional array to a function. </a:t>
            </a:r>
            <a:endParaRPr lang="tr-TR" sz="1900" b="1" dirty="0" smtClean="0"/>
          </a:p>
          <a:p>
            <a:r>
              <a:rPr lang="en-US" sz="1900" b="1" dirty="0" smtClean="0"/>
              <a:t>First</a:t>
            </a:r>
            <a:r>
              <a:rPr lang="en-US" sz="1900" b="1" dirty="0"/>
              <a:t>, we can pass individual elements of the </a:t>
            </a:r>
            <a:r>
              <a:rPr lang="en-US" sz="1900" b="1" dirty="0" smtClean="0"/>
              <a:t>array.</a:t>
            </a:r>
            <a:endParaRPr lang="tr-TR" sz="1900" b="1" dirty="0" smtClean="0"/>
          </a:p>
          <a:p>
            <a:r>
              <a:rPr lang="en-US" sz="1900" b="1" dirty="0" smtClean="0"/>
              <a:t>This </a:t>
            </a:r>
            <a:r>
              <a:rPr lang="en-US" sz="1900" b="1" dirty="0"/>
              <a:t>is exactly the same as passing an element of a one-dimensional array. </a:t>
            </a:r>
            <a:endParaRPr lang="tr-TR" sz="1900" b="1" dirty="0" smtClean="0"/>
          </a:p>
          <a:p>
            <a:r>
              <a:rPr lang="en-US" sz="1900" b="1" dirty="0" smtClean="0"/>
              <a:t>Second</a:t>
            </a:r>
            <a:r>
              <a:rPr lang="en-US" sz="1900" b="1" dirty="0"/>
              <a:t>, we can pass a single row of the two-dimensional array. </a:t>
            </a:r>
            <a:endParaRPr lang="tr-TR" sz="1900" b="1" dirty="0" smtClean="0"/>
          </a:p>
          <a:p>
            <a:r>
              <a:rPr lang="en-US" sz="1900" b="1" dirty="0" smtClean="0"/>
              <a:t>This </a:t>
            </a:r>
            <a:r>
              <a:rPr lang="en-US" sz="1900" b="1" dirty="0"/>
              <a:t>is equivalent to passing the entire one-dimensional array to a function that has already been discussed in a previous section. </a:t>
            </a:r>
            <a:endParaRPr lang="tr-TR" sz="1900" b="1" dirty="0" smtClean="0"/>
          </a:p>
          <a:p>
            <a:r>
              <a:rPr lang="en-US" sz="1900" b="1" dirty="0" smtClean="0"/>
              <a:t>Third</a:t>
            </a:r>
            <a:r>
              <a:rPr lang="en-US" sz="1900" b="1" dirty="0"/>
              <a:t>, we can pass the entire two-dimensional array to the function. </a:t>
            </a:r>
            <a:endParaRPr lang="tr-TR" sz="1900" b="1" dirty="0" smtClean="0"/>
          </a:p>
          <a:p>
            <a:pPr marL="68580" indent="0">
              <a:buNone/>
            </a:pPr>
            <a:endParaRPr lang="tr-TR" sz="1900" b="1" dirty="0" smtClean="0"/>
          </a:p>
        </p:txBody>
      </p:sp>
    </p:spTree>
    <p:extLst>
      <p:ext uri="{BB962C8B-B14F-4D97-AF65-F5344CB8AC3E}">
        <p14:creationId xmlns:p14="http://schemas.microsoft.com/office/powerpoint/2010/main" val="3444036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59</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Passing a Row </a:t>
            </a:r>
            <a:endParaRPr lang="tr-TR" sz="2300" b="1" dirty="0" smtClean="0"/>
          </a:p>
          <a:p>
            <a:r>
              <a:rPr lang="en-US" sz="2300" b="1" dirty="0" smtClean="0"/>
              <a:t>A </a:t>
            </a:r>
            <a:r>
              <a:rPr lang="en-US" sz="2300" b="1" dirty="0"/>
              <a:t>row of a two-dimensional array can be passed by indexing the array name with the row number. </a:t>
            </a:r>
            <a:endParaRPr lang="tr-TR" sz="2300" b="1" dirty="0" smtClean="0"/>
          </a:p>
          <a:p>
            <a:r>
              <a:rPr lang="en-US" sz="2300" b="1" dirty="0" smtClean="0"/>
              <a:t>Look </a:t>
            </a:r>
            <a:r>
              <a:rPr lang="en-US" sz="2300" b="1" dirty="0"/>
              <a:t>at Fig. 3.32 which illustrates how a single row of a two-dimensional array can be passed to the called function.</a:t>
            </a:r>
            <a:endParaRPr lang="tr-TR" sz="2300" b="1" dirty="0" smtClean="0"/>
          </a:p>
        </p:txBody>
      </p:sp>
      <p:pic>
        <p:nvPicPr>
          <p:cNvPr id="3" name="Picture 2"/>
          <p:cNvPicPr>
            <a:picLocks noChangeAspect="1"/>
          </p:cNvPicPr>
          <p:nvPr/>
        </p:nvPicPr>
        <p:blipFill>
          <a:blip r:embed="rId3"/>
          <a:stretch>
            <a:fillRect/>
          </a:stretch>
        </p:blipFill>
        <p:spPr>
          <a:xfrm>
            <a:off x="890587" y="3352800"/>
            <a:ext cx="7439025" cy="1914525"/>
          </a:xfrm>
          <a:prstGeom prst="rect">
            <a:avLst/>
          </a:prstGeom>
        </p:spPr>
      </p:pic>
    </p:spTree>
    <p:extLst>
      <p:ext uri="{BB962C8B-B14F-4D97-AF65-F5344CB8AC3E}">
        <p14:creationId xmlns:p14="http://schemas.microsoft.com/office/powerpoint/2010/main" val="256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Accessing the Elements of an Array</a:t>
            </a:r>
            <a:endParaRPr lang="en-US" sz="2400" dirty="0" smtClean="0"/>
          </a:p>
        </p:txBody>
      </p:sp>
      <p:sp>
        <p:nvSpPr>
          <p:cNvPr id="3" name="Content Placeholder 2"/>
          <p:cNvSpPr>
            <a:spLocks noGrp="1"/>
          </p:cNvSpPr>
          <p:nvPr>
            <p:ph idx="1"/>
          </p:nvPr>
        </p:nvSpPr>
        <p:spPr>
          <a:xfrm>
            <a:off x="685800" y="990601"/>
            <a:ext cx="7848600" cy="5181599"/>
          </a:xfrm>
        </p:spPr>
        <p:txBody>
          <a:bodyPr>
            <a:normAutofit/>
          </a:bodyPr>
          <a:lstStyle/>
          <a:p>
            <a:r>
              <a:rPr lang="en-US" b="1" dirty="0"/>
              <a:t>Storing related data items in a single array enables the programmers to develop concise and efficient programs. </a:t>
            </a:r>
            <a:endParaRPr lang="tr-TR" b="1" dirty="0" smtClean="0"/>
          </a:p>
          <a:p>
            <a:r>
              <a:rPr lang="en-US" b="1" dirty="0" smtClean="0"/>
              <a:t>But </a:t>
            </a:r>
            <a:r>
              <a:rPr lang="en-US" b="1" dirty="0"/>
              <a:t>there is no single function that can operate on all the elements of an array. </a:t>
            </a:r>
            <a:endParaRPr lang="tr-TR" b="1" dirty="0" smtClean="0"/>
          </a:p>
          <a:p>
            <a:r>
              <a:rPr lang="en-US" b="1" dirty="0" smtClean="0"/>
              <a:t>To </a:t>
            </a:r>
            <a:r>
              <a:rPr lang="en-US" b="1" dirty="0"/>
              <a:t>access all the elements, we must use a </a:t>
            </a:r>
            <a:r>
              <a:rPr lang="en-US" b="1" dirty="0" smtClean="0"/>
              <a:t>loop.</a:t>
            </a:r>
            <a:endParaRPr lang="tr-TR" b="1" dirty="0" smtClean="0"/>
          </a:p>
          <a:p>
            <a:r>
              <a:rPr lang="en-US" b="1" dirty="0" smtClean="0"/>
              <a:t>That </a:t>
            </a:r>
            <a:r>
              <a:rPr lang="en-US" b="1" dirty="0"/>
              <a:t>is, we can access all the elements of an array by varying the value of the subscript into the array.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30068679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PASSING TWO-DIMENSIONAL ARRAYS TO FUNCTIONS</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60</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Passing the Entire 2D Array </a:t>
            </a:r>
            <a:endParaRPr lang="tr-TR" sz="2300" b="1" dirty="0" smtClean="0"/>
          </a:p>
          <a:p>
            <a:r>
              <a:rPr lang="en-US" sz="2300" b="1" dirty="0" smtClean="0"/>
              <a:t>To </a:t>
            </a:r>
            <a:r>
              <a:rPr lang="en-US" sz="2300" b="1" dirty="0"/>
              <a:t>pass a two-dimensional array to a function, we use the array name as the actual parameter (the way we did in case of a 1D array). </a:t>
            </a:r>
            <a:endParaRPr lang="tr-TR" sz="2300" b="1" dirty="0" smtClean="0"/>
          </a:p>
          <a:p>
            <a:r>
              <a:rPr lang="en-US" sz="2300" b="1" dirty="0" smtClean="0"/>
              <a:t>However</a:t>
            </a:r>
            <a:r>
              <a:rPr lang="en-US" sz="2300" b="1" dirty="0"/>
              <a:t>, the parameter in the called function must indicate that the array has two dimensions. </a:t>
            </a:r>
            <a:endParaRPr lang="tr-TR" sz="2300"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3505200"/>
            <a:ext cx="730567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3870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61</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To declare a pointer to a two-dimensional array, you may write </a:t>
            </a:r>
            <a:r>
              <a:rPr lang="en-US" sz="2300" b="1" dirty="0" err="1"/>
              <a:t>int</a:t>
            </a:r>
            <a:r>
              <a:rPr lang="en-US" sz="2300" b="1" dirty="0"/>
              <a:t> **</a:t>
            </a:r>
            <a:r>
              <a:rPr lang="en-US" sz="2300" b="1" dirty="0" err="1"/>
              <a:t>ptr</a:t>
            </a:r>
            <a:r>
              <a:rPr lang="en-US" sz="2300" b="1" dirty="0"/>
              <a:t> </a:t>
            </a:r>
            <a:endParaRPr lang="tr-TR" sz="2300" b="1" dirty="0"/>
          </a:p>
          <a:p>
            <a:r>
              <a:rPr lang="en-US" sz="2300" b="1" dirty="0" smtClean="0"/>
              <a:t>Consider </a:t>
            </a:r>
            <a:r>
              <a:rPr lang="en-US" sz="2300" b="1" dirty="0"/>
              <a:t>a two-dimensional array declared as </a:t>
            </a:r>
            <a:r>
              <a:rPr lang="en-US" sz="2300" b="1" dirty="0" err="1"/>
              <a:t>int</a:t>
            </a:r>
            <a:r>
              <a:rPr lang="en-US" sz="2300" b="1" dirty="0"/>
              <a:t> mat[5][5]; </a:t>
            </a:r>
            <a:endParaRPr lang="tr-TR" sz="2300" b="1" dirty="0" smtClean="0"/>
          </a:p>
          <a:p>
            <a:r>
              <a:rPr lang="en-US" sz="2300" b="1" dirty="0" smtClean="0"/>
              <a:t>Individual </a:t>
            </a:r>
            <a:r>
              <a:rPr lang="en-US" sz="2300" b="1" dirty="0"/>
              <a:t>elements of the array mat can be accessed using either: mat[</a:t>
            </a:r>
            <a:r>
              <a:rPr lang="en-US" sz="2300" b="1" dirty="0" err="1"/>
              <a:t>i</a:t>
            </a:r>
            <a:r>
              <a:rPr lang="en-US" sz="2300" b="1" dirty="0"/>
              <a:t>][j] or *(*(mat + </a:t>
            </a:r>
            <a:r>
              <a:rPr lang="en-US" sz="2300" b="1" dirty="0" err="1"/>
              <a:t>i</a:t>
            </a:r>
            <a:r>
              <a:rPr lang="en-US" sz="2300" b="1" dirty="0"/>
              <a:t>) + j) or *(mat[</a:t>
            </a:r>
            <a:r>
              <a:rPr lang="en-US" sz="2300" b="1" dirty="0" err="1"/>
              <a:t>i</a:t>
            </a:r>
            <a:r>
              <a:rPr lang="en-US" sz="2300" b="1" dirty="0"/>
              <a:t>]+j);</a:t>
            </a:r>
            <a:endParaRPr lang="tr-TR" sz="2300" b="1" dirty="0" smtClean="0"/>
          </a:p>
        </p:txBody>
      </p:sp>
    </p:spTree>
    <p:extLst>
      <p:ext uri="{BB962C8B-B14F-4D97-AF65-F5344CB8AC3E}">
        <p14:creationId xmlns:p14="http://schemas.microsoft.com/office/powerpoint/2010/main" val="33231851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62</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smtClean="0"/>
              <a:t>To </a:t>
            </a:r>
            <a:r>
              <a:rPr lang="en-US" sz="2300" b="1" dirty="0"/>
              <a:t>understand more fully the concept of pointers, let us replace </a:t>
            </a:r>
            <a:r>
              <a:rPr lang="en-US" sz="2300" b="1" dirty="0" smtClean="0"/>
              <a:t>*(</a:t>
            </a:r>
            <a:r>
              <a:rPr lang="tr-TR" sz="2300" b="1" dirty="0" smtClean="0"/>
              <a:t>mat</a:t>
            </a:r>
            <a:r>
              <a:rPr lang="en-US" sz="2300" b="1" dirty="0" smtClean="0"/>
              <a:t>+ </a:t>
            </a:r>
            <a:r>
              <a:rPr lang="tr-TR" sz="2300" b="1" dirty="0" smtClean="0"/>
              <a:t>i</a:t>
            </a:r>
            <a:r>
              <a:rPr lang="en-US" sz="2300" b="1" dirty="0" smtClean="0"/>
              <a:t>) </a:t>
            </a:r>
            <a:r>
              <a:rPr lang="en-US" sz="2300" b="1" dirty="0"/>
              <a:t>with X so the expression *(*(mat + </a:t>
            </a:r>
            <a:r>
              <a:rPr lang="en-US" sz="2300" b="1" dirty="0" err="1"/>
              <a:t>i</a:t>
            </a:r>
            <a:r>
              <a:rPr lang="en-US" sz="2300" b="1" dirty="0"/>
              <a:t>) + j) becomes *(X + </a:t>
            </a:r>
            <a:r>
              <a:rPr lang="tr-TR" sz="2300" b="1" dirty="0" smtClean="0"/>
              <a:t>j</a:t>
            </a:r>
            <a:r>
              <a:rPr lang="en-US" sz="2300" b="1" dirty="0" smtClean="0"/>
              <a:t>) </a:t>
            </a:r>
            <a:endParaRPr lang="tr-TR" sz="2300" b="1" dirty="0" smtClean="0"/>
          </a:p>
          <a:p>
            <a:r>
              <a:rPr lang="en-US" sz="2300" b="1" dirty="0" smtClean="0"/>
              <a:t>Using </a:t>
            </a:r>
            <a:r>
              <a:rPr lang="en-US" sz="2300" b="1" dirty="0"/>
              <a:t>pointer arithmetic, we know that the address pointed to by (i.e., value of) X + </a:t>
            </a:r>
            <a:r>
              <a:rPr lang="tr-TR" sz="2300" b="1" dirty="0" smtClean="0"/>
              <a:t>j</a:t>
            </a:r>
            <a:r>
              <a:rPr lang="en-US" sz="2300" b="1" dirty="0" smtClean="0"/>
              <a:t>+ </a:t>
            </a:r>
            <a:r>
              <a:rPr lang="en-US" sz="2300" b="1" dirty="0"/>
              <a:t>1 must be greater than the address X + </a:t>
            </a:r>
            <a:r>
              <a:rPr lang="tr-TR" sz="2300" b="1" dirty="0" smtClean="0"/>
              <a:t>j</a:t>
            </a:r>
            <a:r>
              <a:rPr lang="en-US" sz="2300" b="1" dirty="0" smtClean="0"/>
              <a:t>by </a:t>
            </a:r>
            <a:r>
              <a:rPr lang="en-US" sz="2300" b="1" dirty="0"/>
              <a:t>an amount equal to </a:t>
            </a:r>
            <a:r>
              <a:rPr lang="en-US" sz="2300" b="1" dirty="0" err="1"/>
              <a:t>sizeof</a:t>
            </a:r>
            <a:r>
              <a:rPr lang="en-US" sz="2300" b="1" dirty="0"/>
              <a:t>(</a:t>
            </a:r>
            <a:r>
              <a:rPr lang="en-US" sz="2300" b="1" dirty="0" err="1"/>
              <a:t>int</a:t>
            </a:r>
            <a:r>
              <a:rPr lang="en-US" sz="2300" b="1" dirty="0"/>
              <a:t>).  </a:t>
            </a:r>
            <a:endParaRPr lang="tr-TR" sz="2300" b="1" dirty="0" smtClean="0"/>
          </a:p>
          <a:p>
            <a:r>
              <a:rPr lang="en-US" sz="2300" b="1" dirty="0" smtClean="0"/>
              <a:t>Since </a:t>
            </a:r>
            <a:r>
              <a:rPr lang="en-US" sz="2300" b="1" dirty="0"/>
              <a:t>mat is a two-dimensional array, we know that in the expression </a:t>
            </a:r>
            <a:r>
              <a:rPr lang="tr-TR" sz="2300" b="1" dirty="0" smtClean="0"/>
              <a:t>mat</a:t>
            </a:r>
            <a:r>
              <a:rPr lang="en-US" sz="2300" b="1" dirty="0" smtClean="0"/>
              <a:t>+ </a:t>
            </a:r>
            <a:r>
              <a:rPr lang="tr-TR" sz="2300" b="1" dirty="0" smtClean="0"/>
              <a:t>i </a:t>
            </a:r>
            <a:r>
              <a:rPr lang="en-US" sz="2300" b="1" dirty="0" smtClean="0"/>
              <a:t>as </a:t>
            </a:r>
            <a:r>
              <a:rPr lang="en-US" sz="2300" b="1" dirty="0"/>
              <a:t>used above, </a:t>
            </a:r>
            <a:r>
              <a:rPr lang="tr-TR" sz="2300" b="1" dirty="0" smtClean="0"/>
              <a:t>mat</a:t>
            </a:r>
            <a:r>
              <a:rPr lang="en-US" sz="2300" b="1" dirty="0" smtClean="0"/>
              <a:t>+ </a:t>
            </a:r>
            <a:r>
              <a:rPr lang="tr-TR" sz="2300" b="1" dirty="0" smtClean="0"/>
              <a:t>i</a:t>
            </a:r>
            <a:r>
              <a:rPr lang="en-US" sz="2300" b="1" dirty="0" smtClean="0"/>
              <a:t>+ </a:t>
            </a:r>
            <a:r>
              <a:rPr lang="en-US" sz="2300" b="1" dirty="0"/>
              <a:t>1 must increase in value by an amount equal to that needed to point to the next row, which in this case would be an amount equal to COLS * </a:t>
            </a:r>
            <a:r>
              <a:rPr lang="en-US" sz="2300" b="1" dirty="0" err="1"/>
              <a:t>sizeof</a:t>
            </a:r>
            <a:r>
              <a:rPr lang="en-US" sz="2300" b="1" dirty="0"/>
              <a:t>(</a:t>
            </a:r>
            <a:r>
              <a:rPr lang="en-US" sz="2300" b="1" dirty="0" err="1"/>
              <a:t>int</a:t>
            </a:r>
            <a:r>
              <a:rPr lang="en-US" sz="2300" b="1" dirty="0"/>
              <a:t>). </a:t>
            </a:r>
            <a:endParaRPr lang="tr-TR" sz="2300" b="1" dirty="0" smtClean="0"/>
          </a:p>
        </p:txBody>
      </p:sp>
    </p:spTree>
    <p:extLst>
      <p:ext uri="{BB962C8B-B14F-4D97-AF65-F5344CB8AC3E}">
        <p14:creationId xmlns:p14="http://schemas.microsoft.com/office/powerpoint/2010/main" val="3475831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63</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Thus, in case of a two-dimensional array, in order to evaluate expression (for a row major 2D array), we must know a total of 4 values: </a:t>
            </a:r>
            <a:endParaRPr lang="tr-TR" sz="2300" b="1" dirty="0" smtClean="0"/>
          </a:p>
          <a:p>
            <a:r>
              <a:rPr lang="en-US" sz="2300" b="1" dirty="0" smtClean="0"/>
              <a:t>1</a:t>
            </a:r>
            <a:r>
              <a:rPr lang="en-US" sz="2300" b="1" dirty="0"/>
              <a:t>. The address of the first element of the array, which is given by the name of the array, i.e., mat in our case.  </a:t>
            </a:r>
            <a:endParaRPr lang="tr-TR" sz="2300" b="1" dirty="0" smtClean="0"/>
          </a:p>
          <a:p>
            <a:r>
              <a:rPr lang="en-US" sz="2300" b="1" dirty="0" smtClean="0"/>
              <a:t>2</a:t>
            </a:r>
            <a:r>
              <a:rPr lang="en-US" sz="2300" b="1" dirty="0"/>
              <a:t>. The size of the type of the elements of the array, i.e., size of integers in our case. </a:t>
            </a:r>
            <a:endParaRPr lang="tr-TR" sz="2300" b="1" dirty="0" smtClean="0"/>
          </a:p>
          <a:p>
            <a:r>
              <a:rPr lang="en-US" sz="2300" b="1" dirty="0" smtClean="0"/>
              <a:t>3</a:t>
            </a:r>
            <a:r>
              <a:rPr lang="en-US" sz="2300" b="1" dirty="0"/>
              <a:t>. The specific index value for the row.  </a:t>
            </a:r>
            <a:endParaRPr lang="tr-TR" sz="2300" b="1" dirty="0" smtClean="0"/>
          </a:p>
          <a:p>
            <a:r>
              <a:rPr lang="en-US" sz="2300" b="1" dirty="0" smtClean="0"/>
              <a:t>4</a:t>
            </a:r>
            <a:r>
              <a:rPr lang="en-US" sz="2300" b="1" dirty="0"/>
              <a:t>. The specific index value for the column. </a:t>
            </a:r>
            <a:endParaRPr lang="tr-TR" sz="2300" b="1" dirty="0" smtClean="0"/>
          </a:p>
        </p:txBody>
      </p:sp>
    </p:spTree>
    <p:extLst>
      <p:ext uri="{BB962C8B-B14F-4D97-AF65-F5344CB8AC3E}">
        <p14:creationId xmlns:p14="http://schemas.microsoft.com/office/powerpoint/2010/main" val="8512888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64</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Note that </a:t>
            </a:r>
            <a:r>
              <a:rPr lang="en-US" sz="2300" b="1" dirty="0" err="1"/>
              <a:t>int</a:t>
            </a:r>
            <a:r>
              <a:rPr lang="en-US" sz="2300" b="1" dirty="0"/>
              <a:t> (*</a:t>
            </a:r>
            <a:r>
              <a:rPr lang="en-US" sz="2300" b="1" dirty="0" err="1"/>
              <a:t>ptr</a:t>
            </a:r>
            <a:r>
              <a:rPr lang="en-US" sz="2300" b="1" dirty="0"/>
              <a:t>)[10]; </a:t>
            </a:r>
            <a:endParaRPr lang="tr-TR" sz="2300" b="1" dirty="0" smtClean="0"/>
          </a:p>
          <a:p>
            <a:r>
              <a:rPr lang="en-US" sz="2300" b="1" dirty="0" smtClean="0"/>
              <a:t>declares </a:t>
            </a:r>
            <a:r>
              <a:rPr lang="en-US" sz="2300" b="1" dirty="0" err="1"/>
              <a:t>ptr</a:t>
            </a:r>
            <a:r>
              <a:rPr lang="en-US" sz="2300" b="1" dirty="0"/>
              <a:t> to be a pointer to an array of 10 integers. </a:t>
            </a:r>
            <a:endParaRPr lang="tr-TR" sz="2300" b="1" dirty="0" smtClean="0"/>
          </a:p>
          <a:p>
            <a:r>
              <a:rPr lang="en-US" sz="2300" b="1" dirty="0" smtClean="0"/>
              <a:t>This </a:t>
            </a:r>
            <a:r>
              <a:rPr lang="en-US" sz="2300" b="1" dirty="0"/>
              <a:t>is different from </a:t>
            </a:r>
            <a:r>
              <a:rPr lang="en-US" sz="2300" b="1" dirty="0" err="1"/>
              <a:t>int</a:t>
            </a:r>
            <a:r>
              <a:rPr lang="en-US" sz="2300" b="1" dirty="0"/>
              <a:t> *</a:t>
            </a:r>
            <a:r>
              <a:rPr lang="en-US" sz="2300" b="1" dirty="0" err="1"/>
              <a:t>ptr</a:t>
            </a:r>
            <a:r>
              <a:rPr lang="en-US" sz="2300" b="1" dirty="0"/>
              <a:t>[10]; </a:t>
            </a:r>
            <a:endParaRPr lang="tr-TR" sz="2300" b="1" dirty="0" smtClean="0"/>
          </a:p>
          <a:p>
            <a:r>
              <a:rPr lang="en-US" sz="2300" b="1" dirty="0" smtClean="0"/>
              <a:t>which </a:t>
            </a:r>
            <a:r>
              <a:rPr lang="en-US" sz="2300" b="1" dirty="0"/>
              <a:t>would make </a:t>
            </a:r>
            <a:r>
              <a:rPr lang="en-US" sz="2300" b="1" dirty="0" err="1"/>
              <a:t>ptr</a:t>
            </a:r>
            <a:r>
              <a:rPr lang="en-US" sz="2300" b="1" dirty="0"/>
              <a:t> the name of an array of 10 pointers to type int. </a:t>
            </a:r>
            <a:endParaRPr lang="tr-TR" sz="2300" b="1" dirty="0" smtClean="0"/>
          </a:p>
          <a:p>
            <a:r>
              <a:rPr lang="en-US" sz="2300" b="1" dirty="0" smtClean="0"/>
              <a:t>You </a:t>
            </a:r>
            <a:r>
              <a:rPr lang="en-US" sz="2300" b="1" dirty="0"/>
              <a:t>must be thinking how pointer arithmetic works if you have an array of pointers. </a:t>
            </a:r>
            <a:endParaRPr lang="tr-TR" sz="2300" b="1" dirty="0" smtClean="0"/>
          </a:p>
        </p:txBody>
      </p:sp>
    </p:spTree>
    <p:extLst>
      <p:ext uri="{BB962C8B-B14F-4D97-AF65-F5344CB8AC3E}">
        <p14:creationId xmlns:p14="http://schemas.microsoft.com/office/powerpoint/2010/main" val="487677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65</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2300" b="1" dirty="0"/>
              <a:t>For example: </a:t>
            </a:r>
            <a:endParaRPr lang="tr-TR" sz="2300" b="1" dirty="0"/>
          </a:p>
          <a:p>
            <a:r>
              <a:rPr lang="en-US" sz="2300" b="1" dirty="0" err="1"/>
              <a:t>int</a:t>
            </a:r>
            <a:r>
              <a:rPr lang="en-US" sz="2300" b="1" dirty="0"/>
              <a:t> * </a:t>
            </a:r>
            <a:r>
              <a:rPr lang="en-US" sz="2300" b="1" dirty="0" err="1"/>
              <a:t>arr</a:t>
            </a:r>
            <a:r>
              <a:rPr lang="en-US" sz="2300" b="1" dirty="0"/>
              <a:t>[10] ; </a:t>
            </a:r>
            <a:endParaRPr lang="tr-TR" sz="2300" b="1" dirty="0"/>
          </a:p>
          <a:p>
            <a:r>
              <a:rPr lang="en-US" sz="2300" b="1" dirty="0" err="1"/>
              <a:t>int</a:t>
            </a:r>
            <a:r>
              <a:rPr lang="en-US" sz="2300" b="1" dirty="0"/>
              <a:t> ** </a:t>
            </a:r>
            <a:r>
              <a:rPr lang="en-US" sz="2300" b="1" dirty="0" err="1"/>
              <a:t>ptr</a:t>
            </a:r>
            <a:r>
              <a:rPr lang="en-US" sz="2300" b="1" dirty="0"/>
              <a:t> = </a:t>
            </a:r>
            <a:r>
              <a:rPr lang="en-US" sz="2300" b="1" dirty="0" err="1"/>
              <a:t>arr</a:t>
            </a:r>
            <a:r>
              <a:rPr lang="en-US" sz="2300" b="1" dirty="0"/>
              <a:t> </a:t>
            </a:r>
            <a:r>
              <a:rPr lang="en-US" sz="2300" b="1" dirty="0" smtClean="0"/>
              <a:t>;</a:t>
            </a:r>
            <a:endParaRPr lang="tr-TR" sz="2300" b="1" dirty="0" smtClean="0"/>
          </a:p>
          <a:p>
            <a:r>
              <a:rPr lang="en-US" sz="2300" b="1" dirty="0" smtClean="0"/>
              <a:t>In </a:t>
            </a:r>
            <a:r>
              <a:rPr lang="en-US" sz="2300" b="1" dirty="0"/>
              <a:t>this case, </a:t>
            </a:r>
            <a:r>
              <a:rPr lang="en-US" sz="2300" b="1" dirty="0" err="1"/>
              <a:t>arr</a:t>
            </a:r>
            <a:r>
              <a:rPr lang="en-US" sz="2300" b="1" dirty="0"/>
              <a:t> has type </a:t>
            </a:r>
            <a:r>
              <a:rPr lang="en-US" sz="2300" b="1" dirty="0" err="1"/>
              <a:t>int</a:t>
            </a:r>
            <a:r>
              <a:rPr lang="en-US" sz="2300" b="1" dirty="0"/>
              <a:t> **. </a:t>
            </a:r>
            <a:endParaRPr lang="tr-TR" sz="2300" b="1" dirty="0" smtClean="0"/>
          </a:p>
          <a:p>
            <a:r>
              <a:rPr lang="en-US" sz="2300" b="1" dirty="0" smtClean="0"/>
              <a:t>Since </a:t>
            </a:r>
            <a:r>
              <a:rPr lang="en-US" sz="2300" b="1" dirty="0"/>
              <a:t>all pointers have the same size, the address of  </a:t>
            </a:r>
            <a:r>
              <a:rPr lang="en-US" sz="2300" b="1" dirty="0" err="1"/>
              <a:t>ptr</a:t>
            </a:r>
            <a:r>
              <a:rPr lang="en-US" sz="2300" b="1" dirty="0"/>
              <a:t> + </a:t>
            </a:r>
            <a:r>
              <a:rPr lang="en-US" sz="2300" b="1" dirty="0" err="1"/>
              <a:t>i</a:t>
            </a:r>
            <a:r>
              <a:rPr lang="en-US" sz="2300" b="1" dirty="0"/>
              <a:t>  can be calculated as: </a:t>
            </a:r>
            <a:endParaRPr lang="tr-TR" sz="2300" b="1" dirty="0" smtClean="0"/>
          </a:p>
          <a:p>
            <a:pPr marL="68580" indent="0">
              <a:buNone/>
            </a:pPr>
            <a:r>
              <a:rPr lang="tr-TR" sz="2300" b="1" dirty="0" smtClean="0"/>
              <a:t>	</a:t>
            </a:r>
            <a:r>
              <a:rPr lang="en-US" sz="2300" b="1" dirty="0" err="1" smtClean="0"/>
              <a:t>addr</a:t>
            </a:r>
            <a:r>
              <a:rPr lang="en-US" sz="2300" b="1" dirty="0" smtClean="0"/>
              <a:t>(</a:t>
            </a:r>
            <a:r>
              <a:rPr lang="en-US" sz="2300" b="1" dirty="0" err="1" smtClean="0"/>
              <a:t>ptr</a:t>
            </a:r>
            <a:r>
              <a:rPr lang="en-US" sz="2300" b="1" dirty="0" smtClean="0"/>
              <a:t> </a:t>
            </a:r>
            <a:r>
              <a:rPr lang="en-US" sz="2300" b="1" dirty="0"/>
              <a:t>+ </a:t>
            </a:r>
            <a:r>
              <a:rPr lang="en-US" sz="2300" b="1" dirty="0" err="1"/>
              <a:t>i</a:t>
            </a:r>
            <a:r>
              <a:rPr lang="en-US" sz="2300" b="1" dirty="0"/>
              <a:t>) = </a:t>
            </a:r>
            <a:r>
              <a:rPr lang="en-US" sz="2300" b="1" dirty="0" err="1"/>
              <a:t>addr</a:t>
            </a:r>
            <a:r>
              <a:rPr lang="en-US" sz="2300" b="1" dirty="0"/>
              <a:t>(</a:t>
            </a:r>
            <a:r>
              <a:rPr lang="en-US" sz="2300" b="1" dirty="0" err="1"/>
              <a:t>ptr</a:t>
            </a:r>
            <a:r>
              <a:rPr lang="en-US" sz="2300" b="1" dirty="0"/>
              <a:t>) + [</a:t>
            </a:r>
            <a:r>
              <a:rPr lang="en-US" sz="2300" b="1" dirty="0" err="1"/>
              <a:t>sizeof</a:t>
            </a:r>
            <a:r>
              <a:rPr lang="en-US" sz="2300" b="1" dirty="0"/>
              <a:t>(</a:t>
            </a:r>
            <a:r>
              <a:rPr lang="en-US" sz="2300" b="1" dirty="0" err="1"/>
              <a:t>int</a:t>
            </a:r>
            <a:r>
              <a:rPr lang="en-US" sz="2300" b="1" dirty="0"/>
              <a:t> *) * </a:t>
            </a:r>
            <a:r>
              <a:rPr lang="en-US" sz="2300" b="1" dirty="0" err="1"/>
              <a:t>i</a:t>
            </a:r>
            <a:r>
              <a:rPr lang="en-US" sz="2300" b="1" dirty="0"/>
              <a:t>] </a:t>
            </a:r>
            <a:endParaRPr lang="tr-TR" sz="2300" b="1" dirty="0" smtClean="0"/>
          </a:p>
          <a:p>
            <a:pPr marL="68580" indent="0">
              <a:buNone/>
            </a:pPr>
            <a:r>
              <a:rPr lang="tr-TR" sz="2300" b="1" dirty="0" smtClean="0"/>
              <a:t>		          </a:t>
            </a:r>
            <a:r>
              <a:rPr lang="en-US" sz="2300" b="1" dirty="0" smtClean="0"/>
              <a:t>= </a:t>
            </a:r>
            <a:r>
              <a:rPr lang="en-US" sz="2300" b="1" dirty="0" err="1"/>
              <a:t>addr</a:t>
            </a:r>
            <a:r>
              <a:rPr lang="en-US" sz="2300" b="1" dirty="0"/>
              <a:t>(</a:t>
            </a:r>
            <a:r>
              <a:rPr lang="en-US" sz="2300" b="1" dirty="0" err="1"/>
              <a:t>ptr</a:t>
            </a:r>
            <a:r>
              <a:rPr lang="en-US" sz="2300" b="1" dirty="0"/>
              <a:t>) + [2 * </a:t>
            </a:r>
            <a:r>
              <a:rPr lang="en-US" sz="2300" b="1" dirty="0" err="1"/>
              <a:t>i</a:t>
            </a:r>
            <a:r>
              <a:rPr lang="en-US" sz="2300" b="1" dirty="0"/>
              <a:t>] </a:t>
            </a:r>
            <a:endParaRPr lang="tr-TR" sz="2300" b="1" dirty="0" smtClean="0"/>
          </a:p>
          <a:p>
            <a:r>
              <a:rPr lang="en-US" sz="2300" b="1" dirty="0" smtClean="0"/>
              <a:t>Since </a:t>
            </a:r>
            <a:r>
              <a:rPr lang="en-US" sz="2300" b="1" dirty="0" err="1"/>
              <a:t>arr</a:t>
            </a:r>
            <a:r>
              <a:rPr lang="en-US" sz="2300" b="1" dirty="0"/>
              <a:t> has type </a:t>
            </a:r>
            <a:r>
              <a:rPr lang="en-US" sz="2300" b="1" dirty="0" err="1"/>
              <a:t>int</a:t>
            </a:r>
            <a:r>
              <a:rPr lang="en-US" sz="2300" b="1" dirty="0"/>
              <a:t> **, </a:t>
            </a:r>
            <a:endParaRPr lang="tr-TR" sz="2300" b="1" dirty="0" smtClean="0"/>
          </a:p>
          <a:p>
            <a:pPr marL="68580" indent="0">
              <a:buNone/>
            </a:pPr>
            <a:r>
              <a:rPr lang="tr-TR" sz="2300" b="1" dirty="0"/>
              <a:t>	</a:t>
            </a:r>
            <a:r>
              <a:rPr lang="en-US" sz="2300" b="1" dirty="0" err="1" smtClean="0"/>
              <a:t>arr</a:t>
            </a:r>
            <a:r>
              <a:rPr lang="en-US" sz="2300" b="1" dirty="0" smtClean="0"/>
              <a:t>[0</a:t>
            </a:r>
            <a:r>
              <a:rPr lang="en-US" sz="2300" b="1" dirty="0"/>
              <a:t>] = &amp;</a:t>
            </a:r>
            <a:r>
              <a:rPr lang="en-US" sz="2300" b="1" dirty="0" err="1"/>
              <a:t>arr</a:t>
            </a:r>
            <a:r>
              <a:rPr lang="en-US" sz="2300" b="1" dirty="0"/>
              <a:t>[0][0], </a:t>
            </a:r>
            <a:endParaRPr lang="tr-TR" sz="2300" b="1" dirty="0" smtClean="0"/>
          </a:p>
          <a:p>
            <a:pPr marL="68580" indent="0">
              <a:buNone/>
            </a:pPr>
            <a:r>
              <a:rPr lang="tr-TR" sz="2300" b="1" dirty="0"/>
              <a:t>	</a:t>
            </a:r>
            <a:r>
              <a:rPr lang="en-US" sz="2300" b="1" dirty="0" err="1" smtClean="0"/>
              <a:t>arr</a:t>
            </a:r>
            <a:r>
              <a:rPr lang="en-US" sz="2300" b="1" dirty="0" smtClean="0"/>
              <a:t>[1</a:t>
            </a:r>
            <a:r>
              <a:rPr lang="en-US" sz="2300" b="1" dirty="0"/>
              <a:t>] = &amp;</a:t>
            </a:r>
            <a:r>
              <a:rPr lang="en-US" sz="2300" b="1" dirty="0" err="1"/>
              <a:t>arr</a:t>
            </a:r>
            <a:r>
              <a:rPr lang="en-US" sz="2300" b="1" dirty="0"/>
              <a:t>[1][0], and in general, </a:t>
            </a:r>
            <a:endParaRPr lang="tr-TR" sz="2300" b="1" dirty="0" smtClean="0"/>
          </a:p>
          <a:p>
            <a:pPr marL="68580" indent="0">
              <a:buNone/>
            </a:pPr>
            <a:r>
              <a:rPr lang="tr-TR" sz="2300" b="1" dirty="0"/>
              <a:t>	</a:t>
            </a:r>
            <a:r>
              <a:rPr lang="tr-TR" sz="2300" b="1" dirty="0" smtClean="0"/>
              <a:t> </a:t>
            </a:r>
            <a:r>
              <a:rPr lang="en-US" sz="2300" b="1" dirty="0" err="1" smtClean="0"/>
              <a:t>arr</a:t>
            </a:r>
            <a:r>
              <a:rPr lang="en-US" sz="2300" b="1" dirty="0" smtClean="0"/>
              <a:t>[</a:t>
            </a:r>
            <a:r>
              <a:rPr lang="en-US" sz="2300" b="1" dirty="0" err="1" smtClean="0"/>
              <a:t>i</a:t>
            </a:r>
            <a:r>
              <a:rPr lang="en-US" sz="2300" b="1" dirty="0"/>
              <a:t>] </a:t>
            </a:r>
            <a:r>
              <a:rPr lang="en-US" sz="2300" b="1" dirty="0" smtClean="0"/>
              <a:t>= </a:t>
            </a:r>
            <a:r>
              <a:rPr lang="en-US" sz="2300" b="1" dirty="0"/>
              <a:t>&amp;</a:t>
            </a:r>
            <a:r>
              <a:rPr lang="en-US" sz="2300" b="1" dirty="0" err="1"/>
              <a:t>arr</a:t>
            </a:r>
            <a:r>
              <a:rPr lang="en-US" sz="2300" b="1" dirty="0"/>
              <a:t>[</a:t>
            </a:r>
            <a:r>
              <a:rPr lang="en-US" sz="2300" b="1" dirty="0" err="1"/>
              <a:t>i</a:t>
            </a:r>
            <a:r>
              <a:rPr lang="en-US" sz="2300" b="1" dirty="0"/>
              <a:t>][0]. </a:t>
            </a:r>
            <a:endParaRPr lang="tr-TR" sz="2300" b="1" dirty="0" smtClean="0"/>
          </a:p>
        </p:txBody>
      </p:sp>
    </p:spTree>
    <p:extLst>
      <p:ext uri="{BB962C8B-B14F-4D97-AF65-F5344CB8AC3E}">
        <p14:creationId xmlns:p14="http://schemas.microsoft.com/office/powerpoint/2010/main" val="39222604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66</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
        <p:nvSpPr>
          <p:cNvPr id="10" name="Content Placeholder 2"/>
          <p:cNvSpPr>
            <a:spLocks noGrp="1"/>
          </p:cNvSpPr>
          <p:nvPr>
            <p:ph idx="1"/>
          </p:nvPr>
        </p:nvSpPr>
        <p:spPr>
          <a:xfrm>
            <a:off x="609600" y="762000"/>
            <a:ext cx="8001000" cy="5558491"/>
          </a:xfrm>
        </p:spPr>
        <p:txBody>
          <a:bodyPr>
            <a:noAutofit/>
          </a:bodyPr>
          <a:lstStyle/>
          <a:p>
            <a:r>
              <a:rPr lang="en-US" sz="1800" b="1" dirty="0" smtClean="0"/>
              <a:t>According </a:t>
            </a:r>
            <a:r>
              <a:rPr lang="en-US" sz="1800" b="1" dirty="0"/>
              <a:t>to pointer arithmetic, </a:t>
            </a:r>
            <a:r>
              <a:rPr lang="en-US" sz="1800" b="1" dirty="0" err="1"/>
              <a:t>arr</a:t>
            </a:r>
            <a:r>
              <a:rPr lang="en-US" sz="1800" b="1" dirty="0"/>
              <a:t> + </a:t>
            </a:r>
            <a:r>
              <a:rPr lang="en-US" sz="1800" b="1" dirty="0" err="1"/>
              <a:t>i</a:t>
            </a:r>
            <a:r>
              <a:rPr lang="en-US" sz="1800" b="1" dirty="0"/>
              <a:t> = &amp; </a:t>
            </a:r>
            <a:r>
              <a:rPr lang="en-US" sz="1800" b="1" dirty="0" err="1"/>
              <a:t>arr</a:t>
            </a:r>
            <a:r>
              <a:rPr lang="en-US" sz="1800" b="1" dirty="0"/>
              <a:t>[</a:t>
            </a:r>
            <a:r>
              <a:rPr lang="en-US" sz="1800" b="1" dirty="0" err="1"/>
              <a:t>i</a:t>
            </a:r>
            <a:r>
              <a:rPr lang="en-US" sz="1800" b="1" dirty="0"/>
              <a:t>], yet this skips an entire row of 5 elements, i.e., it skips complete 10 bytes (5 elements each of 2 bytes size). Therefore, if </a:t>
            </a:r>
            <a:r>
              <a:rPr lang="en-US" sz="1800" b="1" dirty="0" err="1"/>
              <a:t>arr</a:t>
            </a:r>
            <a:r>
              <a:rPr lang="en-US" sz="1800" b="1" dirty="0"/>
              <a:t> is address 1000, then </a:t>
            </a:r>
            <a:r>
              <a:rPr lang="en-US" sz="1800" b="1" dirty="0" err="1"/>
              <a:t>arr</a:t>
            </a:r>
            <a:r>
              <a:rPr lang="en-US" sz="1800" b="1" dirty="0"/>
              <a:t> + </a:t>
            </a:r>
            <a:r>
              <a:rPr lang="tr-TR" sz="1800" b="1" dirty="0" smtClean="0"/>
              <a:t>1</a:t>
            </a:r>
            <a:r>
              <a:rPr lang="en-US" sz="1800" b="1" dirty="0" smtClean="0"/>
              <a:t> </a:t>
            </a:r>
            <a:r>
              <a:rPr lang="en-US" sz="1800" b="1" dirty="0"/>
              <a:t>is address 1010. To summarize, &amp;</a:t>
            </a:r>
            <a:r>
              <a:rPr lang="en-US" sz="1800" b="1" dirty="0" err="1"/>
              <a:t>arr</a:t>
            </a:r>
            <a:r>
              <a:rPr lang="en-US" sz="1800" b="1" dirty="0"/>
              <a:t>[0][0], </a:t>
            </a:r>
            <a:r>
              <a:rPr lang="en-US" sz="1800" b="1" dirty="0" err="1"/>
              <a:t>arr</a:t>
            </a:r>
            <a:r>
              <a:rPr lang="en-US" sz="1800" b="1" dirty="0"/>
              <a:t>[0], </a:t>
            </a:r>
            <a:r>
              <a:rPr lang="en-US" sz="1800" b="1" dirty="0" err="1"/>
              <a:t>arr</a:t>
            </a:r>
            <a:r>
              <a:rPr lang="en-US" sz="1800" b="1" dirty="0"/>
              <a:t>, and &amp;</a:t>
            </a:r>
            <a:r>
              <a:rPr lang="en-US" sz="1800" b="1" dirty="0" err="1"/>
              <a:t>arr</a:t>
            </a:r>
            <a:r>
              <a:rPr lang="en-US" sz="1800" b="1" dirty="0"/>
              <a:t>[0] point to the base address. </a:t>
            </a:r>
            <a:endParaRPr lang="tr-TR" sz="1800" b="1" dirty="0" smtClean="0"/>
          </a:p>
          <a:p>
            <a:pPr marL="365760" lvl="1" indent="0">
              <a:buNone/>
            </a:pPr>
            <a:r>
              <a:rPr lang="tr-TR" sz="1800" b="1" dirty="0"/>
              <a:t>	</a:t>
            </a:r>
            <a:r>
              <a:rPr lang="en-US" sz="1800" b="1" dirty="0" smtClean="0"/>
              <a:t>&amp;</a:t>
            </a:r>
            <a:r>
              <a:rPr lang="en-US" sz="1800" b="1" dirty="0" err="1"/>
              <a:t>arr</a:t>
            </a:r>
            <a:r>
              <a:rPr lang="en-US" sz="1800" b="1" dirty="0"/>
              <a:t>[0][0] + 1 points to </a:t>
            </a:r>
            <a:r>
              <a:rPr lang="en-US" sz="1800" b="1" dirty="0" err="1"/>
              <a:t>arr</a:t>
            </a:r>
            <a:r>
              <a:rPr lang="en-US" sz="1800" b="1" dirty="0"/>
              <a:t>[0][1] </a:t>
            </a:r>
            <a:endParaRPr lang="tr-TR" sz="1800" b="1" dirty="0" smtClean="0"/>
          </a:p>
          <a:p>
            <a:pPr marL="365760" lvl="1" indent="0">
              <a:buNone/>
            </a:pPr>
            <a:r>
              <a:rPr lang="tr-TR" sz="1800" b="1" dirty="0"/>
              <a:t>	</a:t>
            </a:r>
            <a:r>
              <a:rPr lang="en-US" sz="1800" b="1" dirty="0" err="1" smtClean="0"/>
              <a:t>arr</a:t>
            </a:r>
            <a:r>
              <a:rPr lang="en-US" sz="1800" b="1" dirty="0" smtClean="0"/>
              <a:t>[0</a:t>
            </a:r>
            <a:r>
              <a:rPr lang="en-US" sz="1800" b="1" dirty="0"/>
              <a:t>] + 1 points to </a:t>
            </a:r>
            <a:r>
              <a:rPr lang="en-US" sz="1800" b="1" dirty="0" err="1"/>
              <a:t>arr</a:t>
            </a:r>
            <a:r>
              <a:rPr lang="en-US" sz="1800" b="1" dirty="0"/>
              <a:t>[0][1] </a:t>
            </a:r>
            <a:endParaRPr lang="tr-TR" sz="1800" b="1" dirty="0" smtClean="0"/>
          </a:p>
          <a:p>
            <a:pPr marL="365760" lvl="1" indent="0">
              <a:buNone/>
            </a:pPr>
            <a:r>
              <a:rPr lang="tr-TR" sz="1800" b="1" dirty="0"/>
              <a:t>	</a:t>
            </a:r>
            <a:r>
              <a:rPr lang="en-US" sz="1800" b="1" dirty="0" err="1" smtClean="0"/>
              <a:t>arr</a:t>
            </a:r>
            <a:r>
              <a:rPr lang="en-US" sz="1800" b="1" dirty="0" smtClean="0"/>
              <a:t> </a:t>
            </a:r>
            <a:r>
              <a:rPr lang="en-US" sz="1800" b="1" dirty="0"/>
              <a:t>+ 1 points to </a:t>
            </a:r>
            <a:r>
              <a:rPr lang="en-US" sz="1800" b="1" dirty="0" err="1"/>
              <a:t>arr</a:t>
            </a:r>
            <a:r>
              <a:rPr lang="en-US" sz="1800" b="1" dirty="0"/>
              <a:t>[1][0] </a:t>
            </a:r>
            <a:endParaRPr lang="tr-TR" sz="1800" b="1" dirty="0" smtClean="0"/>
          </a:p>
          <a:p>
            <a:pPr marL="365760" lvl="1" indent="0">
              <a:buNone/>
            </a:pPr>
            <a:r>
              <a:rPr lang="tr-TR" sz="1800" b="1" dirty="0"/>
              <a:t>	</a:t>
            </a:r>
            <a:r>
              <a:rPr lang="en-US" sz="1800" b="1" dirty="0" smtClean="0"/>
              <a:t>&amp;</a:t>
            </a:r>
            <a:r>
              <a:rPr lang="en-US" sz="1800" b="1" dirty="0" err="1"/>
              <a:t>arr</a:t>
            </a:r>
            <a:r>
              <a:rPr lang="en-US" sz="1800" b="1" dirty="0"/>
              <a:t>[0] + 1 points to </a:t>
            </a:r>
            <a:r>
              <a:rPr lang="en-US" sz="1800" b="1" dirty="0" err="1"/>
              <a:t>arr</a:t>
            </a:r>
            <a:r>
              <a:rPr lang="en-US" sz="1800" b="1" dirty="0"/>
              <a:t>[1][0] </a:t>
            </a:r>
            <a:endParaRPr lang="tr-TR" sz="1800" b="1" dirty="0" smtClean="0"/>
          </a:p>
          <a:p>
            <a:r>
              <a:rPr lang="en-US" sz="1800" b="1" dirty="0" smtClean="0"/>
              <a:t>To </a:t>
            </a:r>
            <a:r>
              <a:rPr lang="en-US" sz="1800" b="1" dirty="0"/>
              <a:t>conclude, a two-dimensional array is not the same as an array of pointers to 1D arrays. </a:t>
            </a:r>
            <a:endParaRPr lang="tr-TR" sz="1800" b="1" dirty="0" smtClean="0"/>
          </a:p>
          <a:p>
            <a:r>
              <a:rPr lang="en-US" sz="1800" b="1" dirty="0" smtClean="0"/>
              <a:t>Actually </a:t>
            </a:r>
            <a:r>
              <a:rPr lang="en-US" sz="1800" b="1" dirty="0"/>
              <a:t>a two-dimensional array is declared as: </a:t>
            </a:r>
            <a:endParaRPr lang="tr-TR" sz="1800" b="1" dirty="0" smtClean="0"/>
          </a:p>
          <a:p>
            <a:pPr marL="68580" indent="0">
              <a:buNone/>
            </a:pPr>
            <a:r>
              <a:rPr lang="tr-TR" sz="1800" b="1" dirty="0"/>
              <a:t>	</a:t>
            </a:r>
            <a:r>
              <a:rPr lang="en-US" sz="1800" b="1" dirty="0" err="1" smtClean="0"/>
              <a:t>int</a:t>
            </a:r>
            <a:r>
              <a:rPr lang="en-US" sz="1800" b="1" dirty="0" smtClean="0"/>
              <a:t> </a:t>
            </a:r>
            <a:r>
              <a:rPr lang="en-US" sz="1800" b="1" dirty="0"/>
              <a:t>(*</a:t>
            </a:r>
            <a:r>
              <a:rPr lang="en-US" sz="1800" b="1" dirty="0" err="1"/>
              <a:t>ptr</a:t>
            </a:r>
            <a:r>
              <a:rPr lang="en-US" sz="1800" b="1" dirty="0"/>
              <a:t>)[10] ; </a:t>
            </a:r>
            <a:endParaRPr lang="tr-TR" sz="1800" b="1" dirty="0" smtClean="0"/>
          </a:p>
          <a:p>
            <a:r>
              <a:rPr lang="en-US" sz="1800" b="1" dirty="0" smtClean="0"/>
              <a:t>Here </a:t>
            </a:r>
            <a:r>
              <a:rPr lang="en-US" sz="1800" b="1" dirty="0" err="1"/>
              <a:t>ptr</a:t>
            </a:r>
            <a:r>
              <a:rPr lang="en-US" sz="1800" b="1" dirty="0"/>
              <a:t> is a pointer to an array of 10 elements. </a:t>
            </a:r>
            <a:endParaRPr lang="tr-TR" sz="1800" b="1" dirty="0" smtClean="0"/>
          </a:p>
          <a:p>
            <a:r>
              <a:rPr lang="en-US" sz="1800" b="1" dirty="0" smtClean="0"/>
              <a:t>The </a:t>
            </a:r>
            <a:r>
              <a:rPr lang="en-US" sz="1800" b="1" dirty="0"/>
              <a:t>parentheses are not optional. </a:t>
            </a:r>
            <a:endParaRPr lang="tr-TR" sz="1800" b="1" dirty="0" smtClean="0"/>
          </a:p>
          <a:p>
            <a:r>
              <a:rPr lang="en-US" sz="1800" b="1" dirty="0" smtClean="0"/>
              <a:t>In </a:t>
            </a:r>
            <a:r>
              <a:rPr lang="en-US" sz="1800" b="1" dirty="0"/>
              <a:t>the absence of these parentheses, </a:t>
            </a:r>
            <a:r>
              <a:rPr lang="en-US" sz="1800" b="1" dirty="0" err="1"/>
              <a:t>ptr</a:t>
            </a:r>
            <a:r>
              <a:rPr lang="en-US" sz="1800" b="1" dirty="0"/>
              <a:t> becomes an array of 10 pointers, not a pointer to an array of 10 </a:t>
            </a:r>
            <a:r>
              <a:rPr lang="en-US" sz="1800" b="1" dirty="0" err="1"/>
              <a:t>ints</a:t>
            </a:r>
            <a:r>
              <a:rPr lang="en-US" sz="1800" b="1" dirty="0" smtClean="0"/>
              <a:t>.</a:t>
            </a:r>
            <a:endParaRPr lang="tr-TR" sz="1800" b="1" dirty="0" smtClean="0"/>
          </a:p>
          <a:p>
            <a:pPr marL="68580" lvl="1" indent="0">
              <a:buNone/>
            </a:pPr>
            <a:r>
              <a:rPr lang="tr-TR" sz="1800" b="1" dirty="0" smtClean="0"/>
              <a:t>	</a:t>
            </a:r>
            <a:r>
              <a:rPr lang="en-US" sz="1800" b="1" dirty="0" err="1" smtClean="0"/>
              <a:t>int</a:t>
            </a:r>
            <a:r>
              <a:rPr lang="en-US" sz="1800" b="1" dirty="0" smtClean="0"/>
              <a:t> </a:t>
            </a:r>
            <a:r>
              <a:rPr lang="en-US" sz="1800" b="1" dirty="0"/>
              <a:t>*</a:t>
            </a:r>
            <a:r>
              <a:rPr lang="en-US" sz="1800" b="1" dirty="0" err="1"/>
              <a:t>ptr</a:t>
            </a:r>
            <a:r>
              <a:rPr lang="en-US" sz="1800" b="1" dirty="0"/>
              <a:t>[10];</a:t>
            </a:r>
            <a:endParaRPr lang="tr-TR" sz="1800" b="1" dirty="0"/>
          </a:p>
        </p:txBody>
      </p:sp>
    </p:spTree>
    <p:extLst>
      <p:ext uri="{BB962C8B-B14F-4D97-AF65-F5344CB8AC3E}">
        <p14:creationId xmlns:p14="http://schemas.microsoft.com/office/powerpoint/2010/main" val="26150663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67</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642937" y="1066801"/>
            <a:ext cx="7858125" cy="4595812"/>
          </a:xfrm>
          <a:prstGeom prst="rect">
            <a:avLst/>
          </a:prstGeom>
        </p:spPr>
      </p:pic>
    </p:spTree>
    <p:extLst>
      <p:ext uri="{BB962C8B-B14F-4D97-AF65-F5344CB8AC3E}">
        <p14:creationId xmlns:p14="http://schemas.microsoft.com/office/powerpoint/2010/main" val="10454212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76200"/>
            <a:ext cx="7939144" cy="685800"/>
          </a:xfrm>
        </p:spPr>
        <p:txBody>
          <a:bodyPr>
            <a:normAutofit/>
          </a:bodyPr>
          <a:lstStyle/>
          <a:p>
            <a:r>
              <a:rPr lang="en-US" sz="2400" b="1" dirty="0" smtClean="0"/>
              <a:t>POINTERS AND TWO-DIMENSIONAL ARRAYS </a:t>
            </a:r>
          </a:p>
        </p:txBody>
      </p:sp>
      <p:sp>
        <p:nvSpPr>
          <p:cNvPr id="4" name="3 Slayt Numarası Yer Tutucusu"/>
          <p:cNvSpPr>
            <a:spLocks noGrp="1"/>
          </p:cNvSpPr>
          <p:nvPr>
            <p:ph type="sldNum" sz="quarter" idx="12"/>
          </p:nvPr>
        </p:nvSpPr>
        <p:spPr/>
        <p:txBody>
          <a:bodyPr/>
          <a:lstStyle/>
          <a:p>
            <a:fld id="{B6F15528-21DE-4FAA-801E-634DDDAF4B2B}" type="slidenum">
              <a:rPr lang="en-US" smtClean="0"/>
              <a:pPr/>
              <a:t>68</a:t>
            </a:fld>
            <a:endParaRPr lang="en-US" dirty="0"/>
          </a:p>
        </p:txBody>
      </p:sp>
      <p:sp>
        <p:nvSpPr>
          <p:cNvPr id="8" name="7 Altbilgi Yer Tutucusu"/>
          <p:cNvSpPr>
            <a:spLocks noGrp="1"/>
          </p:cNvSpPr>
          <p:nvPr>
            <p:ph type="ftr" sz="quarter" idx="11"/>
          </p:nvPr>
        </p:nvSpPr>
        <p:spPr>
          <a:xfrm>
            <a:off x="5181600" y="6492875"/>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676275" y="2562224"/>
            <a:ext cx="7791450" cy="2314575"/>
          </a:xfrm>
          <a:prstGeom prst="rect">
            <a:avLst/>
          </a:prstGeom>
        </p:spPr>
      </p:pic>
    </p:spTree>
    <p:extLst>
      <p:ext uri="{BB962C8B-B14F-4D97-AF65-F5344CB8AC3E}">
        <p14:creationId xmlns:p14="http://schemas.microsoft.com/office/powerpoint/2010/main" val="1145574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tr-TR" sz="2400" b="1" dirty="0" smtClean="0"/>
              <a:t>Accessing the Elements of an Array</a:t>
            </a:r>
            <a:endParaRPr lang="en-US" sz="2400" dirty="0" smtClean="0"/>
          </a:p>
        </p:txBody>
      </p:sp>
      <p:sp>
        <p:nvSpPr>
          <p:cNvPr id="3" name="Content Placeholder 2"/>
          <p:cNvSpPr>
            <a:spLocks noGrp="1"/>
          </p:cNvSpPr>
          <p:nvPr>
            <p:ph idx="1"/>
          </p:nvPr>
        </p:nvSpPr>
        <p:spPr>
          <a:xfrm>
            <a:off x="685800" y="990602"/>
            <a:ext cx="7848600" cy="2614612"/>
          </a:xfrm>
        </p:spPr>
        <p:txBody>
          <a:bodyPr>
            <a:normAutofit fontScale="70000" lnSpcReduction="20000"/>
          </a:bodyPr>
          <a:lstStyle/>
          <a:p>
            <a:r>
              <a:rPr lang="en-US" b="1" dirty="0" smtClean="0"/>
              <a:t>Now </a:t>
            </a:r>
            <a:r>
              <a:rPr lang="en-US" b="1" dirty="0"/>
              <a:t>to process all the elements of the array, we use a loop as shown in Fig. 3.4. </a:t>
            </a:r>
            <a:endParaRPr lang="tr-TR" b="1" dirty="0" smtClean="0"/>
          </a:p>
          <a:p>
            <a:r>
              <a:rPr lang="en-US" b="1" dirty="0" smtClean="0"/>
              <a:t>Figure </a:t>
            </a:r>
            <a:r>
              <a:rPr lang="en-US" b="1" dirty="0"/>
              <a:t>3.5 shows the result of the code shown in Fig. 3.4. </a:t>
            </a:r>
            <a:endParaRPr lang="tr-TR" b="1" dirty="0" smtClean="0"/>
          </a:p>
          <a:p>
            <a:r>
              <a:rPr lang="en-US" b="1" dirty="0" smtClean="0"/>
              <a:t>The </a:t>
            </a:r>
            <a:r>
              <a:rPr lang="en-US" b="1" dirty="0"/>
              <a:t>code accesses every individual element of the array and sets its value to –1. </a:t>
            </a:r>
            <a:endParaRPr lang="tr-TR" b="1" dirty="0" smtClean="0"/>
          </a:p>
          <a:p>
            <a:r>
              <a:rPr lang="en-US" b="1" dirty="0" smtClean="0"/>
              <a:t>In </a:t>
            </a:r>
            <a:r>
              <a:rPr lang="en-US" b="1" dirty="0"/>
              <a:t>the for loop, first the value of marks[0] is set to –1, then the value of the index (</a:t>
            </a:r>
            <a:r>
              <a:rPr lang="en-US" b="1" dirty="0" err="1"/>
              <a:t>i</a:t>
            </a:r>
            <a:r>
              <a:rPr lang="en-US" b="1" dirty="0"/>
              <a:t>) is incremented and the next value, that is, marks[1] is set to –</a:t>
            </a:r>
            <a:r>
              <a:rPr lang="en-US" b="1" dirty="0" smtClean="0"/>
              <a:t>1.</a:t>
            </a:r>
            <a:endParaRPr lang="tr-TR" b="1" dirty="0" smtClean="0"/>
          </a:p>
          <a:p>
            <a:r>
              <a:rPr lang="en-US" b="1" dirty="0" smtClean="0"/>
              <a:t>The </a:t>
            </a:r>
            <a:r>
              <a:rPr lang="en-US" b="1" dirty="0"/>
              <a:t>procedure continues until all the 10 elements of the array are set to –1.</a:t>
            </a:r>
          </a:p>
          <a:p>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762000" y="3352800"/>
            <a:ext cx="3657600" cy="1714500"/>
          </a:xfrm>
          <a:prstGeom prst="rect">
            <a:avLst/>
          </a:prstGeom>
        </p:spPr>
      </p:pic>
      <p:pic>
        <p:nvPicPr>
          <p:cNvPr id="6" name="Picture 5"/>
          <p:cNvPicPr>
            <a:picLocks noChangeAspect="1"/>
          </p:cNvPicPr>
          <p:nvPr/>
        </p:nvPicPr>
        <p:blipFill>
          <a:blip r:embed="rId4"/>
          <a:stretch>
            <a:fillRect/>
          </a:stretch>
        </p:blipFill>
        <p:spPr>
          <a:xfrm>
            <a:off x="3352800" y="5105400"/>
            <a:ext cx="4848225" cy="1152525"/>
          </a:xfrm>
          <a:prstGeom prst="rect">
            <a:avLst/>
          </a:prstGeom>
        </p:spPr>
      </p:pic>
    </p:spTree>
    <p:extLst>
      <p:ext uri="{BB962C8B-B14F-4D97-AF65-F5344CB8AC3E}">
        <p14:creationId xmlns:p14="http://schemas.microsoft.com/office/powerpoint/2010/main" val="360346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228600"/>
            <a:ext cx="7024744" cy="685800"/>
          </a:xfrm>
        </p:spPr>
        <p:txBody>
          <a:bodyPr>
            <a:normAutofit/>
          </a:bodyPr>
          <a:lstStyle/>
          <a:p>
            <a:r>
              <a:rPr lang="en-US" sz="2400" b="1" dirty="0"/>
              <a:t>Calculating the </a:t>
            </a:r>
            <a:r>
              <a:rPr lang="tr-TR" sz="2400" b="1" dirty="0" smtClean="0"/>
              <a:t>A</a:t>
            </a:r>
            <a:r>
              <a:rPr lang="en-US" sz="2400" b="1" dirty="0" err="1" smtClean="0"/>
              <a:t>ddress</a:t>
            </a:r>
            <a:r>
              <a:rPr lang="en-US" sz="2400" b="1" dirty="0" smtClean="0"/>
              <a:t> </a:t>
            </a:r>
            <a:r>
              <a:rPr lang="en-US" sz="2400" b="1" dirty="0"/>
              <a:t>of </a:t>
            </a:r>
            <a:r>
              <a:rPr lang="tr-TR" sz="2400" b="1" dirty="0" smtClean="0"/>
              <a:t>A</a:t>
            </a:r>
            <a:r>
              <a:rPr lang="en-US" sz="2400" b="1" dirty="0" err="1" smtClean="0"/>
              <a:t>rray</a:t>
            </a:r>
            <a:r>
              <a:rPr lang="en-US" sz="2400" b="1" dirty="0" smtClean="0"/>
              <a:t> </a:t>
            </a:r>
            <a:r>
              <a:rPr lang="tr-TR" sz="2400" b="1" dirty="0" smtClean="0"/>
              <a:t>E</a:t>
            </a:r>
            <a:r>
              <a:rPr lang="en-US" sz="2400" b="1" dirty="0" err="1" smtClean="0"/>
              <a:t>lements</a:t>
            </a:r>
            <a:r>
              <a:rPr lang="en-US" sz="2400" b="1" dirty="0" smtClean="0"/>
              <a:t> </a:t>
            </a:r>
            <a:endParaRPr lang="en-US" sz="2400" dirty="0" smtClean="0"/>
          </a:p>
        </p:txBody>
      </p:sp>
      <p:sp>
        <p:nvSpPr>
          <p:cNvPr id="3" name="Content Placeholder 2"/>
          <p:cNvSpPr>
            <a:spLocks noGrp="1"/>
          </p:cNvSpPr>
          <p:nvPr>
            <p:ph idx="1"/>
          </p:nvPr>
        </p:nvSpPr>
        <p:spPr>
          <a:xfrm>
            <a:off x="685800" y="990602"/>
            <a:ext cx="7848600" cy="5333998"/>
          </a:xfrm>
        </p:spPr>
        <p:txBody>
          <a:bodyPr>
            <a:normAutofit fontScale="92500" lnSpcReduction="10000"/>
          </a:bodyPr>
          <a:lstStyle/>
          <a:p>
            <a:r>
              <a:rPr lang="en-US" b="1" dirty="0"/>
              <a:t>You must be wondering how C gets to know where an individual element of an array is located in the memory. </a:t>
            </a:r>
            <a:endParaRPr lang="tr-TR" b="1" dirty="0" smtClean="0"/>
          </a:p>
          <a:p>
            <a:r>
              <a:rPr lang="en-US" b="1" dirty="0" smtClean="0"/>
              <a:t>The </a:t>
            </a:r>
            <a:r>
              <a:rPr lang="en-US" b="1" dirty="0"/>
              <a:t>answer is that the array name is a symbolic reference to the address of the first byte of the array. </a:t>
            </a:r>
            <a:endParaRPr lang="tr-TR" b="1" dirty="0" smtClean="0"/>
          </a:p>
          <a:p>
            <a:r>
              <a:rPr lang="en-US" b="1" dirty="0" smtClean="0"/>
              <a:t>When </a:t>
            </a:r>
            <a:r>
              <a:rPr lang="en-US" b="1" dirty="0"/>
              <a:t>we use the array name, we are actually referring to the first byte of the array. </a:t>
            </a:r>
            <a:endParaRPr lang="tr-TR" b="1" dirty="0" smtClean="0"/>
          </a:p>
          <a:p>
            <a:r>
              <a:rPr lang="en-US" b="1" dirty="0" smtClean="0"/>
              <a:t>The </a:t>
            </a:r>
            <a:r>
              <a:rPr lang="en-US" b="1" dirty="0"/>
              <a:t>subscript or the index represents the offset from the beginning of the array to the element being referenced. </a:t>
            </a:r>
            <a:endParaRPr lang="tr-TR" b="1" dirty="0" smtClean="0"/>
          </a:p>
          <a:p>
            <a:r>
              <a:rPr lang="en-US" b="1" dirty="0" smtClean="0"/>
              <a:t>That </a:t>
            </a:r>
            <a:r>
              <a:rPr lang="en-US" b="1" dirty="0"/>
              <a:t>is, with just the array name and the index, C can calculate the address of any element in the </a:t>
            </a:r>
            <a:r>
              <a:rPr lang="en-US" b="1" dirty="0" smtClean="0"/>
              <a:t>array.</a:t>
            </a:r>
            <a:endParaRPr lang="tr-TR" b="1" dirty="0" smtClean="0"/>
          </a:p>
          <a:p>
            <a:r>
              <a:rPr lang="en-US" b="1" dirty="0" smtClean="0"/>
              <a:t>Since </a:t>
            </a:r>
            <a:r>
              <a:rPr lang="en-US" b="1" dirty="0"/>
              <a:t>an array stores all its data elements in consecutive memory locations, storing just the base address, that is the address of the first element in the array, is sufficient. </a:t>
            </a:r>
            <a:endParaRPr lang="tr-TR" b="1"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spTree>
    <p:extLst>
      <p:ext uri="{BB962C8B-B14F-4D97-AF65-F5344CB8AC3E}">
        <p14:creationId xmlns:p14="http://schemas.microsoft.com/office/powerpoint/2010/main" val="2519743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56" y="304800"/>
            <a:ext cx="7024744" cy="685800"/>
          </a:xfrm>
        </p:spPr>
        <p:txBody>
          <a:bodyPr>
            <a:normAutofit/>
          </a:bodyPr>
          <a:lstStyle/>
          <a:p>
            <a:r>
              <a:rPr lang="en-US" sz="2400" b="1" dirty="0"/>
              <a:t>Calculating the </a:t>
            </a:r>
            <a:r>
              <a:rPr lang="tr-TR" sz="2400" b="1" dirty="0" smtClean="0"/>
              <a:t>A</a:t>
            </a:r>
            <a:r>
              <a:rPr lang="en-US" sz="2400" b="1" dirty="0" err="1" smtClean="0"/>
              <a:t>ddress</a:t>
            </a:r>
            <a:r>
              <a:rPr lang="en-US" sz="2400" b="1" dirty="0" smtClean="0"/>
              <a:t> </a:t>
            </a:r>
            <a:r>
              <a:rPr lang="en-US" sz="2400" b="1" dirty="0"/>
              <a:t>of </a:t>
            </a:r>
            <a:r>
              <a:rPr lang="tr-TR" sz="2400" b="1" dirty="0" smtClean="0"/>
              <a:t>A</a:t>
            </a:r>
            <a:r>
              <a:rPr lang="en-US" sz="2400" b="1" dirty="0" err="1" smtClean="0"/>
              <a:t>rray</a:t>
            </a:r>
            <a:r>
              <a:rPr lang="en-US" sz="2400" b="1" dirty="0" smtClean="0"/>
              <a:t> </a:t>
            </a:r>
            <a:r>
              <a:rPr lang="tr-TR" sz="2400" b="1" dirty="0" smtClean="0"/>
              <a:t>E</a:t>
            </a:r>
            <a:r>
              <a:rPr lang="en-US" sz="2400" b="1" dirty="0" err="1" smtClean="0"/>
              <a:t>lements</a:t>
            </a:r>
            <a:r>
              <a:rPr lang="en-US" sz="2400" b="1" dirty="0" smtClean="0"/>
              <a:t> </a:t>
            </a:r>
            <a:endParaRPr lang="en-US" sz="2400" dirty="0" smtClean="0"/>
          </a:p>
        </p:txBody>
      </p:sp>
      <p:sp>
        <p:nvSpPr>
          <p:cNvPr id="4" name="3 Slayt Numarası Yer Tutucusu"/>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7 Altbilgi Yer Tutucusu"/>
          <p:cNvSpPr>
            <a:spLocks noGrp="1"/>
          </p:cNvSpPr>
          <p:nvPr>
            <p:ph type="ftr" sz="quarter" idx="11"/>
          </p:nvPr>
        </p:nvSpPr>
        <p:spPr>
          <a:xfrm>
            <a:off x="5181600" y="6324600"/>
            <a:ext cx="3502152" cy="365125"/>
          </a:xfrm>
        </p:spPr>
        <p:txBody>
          <a:bodyPr/>
          <a:lstStyle/>
          <a:p>
            <a:r>
              <a:rPr lang="en-US" b="1" dirty="0" smtClean="0">
                <a:solidFill>
                  <a:schemeClr val="tx1"/>
                </a:solidFill>
              </a:rPr>
              <a:t>Data Structures Using C, </a:t>
            </a:r>
            <a:r>
              <a:rPr lang="tr-TR" b="1" dirty="0" err="1" smtClean="0">
                <a:solidFill>
                  <a:schemeClr val="tx1"/>
                </a:solidFill>
              </a:rPr>
              <a:t>Second</a:t>
            </a:r>
            <a:r>
              <a:rPr lang="tr-TR" b="1" dirty="0" smtClean="0">
                <a:solidFill>
                  <a:schemeClr val="tx1"/>
                </a:solidFill>
              </a:rPr>
              <a:t> </a:t>
            </a:r>
            <a:r>
              <a:rPr lang="tr-TR" b="1" dirty="0" err="1" smtClean="0">
                <a:solidFill>
                  <a:schemeClr val="tx1"/>
                </a:solidFill>
              </a:rPr>
              <a:t>Edition</a:t>
            </a:r>
            <a:endParaRPr lang="en-US" b="1" dirty="0" smtClean="0">
              <a:solidFill>
                <a:schemeClr val="tx1"/>
              </a:solidFill>
            </a:endParaRPr>
          </a:p>
          <a:p>
            <a:r>
              <a:rPr lang="tr-TR" dirty="0" err="1" smtClean="0">
                <a:solidFill>
                  <a:schemeClr val="tx1"/>
                </a:solidFill>
              </a:rPr>
              <a:t>Reema</a:t>
            </a:r>
            <a:r>
              <a:rPr lang="tr-TR" dirty="0" smtClean="0">
                <a:solidFill>
                  <a:schemeClr val="tx1"/>
                </a:solidFill>
              </a:rPr>
              <a:t> </a:t>
            </a:r>
            <a:r>
              <a:rPr lang="tr-TR" dirty="0" err="1" smtClean="0">
                <a:solidFill>
                  <a:schemeClr val="tx1"/>
                </a:solidFill>
              </a:rPr>
              <a:t>Thareja</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623887" y="3305175"/>
            <a:ext cx="7896225" cy="3019425"/>
          </a:xfrm>
          <a:prstGeom prst="rect">
            <a:avLst/>
          </a:prstGeom>
        </p:spPr>
      </p:pic>
      <p:sp>
        <p:nvSpPr>
          <p:cNvPr id="10" name="Content Placeholder 2"/>
          <p:cNvSpPr>
            <a:spLocks noGrp="1"/>
          </p:cNvSpPr>
          <p:nvPr>
            <p:ph idx="1"/>
          </p:nvPr>
        </p:nvSpPr>
        <p:spPr>
          <a:xfrm>
            <a:off x="685800" y="990602"/>
            <a:ext cx="7848600" cy="2162173"/>
          </a:xfrm>
        </p:spPr>
        <p:txBody>
          <a:bodyPr>
            <a:normAutofit fontScale="77500" lnSpcReduction="20000"/>
          </a:bodyPr>
          <a:lstStyle/>
          <a:p>
            <a:r>
              <a:rPr lang="en-US" b="1" dirty="0" smtClean="0"/>
              <a:t>The </a:t>
            </a:r>
            <a:r>
              <a:rPr lang="en-US" b="1" dirty="0"/>
              <a:t>address of </a:t>
            </a:r>
            <a:r>
              <a:rPr lang="en-US" b="1" dirty="0" smtClean="0"/>
              <a:t>other </a:t>
            </a:r>
            <a:r>
              <a:rPr lang="en-US" b="1" dirty="0"/>
              <a:t>data elements can simply be calculated using the base address. </a:t>
            </a:r>
            <a:endParaRPr lang="tr-TR" b="1" dirty="0" smtClean="0"/>
          </a:p>
          <a:p>
            <a:r>
              <a:rPr lang="en-US" b="1" dirty="0" smtClean="0"/>
              <a:t>The </a:t>
            </a:r>
            <a:r>
              <a:rPr lang="en-US" b="1" dirty="0"/>
              <a:t>formula to perform this calculation is, Address of data element, A[k] = BA(A) + w(k – </a:t>
            </a:r>
            <a:r>
              <a:rPr lang="en-US" b="1" dirty="0" err="1"/>
              <a:t>lower_bound</a:t>
            </a:r>
            <a:r>
              <a:rPr lang="en-US" b="1" dirty="0"/>
              <a:t>) </a:t>
            </a:r>
            <a:endParaRPr lang="tr-TR" b="1" dirty="0" smtClean="0"/>
          </a:p>
          <a:p>
            <a:r>
              <a:rPr lang="en-US" b="1" dirty="0" smtClean="0"/>
              <a:t>Here</a:t>
            </a:r>
            <a:r>
              <a:rPr lang="en-US" b="1" dirty="0"/>
              <a:t>, A is the array, k is the index of the element of which we have to calculate the address, BA is the base address of the array A, and w is the size of one element in memory, for example, size of </a:t>
            </a:r>
            <a:r>
              <a:rPr lang="en-US" b="1" dirty="0" err="1"/>
              <a:t>int</a:t>
            </a:r>
            <a:r>
              <a:rPr lang="en-US" b="1" dirty="0"/>
              <a:t> is 2.</a:t>
            </a:r>
          </a:p>
          <a:p>
            <a:endParaRPr lang="tr-TR" b="1" dirty="0" smtClean="0"/>
          </a:p>
        </p:txBody>
      </p:sp>
    </p:spTree>
    <p:extLst>
      <p:ext uri="{BB962C8B-B14F-4D97-AF65-F5344CB8AC3E}">
        <p14:creationId xmlns:p14="http://schemas.microsoft.com/office/powerpoint/2010/main" val="1498529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16005</TotalTime>
  <Words>6532</Words>
  <Application>Microsoft Office PowerPoint</Application>
  <PresentationFormat>On-screen Show (4:3)</PresentationFormat>
  <Paragraphs>794</Paragraphs>
  <Slides>68</Slides>
  <Notes>65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Century Gothic</vt:lpstr>
      <vt:lpstr>Times New Roman</vt:lpstr>
      <vt:lpstr>Wingdings 2</vt:lpstr>
      <vt:lpstr>Austin</vt:lpstr>
      <vt:lpstr>COM2067/ COM267</vt:lpstr>
      <vt:lpstr>PowerPoint Presentation</vt:lpstr>
      <vt:lpstr>Introduction</vt:lpstr>
      <vt:lpstr>Declaration of Arrays</vt:lpstr>
      <vt:lpstr>Declaration of Arrays</vt:lpstr>
      <vt:lpstr>Accessing the Elements of an Array</vt:lpstr>
      <vt:lpstr>Accessing the Elements of an Array</vt:lpstr>
      <vt:lpstr>Calculating the Address of Array Elements </vt:lpstr>
      <vt:lpstr>Calculating the Address of Array Elements </vt:lpstr>
      <vt:lpstr>Calculating the Length of an Array </vt:lpstr>
      <vt:lpstr>STORING VALUES IN ARRAYS</vt:lpstr>
      <vt:lpstr>Initializing Arrays during Declaration </vt:lpstr>
      <vt:lpstr>Initializing Arrays during Declaration </vt:lpstr>
      <vt:lpstr>Inputting Values from the Keyboard</vt:lpstr>
      <vt:lpstr>Assigning Values to Individual Elements </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OPERATIONS ON ARRAYS</vt:lpstr>
      <vt:lpstr>PASSING ARRAYS TO FUNCTIONS </vt:lpstr>
      <vt:lpstr>PASSING ARRAYS TO FUNCTIONS </vt:lpstr>
      <vt:lpstr>PASSING ARRAYS TO FUNCTIONS </vt:lpstr>
      <vt:lpstr>PASSING ARRAYS TO FUNCTIONS </vt:lpstr>
      <vt:lpstr>PASSING ARRAYS TO FUNCTIONS </vt:lpstr>
      <vt:lpstr>PASSING ARRAYS TO FUNCTIONS </vt:lpstr>
      <vt:lpstr>POINTERS AND ARRAYS</vt:lpstr>
      <vt:lpstr>POINTERS AND ARRAYS</vt:lpstr>
      <vt:lpstr>POINTERS AND ARRAYS</vt:lpstr>
      <vt:lpstr>POINTERS AND ARRAYS</vt:lpstr>
      <vt:lpstr>POINTERS AND ARRAYS</vt:lpstr>
      <vt:lpstr>POINTERS AND ARRAYS</vt:lpstr>
      <vt:lpstr>POINTERS AND ARRAYS</vt:lpstr>
      <vt:lpstr>ARRAYS OF POINTERS </vt:lpstr>
      <vt:lpstr>ARRAYS OF POINTERS </vt:lpstr>
      <vt:lpstr>TWO-DIMENSIONAL ARRAYS </vt:lpstr>
      <vt:lpstr>TWO-DIMENSIONAL ARRAYS </vt:lpstr>
      <vt:lpstr>TWO-DIMENSIONAL ARRAYS </vt:lpstr>
      <vt:lpstr>TWO-DIMENSIONAL ARRAYS </vt:lpstr>
      <vt:lpstr>TWO-DIMENSIONAL ARRAYS </vt:lpstr>
      <vt:lpstr>TWO-DIMENSIONAL ARRAYS </vt:lpstr>
      <vt:lpstr>TWO-DIMENSIONAL ARRAYS </vt:lpstr>
      <vt:lpstr>PowerPoint Presentation</vt:lpstr>
      <vt:lpstr>TWO-DIMENSIONAL ARRAYS </vt:lpstr>
      <vt:lpstr>TWO-DIMENSIONAL ARRAYS </vt:lpstr>
      <vt:lpstr>TWO-DIMENSIONAL ARRAYS </vt:lpstr>
      <vt:lpstr>TWO-DIMENSIONAL ARRAYS </vt:lpstr>
      <vt:lpstr>PASSING TWO-DIMENSIONAL ARRAYS TO FUNCTIONS</vt:lpstr>
      <vt:lpstr>PASSING TWO-DIMENSIONAL ARRAYS TO FUNCTIONS</vt:lpstr>
      <vt:lpstr>PASSING TWO-DIMENSIONAL ARRAYS TO FUNCTIONS</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lpstr>POINTERS AND TWO-DIMENSIONAL ARRAYS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COM267</dc:title>
  <dc:creator>AR</dc:creator>
  <cp:lastModifiedBy>Microsoft account</cp:lastModifiedBy>
  <cp:revision>568</cp:revision>
  <dcterms:created xsi:type="dcterms:W3CDTF">2006-08-16T00:00:00Z</dcterms:created>
  <dcterms:modified xsi:type="dcterms:W3CDTF">2022-10-05T18:39:12Z</dcterms:modified>
</cp:coreProperties>
</file>