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2" r:id="rId11"/>
    <p:sldId id="293" r:id="rId12"/>
    <p:sldId id="294" r:id="rId13"/>
    <p:sldId id="296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310" r:id="rId24"/>
    <p:sldId id="312" r:id="rId25"/>
    <p:sldId id="31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84" d="100"/>
          <a:sy n="84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C565-F6BB-4F42-8E95-4790F5B9E375}" type="datetimeFigureOut">
              <a:rPr lang="tr-TR" smtClean="0"/>
              <a:pPr/>
              <a:t>5.10.2022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D1EF-6818-4705-9CDF-60C5D763D88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99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93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20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24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35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43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396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393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828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400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561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08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695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043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00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895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04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05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11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90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83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958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43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92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3CE3403-E2B5-4E8A-89D8-A2C3643C3380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D9AE-622D-4D6E-B1FA-FF86DCF8EC81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7825-6EB5-4069-AE4D-CD6FFECBD5A8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9553-24D1-43E6-A105-C5B7D4915F5D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F120-8076-4A7A-B793-2274FBA28191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B68B-BF11-44FC-994F-5C1FD159CE2B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4FA-4925-4400-B613-A21B29FA01B5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96D-A42C-4123-A2C9-1AA75A8A164E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925-351C-415F-AE54-F89DB471B483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1209-091D-4FEB-A8CD-380AAC3CD9EC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83C6-5B46-4D44-83C2-F3FA9C4C41C5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7C9E0A-1FB2-4327-A4E0-FE2C9CA9BF1A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COM2067/</a:t>
            </a:r>
            <a:br>
              <a:rPr lang="tr-TR"/>
            </a:br>
            <a:r>
              <a:rPr lang="tr-TR"/>
              <a:t>COM267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22520"/>
          </a:xfrm>
        </p:spPr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tr-TR" dirty="0" smtClean="0"/>
              <a:t>5: Structures</a:t>
            </a:r>
            <a:endParaRPr lang="en-US" b="1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5303520" y="5638800"/>
            <a:ext cx="2831592" cy="446291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e </a:t>
            </a:r>
            <a:r>
              <a:rPr lang="en-US" b="1" dirty="0"/>
              <a:t>can initialize a student structure by writing,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struct </a:t>
            </a:r>
            <a:r>
              <a:rPr lang="en-US" b="1" dirty="0"/>
              <a:t>student 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tr-TR" b="1" dirty="0" smtClean="0"/>
              <a:t>r_no</a:t>
            </a:r>
            <a:r>
              <a:rPr lang="en-US" b="1" dirty="0" smtClean="0"/>
              <a:t>;</a:t>
            </a:r>
            <a:r>
              <a:rPr lang="en-US" b="1" dirty="0"/>
              <a:t>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c</a:t>
            </a:r>
            <a:r>
              <a:rPr lang="en-US" b="1" dirty="0" err="1" smtClean="0"/>
              <a:t>har</a:t>
            </a:r>
            <a:r>
              <a:rPr lang="tr-TR" b="1" dirty="0" smtClean="0"/>
              <a:t> </a:t>
            </a:r>
            <a:r>
              <a:rPr lang="en-US" b="1" dirty="0" smtClean="0"/>
              <a:t>name[20];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char</a:t>
            </a:r>
            <a:r>
              <a:rPr lang="tr-TR" b="1" dirty="0" smtClean="0"/>
              <a:t> </a:t>
            </a:r>
            <a:r>
              <a:rPr lang="en-US" b="1" dirty="0" smtClean="0"/>
              <a:t>course[20</a:t>
            </a:r>
            <a:r>
              <a:rPr lang="en-US" b="1" dirty="0"/>
              <a:t>]; 					</a:t>
            </a:r>
            <a:r>
              <a:rPr lang="tr-TR" b="1" dirty="0"/>
              <a:t>	</a:t>
            </a:r>
            <a:r>
              <a:rPr lang="tr-TR" b="1" dirty="0" smtClean="0"/>
              <a:t>f</a:t>
            </a:r>
            <a:r>
              <a:rPr lang="en-US" b="1" dirty="0" err="1" smtClean="0"/>
              <a:t>loat</a:t>
            </a:r>
            <a:r>
              <a:rPr lang="tr-TR" b="1" dirty="0" smtClean="0"/>
              <a:t> </a:t>
            </a:r>
            <a:r>
              <a:rPr lang="en-US" b="1" dirty="0" smtClean="0"/>
              <a:t>fees</a:t>
            </a:r>
            <a:r>
              <a:rPr lang="en-US" b="1" dirty="0"/>
              <a:t>;		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}stud1={</a:t>
            </a:r>
            <a:r>
              <a:rPr lang="en-US" b="1" dirty="0"/>
              <a:t>01</a:t>
            </a:r>
            <a:r>
              <a:rPr lang="en-US" b="1" dirty="0" smtClean="0"/>
              <a:t>,"</a:t>
            </a:r>
            <a:r>
              <a:rPr lang="en-US" b="1" dirty="0"/>
              <a:t>Rahul</a:t>
            </a:r>
            <a:r>
              <a:rPr lang="en-US" b="1" dirty="0" smtClean="0"/>
              <a:t>","</a:t>
            </a:r>
            <a:r>
              <a:rPr lang="en-US" b="1" dirty="0"/>
              <a:t>BCA</a:t>
            </a:r>
            <a:r>
              <a:rPr lang="en-US" b="1" dirty="0" smtClean="0"/>
              <a:t>",45000};</a:t>
            </a:r>
            <a:endParaRPr lang="tr-TR" b="1" dirty="0" smtClean="0"/>
          </a:p>
          <a:p>
            <a:r>
              <a:rPr lang="en-US" b="1" dirty="0" smtClean="0"/>
              <a:t>Or</a:t>
            </a:r>
            <a:r>
              <a:rPr lang="en-US" b="1" dirty="0"/>
              <a:t>, by writing,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struct</a:t>
            </a:r>
            <a:r>
              <a:rPr lang="en-US" b="1" dirty="0"/>
              <a:t>	student	</a:t>
            </a:r>
            <a:r>
              <a:rPr lang="tr-TR" b="1" dirty="0" smtClean="0"/>
              <a:t> </a:t>
            </a:r>
            <a:r>
              <a:rPr lang="en-US" b="1" dirty="0" smtClean="0"/>
              <a:t>stud1</a:t>
            </a:r>
            <a:r>
              <a:rPr lang="en-US" b="1" dirty="0"/>
              <a:t>	</a:t>
            </a:r>
            <a:r>
              <a:rPr lang="en-US" b="1" dirty="0" smtClean="0"/>
              <a:t>={</a:t>
            </a:r>
            <a:r>
              <a:rPr lang="en-US" b="1" dirty="0"/>
              <a:t>01</a:t>
            </a:r>
            <a:r>
              <a:rPr lang="en-US" b="1" dirty="0" smtClean="0"/>
              <a:t>,"</a:t>
            </a:r>
            <a:r>
              <a:rPr lang="en-US" b="1" dirty="0"/>
              <a:t>Rahul</a:t>
            </a:r>
            <a:r>
              <a:rPr lang="en-US" b="1" dirty="0" smtClean="0"/>
              <a:t>","</a:t>
            </a:r>
            <a:r>
              <a:rPr lang="en-US" b="1" dirty="0"/>
              <a:t>BCA</a:t>
            </a:r>
            <a:r>
              <a:rPr lang="en-US" b="1" dirty="0" smtClean="0"/>
              <a:t>",45000</a:t>
            </a:r>
            <a:r>
              <a:rPr lang="en-US" b="1" dirty="0"/>
              <a:t>}; </a:t>
            </a:r>
            <a:endParaRPr lang="en-US" b="1" dirty="0" smtClean="0"/>
          </a:p>
          <a:p>
            <a:r>
              <a:rPr lang="en-US" b="1" dirty="0"/>
              <a:t>When the user does not explicitly initialize the structure, then C automatically does it. </a:t>
            </a:r>
            <a:endParaRPr lang="tr-TR" b="1" dirty="0"/>
          </a:p>
          <a:p>
            <a:r>
              <a:rPr lang="en-US" b="1" dirty="0"/>
              <a:t>For </a:t>
            </a:r>
            <a:r>
              <a:rPr lang="en-US" b="1" dirty="0" err="1"/>
              <a:t>int</a:t>
            </a:r>
            <a:r>
              <a:rPr lang="en-US" b="1" dirty="0"/>
              <a:t> and float members, the values are initialized to zero, and char and string members are initialized to '\0' by default. </a:t>
            </a:r>
            <a:endParaRPr lang="tr-TR" b="1" dirty="0"/>
          </a:p>
          <a:p>
            <a:r>
              <a:rPr lang="en-US" b="1" dirty="0"/>
              <a:t>The initializers are enclosed in braces and are separated by commas. </a:t>
            </a:r>
            <a:endParaRPr lang="tr-TR" b="1" dirty="0"/>
          </a:p>
          <a:p>
            <a:pPr marL="68580" indent="0">
              <a:buNone/>
            </a:pP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12" y="3633400"/>
            <a:ext cx="7105650" cy="21288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10668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5.2 illustrates how the values will be assigned to individual fields of the structure.</a:t>
            </a:r>
            <a:endParaRPr lang="tr-TR" b="1" dirty="0"/>
          </a:p>
          <a:p>
            <a:r>
              <a:rPr lang="en-US" b="1" dirty="0"/>
              <a:t>When all the members of a structure are not initialized, it is called partial initialization. </a:t>
            </a:r>
            <a:endParaRPr lang="tr-TR" b="1" dirty="0"/>
          </a:p>
          <a:p>
            <a:r>
              <a:rPr lang="en-US" b="1" dirty="0"/>
              <a:t>In case of partial initialization, first few members of the structure are initialized and those that are uninitialized are assigned default values. </a:t>
            </a:r>
          </a:p>
        </p:txBody>
      </p:sp>
    </p:spTree>
    <p:extLst>
      <p:ext uri="{BB962C8B-B14F-4D97-AF65-F5344CB8AC3E}">
        <p14:creationId xmlns:p14="http://schemas.microsoft.com/office/powerpoint/2010/main" val="26528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Accessing the Members of a Structure </a:t>
            </a:r>
            <a:endParaRPr lang="tr-TR" b="1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member of a structure can be used just like a normal variable, but its name will be a bit longer.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member variable is generally accessed using a '.' (dot) operator.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syntax of accessing a structure or a member of a structure can be given as: </a:t>
            </a:r>
            <a:r>
              <a:rPr lang="en-US" b="1" dirty="0" err="1" smtClean="0"/>
              <a:t>struct_var.member_name</a:t>
            </a:r>
            <a:endParaRPr lang="tr-TR" b="1" dirty="0"/>
          </a:p>
          <a:p>
            <a:r>
              <a:rPr lang="en-US" b="1" dirty="0" smtClean="0"/>
              <a:t>The </a:t>
            </a:r>
            <a:r>
              <a:rPr lang="en-US" b="1" dirty="0"/>
              <a:t>dot operator is used to select a particular member of the structure.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to assign values to the individual data members of the structure variable </a:t>
            </a:r>
            <a:r>
              <a:rPr lang="en-US" b="1" dirty="0" smtClean="0"/>
              <a:t>stud</a:t>
            </a:r>
            <a:r>
              <a:rPr lang="tr-TR" b="1" dirty="0" smtClean="0"/>
              <a:t>1</a:t>
            </a:r>
            <a:r>
              <a:rPr lang="en-US" b="1" dirty="0" smtClean="0"/>
              <a:t>,we </a:t>
            </a:r>
            <a:r>
              <a:rPr lang="en-US" b="1" dirty="0"/>
              <a:t>may write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</a:t>
            </a:r>
            <a:r>
              <a:rPr lang="tr-TR" b="1" dirty="0" err="1" smtClean="0"/>
              <a:t>r_no</a:t>
            </a:r>
            <a:r>
              <a:rPr lang="tr-TR" b="1" dirty="0" smtClean="0"/>
              <a:t> </a:t>
            </a:r>
            <a:r>
              <a:rPr lang="en-US" b="1" dirty="0" smtClean="0"/>
              <a:t>=1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stud1.name</a:t>
            </a:r>
            <a:r>
              <a:rPr lang="tr-TR" b="1" dirty="0"/>
              <a:t> </a:t>
            </a:r>
            <a:r>
              <a:rPr lang="en-US" b="1" dirty="0" smtClean="0"/>
              <a:t>=</a:t>
            </a:r>
            <a:r>
              <a:rPr lang="tr-TR" b="1" dirty="0" smtClean="0"/>
              <a:t> </a:t>
            </a:r>
            <a:r>
              <a:rPr lang="en-US" b="1" dirty="0" smtClean="0"/>
              <a:t>"</a:t>
            </a:r>
            <a:r>
              <a:rPr lang="en-US" b="1" dirty="0"/>
              <a:t>Rahul";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stud1.class = </a:t>
            </a:r>
            <a:r>
              <a:rPr lang="en-US" b="1" dirty="0"/>
              <a:t>" </a:t>
            </a:r>
            <a:r>
              <a:rPr lang="tr-TR" b="1" dirty="0" smtClean="0"/>
              <a:t>BCA</a:t>
            </a:r>
            <a:r>
              <a:rPr lang="en-US" b="1" dirty="0" smtClean="0"/>
              <a:t>"</a:t>
            </a:r>
            <a:r>
              <a:rPr lang="tr-TR" b="1" dirty="0" smtClean="0"/>
              <a:t>;</a:t>
            </a:r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stud1.fees</a:t>
            </a:r>
            <a:r>
              <a:rPr lang="tr-TR" b="1" dirty="0" smtClean="0"/>
              <a:t> </a:t>
            </a:r>
            <a:r>
              <a:rPr lang="en-US" b="1" dirty="0" smtClean="0"/>
              <a:t>=</a:t>
            </a:r>
            <a:r>
              <a:rPr lang="tr-TR" b="1" dirty="0" smtClean="0"/>
              <a:t> </a:t>
            </a:r>
            <a:r>
              <a:rPr lang="en-US" b="1" dirty="0" smtClean="0"/>
              <a:t>45000</a:t>
            </a:r>
            <a:r>
              <a:rPr lang="en-US" b="1" dirty="0"/>
              <a:t>; </a:t>
            </a:r>
            <a:endParaRPr lang="tr-TR" b="1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input values for data members of the structure variable stud1, we may write </a:t>
            </a:r>
            <a:endParaRPr lang="tr-TR" b="1" dirty="0" smtClean="0"/>
          </a:p>
          <a:p>
            <a:r>
              <a:rPr lang="en-US" b="1" dirty="0" err="1" smtClean="0"/>
              <a:t>scanf</a:t>
            </a:r>
            <a:r>
              <a:rPr lang="en-US" b="1" dirty="0"/>
              <a:t>("%d",	&amp;</a:t>
            </a:r>
            <a:r>
              <a:rPr lang="en-US" b="1" dirty="0" smtClean="0"/>
              <a:t>stud1.</a:t>
            </a:r>
            <a:r>
              <a:rPr lang="tr-TR" b="1" dirty="0" smtClean="0"/>
              <a:t>r_no</a:t>
            </a:r>
            <a:r>
              <a:rPr lang="en-US" b="1" dirty="0" smtClean="0"/>
              <a:t>);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/>
              <a:t>("%s",stud1.</a:t>
            </a:r>
            <a:r>
              <a:rPr lang="tr-TR" b="1" dirty="0" err="1"/>
              <a:t>class</a:t>
            </a:r>
            <a:r>
              <a:rPr lang="en-US" b="1" dirty="0"/>
              <a:t>); 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962400"/>
            <a:ext cx="3466672" cy="2549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sz="1900" b="1" dirty="0" smtClean="0"/>
              <a:t>Copying </a:t>
            </a:r>
            <a:r>
              <a:rPr lang="en-US" sz="1900" b="1" dirty="0"/>
              <a:t>and Comparing Structures </a:t>
            </a:r>
            <a:endParaRPr lang="tr-TR" sz="1900" b="1" dirty="0" smtClean="0"/>
          </a:p>
          <a:p>
            <a:r>
              <a:rPr lang="en-US" sz="1900" b="1" dirty="0" smtClean="0"/>
              <a:t>We </a:t>
            </a:r>
            <a:r>
              <a:rPr lang="en-US" sz="1900" b="1" dirty="0"/>
              <a:t>can assign a structure to another structure of the same type. </a:t>
            </a:r>
            <a:endParaRPr lang="tr-TR" sz="1900" b="1" dirty="0" smtClean="0"/>
          </a:p>
          <a:p>
            <a:r>
              <a:rPr lang="en-US" sz="1900" b="1" dirty="0" smtClean="0"/>
              <a:t>For </a:t>
            </a:r>
            <a:r>
              <a:rPr lang="en-US" sz="1900" b="1" dirty="0"/>
              <a:t>example, if we have two structure variables stud1 and stud2 of type struct student given as </a:t>
            </a:r>
            <a:endParaRPr lang="tr-TR" sz="1900" b="1" dirty="0" smtClean="0"/>
          </a:p>
          <a:p>
            <a:pPr marL="68580" indent="0">
              <a:buNone/>
            </a:pPr>
            <a:r>
              <a:rPr lang="tr-TR" sz="1900" b="1" dirty="0"/>
              <a:t>	</a:t>
            </a:r>
            <a:r>
              <a:rPr lang="en-US" sz="1900" b="1" dirty="0" smtClean="0"/>
              <a:t>struct</a:t>
            </a:r>
            <a:r>
              <a:rPr lang="tr-TR" sz="1900" b="1" dirty="0" smtClean="0"/>
              <a:t> </a:t>
            </a:r>
            <a:r>
              <a:rPr lang="en-US" sz="1900" b="1" dirty="0" smtClean="0"/>
              <a:t>student</a:t>
            </a:r>
            <a:r>
              <a:rPr lang="tr-TR" sz="1900" b="1" dirty="0" smtClean="0"/>
              <a:t> s</a:t>
            </a:r>
            <a:r>
              <a:rPr lang="en-US" sz="1900" b="1" dirty="0" smtClean="0"/>
              <a:t>tud1={</a:t>
            </a:r>
            <a:r>
              <a:rPr lang="en-US" sz="1900" b="1" dirty="0"/>
              <a:t>01</a:t>
            </a:r>
            <a:r>
              <a:rPr lang="en-US" sz="1900" b="1" dirty="0" smtClean="0"/>
              <a:t>,"</a:t>
            </a:r>
            <a:r>
              <a:rPr lang="en-US" sz="1900" b="1" dirty="0"/>
              <a:t>Rahul</a:t>
            </a:r>
            <a:r>
              <a:rPr lang="en-US" sz="1900" b="1" dirty="0" smtClean="0"/>
              <a:t>",</a:t>
            </a:r>
            <a:r>
              <a:rPr lang="tr-TR" sz="1900" b="1" dirty="0" smtClean="0"/>
              <a:t> </a:t>
            </a:r>
            <a:r>
              <a:rPr lang="en-US" sz="1900" b="1" dirty="0" smtClean="0"/>
              <a:t>"</a:t>
            </a:r>
            <a:r>
              <a:rPr lang="tr-TR" sz="1900" b="1" dirty="0" smtClean="0"/>
              <a:t>BCA</a:t>
            </a:r>
            <a:r>
              <a:rPr lang="en-US" sz="1900" b="1" dirty="0" smtClean="0"/>
              <a:t>"</a:t>
            </a:r>
            <a:r>
              <a:rPr lang="tr-TR" sz="1900" b="1" dirty="0" smtClean="0"/>
              <a:t> </a:t>
            </a:r>
            <a:r>
              <a:rPr lang="en-US" sz="1900" b="1" dirty="0" smtClean="0"/>
              <a:t>45000</a:t>
            </a:r>
            <a:r>
              <a:rPr lang="en-US" sz="1900" b="1" dirty="0"/>
              <a:t>}; </a:t>
            </a:r>
            <a:endParaRPr lang="tr-TR" sz="1900" b="1" dirty="0" smtClean="0"/>
          </a:p>
          <a:p>
            <a:pPr marL="68580" indent="0">
              <a:buNone/>
            </a:pPr>
            <a:r>
              <a:rPr lang="tr-TR" sz="1900" b="1" dirty="0" smtClean="0"/>
              <a:t>	</a:t>
            </a:r>
            <a:r>
              <a:rPr lang="en-US" sz="1900" b="1" dirty="0" smtClean="0"/>
              <a:t>struct </a:t>
            </a:r>
            <a:r>
              <a:rPr lang="en-US" sz="1900" b="1" dirty="0"/>
              <a:t>student stud2; </a:t>
            </a:r>
            <a:endParaRPr lang="tr-TR" sz="1900" b="1" dirty="0" smtClean="0"/>
          </a:p>
          <a:p>
            <a:r>
              <a:rPr lang="en-US" sz="1900" b="1" dirty="0" smtClean="0"/>
              <a:t>Then </a:t>
            </a:r>
            <a:r>
              <a:rPr lang="en-US" sz="1900" b="1" dirty="0"/>
              <a:t>to assign one structure variable to another, we will write </a:t>
            </a:r>
            <a:endParaRPr lang="tr-TR" sz="1900" b="1" dirty="0" smtClean="0"/>
          </a:p>
          <a:p>
            <a:pPr marL="68580" indent="0">
              <a:buNone/>
            </a:pPr>
            <a:r>
              <a:rPr lang="tr-TR" sz="1900" b="1" dirty="0"/>
              <a:t>	</a:t>
            </a:r>
            <a:r>
              <a:rPr lang="en-US" sz="1900" b="1" dirty="0" smtClean="0"/>
              <a:t>stud2 </a:t>
            </a:r>
            <a:r>
              <a:rPr lang="en-US" sz="1900" b="1" dirty="0"/>
              <a:t>= stud1; </a:t>
            </a:r>
            <a:endParaRPr lang="tr-TR" sz="19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C </a:t>
            </a:r>
            <a:r>
              <a:rPr lang="en-US" b="1" dirty="0"/>
              <a:t>does not permit comparison of one structure variable with another. </a:t>
            </a:r>
            <a:endParaRPr lang="tr-TR" b="1" dirty="0" smtClean="0"/>
          </a:p>
          <a:p>
            <a:r>
              <a:rPr lang="en-US" b="1" dirty="0" smtClean="0"/>
              <a:t>However</a:t>
            </a:r>
            <a:r>
              <a:rPr lang="en-US" b="1" dirty="0"/>
              <a:t>, individual members of one structure can be compared with individual members of another structure. </a:t>
            </a:r>
            <a:endParaRPr lang="tr-TR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we compare one structure member with another structure’s member, the comparison will behave like any other ordinary variable comparison.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to compare the fees of two students, we will write if(stud1.fees &gt; stud2.fees)	//to	check	if	fees	of	stud1	is	greater than stud2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Nested </a:t>
            </a:r>
            <a:r>
              <a:rPr lang="tr-TR" sz="2400" b="1" dirty="0" smtClean="0"/>
              <a:t>S</a:t>
            </a:r>
            <a:r>
              <a:rPr lang="en-US" sz="2400" b="1" dirty="0" err="1" smtClean="0"/>
              <a:t>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structure can be placed within another structure, i.e., a structure may contain another structure as its member.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that contains another structure as its member is called a nested structure. </a:t>
            </a:r>
            <a:endParaRPr lang="tr-TR" b="1" dirty="0" smtClean="0"/>
          </a:p>
          <a:p>
            <a:r>
              <a:rPr lang="en-US" b="1" dirty="0" smtClean="0"/>
              <a:t>Let </a:t>
            </a:r>
            <a:r>
              <a:rPr lang="en-US" b="1" dirty="0"/>
              <a:t>us now see how we declare nested </a:t>
            </a:r>
            <a:r>
              <a:rPr lang="en-US" b="1" dirty="0" smtClean="0"/>
              <a:t>structures.</a:t>
            </a:r>
            <a:endParaRPr lang="tr-TR" b="1" dirty="0" smtClean="0"/>
          </a:p>
          <a:p>
            <a:r>
              <a:rPr lang="tr-TR" b="1" dirty="0" err="1" smtClean="0"/>
              <a:t>Declare</a:t>
            </a:r>
            <a:r>
              <a:rPr lang="tr-TR" b="1" dirty="0" smtClean="0"/>
              <a:t> </a:t>
            </a:r>
            <a:r>
              <a:rPr lang="en-US" b="1" dirty="0" smtClean="0"/>
              <a:t>the structures </a:t>
            </a:r>
            <a:r>
              <a:rPr lang="en-US" b="1" dirty="0"/>
              <a:t>separately and then group them in the higher level structure.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Nested </a:t>
            </a:r>
            <a:r>
              <a:rPr lang="tr-TR" sz="2400" b="1" dirty="0" smtClean="0"/>
              <a:t>S</a:t>
            </a:r>
            <a:r>
              <a:rPr lang="en-US" sz="2400" b="1" dirty="0" err="1" smtClean="0"/>
              <a:t>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b="1" dirty="0"/>
              <a:t>typedef struct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{</a:t>
            </a:r>
            <a:r>
              <a:rPr lang="en-US" b="1" dirty="0"/>
              <a:t>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char</a:t>
            </a:r>
            <a:r>
              <a:rPr lang="en-US" b="1" dirty="0"/>
              <a:t>	</a:t>
            </a:r>
            <a:r>
              <a:rPr lang="en-US" b="1" dirty="0" err="1"/>
              <a:t>first_name</a:t>
            </a:r>
            <a:r>
              <a:rPr lang="en-US" b="1" dirty="0"/>
              <a:t>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char</a:t>
            </a:r>
            <a:r>
              <a:rPr lang="en-US" b="1" dirty="0"/>
              <a:t>	</a:t>
            </a:r>
            <a:r>
              <a:rPr lang="en-US" b="1" dirty="0" err="1"/>
              <a:t>mid_name</a:t>
            </a:r>
            <a:r>
              <a:rPr lang="en-US" b="1" dirty="0"/>
              <a:t>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char</a:t>
            </a:r>
            <a:r>
              <a:rPr lang="en-US" b="1" dirty="0"/>
              <a:t>	</a:t>
            </a:r>
            <a:r>
              <a:rPr lang="en-US" b="1" dirty="0" err="1"/>
              <a:t>last_name</a:t>
            </a:r>
            <a:r>
              <a:rPr lang="en-US" b="1" dirty="0"/>
              <a:t>[20];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}</a:t>
            </a:r>
            <a:r>
              <a:rPr lang="en-US" b="1" dirty="0"/>
              <a:t>NAME;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typedef </a:t>
            </a:r>
            <a:r>
              <a:rPr lang="en-US" b="1" dirty="0"/>
              <a:t>struct {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dd</a:t>
            </a:r>
            <a:r>
              <a:rPr lang="en-US" b="1" dirty="0"/>
              <a:t>; </a:t>
            </a:r>
            <a:r>
              <a:rPr lang="en-US" b="1" dirty="0" err="1"/>
              <a:t>int</a:t>
            </a:r>
            <a:r>
              <a:rPr lang="en-US" b="1" dirty="0"/>
              <a:t> mm;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yy</a:t>
            </a:r>
            <a:r>
              <a:rPr lang="en-US" b="1" dirty="0"/>
              <a:t>; }</a:t>
            </a:r>
            <a:r>
              <a:rPr lang="en-US" b="1" dirty="0" smtClean="0"/>
              <a:t>DATE;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typedef struct 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r_no;</a:t>
            </a:r>
          </a:p>
          <a:p>
            <a:pPr marL="6858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NAME</a:t>
            </a:r>
            <a:r>
              <a:rPr lang="en-US" b="1" dirty="0"/>
              <a:t>	</a:t>
            </a:r>
            <a:r>
              <a:rPr lang="tr-TR" b="1" dirty="0" smtClean="0"/>
              <a:t> </a:t>
            </a:r>
            <a:r>
              <a:rPr lang="en-US" b="1" dirty="0" smtClean="0"/>
              <a:t>name</a:t>
            </a:r>
            <a:r>
              <a:rPr lang="en-US" b="1" dirty="0"/>
              <a:t>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char</a:t>
            </a:r>
            <a:r>
              <a:rPr lang="en-US" b="1" dirty="0"/>
              <a:t>	course[20];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DATE</a:t>
            </a:r>
            <a:r>
              <a:rPr lang="en-US" b="1" dirty="0"/>
              <a:t>	DOB;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float</a:t>
            </a:r>
            <a:r>
              <a:rPr lang="en-US" b="1" dirty="0"/>
              <a:t>	fees;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} </a:t>
            </a:r>
            <a:r>
              <a:rPr lang="en-US" b="1" dirty="0"/>
              <a:t>student; </a:t>
            </a:r>
            <a:endParaRPr lang="tr-TR" b="1" dirty="0" smtClean="0"/>
          </a:p>
          <a:p>
            <a:endParaRPr lang="tr-TR" b="1" dirty="0"/>
          </a:p>
          <a:p>
            <a:r>
              <a:rPr lang="en-US" b="1" dirty="0"/>
              <a:t>In this example, we see that the structure </a:t>
            </a:r>
            <a:r>
              <a:rPr lang="en-US" b="1" dirty="0" smtClean="0"/>
              <a:t>student </a:t>
            </a:r>
            <a:r>
              <a:rPr lang="en-US" b="1" dirty="0"/>
              <a:t>contains two other structures, NAME and DATE. </a:t>
            </a:r>
            <a:endParaRPr lang="tr-TR" b="1" dirty="0"/>
          </a:p>
          <a:p>
            <a:pPr marL="68580" indent="0">
              <a:buNone/>
            </a:pPr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Nested </a:t>
            </a:r>
            <a:r>
              <a:rPr lang="tr-TR" sz="2400" b="1" dirty="0" smtClean="0"/>
              <a:t>S</a:t>
            </a:r>
            <a:r>
              <a:rPr lang="en-US" sz="2400" b="1" dirty="0" err="1" smtClean="0"/>
              <a:t>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Both </a:t>
            </a:r>
            <a:r>
              <a:rPr lang="en-US" b="1" dirty="0"/>
              <a:t>these structures have their own fields.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structure NAME has three fields: 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mid_name</a:t>
            </a:r>
            <a:r>
              <a:rPr lang="en-US" b="1" dirty="0"/>
              <a:t>, and </a:t>
            </a:r>
            <a:r>
              <a:rPr lang="en-US" b="1" dirty="0" err="1"/>
              <a:t>last_name</a:t>
            </a:r>
            <a:r>
              <a:rPr lang="en-US" b="1" dirty="0"/>
              <a:t>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structure DATE also has three fields: </a:t>
            </a:r>
            <a:r>
              <a:rPr lang="en-US" b="1" dirty="0" err="1"/>
              <a:t>dd</a:t>
            </a:r>
            <a:r>
              <a:rPr lang="en-US" b="1" dirty="0"/>
              <a:t>, mm, and </a:t>
            </a:r>
            <a:r>
              <a:rPr lang="en-US" b="1" dirty="0" err="1"/>
              <a:t>yy</a:t>
            </a:r>
            <a:r>
              <a:rPr lang="en-US" b="1" dirty="0"/>
              <a:t>, which specify the day, month, and year of the date. </a:t>
            </a:r>
            <a:endParaRPr lang="tr-TR" b="1" dirty="0" smtClean="0"/>
          </a:p>
          <a:p>
            <a:r>
              <a:rPr lang="en-US" b="1" dirty="0" smtClean="0"/>
              <a:t>Now</a:t>
            </a:r>
            <a:r>
              <a:rPr lang="en-US" b="1" dirty="0"/>
              <a:t>, to assign values to the structure fields, we will write student stud1;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stud1.r_no=1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stud1.name.first_name="</a:t>
            </a:r>
            <a:r>
              <a:rPr lang="en-US" b="1" dirty="0" err="1"/>
              <a:t>Janak</a:t>
            </a:r>
            <a:r>
              <a:rPr lang="en-US" b="1" dirty="0"/>
              <a:t>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stud1.name.mid_name="</a:t>
            </a:r>
            <a:r>
              <a:rPr lang="en-US" b="1" dirty="0"/>
              <a:t>Raj";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stud1.name.last_name="</a:t>
            </a:r>
            <a:r>
              <a:rPr lang="en-US" b="1" dirty="0" err="1"/>
              <a:t>Thareja</a:t>
            </a:r>
            <a:r>
              <a:rPr lang="en-US" b="1" dirty="0"/>
              <a:t>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stud1.course="</a:t>
            </a:r>
            <a:r>
              <a:rPr lang="en-US" b="1" dirty="0"/>
              <a:t>BCA";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stud1.DOB.dd=15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stud1.DOB.mm=09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stud1.DOB.yy=1990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stud1.fees=45000</a:t>
            </a:r>
            <a:r>
              <a:rPr lang="en-US" b="1" dirty="0"/>
              <a:t>; </a:t>
            </a:r>
            <a:endParaRPr lang="tr-TR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case of nested structures, we use the dot operator in conjunction with the structure variables to access the members of the innermost as well as the outermost structures.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38" y="3048000"/>
            <a:ext cx="2409824" cy="160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Arrays Of Structures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Autofit/>
          </a:bodyPr>
          <a:lstStyle/>
          <a:p>
            <a:r>
              <a:rPr lang="en-US" sz="1700" b="1" dirty="0" smtClean="0"/>
              <a:t>Now</a:t>
            </a:r>
            <a:r>
              <a:rPr lang="en-US" sz="1700" b="1" dirty="0"/>
              <a:t>, we will discuss how an array of structures is declared. </a:t>
            </a:r>
            <a:endParaRPr lang="tr-TR" sz="1700" b="1" dirty="0" smtClean="0"/>
          </a:p>
          <a:p>
            <a:r>
              <a:rPr lang="en-US" sz="1700" b="1" dirty="0" smtClean="0"/>
              <a:t>For </a:t>
            </a:r>
            <a:r>
              <a:rPr lang="en-US" sz="1700" b="1" dirty="0"/>
              <a:t>this purpose, let us first </a:t>
            </a:r>
            <a:r>
              <a:rPr lang="en-US" sz="1700" b="1" dirty="0" smtClean="0"/>
              <a:t>analyze </a:t>
            </a:r>
            <a:r>
              <a:rPr lang="en-US" sz="1700" b="1" dirty="0"/>
              <a:t>where we would need an array of structures. </a:t>
            </a:r>
            <a:endParaRPr lang="tr-TR" sz="1700" b="1" dirty="0" smtClean="0"/>
          </a:p>
          <a:p>
            <a:r>
              <a:rPr lang="en-US" sz="1700" b="1" dirty="0" smtClean="0"/>
              <a:t>In </a:t>
            </a:r>
            <a:r>
              <a:rPr lang="en-US" sz="1700" b="1" dirty="0"/>
              <a:t>a class, we do not have just one student. </a:t>
            </a:r>
            <a:r>
              <a:rPr lang="en-US" sz="1700" b="1" dirty="0" smtClean="0"/>
              <a:t>But </a:t>
            </a:r>
            <a:r>
              <a:rPr lang="en-US" sz="1700" b="1" dirty="0"/>
              <a:t>there may be at least 30 students. </a:t>
            </a:r>
            <a:r>
              <a:rPr lang="en-US" sz="1700" b="1" dirty="0" smtClean="0"/>
              <a:t>So</a:t>
            </a:r>
            <a:r>
              <a:rPr lang="en-US" sz="1700" b="1" dirty="0"/>
              <a:t>, the same definition of the structure can be used for all the 30 students. </a:t>
            </a:r>
            <a:endParaRPr lang="tr-TR" sz="1700" b="1" dirty="0" smtClean="0"/>
          </a:p>
          <a:p>
            <a:r>
              <a:rPr lang="en-US" sz="1700" b="1" dirty="0" smtClean="0"/>
              <a:t>This </a:t>
            </a:r>
            <a:r>
              <a:rPr lang="en-US" sz="1700" b="1" dirty="0"/>
              <a:t>would be possible when we make an array of structures. </a:t>
            </a:r>
            <a:endParaRPr lang="tr-TR" sz="1700" b="1" dirty="0" smtClean="0"/>
          </a:p>
          <a:p>
            <a:r>
              <a:rPr lang="en-US" sz="1700" b="1" dirty="0" smtClean="0"/>
              <a:t>An </a:t>
            </a:r>
            <a:r>
              <a:rPr lang="en-US" sz="1700" b="1" dirty="0"/>
              <a:t>array of structures is declared in the same way as we declare an array of a built-in data type</a:t>
            </a:r>
            <a:r>
              <a:rPr lang="en-US" sz="1700" b="1" dirty="0" smtClean="0"/>
              <a:t>.</a:t>
            </a:r>
            <a:endParaRPr lang="tr-TR" sz="1700" b="1" dirty="0" smtClean="0"/>
          </a:p>
          <a:p>
            <a:r>
              <a:rPr lang="en-US" sz="1700" b="1" dirty="0" err="1"/>
              <a:t>struct</a:t>
            </a:r>
            <a:r>
              <a:rPr lang="en-US" sz="1700" b="1" dirty="0"/>
              <a:t> </a:t>
            </a:r>
            <a:r>
              <a:rPr lang="en-US" sz="1700" b="1" dirty="0" err="1"/>
              <a:t>struct_name</a:t>
            </a:r>
            <a:endParaRPr lang="en-US" sz="1700" b="1" dirty="0"/>
          </a:p>
          <a:p>
            <a:pPr marL="640080" lvl="2" indent="0">
              <a:buNone/>
            </a:pPr>
            <a:r>
              <a:rPr lang="en-US" sz="1700" b="1" dirty="0"/>
              <a:t>{</a:t>
            </a:r>
          </a:p>
          <a:p>
            <a:pPr marL="640080" lvl="2" indent="0">
              <a:buNone/>
            </a:pPr>
            <a:r>
              <a:rPr lang="en-US" sz="1700" b="1" dirty="0" err="1"/>
              <a:t>data_type</a:t>
            </a:r>
            <a:r>
              <a:rPr lang="en-US" sz="1700" b="1" dirty="0"/>
              <a:t> member_name1;</a:t>
            </a:r>
          </a:p>
          <a:p>
            <a:pPr marL="640080" lvl="2" indent="0">
              <a:buNone/>
            </a:pPr>
            <a:r>
              <a:rPr lang="en-US" sz="1700" b="1" dirty="0" err="1"/>
              <a:t>data_type</a:t>
            </a:r>
            <a:r>
              <a:rPr lang="en-US" sz="1700" b="1" dirty="0"/>
              <a:t> member_name2;</a:t>
            </a:r>
          </a:p>
          <a:p>
            <a:pPr marL="640080" lvl="2" indent="0">
              <a:buNone/>
            </a:pPr>
            <a:r>
              <a:rPr lang="en-US" sz="1700" b="1" dirty="0" err="1"/>
              <a:t>data_type</a:t>
            </a:r>
            <a:r>
              <a:rPr lang="en-US" sz="1700" b="1" dirty="0"/>
              <a:t> member_name3;</a:t>
            </a:r>
          </a:p>
          <a:p>
            <a:pPr marL="640080" lvl="2" indent="0">
              <a:buNone/>
            </a:pPr>
            <a:r>
              <a:rPr lang="en-US" sz="1700" b="1" dirty="0"/>
              <a:t>.......................</a:t>
            </a:r>
          </a:p>
          <a:p>
            <a:pPr marL="640080" lvl="2" indent="0">
              <a:buNone/>
            </a:pPr>
            <a:r>
              <a:rPr lang="en-US" sz="1700" b="1" dirty="0"/>
              <a:t>};</a:t>
            </a:r>
          </a:p>
          <a:p>
            <a:pPr marL="640080" lvl="2" indent="0">
              <a:buNone/>
            </a:pPr>
            <a:r>
              <a:rPr lang="en-US" sz="1700" b="1" dirty="0" err="1"/>
              <a:t>struct</a:t>
            </a:r>
            <a:r>
              <a:rPr lang="en-US" sz="1700" b="1" dirty="0"/>
              <a:t> </a:t>
            </a:r>
            <a:r>
              <a:rPr lang="en-US" sz="1700" b="1" dirty="0" err="1"/>
              <a:t>struct_name</a:t>
            </a:r>
            <a:r>
              <a:rPr lang="en-US" sz="1700" b="1" dirty="0"/>
              <a:t> </a:t>
            </a:r>
            <a:r>
              <a:rPr lang="en-US" sz="1700" b="1" dirty="0" err="1"/>
              <a:t>struct_var</a:t>
            </a:r>
            <a:r>
              <a:rPr lang="en-US" sz="1700" b="1" dirty="0"/>
              <a:t>[index];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Arrays Of Structures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Consider the given structure definition. </a:t>
            </a:r>
            <a:endParaRPr lang="tr-TR" b="1" dirty="0" smtClean="0"/>
          </a:p>
          <a:p>
            <a:r>
              <a:rPr lang="en-US" sz="2200" b="1" dirty="0" smtClean="0"/>
              <a:t>struct </a:t>
            </a:r>
            <a:r>
              <a:rPr lang="en-US" sz="2200" b="1" dirty="0"/>
              <a:t>student { 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/>
              <a:t>r_no;	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char</a:t>
            </a:r>
            <a:r>
              <a:rPr lang="tr-TR" sz="2200" b="1" dirty="0" smtClean="0"/>
              <a:t> </a:t>
            </a:r>
            <a:r>
              <a:rPr lang="en-US" sz="2200" b="1" dirty="0" smtClean="0"/>
              <a:t>name[20</a:t>
            </a:r>
            <a:r>
              <a:rPr lang="en-US" sz="2200" b="1" dirty="0"/>
              <a:t>];	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char</a:t>
            </a:r>
            <a:r>
              <a:rPr lang="tr-TR" sz="2200" b="1" dirty="0" smtClean="0"/>
              <a:t> </a:t>
            </a:r>
            <a:r>
              <a:rPr lang="en-US" sz="2200" b="1" dirty="0" smtClean="0"/>
              <a:t>course[20</a:t>
            </a:r>
            <a:r>
              <a:rPr lang="en-US" sz="2200" b="1" dirty="0"/>
              <a:t>];	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float</a:t>
            </a:r>
            <a:r>
              <a:rPr lang="tr-TR" sz="2200" b="1" dirty="0" smtClean="0"/>
              <a:t> </a:t>
            </a:r>
            <a:r>
              <a:rPr lang="en-US" sz="2200" b="1" dirty="0" smtClean="0"/>
              <a:t>fees</a:t>
            </a:r>
            <a:r>
              <a:rPr lang="en-US" sz="2200" b="1" dirty="0"/>
              <a:t>; }; </a:t>
            </a:r>
            <a:endParaRPr lang="tr-TR" sz="2200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student array can be declared by writing, </a:t>
            </a:r>
            <a:endParaRPr lang="tr-TR" b="1" dirty="0" smtClean="0"/>
          </a:p>
          <a:p>
            <a:pPr marL="68580" indent="0">
              <a:buNone/>
            </a:pPr>
            <a:r>
              <a:rPr lang="tr-TR" sz="2200" b="1" dirty="0" smtClean="0"/>
              <a:t>        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 student</a:t>
            </a:r>
            <a:r>
              <a:rPr lang="tr-TR" sz="2200" b="1" dirty="0" smtClean="0"/>
              <a:t> </a:t>
            </a:r>
            <a:r>
              <a:rPr lang="en-US" sz="2200" b="1" dirty="0" smtClean="0"/>
              <a:t>stud[30</a:t>
            </a:r>
            <a:r>
              <a:rPr lang="en-US" sz="2200" b="1" dirty="0"/>
              <a:t>];</a:t>
            </a:r>
            <a:endParaRPr lang="tr-TR" sz="2200" b="1" dirty="0"/>
          </a:p>
          <a:p>
            <a:r>
              <a:rPr lang="en-US" b="1" dirty="0"/>
              <a:t>Now, to assign values to the </a:t>
            </a:r>
            <a:r>
              <a:rPr lang="en-US" b="1" dirty="0" err="1"/>
              <a:t>ith</a:t>
            </a:r>
            <a:r>
              <a:rPr lang="en-US" b="1" dirty="0"/>
              <a:t> student of the class, we will write </a:t>
            </a:r>
            <a:endParaRPr lang="tr-TR" b="1" dirty="0" smtClean="0"/>
          </a:p>
          <a:p>
            <a:pPr marL="640080" lvl="2" indent="0">
              <a:buNone/>
            </a:pPr>
            <a:r>
              <a:rPr lang="en-US" sz="2200" b="1" dirty="0" smtClean="0"/>
              <a:t>stud[</a:t>
            </a:r>
            <a:r>
              <a:rPr lang="en-US" sz="2200" b="1" dirty="0" err="1" smtClean="0"/>
              <a:t>i</a:t>
            </a:r>
            <a:r>
              <a:rPr lang="en-US" sz="2200" b="1" dirty="0"/>
              <a:t>].</a:t>
            </a:r>
            <a:r>
              <a:rPr lang="en-US" sz="2200" b="1" dirty="0" err="1" smtClean="0"/>
              <a:t>r_no</a:t>
            </a:r>
            <a:r>
              <a:rPr lang="tr-TR" sz="2200" b="1" dirty="0" smtClean="0"/>
              <a:t> </a:t>
            </a:r>
            <a:r>
              <a:rPr lang="en-US" sz="2200" b="1" dirty="0" smtClean="0"/>
              <a:t>=</a:t>
            </a:r>
            <a:r>
              <a:rPr lang="tr-TR" sz="2200" b="1" dirty="0" smtClean="0"/>
              <a:t> </a:t>
            </a:r>
            <a:r>
              <a:rPr lang="en-US" sz="2200" b="1" dirty="0" smtClean="0"/>
              <a:t>09;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stud[</a:t>
            </a:r>
            <a:r>
              <a:rPr lang="en-US" sz="2200" b="1" dirty="0" err="1" smtClean="0"/>
              <a:t>i</a:t>
            </a:r>
            <a:r>
              <a:rPr lang="en-US" sz="2200" b="1" dirty="0"/>
              <a:t>].name	</a:t>
            </a:r>
            <a:r>
              <a:rPr lang="en-US" sz="2200" b="1" dirty="0" smtClean="0"/>
              <a:t>=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RASHI";</a:t>
            </a:r>
          </a:p>
          <a:p>
            <a:pPr marL="640080" lvl="2" indent="0">
              <a:buNone/>
            </a:pPr>
            <a:r>
              <a:rPr lang="en-US" sz="2200" b="1" dirty="0" smtClean="0"/>
              <a:t>stud[</a:t>
            </a:r>
            <a:r>
              <a:rPr lang="en-US" sz="2200" b="1" dirty="0" err="1" smtClean="0"/>
              <a:t>i</a:t>
            </a:r>
            <a:r>
              <a:rPr lang="en-US" sz="2200" b="1" dirty="0"/>
              <a:t>].</a:t>
            </a:r>
            <a:r>
              <a:rPr lang="en-US" sz="2200" b="1" dirty="0" smtClean="0"/>
              <a:t>course</a:t>
            </a:r>
            <a:r>
              <a:rPr lang="tr-TR" sz="2200" b="1" dirty="0" smtClean="0"/>
              <a:t> </a:t>
            </a:r>
            <a:r>
              <a:rPr lang="en-US" sz="2200" b="1" dirty="0" smtClean="0"/>
              <a:t>=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MCA"; 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stud[</a:t>
            </a:r>
            <a:r>
              <a:rPr lang="en-US" sz="2200" b="1" dirty="0" err="1" smtClean="0"/>
              <a:t>i</a:t>
            </a:r>
            <a:r>
              <a:rPr lang="en-US" sz="2200" b="1" dirty="0"/>
              <a:t>].</a:t>
            </a:r>
            <a:r>
              <a:rPr lang="en-US" sz="2200" b="1" dirty="0" smtClean="0"/>
              <a:t>fees</a:t>
            </a:r>
            <a:r>
              <a:rPr lang="tr-TR" sz="2200" b="1" dirty="0" smtClean="0"/>
              <a:t> </a:t>
            </a:r>
            <a:r>
              <a:rPr lang="en-US" sz="2200" b="1" dirty="0" smtClean="0"/>
              <a:t>=</a:t>
            </a:r>
            <a:r>
              <a:rPr lang="tr-TR" sz="2200" b="1" dirty="0" smtClean="0"/>
              <a:t> </a:t>
            </a:r>
            <a:r>
              <a:rPr lang="en-US" sz="2200" b="1" dirty="0" smtClean="0"/>
              <a:t>60000</a:t>
            </a:r>
            <a:r>
              <a:rPr lang="en-US" sz="2200" b="1" dirty="0"/>
              <a:t>; </a:t>
            </a:r>
            <a:endParaRPr lang="tr-TR" sz="2200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order to initialize the array of structure variables at the time of declaration, we can write as follows: </a:t>
            </a:r>
            <a:endParaRPr lang="tr-TR" b="1" dirty="0" smtClean="0"/>
          </a:p>
          <a:p>
            <a:pPr marL="68580" indent="0">
              <a:buNone/>
            </a:pPr>
            <a:r>
              <a:rPr lang="tr-TR" sz="2200" b="1" dirty="0" smtClean="0"/>
              <a:t>         </a:t>
            </a:r>
            <a:r>
              <a:rPr lang="en-US" sz="2200" b="1" dirty="0" err="1" smtClean="0"/>
              <a:t>struct</a:t>
            </a:r>
            <a:r>
              <a:rPr lang="tr-TR" sz="2200" b="1" dirty="0" smtClean="0"/>
              <a:t> </a:t>
            </a:r>
            <a:r>
              <a:rPr lang="en-US" sz="2200" b="1" dirty="0" smtClean="0"/>
              <a:t>student</a:t>
            </a:r>
            <a:r>
              <a:rPr lang="tr-TR" sz="2200" b="1" dirty="0" smtClean="0"/>
              <a:t> </a:t>
            </a:r>
            <a:r>
              <a:rPr lang="en-US" sz="2200" b="1" dirty="0" smtClean="0"/>
              <a:t>stud[3]</a:t>
            </a:r>
            <a:r>
              <a:rPr lang="tr-TR" sz="2200" b="1" dirty="0" smtClean="0"/>
              <a:t> </a:t>
            </a:r>
            <a:r>
              <a:rPr lang="en-US" sz="2200" b="1" dirty="0" smtClean="0"/>
              <a:t>={{</a:t>
            </a:r>
            <a:r>
              <a:rPr lang="en-US" sz="2200" b="1" dirty="0"/>
              <a:t>01</a:t>
            </a:r>
            <a:r>
              <a:rPr lang="en-US" sz="2200" b="1" dirty="0" smtClean="0"/>
              <a:t>,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 err="1"/>
              <a:t>Aman</a:t>
            </a:r>
            <a:r>
              <a:rPr lang="en-US" sz="2200" b="1" dirty="0" smtClean="0"/>
              <a:t>","</a:t>
            </a:r>
            <a:r>
              <a:rPr lang="en-US" sz="2200" b="1" dirty="0"/>
              <a:t>BCA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45000},</a:t>
            </a:r>
            <a:endParaRPr lang="tr-TR" sz="2200" b="1" dirty="0" smtClean="0"/>
          </a:p>
          <a:p>
            <a:pPr marL="685800" lvl="2" indent="0">
              <a:buNone/>
            </a:pPr>
            <a:r>
              <a:rPr lang="tr-TR" sz="2200" b="1" dirty="0" smtClean="0"/>
              <a:t>			    </a:t>
            </a:r>
            <a:r>
              <a:rPr lang="en-US" sz="2200" b="1" dirty="0" smtClean="0"/>
              <a:t>{</a:t>
            </a:r>
            <a:r>
              <a:rPr lang="en-US" sz="2200" b="1" dirty="0"/>
              <a:t>02</a:t>
            </a:r>
            <a:r>
              <a:rPr lang="en-US" sz="2200" b="1" dirty="0" smtClean="0"/>
              <a:t>,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Aryan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BCA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60000</a:t>
            </a:r>
            <a:r>
              <a:rPr lang="en-US" sz="2200" b="1" dirty="0"/>
              <a:t>},	</a:t>
            </a:r>
            <a:endParaRPr lang="tr-TR" sz="2200" b="1" dirty="0"/>
          </a:p>
          <a:p>
            <a:pPr marL="685800" lvl="2" indent="0">
              <a:buNone/>
            </a:pPr>
            <a:r>
              <a:rPr lang="tr-TR" sz="2200" b="1" dirty="0" smtClean="0"/>
              <a:t>			    </a:t>
            </a:r>
            <a:r>
              <a:rPr lang="en-US" sz="2200" b="1" dirty="0" smtClean="0"/>
              <a:t>{</a:t>
            </a:r>
            <a:r>
              <a:rPr lang="en-US" sz="2200" b="1" dirty="0"/>
              <a:t>03, </a:t>
            </a:r>
            <a:r>
              <a:rPr lang="en-US" sz="2200" b="1" dirty="0" smtClean="0"/>
              <a:t>"</a:t>
            </a:r>
            <a:r>
              <a:rPr lang="en-US" sz="2200" b="1" dirty="0"/>
              <a:t>John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BCA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45000</a:t>
            </a:r>
            <a:r>
              <a:rPr lang="en-US" sz="2200" b="1" dirty="0"/>
              <a:t>}};</a:t>
            </a:r>
          </a:p>
          <a:p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43492" y="762000"/>
            <a:ext cx="7186108" cy="52578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3E3D2D"/>
                </a:solidFill>
              </a:rPr>
              <a:t>Introduction</a:t>
            </a:r>
          </a:p>
          <a:p>
            <a:r>
              <a:rPr lang="en-US" b="1" dirty="0"/>
              <a:t>Nested </a:t>
            </a:r>
            <a:r>
              <a:rPr lang="tr-TR" b="1" dirty="0"/>
              <a:t>S</a:t>
            </a:r>
            <a:r>
              <a:rPr lang="en-US" b="1" dirty="0" err="1" smtClean="0"/>
              <a:t>tructures</a:t>
            </a:r>
            <a:endParaRPr lang="tr-TR" b="1" dirty="0" smtClean="0"/>
          </a:p>
          <a:p>
            <a:r>
              <a:rPr lang="tr-TR" b="1" dirty="0" smtClean="0">
                <a:solidFill>
                  <a:srgbClr val="3E3D2D"/>
                </a:solidFill>
              </a:rPr>
              <a:t>Arrays of Structures</a:t>
            </a:r>
          </a:p>
          <a:p>
            <a:r>
              <a:rPr lang="en-US" b="1" dirty="0"/>
              <a:t>Structures And </a:t>
            </a:r>
            <a:r>
              <a:rPr lang="en-US" b="1" dirty="0" smtClean="0"/>
              <a:t>Functions</a:t>
            </a:r>
            <a:endParaRPr lang="tr-TR" b="1" dirty="0" smtClean="0"/>
          </a:p>
          <a:p>
            <a:r>
              <a:rPr lang="en-US" b="1" dirty="0" smtClean="0"/>
              <a:t>Self-</a:t>
            </a:r>
            <a:r>
              <a:rPr lang="tr-TR" b="1" dirty="0" smtClean="0"/>
              <a:t>R</a:t>
            </a:r>
            <a:r>
              <a:rPr lang="en-US" b="1" dirty="0" err="1" smtClean="0"/>
              <a:t>eferential</a:t>
            </a:r>
            <a:r>
              <a:rPr lang="en-US" b="1" dirty="0" smtClean="0"/>
              <a:t> </a:t>
            </a:r>
            <a:r>
              <a:rPr lang="en-US" b="1" dirty="0"/>
              <a:t>Structures </a:t>
            </a:r>
            <a:endParaRPr lang="tr-TR" b="1" dirty="0" smtClean="0">
              <a:solidFill>
                <a:srgbClr val="3E3D2D"/>
              </a:solidFill>
            </a:endParaRPr>
          </a:p>
          <a:p>
            <a:endParaRPr lang="tr-TR" b="1" dirty="0" smtClean="0">
              <a:solidFill>
                <a:srgbClr val="3E3D2D"/>
              </a:solidFill>
            </a:endParaRPr>
          </a:p>
          <a:p>
            <a:endParaRPr lang="tr-TR" sz="1900" b="1" dirty="0" smtClean="0">
              <a:solidFill>
                <a:srgbClr val="3E3D2D"/>
              </a:solidFill>
            </a:endParaRPr>
          </a:p>
          <a:p>
            <a:endParaRPr lang="en-US" sz="1900" b="1" dirty="0">
              <a:solidFill>
                <a:srgbClr val="3E3D2D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641448" y="6127115"/>
            <a:ext cx="3502152" cy="50228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/>
              <a:t>For structures to be fully useful, we must have a mechanism to pass them to functions and return them.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function may access the members of a structure in three ways as shown in Fig. 5.4.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124200"/>
            <a:ext cx="6248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Passing Individual Members To pass any individual member of a structure to a function, we must use the direct selection operator to refer to the individual members. The called program does not know if a variable is an ordinary variable or a structured member.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8920"/>
            <a:ext cx="5229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rmAutofit/>
          </a:bodyPr>
          <a:lstStyle/>
          <a:p>
            <a:r>
              <a:rPr lang="en-US" sz="1600" b="1" dirty="0"/>
              <a:t>Passing the Entire Structure </a:t>
            </a:r>
            <a:endParaRPr lang="tr-TR" sz="1600" b="1" dirty="0" smtClean="0"/>
          </a:p>
          <a:p>
            <a:r>
              <a:rPr lang="en-US" sz="1600" b="1" dirty="0" smtClean="0"/>
              <a:t>Just </a:t>
            </a:r>
            <a:r>
              <a:rPr lang="en-US" sz="1600" b="1" dirty="0"/>
              <a:t>like any other variable, we can pass an entire structure as a function argument. </a:t>
            </a:r>
            <a:r>
              <a:rPr lang="tr-TR" sz="1600" b="1" dirty="0" smtClean="0"/>
              <a:t> </a:t>
            </a:r>
            <a:r>
              <a:rPr lang="en-US" sz="1600" b="1" dirty="0" smtClean="0"/>
              <a:t>When </a:t>
            </a:r>
            <a:r>
              <a:rPr lang="en-US" sz="1600" b="1" dirty="0"/>
              <a:t>a structure is passed as an argument, it is passed using the call by value method, i.e., a copy of each member of the structure is made. </a:t>
            </a:r>
            <a:endParaRPr lang="tr-TR" sz="1600" b="1" dirty="0" smtClean="0"/>
          </a:p>
          <a:p>
            <a:r>
              <a:rPr lang="en-US" sz="1600" b="1" dirty="0" smtClean="0"/>
              <a:t>The </a:t>
            </a:r>
            <a:r>
              <a:rPr lang="en-US" sz="1600" b="1" dirty="0"/>
              <a:t>general syntax for passing a structure to a function and returning a structure can be given as, </a:t>
            </a:r>
            <a:endParaRPr lang="tr-TR" sz="1600" b="1" dirty="0" smtClean="0"/>
          </a:p>
          <a:p>
            <a:pPr marL="68580" indent="0">
              <a:buNone/>
            </a:pPr>
            <a:r>
              <a:rPr lang="tr-TR" sz="2000" b="1" dirty="0"/>
              <a:t>	</a:t>
            </a:r>
            <a:r>
              <a:rPr lang="en-US" sz="1600" b="1" dirty="0" err="1" smtClean="0"/>
              <a:t>struct</a:t>
            </a:r>
            <a:r>
              <a:rPr lang="tr-TR" sz="1600" b="1" dirty="0"/>
              <a:t> </a:t>
            </a:r>
            <a:r>
              <a:rPr lang="en-US" sz="1600" b="1" dirty="0" err="1" smtClean="0"/>
              <a:t>struct_name</a:t>
            </a:r>
            <a:r>
              <a:rPr lang="tr-TR" sz="1600" b="1" dirty="0"/>
              <a:t> </a:t>
            </a:r>
            <a:r>
              <a:rPr lang="en-US" sz="1600" b="1" dirty="0" err="1" smtClean="0"/>
              <a:t>func_name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struct</a:t>
            </a:r>
            <a:r>
              <a:rPr lang="tr-TR" sz="1600" b="1" dirty="0"/>
              <a:t> </a:t>
            </a:r>
            <a:r>
              <a:rPr lang="en-US" sz="1600" b="1" dirty="0" err="1" smtClean="0"/>
              <a:t>struct_name</a:t>
            </a:r>
            <a:r>
              <a:rPr lang="tr-TR" sz="1600" b="1" dirty="0"/>
              <a:t> </a:t>
            </a:r>
            <a:r>
              <a:rPr lang="en-US" sz="1600" b="1" dirty="0" err="1" smtClean="0"/>
              <a:t>struct_var</a:t>
            </a:r>
            <a:r>
              <a:rPr lang="en-US" sz="1600" b="1" dirty="0"/>
              <a:t>); </a:t>
            </a:r>
            <a:endParaRPr lang="tr-TR" sz="16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3657600"/>
            <a:ext cx="73628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3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Passing Structures through Pointers </a:t>
            </a:r>
            <a:endParaRPr lang="tr-TR" b="1" dirty="0" smtClean="0"/>
          </a:p>
          <a:p>
            <a:r>
              <a:rPr lang="en-US" b="1" dirty="0" smtClean="0"/>
              <a:t>Passing </a:t>
            </a:r>
            <a:r>
              <a:rPr lang="en-US" b="1" dirty="0"/>
              <a:t>large structures to functions using the call by value method is very inefficient. </a:t>
            </a:r>
            <a:r>
              <a:rPr lang="en-US" b="1" dirty="0" smtClean="0"/>
              <a:t>Therefore</a:t>
            </a:r>
            <a:r>
              <a:rPr lang="en-US" b="1" dirty="0"/>
              <a:t>, it is preferred to pass structures through pointers. </a:t>
            </a:r>
          </a:p>
          <a:p>
            <a:r>
              <a:rPr lang="en-US" b="1" dirty="0" smtClean="0"/>
              <a:t>It is possible to create a pointer to almost any type in C, including the user-defined types. </a:t>
            </a:r>
            <a:endParaRPr lang="tr-TR" b="1" dirty="0" smtClean="0"/>
          </a:p>
          <a:p>
            <a:r>
              <a:rPr lang="en-US" b="1" dirty="0"/>
              <a:t>The syntax to declare a pointer to a structure can be given as, </a:t>
            </a:r>
            <a:endParaRPr lang="tr-TR" b="1" dirty="0" smtClean="0"/>
          </a:p>
          <a:p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/>
              <a:t>struct_name</a:t>
            </a:r>
            <a:r>
              <a:rPr lang="en-US" sz="2000" b="1" dirty="0"/>
              <a:t> { </a:t>
            </a:r>
            <a:endParaRPr lang="tr-TR" sz="2000" b="1" dirty="0"/>
          </a:p>
          <a:p>
            <a:pPr marL="640080" lvl="2" indent="0">
              <a:buNone/>
            </a:pPr>
            <a:r>
              <a:rPr lang="en-US" b="1" dirty="0" err="1"/>
              <a:t>data_type</a:t>
            </a:r>
            <a:r>
              <a:rPr lang="en-US" b="1" dirty="0"/>
              <a:t> member_name1; </a:t>
            </a:r>
            <a:endParaRPr lang="tr-TR" b="1" dirty="0"/>
          </a:p>
          <a:p>
            <a:pPr marL="640080" lvl="2" indent="0">
              <a:buNone/>
            </a:pPr>
            <a:r>
              <a:rPr lang="en-US" b="1" dirty="0" err="1"/>
              <a:t>data_type</a:t>
            </a:r>
            <a:r>
              <a:rPr lang="en-US" b="1" dirty="0"/>
              <a:t> member_name2; </a:t>
            </a:r>
            <a:endParaRPr lang="tr-TR" b="1" dirty="0"/>
          </a:p>
          <a:p>
            <a:pPr marL="640080" lvl="2" indent="0">
              <a:buNone/>
            </a:pPr>
            <a:r>
              <a:rPr lang="en-US" b="1" dirty="0" err="1"/>
              <a:t>data_type</a:t>
            </a:r>
            <a:r>
              <a:rPr lang="en-US" b="1" dirty="0"/>
              <a:t> member_name3; </a:t>
            </a:r>
            <a:endParaRPr lang="tr-TR" b="1" dirty="0"/>
          </a:p>
          <a:p>
            <a:pPr marL="640080" lvl="2" indent="0">
              <a:buNone/>
            </a:pPr>
            <a:r>
              <a:rPr lang="en-US" b="1" dirty="0"/>
              <a:t>....................... }*</a:t>
            </a:r>
            <a:r>
              <a:rPr lang="en-US" b="1" dirty="0" err="1"/>
              <a:t>ptr</a:t>
            </a:r>
            <a:r>
              <a:rPr lang="en-US" b="1" dirty="0"/>
              <a:t>; </a:t>
            </a:r>
            <a:endParaRPr lang="tr-TR" b="1" dirty="0"/>
          </a:p>
          <a:p>
            <a:r>
              <a:rPr lang="en-US" b="1" dirty="0"/>
              <a:t>or, </a:t>
            </a:r>
            <a:r>
              <a:rPr lang="en-US" sz="2000" b="1" dirty="0" err="1"/>
              <a:t>struct</a:t>
            </a:r>
            <a:r>
              <a:rPr lang="en-US" sz="2000" b="1" dirty="0"/>
              <a:t>	</a:t>
            </a:r>
            <a:r>
              <a:rPr lang="en-US" sz="2000" b="1" dirty="0" err="1"/>
              <a:t>struct_name</a:t>
            </a:r>
            <a:r>
              <a:rPr lang="en-US" sz="2000" b="1" dirty="0"/>
              <a:t>	*</a:t>
            </a:r>
            <a:r>
              <a:rPr lang="en-US" sz="2000" b="1" dirty="0" err="1"/>
              <a:t>ptr</a:t>
            </a:r>
            <a:r>
              <a:rPr lang="en-US" sz="2000" b="1" dirty="0"/>
              <a:t>;</a:t>
            </a:r>
            <a:r>
              <a:rPr lang="en-US" b="1" dirty="0"/>
              <a:t> </a:t>
            </a:r>
            <a:endParaRPr lang="tr-TR" b="1" dirty="0"/>
          </a:p>
          <a:p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Autofit/>
          </a:bodyPr>
          <a:lstStyle/>
          <a:p>
            <a:r>
              <a:rPr lang="en-US" sz="2200" b="1" dirty="0"/>
              <a:t>For our student structure, we can declare a pointer variable by writing </a:t>
            </a:r>
            <a:endParaRPr lang="tr-TR" sz="2200" b="1" dirty="0" smtClean="0"/>
          </a:p>
          <a:p>
            <a:pPr marL="365760" lvl="1" indent="0">
              <a:buNone/>
            </a:pPr>
            <a:r>
              <a:rPr lang="tr-TR" b="1" dirty="0" smtClean="0"/>
              <a:t>	</a:t>
            </a:r>
            <a:r>
              <a:rPr lang="en-US" sz="2000" b="1" dirty="0" err="1" smtClean="0"/>
              <a:t>struct</a:t>
            </a:r>
            <a:r>
              <a:rPr lang="tr-TR" sz="2000" b="1" dirty="0" smtClean="0"/>
              <a:t> </a:t>
            </a:r>
            <a:r>
              <a:rPr lang="en-US" sz="2000" b="1" dirty="0" smtClean="0"/>
              <a:t>student</a:t>
            </a:r>
            <a:r>
              <a:rPr lang="tr-TR" sz="2000" b="1" dirty="0" smtClean="0"/>
              <a:t> </a:t>
            </a:r>
            <a:r>
              <a:rPr lang="en-US" sz="2000" b="1" dirty="0" smtClean="0"/>
              <a:t>*</a:t>
            </a:r>
            <a:r>
              <a:rPr lang="en-US" sz="2000" b="1" dirty="0" err="1" smtClean="0"/>
              <a:t>ptr_stud</a:t>
            </a:r>
            <a:r>
              <a:rPr lang="en-US" sz="2000" b="1" dirty="0" smtClean="0"/>
              <a:t>,</a:t>
            </a:r>
            <a:r>
              <a:rPr lang="tr-TR" sz="2000" b="1" dirty="0" smtClean="0"/>
              <a:t> </a:t>
            </a:r>
            <a:r>
              <a:rPr lang="en-US" sz="2000" b="1" dirty="0" smtClean="0"/>
              <a:t>stud</a:t>
            </a:r>
            <a:r>
              <a:rPr lang="en-US" sz="2000" b="1" dirty="0"/>
              <a:t>; </a:t>
            </a:r>
            <a:endParaRPr lang="tr-TR" sz="2000" b="1" dirty="0" smtClean="0"/>
          </a:p>
          <a:p>
            <a:r>
              <a:rPr lang="en-US" sz="2200" b="1" dirty="0" smtClean="0"/>
              <a:t>The </a:t>
            </a:r>
            <a:r>
              <a:rPr lang="en-US" sz="2200" b="1" dirty="0"/>
              <a:t>next thing to do is to assign the address of stud to the pointer using the address operator (&amp;), as we would do in case of any other pointer. </a:t>
            </a:r>
            <a:endParaRPr lang="tr-TR" sz="2200" b="1" dirty="0" smtClean="0"/>
          </a:p>
          <a:p>
            <a:r>
              <a:rPr lang="en-US" sz="2200" b="1" dirty="0" smtClean="0"/>
              <a:t>So </a:t>
            </a:r>
            <a:r>
              <a:rPr lang="en-US" sz="2200" b="1" dirty="0"/>
              <a:t>to assign the address, we will write </a:t>
            </a:r>
            <a:endParaRPr lang="tr-TR" sz="2200" b="1" dirty="0" smtClean="0"/>
          </a:p>
          <a:p>
            <a:pPr marL="68580" indent="0">
              <a:buNone/>
            </a:pPr>
            <a:r>
              <a:rPr lang="tr-TR" sz="2200" b="1" dirty="0" smtClean="0"/>
              <a:t>	</a:t>
            </a:r>
            <a:r>
              <a:rPr lang="en-US" sz="2000" b="1" dirty="0" err="1" smtClean="0"/>
              <a:t>ptr_stud</a:t>
            </a:r>
            <a:r>
              <a:rPr lang="tr-TR" sz="2000" b="1" dirty="0" smtClean="0"/>
              <a:t> </a:t>
            </a:r>
            <a:r>
              <a:rPr lang="en-US" sz="2000" b="1" dirty="0" smtClean="0"/>
              <a:t>=</a:t>
            </a:r>
            <a:r>
              <a:rPr lang="tr-TR" sz="2000" b="1" dirty="0" smtClean="0"/>
              <a:t> </a:t>
            </a:r>
            <a:r>
              <a:rPr lang="en-US" sz="2000" b="1" dirty="0" smtClean="0"/>
              <a:t>&amp;</a:t>
            </a:r>
            <a:r>
              <a:rPr lang="en-US" sz="2000" b="1" dirty="0"/>
              <a:t>stud; </a:t>
            </a:r>
            <a:endParaRPr lang="tr-TR" sz="2000" b="1" dirty="0" smtClean="0"/>
          </a:p>
          <a:p>
            <a:r>
              <a:rPr lang="en-US" sz="2200" b="1" dirty="0" smtClean="0"/>
              <a:t>To </a:t>
            </a:r>
            <a:r>
              <a:rPr lang="en-US" sz="2200" b="1" dirty="0"/>
              <a:t>access the members of a structure, we can write </a:t>
            </a:r>
            <a:endParaRPr lang="tr-TR" sz="2200" b="1" dirty="0" smtClean="0"/>
          </a:p>
          <a:p>
            <a:pPr marL="68580" indent="0">
              <a:buNone/>
            </a:pPr>
            <a:r>
              <a:rPr lang="tr-TR" sz="2200" b="1" dirty="0" smtClean="0"/>
              <a:t>	</a:t>
            </a:r>
            <a:r>
              <a:rPr lang="en-US" sz="2000" b="1" dirty="0" smtClean="0"/>
              <a:t>(*</a:t>
            </a:r>
            <a:r>
              <a:rPr lang="en-US" sz="2000" b="1" dirty="0" err="1"/>
              <a:t>ptr_stud</a:t>
            </a:r>
            <a:r>
              <a:rPr lang="en-US" sz="2000" b="1" dirty="0"/>
              <a:t>).</a:t>
            </a:r>
            <a:r>
              <a:rPr lang="en-US" sz="2000" b="1" dirty="0" err="1" smtClean="0"/>
              <a:t>roll_no</a:t>
            </a:r>
            <a:r>
              <a:rPr lang="en-US" sz="2200" b="1" dirty="0" smtClean="0"/>
              <a:t>;</a:t>
            </a:r>
            <a:endParaRPr lang="tr-TR" sz="2200" b="1" dirty="0" smtClean="0"/>
          </a:p>
          <a:p>
            <a:r>
              <a:rPr lang="en-US" sz="2200" b="1" dirty="0" smtClean="0"/>
              <a:t>C </a:t>
            </a:r>
            <a:r>
              <a:rPr lang="en-US" sz="2200" b="1" dirty="0"/>
              <a:t>introduces a new operator to do the same task. This operator is known as ‘pointing-to’ operator (-&gt;). It can be used as: </a:t>
            </a:r>
            <a:endParaRPr lang="tr-TR" sz="2200" b="1" dirty="0" smtClean="0"/>
          </a:p>
          <a:p>
            <a:pPr marL="68580" indent="0">
              <a:buNone/>
            </a:pPr>
            <a:r>
              <a:rPr lang="tr-TR" sz="2200" b="1" dirty="0" smtClean="0"/>
              <a:t>	</a:t>
            </a:r>
            <a:r>
              <a:rPr lang="en-US" sz="2000" b="1" dirty="0" err="1" smtClean="0"/>
              <a:t>ptr_stud</a:t>
            </a:r>
            <a:r>
              <a:rPr lang="en-US" sz="2000" b="1" dirty="0" smtClean="0"/>
              <a:t>-&gt;</a:t>
            </a:r>
            <a:r>
              <a:rPr lang="en-US" sz="2000" b="1" dirty="0" err="1" smtClean="0"/>
              <a:t>roll_no</a:t>
            </a:r>
            <a:r>
              <a:rPr lang="en-US" sz="2000" b="1" dirty="0" smtClean="0"/>
              <a:t>=01</a:t>
            </a:r>
            <a:r>
              <a:rPr lang="en-US" sz="2200" b="1" dirty="0"/>
              <a:t>;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Self-</a:t>
            </a:r>
            <a:r>
              <a:rPr lang="tr-TR" sz="2400" b="1" smtClean="0"/>
              <a:t>R</a:t>
            </a:r>
            <a:r>
              <a:rPr lang="en-US" sz="2400" b="1" smtClean="0"/>
              <a:t>eferential</a:t>
            </a:r>
            <a:r>
              <a:rPr lang="en-US" sz="2400" b="1" dirty="0" smtClean="0"/>
              <a:t> Structures 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Self-referential structures are those structures that contain a reference to the data of its same </a:t>
            </a:r>
            <a:r>
              <a:rPr lang="en-US" b="1" dirty="0" smtClean="0"/>
              <a:t>type.</a:t>
            </a:r>
            <a:endParaRPr lang="tr-TR" b="1" dirty="0" smtClean="0"/>
          </a:p>
          <a:p>
            <a:r>
              <a:rPr lang="en-US" b="1" dirty="0" smtClean="0"/>
              <a:t>That </a:t>
            </a:r>
            <a:r>
              <a:rPr lang="en-US" b="1" dirty="0"/>
              <a:t>is, a self-referential structure, in addition to other data, contains a pointer to a data that is of the same type as that of the structure.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consider the structure node given below.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sz="2000" b="1" dirty="0" smtClean="0"/>
              <a:t>struct </a:t>
            </a:r>
            <a:r>
              <a:rPr lang="en-US" sz="2000" b="1" dirty="0"/>
              <a:t>node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</a:t>
            </a:r>
            <a:r>
              <a:rPr lang="en-US" sz="2000" b="1" dirty="0" smtClean="0"/>
              <a:t>{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/>
              <a:t>val</a:t>
            </a:r>
            <a:r>
              <a:rPr lang="en-US" sz="2000" b="1" dirty="0"/>
              <a:t>;	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	</a:t>
            </a:r>
            <a:r>
              <a:rPr lang="en-US" sz="2000" b="1" dirty="0" smtClean="0"/>
              <a:t>struct</a:t>
            </a:r>
            <a:r>
              <a:rPr lang="en-US" sz="2000" b="1" dirty="0"/>
              <a:t>	node	*next;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</a:t>
            </a:r>
            <a:r>
              <a:rPr lang="en-US" sz="2000" b="1" dirty="0" smtClean="0"/>
              <a:t>}; </a:t>
            </a:r>
            <a:endParaRPr lang="tr-TR" sz="2000" b="1" dirty="0" smtClean="0"/>
          </a:p>
          <a:p>
            <a:r>
              <a:rPr lang="en-US" b="1" dirty="0"/>
              <a:t>Here, the structure node will contain two types of data: an integer </a:t>
            </a:r>
            <a:r>
              <a:rPr lang="en-US" b="1" dirty="0" err="1"/>
              <a:t>val</a:t>
            </a:r>
            <a:r>
              <a:rPr lang="en-US" b="1" dirty="0"/>
              <a:t> and a pointer next. </a:t>
            </a:r>
            <a:endParaRPr lang="tr-TR" b="1" dirty="0"/>
          </a:p>
          <a:p>
            <a:pPr marL="68580" indent="0">
              <a:buNone/>
            </a:pPr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/>
              <a:t>A structure is in many ways similar to a record. </a:t>
            </a:r>
            <a:endParaRPr lang="tr-TR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stores related information about an </a:t>
            </a:r>
            <a:r>
              <a:rPr lang="en-US" b="1" dirty="0" smtClean="0"/>
              <a:t>entity.</a:t>
            </a:r>
            <a:endParaRPr lang="tr-TR" b="1" dirty="0" smtClean="0"/>
          </a:p>
          <a:p>
            <a:r>
              <a:rPr lang="en-US" b="1" dirty="0" smtClean="0"/>
              <a:t>Structure </a:t>
            </a:r>
            <a:r>
              <a:rPr lang="en-US" b="1" dirty="0"/>
              <a:t>is basically a user-defined data type that can store related information (even of different data types) together.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major difference between a structure and an array is that an array can store only information of same data type.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is therefore a collection of variables under a single name.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variables within a structure are of different data types and each has a name that is used to select it from the structure.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Structure Declaration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is declared using the keyword struct followed by the structure name. </a:t>
            </a:r>
            <a:endParaRPr lang="tr-TR" b="1" dirty="0" smtClean="0"/>
          </a:p>
          <a:p>
            <a:r>
              <a:rPr lang="en-US" b="1" dirty="0" smtClean="0"/>
              <a:t>All </a:t>
            </a:r>
            <a:r>
              <a:rPr lang="en-US" b="1" dirty="0"/>
              <a:t>the variables of the structure are declared within the structure.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type is generally declared by using the following syntax: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struct </a:t>
            </a:r>
            <a:r>
              <a:rPr lang="en-US" b="1" dirty="0"/>
              <a:t>struct–name 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err="1" smtClean="0"/>
              <a:t>data_type</a:t>
            </a:r>
            <a:r>
              <a:rPr lang="en-US" b="1" dirty="0" smtClean="0"/>
              <a:t> </a:t>
            </a:r>
            <a:r>
              <a:rPr lang="en-US" b="1" dirty="0" err="1"/>
              <a:t>var</a:t>
            </a:r>
            <a:r>
              <a:rPr lang="en-US" b="1" dirty="0"/>
              <a:t>–name;</a:t>
            </a:r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err="1" smtClean="0"/>
              <a:t>data_type</a:t>
            </a:r>
            <a:r>
              <a:rPr lang="en-US" b="1" dirty="0" smtClean="0"/>
              <a:t> </a:t>
            </a:r>
            <a:r>
              <a:rPr lang="en-US" b="1" dirty="0" err="1"/>
              <a:t>var</a:t>
            </a:r>
            <a:r>
              <a:rPr lang="en-US" b="1" dirty="0"/>
              <a:t>–name;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............... </a:t>
            </a:r>
            <a:r>
              <a:rPr lang="en-US" b="1" dirty="0"/>
              <a:t>};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if we have to define a structure for a student, then the related information for a student probably would be: </a:t>
            </a:r>
            <a:r>
              <a:rPr lang="en-US" b="1" dirty="0" err="1"/>
              <a:t>roll_number</a:t>
            </a:r>
            <a:r>
              <a:rPr lang="en-US" b="1" dirty="0"/>
              <a:t>, name, course, and fees. </a:t>
            </a:r>
            <a:endParaRPr lang="tr-TR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structure can be declared as: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struct </a:t>
            </a:r>
            <a:r>
              <a:rPr lang="en-US" b="1" dirty="0"/>
              <a:t>student 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tr-TR" b="1" dirty="0" smtClean="0"/>
              <a:t>r_no</a:t>
            </a:r>
            <a:r>
              <a:rPr lang="en-US" b="1" dirty="0" smtClean="0"/>
              <a:t>;</a:t>
            </a:r>
            <a:r>
              <a:rPr lang="en-US" b="1" dirty="0"/>
              <a:t>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smtClean="0"/>
              <a:t>char</a:t>
            </a:r>
            <a:r>
              <a:rPr lang="tr-TR" b="1" dirty="0" smtClean="0"/>
              <a:t> </a:t>
            </a:r>
            <a:r>
              <a:rPr lang="en-US" b="1" dirty="0" smtClean="0"/>
              <a:t>name[20];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char</a:t>
            </a:r>
            <a:r>
              <a:rPr lang="tr-TR" b="1" dirty="0" smtClean="0"/>
              <a:t> </a:t>
            </a:r>
            <a:r>
              <a:rPr lang="en-US" b="1" dirty="0" smtClean="0"/>
              <a:t>course[20</a:t>
            </a:r>
            <a:r>
              <a:rPr lang="en-US" b="1" dirty="0"/>
              <a:t>]; 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smtClean="0"/>
              <a:t>float</a:t>
            </a:r>
            <a:r>
              <a:rPr lang="tr-TR" b="1" dirty="0" smtClean="0"/>
              <a:t> </a:t>
            </a:r>
            <a:r>
              <a:rPr lang="en-US" b="1" dirty="0" smtClean="0"/>
              <a:t>fees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};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Now the structure has become a user-defined data type. </a:t>
            </a:r>
            <a:endParaRPr lang="tr-TR" b="1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variable name declared within a structure is called a member of the structure.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structure declaration, however, does not allocate any memory or consume storage space. </a:t>
            </a:r>
            <a:endParaRPr lang="tr-TR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just gives a template that conveys to the C compiler how the structure would be laid out in the memory and also gives the details of member names. </a:t>
            </a:r>
            <a:endParaRPr lang="tr-TR" b="1" dirty="0" smtClean="0"/>
          </a:p>
          <a:p>
            <a:r>
              <a:rPr lang="en-US" b="1" dirty="0" smtClean="0"/>
              <a:t>Like </a:t>
            </a:r>
            <a:r>
              <a:rPr lang="en-US" b="1" dirty="0"/>
              <a:t>any other data type, memory is allocated for the structure when we declare a variable of the </a:t>
            </a:r>
            <a:r>
              <a:rPr lang="en-US" b="1" dirty="0" smtClean="0"/>
              <a:t>structure.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we can define a variable of student by writing: struct student stud1; </a:t>
            </a:r>
            <a:endParaRPr lang="tr-TR" b="1" dirty="0" smtClean="0"/>
          </a:p>
          <a:p>
            <a:r>
              <a:rPr lang="en-US" b="1" dirty="0" smtClean="0"/>
              <a:t>Here</a:t>
            </a:r>
            <a:r>
              <a:rPr lang="en-US" b="1" dirty="0"/>
              <a:t>, struct student is a data type and stud1 is a variable.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Look at another way of declaring variables. </a:t>
            </a:r>
            <a:endParaRPr lang="tr-TR" b="1" dirty="0"/>
          </a:p>
          <a:p>
            <a:r>
              <a:rPr lang="en-US" b="1" dirty="0" smtClean="0"/>
              <a:t>In </a:t>
            </a:r>
            <a:r>
              <a:rPr lang="en-US" b="1" dirty="0"/>
              <a:t>the following syntax, the variables are declared at the time of structure declaration. </a:t>
            </a:r>
            <a:endParaRPr lang="tr-TR" b="1" dirty="0"/>
          </a:p>
          <a:p>
            <a:pPr marL="68580" indent="0">
              <a:buNone/>
            </a:pP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struct </a:t>
            </a:r>
            <a:r>
              <a:rPr lang="en-US" b="1" dirty="0"/>
              <a:t>student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{ </a:t>
            </a:r>
            <a:endParaRPr lang="tr-TR" b="1" dirty="0" smtClean="0"/>
          </a:p>
          <a:p>
            <a:pPr marL="36576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tr-TR" b="1" dirty="0" smtClean="0"/>
              <a:t>r_no</a:t>
            </a:r>
            <a:r>
              <a:rPr lang="en-US" b="1" dirty="0" smtClean="0"/>
              <a:t>;</a:t>
            </a:r>
            <a:r>
              <a:rPr lang="en-US" b="1" dirty="0"/>
              <a:t>	</a:t>
            </a:r>
            <a:endParaRPr lang="tr-TR" b="1" dirty="0" smtClean="0"/>
          </a:p>
          <a:p>
            <a:pPr marL="365760" lvl="1" indent="0">
              <a:buNone/>
            </a:pPr>
            <a:r>
              <a:rPr lang="tr-TR" b="1" dirty="0"/>
              <a:t>c</a:t>
            </a:r>
            <a:r>
              <a:rPr lang="en-US" b="1" dirty="0" err="1" smtClean="0"/>
              <a:t>har</a:t>
            </a:r>
            <a:r>
              <a:rPr lang="tr-TR" b="1" dirty="0" smtClean="0"/>
              <a:t> </a:t>
            </a:r>
            <a:r>
              <a:rPr lang="en-US" b="1" dirty="0" smtClean="0"/>
              <a:t>name[20];</a:t>
            </a:r>
            <a:endParaRPr lang="tr-TR" b="1" dirty="0" smtClean="0"/>
          </a:p>
          <a:p>
            <a:pPr marL="365760" lvl="1" indent="0">
              <a:buNone/>
            </a:pPr>
            <a:r>
              <a:rPr lang="tr-TR" b="1" dirty="0" smtClean="0"/>
              <a:t>c</a:t>
            </a:r>
            <a:r>
              <a:rPr lang="en-US" b="1" dirty="0" err="1" smtClean="0"/>
              <a:t>har</a:t>
            </a:r>
            <a:r>
              <a:rPr lang="tr-TR" b="1" dirty="0" smtClean="0"/>
              <a:t> </a:t>
            </a:r>
            <a:r>
              <a:rPr lang="en-US" b="1" dirty="0" smtClean="0"/>
              <a:t>course[20</a:t>
            </a:r>
            <a:r>
              <a:rPr lang="en-US" b="1" dirty="0"/>
              <a:t>]; 	</a:t>
            </a:r>
            <a:endParaRPr lang="tr-TR" b="1" dirty="0" smtClean="0"/>
          </a:p>
          <a:p>
            <a:pPr marL="365760" lvl="1" indent="0">
              <a:buNone/>
            </a:pPr>
            <a:r>
              <a:rPr lang="tr-TR" b="1" dirty="0"/>
              <a:t>f</a:t>
            </a:r>
            <a:r>
              <a:rPr lang="en-US" b="1" dirty="0" err="1" smtClean="0"/>
              <a:t>loat</a:t>
            </a:r>
            <a:r>
              <a:rPr lang="tr-TR" b="1" dirty="0" smtClean="0"/>
              <a:t> </a:t>
            </a:r>
            <a:r>
              <a:rPr lang="en-US" b="1" dirty="0" smtClean="0"/>
              <a:t>fees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} </a:t>
            </a:r>
            <a:r>
              <a:rPr lang="en-US" b="1" dirty="0"/>
              <a:t>stud1, stud2; </a:t>
            </a:r>
            <a:endParaRPr lang="tr-TR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this declaration we declare two variables stud1 and stud2 of the structure student. </a:t>
            </a:r>
            <a:endParaRPr lang="tr-TR" b="1" dirty="0" smtClean="0"/>
          </a:p>
          <a:p>
            <a:r>
              <a:rPr lang="en-US" b="1" dirty="0" smtClean="0"/>
              <a:t>So </a:t>
            </a:r>
            <a:r>
              <a:rPr lang="en-US" b="1" dirty="0"/>
              <a:t>if you want to declare more than one variable of the structure, then separate the variables using a comma. </a:t>
            </a:r>
            <a:endParaRPr lang="tr-TR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we declare variables of the structure, separate memory is allocated for each variable.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/>
              <a:t>Last but not the least, structure member names and names of the structure follow the same rules as laid down for the names of ordinary </a:t>
            </a:r>
            <a:r>
              <a:rPr lang="en-US" b="1" dirty="0" smtClean="0"/>
              <a:t>variables.</a:t>
            </a:r>
            <a:endParaRPr lang="tr-TR" b="1" dirty="0" smtClean="0"/>
          </a:p>
          <a:p>
            <a:r>
              <a:rPr lang="en-US" b="1" dirty="0" smtClean="0"/>
              <a:t>However</a:t>
            </a:r>
            <a:r>
              <a:rPr lang="en-US" b="1" dirty="0"/>
              <a:t>, care should be taken to ensure that the name of structure and the name of a structure member should not be the same. </a:t>
            </a:r>
            <a:endParaRPr lang="tr-TR" b="1" dirty="0" smtClean="0"/>
          </a:p>
          <a:p>
            <a:r>
              <a:rPr lang="en-US" b="1" dirty="0" smtClean="0"/>
              <a:t>Moreover</a:t>
            </a:r>
            <a:r>
              <a:rPr lang="en-US" b="1" dirty="0"/>
              <a:t>, structure name and its variable name should also be different. 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Typedef Declarations </a:t>
            </a:r>
            <a:endParaRPr lang="tr-TR" sz="2600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typedef (derived from type definition) keyword enables the programmer to create a new data type name by using an existing data type. </a:t>
            </a:r>
            <a:endParaRPr lang="tr-TR" b="1" dirty="0" smtClean="0"/>
          </a:p>
          <a:p>
            <a:r>
              <a:rPr lang="en-US" b="1" dirty="0" smtClean="0"/>
              <a:t>By </a:t>
            </a:r>
            <a:r>
              <a:rPr lang="en-US" b="1" dirty="0"/>
              <a:t>using typedef, no new data is created, rather an </a:t>
            </a:r>
            <a:r>
              <a:rPr lang="en-US" b="1" dirty="0" smtClean="0"/>
              <a:t>alternate </a:t>
            </a:r>
            <a:r>
              <a:rPr lang="en-US" b="1" dirty="0"/>
              <a:t>name is given to a known data type.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general syntax of using the typedef keyword is given as: typedef </a:t>
            </a:r>
            <a:r>
              <a:rPr lang="en-US" b="1" dirty="0" err="1"/>
              <a:t>existing_data_type</a:t>
            </a:r>
            <a:r>
              <a:rPr lang="en-US" b="1" dirty="0"/>
              <a:t> </a:t>
            </a:r>
            <a:r>
              <a:rPr lang="en-US" b="1" dirty="0" err="1" smtClean="0"/>
              <a:t>new_data_type</a:t>
            </a:r>
            <a:r>
              <a:rPr lang="en-US" b="1" dirty="0" smtClean="0"/>
              <a:t>;</a:t>
            </a:r>
            <a:endParaRPr lang="tr-TR" b="1" dirty="0" smtClean="0"/>
          </a:p>
          <a:p>
            <a:r>
              <a:rPr lang="en-US" b="1" dirty="0" smtClean="0"/>
              <a:t>Note </a:t>
            </a:r>
            <a:r>
              <a:rPr lang="en-US" b="1" dirty="0"/>
              <a:t>that typedef statement does not occupy any memory; it simply defines a new type.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if we write typedef </a:t>
            </a:r>
            <a:r>
              <a:rPr lang="en-US" b="1" dirty="0" err="1"/>
              <a:t>int</a:t>
            </a:r>
            <a:r>
              <a:rPr lang="en-US" b="1" dirty="0"/>
              <a:t> INTEGER; then INTEGER is the new name of data type int. </a:t>
            </a:r>
            <a:endParaRPr lang="tr-TR" b="1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declare variables using the new data type name, precede the variable name with the data type name (new). </a:t>
            </a:r>
            <a:endParaRPr lang="tr-TR" b="1" dirty="0" smtClean="0"/>
          </a:p>
          <a:p>
            <a:r>
              <a:rPr lang="en-US" b="1" dirty="0" smtClean="0"/>
              <a:t>Therefore</a:t>
            </a:r>
            <a:r>
              <a:rPr lang="en-US" b="1" dirty="0"/>
              <a:t>, to define an integer variable, we may now write INTEGER </a:t>
            </a:r>
            <a:r>
              <a:rPr lang="en-US" b="1" dirty="0" err="1"/>
              <a:t>num</a:t>
            </a:r>
            <a:r>
              <a:rPr lang="en-US" b="1" dirty="0"/>
              <a:t>=5;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When we precede a struct name with the typedef keyword, then the struct becomes a new type. </a:t>
            </a:r>
            <a:endParaRPr lang="tr-TR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is used to make the construct shorter with more meaningful names for types already defined by C or for types that you have declared.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consider the following declaration: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typedef </a:t>
            </a:r>
            <a:r>
              <a:rPr lang="en-US" b="1" dirty="0"/>
              <a:t>struct </a:t>
            </a:r>
            <a:r>
              <a:rPr lang="en-US" b="1" dirty="0" smtClean="0"/>
              <a:t>student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r_no</a:t>
            </a:r>
            <a:r>
              <a:rPr lang="en-US" b="1" dirty="0"/>
              <a:t>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char</a:t>
            </a:r>
            <a:r>
              <a:rPr lang="en-US" b="1" dirty="0"/>
              <a:t>	name[20];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char</a:t>
            </a:r>
            <a:r>
              <a:rPr lang="en-US" b="1" dirty="0"/>
              <a:t>	course[20];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float</a:t>
            </a:r>
            <a:r>
              <a:rPr lang="en-US" b="1" dirty="0"/>
              <a:t>	fees;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}</a:t>
            </a:r>
            <a:r>
              <a:rPr lang="tr-TR" b="1" dirty="0" smtClean="0"/>
              <a:t>Student</a:t>
            </a:r>
            <a:r>
              <a:rPr lang="en-US" b="1" dirty="0" smtClean="0"/>
              <a:t>; </a:t>
            </a:r>
            <a:endParaRPr lang="tr-TR" b="1" dirty="0" smtClean="0"/>
          </a:p>
          <a:p>
            <a:r>
              <a:rPr lang="en-US" b="1" dirty="0" smtClean="0"/>
              <a:t>Now </a:t>
            </a:r>
            <a:r>
              <a:rPr lang="en-US" b="1" dirty="0"/>
              <a:t>that you have preceded the structure’s name with the typedef keyword, </a:t>
            </a:r>
            <a:r>
              <a:rPr lang="tr-TR" b="1" dirty="0" smtClean="0"/>
              <a:t>S</a:t>
            </a:r>
            <a:r>
              <a:rPr lang="en-US" b="1" dirty="0" err="1" smtClean="0"/>
              <a:t>tudent</a:t>
            </a:r>
            <a:r>
              <a:rPr lang="en-US" b="1" dirty="0" smtClean="0"/>
              <a:t> </a:t>
            </a:r>
            <a:r>
              <a:rPr lang="en-US" b="1" dirty="0"/>
              <a:t>becomes a new data </a:t>
            </a:r>
            <a:r>
              <a:rPr lang="en-US" b="1" dirty="0" smtClean="0"/>
              <a:t>type.</a:t>
            </a:r>
            <a:endParaRPr lang="tr-TR" b="1" dirty="0" smtClean="0"/>
          </a:p>
          <a:p>
            <a:r>
              <a:rPr lang="en-US" b="1" dirty="0" smtClean="0"/>
              <a:t>Therefore</a:t>
            </a:r>
            <a:r>
              <a:rPr lang="en-US" b="1" dirty="0"/>
              <a:t>, now you can straightaway declare the variables of this new data type as you declare the variables of type </a:t>
            </a:r>
            <a:r>
              <a:rPr lang="en-US" b="1" dirty="0" err="1"/>
              <a:t>int</a:t>
            </a:r>
            <a:r>
              <a:rPr lang="en-US" b="1" dirty="0"/>
              <a:t>, float, char, double, etc. </a:t>
            </a:r>
            <a:endParaRPr lang="tr-TR" b="1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declare a variable of structure student, you may write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S</a:t>
            </a:r>
            <a:r>
              <a:rPr lang="en-US" b="1" dirty="0" err="1" smtClean="0"/>
              <a:t>tudent</a:t>
            </a:r>
            <a:r>
              <a:rPr lang="en-US" b="1" dirty="0" smtClean="0"/>
              <a:t> </a:t>
            </a:r>
            <a:r>
              <a:rPr lang="en-US" b="1" dirty="0"/>
              <a:t>stud1; </a:t>
            </a:r>
            <a:endParaRPr lang="tr-TR" b="1" dirty="0" smtClean="0"/>
          </a:p>
          <a:p>
            <a:r>
              <a:rPr lang="en-US" b="1" dirty="0" smtClean="0"/>
              <a:t>Note </a:t>
            </a:r>
            <a:r>
              <a:rPr lang="en-US" b="1" dirty="0"/>
              <a:t>that we have not written struct student stud1. 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16662</TotalTime>
  <Words>1730</Words>
  <Application>Microsoft Office PowerPoint</Application>
  <PresentationFormat>On-screen Show (4:3)</PresentationFormat>
  <Paragraphs>333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2</vt:lpstr>
      <vt:lpstr>Austin</vt:lpstr>
      <vt:lpstr>COM2067/ COM267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Nested Structures</vt:lpstr>
      <vt:lpstr>Nested Structures</vt:lpstr>
      <vt:lpstr>Nested Structures</vt:lpstr>
      <vt:lpstr>Arrays Of Structures</vt:lpstr>
      <vt:lpstr>Arrays Of Structures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Self-Referential Structures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COM267</dc:title>
  <dc:creator>AR</dc:creator>
  <cp:lastModifiedBy>Microsoft account</cp:lastModifiedBy>
  <cp:revision>618</cp:revision>
  <dcterms:created xsi:type="dcterms:W3CDTF">2006-08-16T00:00:00Z</dcterms:created>
  <dcterms:modified xsi:type="dcterms:W3CDTF">2022-10-05T18:39:58Z</dcterms:modified>
</cp:coreProperties>
</file>