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1" r:id="rId94"/>
    <p:sldId id="352" r:id="rId95"/>
    <p:sldId id="353" r:id="rId96"/>
    <p:sldId id="355" r:id="rId97"/>
    <p:sldId id="356" r:id="rId98"/>
    <p:sldId id="357" r:id="rId99"/>
    <p:sldId id="358" r:id="rId100"/>
    <p:sldId id="359" r:id="rId101"/>
    <p:sldId id="360" r:id="rId102"/>
    <p:sldId id="361" r:id="rId103"/>
    <p:sldId id="362" r:id="rId104"/>
    <p:sldId id="364" r:id="rId105"/>
    <p:sldId id="367" r:id="rId106"/>
    <p:sldId id="365" r:id="rId107"/>
    <p:sldId id="368" r:id="rId108"/>
    <p:sldId id="369" r:id="rId109"/>
  </p:sldIdLst>
  <p:sldSz cx="9144000" cy="6858000" type="screen4x3"/>
  <p:notesSz cx="6858000" cy="9144000"/>
  <p:embeddedFontLst>
    <p:embeddedFont>
      <p:font typeface="Calibri" panose="020F0502020204030204" pitchFamily="34" charset="0"/>
      <p:regular r:id="rId111"/>
      <p:bold r:id="rId112"/>
      <p:italic r:id="rId113"/>
      <p:boldItalic r:id="rId114"/>
    </p:embeddedFont>
    <p:embeddedFont>
      <p:font typeface="Century Gothic" panose="020B0502020202020204" pitchFamily="34" charset="0"/>
      <p:regular r:id="rId115"/>
      <p:bold r:id="rId116"/>
      <p:italic r:id="rId117"/>
      <p:boldItalic r:id="rId1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4" roundtripDataSignature="AMtx7mjoM3UGjpr9Qg6SUqHvhHda6Eyw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7.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2.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3.fntdata"/><Relationship Id="rId118" Type="http://schemas.openxmlformats.org/officeDocument/2006/relationships/font" Target="fonts/font8.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customschemas.google.com/relationships/presentationmetadata" Target="meta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4.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32310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2746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0" name="Google Shape;34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2025622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5" name="Google Shape;1255;p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6" name="Google Shape;1256;p1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100</a:t>
            </a:fld>
            <a:endParaRPr/>
          </a:p>
        </p:txBody>
      </p:sp>
    </p:spTree>
    <p:extLst>
      <p:ext uri="{BB962C8B-B14F-4D97-AF65-F5344CB8AC3E}">
        <p14:creationId xmlns:p14="http://schemas.microsoft.com/office/powerpoint/2010/main" val="8741523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5" name="Google Shape;1265;p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66" name="Google Shape;1266;p1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101</a:t>
            </a:fld>
            <a:endParaRPr/>
          </a:p>
        </p:txBody>
      </p:sp>
    </p:spTree>
    <p:extLst>
      <p:ext uri="{BB962C8B-B14F-4D97-AF65-F5344CB8AC3E}">
        <p14:creationId xmlns:p14="http://schemas.microsoft.com/office/powerpoint/2010/main" val="20754305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4" name="Google Shape;1274;p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75" name="Google Shape;1275;p1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102</a:t>
            </a:fld>
            <a:endParaRPr/>
          </a:p>
        </p:txBody>
      </p:sp>
    </p:spTree>
    <p:extLst>
      <p:ext uri="{BB962C8B-B14F-4D97-AF65-F5344CB8AC3E}">
        <p14:creationId xmlns:p14="http://schemas.microsoft.com/office/powerpoint/2010/main" val="243395159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3" name="Google Shape;1283;p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84" name="Google Shape;1284;p1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103</a:t>
            </a:fld>
            <a:endParaRPr/>
          </a:p>
        </p:txBody>
      </p:sp>
    </p:spTree>
    <p:extLst>
      <p:ext uri="{BB962C8B-B14F-4D97-AF65-F5344CB8AC3E}">
        <p14:creationId xmlns:p14="http://schemas.microsoft.com/office/powerpoint/2010/main" val="114148597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3" name="Google Shape;1303;p1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04" name="Google Shape;1304;p1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104</a:t>
            </a:fld>
            <a:endParaRPr/>
          </a:p>
        </p:txBody>
      </p:sp>
    </p:spTree>
    <p:extLst>
      <p:ext uri="{BB962C8B-B14F-4D97-AF65-F5344CB8AC3E}">
        <p14:creationId xmlns:p14="http://schemas.microsoft.com/office/powerpoint/2010/main" val="177406103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0" name="Google Shape;1330;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31" name="Google Shape;1331;p1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105</a:t>
            </a:fld>
            <a:endParaRPr/>
          </a:p>
        </p:txBody>
      </p:sp>
    </p:spTree>
    <p:extLst>
      <p:ext uri="{BB962C8B-B14F-4D97-AF65-F5344CB8AC3E}">
        <p14:creationId xmlns:p14="http://schemas.microsoft.com/office/powerpoint/2010/main" val="63424691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2" name="Google Shape;1312;p1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3" name="Google Shape;1313;p1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106</a:t>
            </a:fld>
            <a:endParaRPr/>
          </a:p>
        </p:txBody>
      </p:sp>
    </p:spTree>
    <p:extLst>
      <p:ext uri="{BB962C8B-B14F-4D97-AF65-F5344CB8AC3E}">
        <p14:creationId xmlns:p14="http://schemas.microsoft.com/office/powerpoint/2010/main" val="84947892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9" name="Google Shape;1339;p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40" name="Google Shape;1340;p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107</a:t>
            </a:fld>
            <a:endParaRPr/>
          </a:p>
        </p:txBody>
      </p:sp>
    </p:spTree>
    <p:extLst>
      <p:ext uri="{BB962C8B-B14F-4D97-AF65-F5344CB8AC3E}">
        <p14:creationId xmlns:p14="http://schemas.microsoft.com/office/powerpoint/2010/main" val="326067585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9" name="Google Shape;1349;p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50" name="Google Shape;1350;p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108</a:t>
            </a:fld>
            <a:endParaRPr/>
          </a:p>
        </p:txBody>
      </p:sp>
    </p:spTree>
    <p:extLst>
      <p:ext uri="{BB962C8B-B14F-4D97-AF65-F5344CB8AC3E}">
        <p14:creationId xmlns:p14="http://schemas.microsoft.com/office/powerpoint/2010/main" val="319627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9" name="Google Shape;34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057292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426760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8" name="Google Shape;36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825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7" name="Google Shape;37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802037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7" name="Google Shape;387;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65952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6" name="Google Shape;39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476108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6" name="Google Shape;40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615948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5" name="Google Shape;415;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601823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5" name="Google Shape;42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427306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827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4" name="Google Shape;434;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941637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4" name="Google Shape;444;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37158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4" name="Google Shape;45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411949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4" name="Google Shape;464;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479899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5" name="Google Shape;475;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43356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4" name="Google Shape;484;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628790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4" name="Google Shape;494;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498901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3" name="Google Shape;50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4" name="Google Shape;504;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061943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4" name="Google Shape;514;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792169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4" name="Google Shape;524;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64065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674386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eb67fd084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g9eb67fd084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9eb67fd084_0_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239742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4" name="Google Shape;54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5" name="Google Shape;545;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3894711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9eb67fd084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g9eb67fd08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g9eb67fd084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706274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6" name="Google Shape;566;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3968554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6" name="Google Shape;576;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2340501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5" name="Google Shape;585;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656842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5" name="Google Shape;595;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247920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6" name="Google Shape;606;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27668602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6" name="Google Shape;616;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3556929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6" name="Google Shape;62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7" name="Google Shape;627;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258763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8253668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7" name="Google Shape;63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1707558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8" name="Google Shape;648;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36746794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7" name="Google Shape;65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8" name="Google Shape;658;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17949541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7" name="Google Shape;667;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944887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5" name="Google Shape;675;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6" name="Google Shape;676;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1273866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5" name="Google Shape;68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3515977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4" name="Google Shape;69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30156883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4" name="Google Shape;704;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23810180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Google Shape;712;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3" name="Google Shape;713;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24093796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2" name="Google Shape;72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3" name="Google Shape;723;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extLst>
      <p:ext uri="{BB962C8B-B14F-4D97-AF65-F5344CB8AC3E}">
        <p14:creationId xmlns:p14="http://schemas.microsoft.com/office/powerpoint/2010/main" val="3330456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1" name="Google Shape;29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758882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2" name="Google Shape;732;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3" name="Google Shape;733;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13782667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1" name="Google Shape;74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2" name="Google Shape;742;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20075345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1" name="Google Shape;75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2" name="Google Shape;75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extLst>
      <p:ext uri="{BB962C8B-B14F-4D97-AF65-F5344CB8AC3E}">
        <p14:creationId xmlns:p14="http://schemas.microsoft.com/office/powerpoint/2010/main" val="29641901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2" name="Google Shape;76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3" name="Google Shape;763;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3617319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3" name="Google Shape;773;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extLst>
      <p:ext uri="{BB962C8B-B14F-4D97-AF65-F5344CB8AC3E}">
        <p14:creationId xmlns:p14="http://schemas.microsoft.com/office/powerpoint/2010/main" val="21839901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4" name="Google Shape;784;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extLst>
      <p:ext uri="{BB962C8B-B14F-4D97-AF65-F5344CB8AC3E}">
        <p14:creationId xmlns:p14="http://schemas.microsoft.com/office/powerpoint/2010/main" val="3726362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41973017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3" name="Google Shape;803;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extLst>
      <p:ext uri="{BB962C8B-B14F-4D97-AF65-F5344CB8AC3E}">
        <p14:creationId xmlns:p14="http://schemas.microsoft.com/office/powerpoint/2010/main" val="2738119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3" name="Google Shape;813;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extLst>
      <p:ext uri="{BB962C8B-B14F-4D97-AF65-F5344CB8AC3E}">
        <p14:creationId xmlns:p14="http://schemas.microsoft.com/office/powerpoint/2010/main" val="23810320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2" name="Google Shape;822;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3" name="Google Shape;823;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extLst>
      <p:ext uri="{BB962C8B-B14F-4D97-AF65-F5344CB8AC3E}">
        <p14:creationId xmlns:p14="http://schemas.microsoft.com/office/powerpoint/2010/main" val="954577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1" name="Google Shape;3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641636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Google Shape;832;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3" name="Google Shape;833;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extLst>
      <p:ext uri="{BB962C8B-B14F-4D97-AF65-F5344CB8AC3E}">
        <p14:creationId xmlns:p14="http://schemas.microsoft.com/office/powerpoint/2010/main" val="2368042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Google Shape;841;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2" name="Google Shape;842;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extLst>
      <p:ext uri="{BB962C8B-B14F-4D97-AF65-F5344CB8AC3E}">
        <p14:creationId xmlns:p14="http://schemas.microsoft.com/office/powerpoint/2010/main" val="22430700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0" name="Google Shape;850;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1" name="Google Shape;851;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extLst>
      <p:ext uri="{BB962C8B-B14F-4D97-AF65-F5344CB8AC3E}">
        <p14:creationId xmlns:p14="http://schemas.microsoft.com/office/powerpoint/2010/main" val="17048394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9" name="Google Shape;859;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0" name="Google Shape;860;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extLst>
      <p:ext uri="{BB962C8B-B14F-4D97-AF65-F5344CB8AC3E}">
        <p14:creationId xmlns:p14="http://schemas.microsoft.com/office/powerpoint/2010/main" val="42370005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8" name="Google Shape;868;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9" name="Google Shape;869;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extLst>
      <p:ext uri="{BB962C8B-B14F-4D97-AF65-F5344CB8AC3E}">
        <p14:creationId xmlns:p14="http://schemas.microsoft.com/office/powerpoint/2010/main" val="27651883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8" name="Google Shape;878;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extLst>
      <p:ext uri="{BB962C8B-B14F-4D97-AF65-F5344CB8AC3E}">
        <p14:creationId xmlns:p14="http://schemas.microsoft.com/office/powerpoint/2010/main" val="26924614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7" name="Google Shape;887;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extLst>
      <p:ext uri="{BB962C8B-B14F-4D97-AF65-F5344CB8AC3E}">
        <p14:creationId xmlns:p14="http://schemas.microsoft.com/office/powerpoint/2010/main" val="16949634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6" name="Google Shape;896;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7" name="Google Shape;897;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extLst>
      <p:ext uri="{BB962C8B-B14F-4D97-AF65-F5344CB8AC3E}">
        <p14:creationId xmlns:p14="http://schemas.microsoft.com/office/powerpoint/2010/main" val="9832189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7" name="Google Shape;907;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8" name="Google Shape;908;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extLst>
      <p:ext uri="{BB962C8B-B14F-4D97-AF65-F5344CB8AC3E}">
        <p14:creationId xmlns:p14="http://schemas.microsoft.com/office/powerpoint/2010/main" val="1502263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7" name="Google Shape;917;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extLst>
      <p:ext uri="{BB962C8B-B14F-4D97-AF65-F5344CB8AC3E}">
        <p14:creationId xmlns:p14="http://schemas.microsoft.com/office/powerpoint/2010/main" val="297733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382921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6" name="Google Shape;926;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7" name="Google Shape;927;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extLst>
      <p:ext uri="{BB962C8B-B14F-4D97-AF65-F5344CB8AC3E}">
        <p14:creationId xmlns:p14="http://schemas.microsoft.com/office/powerpoint/2010/main" val="17138809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6" name="Google Shape;936;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37" name="Google Shape;937;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extLst>
      <p:ext uri="{BB962C8B-B14F-4D97-AF65-F5344CB8AC3E}">
        <p14:creationId xmlns:p14="http://schemas.microsoft.com/office/powerpoint/2010/main" val="3075876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47" name="Google Shape;947;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extLst>
      <p:ext uri="{BB962C8B-B14F-4D97-AF65-F5344CB8AC3E}">
        <p14:creationId xmlns:p14="http://schemas.microsoft.com/office/powerpoint/2010/main" val="41741537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6" name="Google Shape;956;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7" name="Google Shape;957;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extLst>
      <p:ext uri="{BB962C8B-B14F-4D97-AF65-F5344CB8AC3E}">
        <p14:creationId xmlns:p14="http://schemas.microsoft.com/office/powerpoint/2010/main" val="4616926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6" name="Google Shape;966;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67" name="Google Shape;967;p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extLst>
      <p:ext uri="{BB962C8B-B14F-4D97-AF65-F5344CB8AC3E}">
        <p14:creationId xmlns:p14="http://schemas.microsoft.com/office/powerpoint/2010/main" val="36072198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6" name="Google Shape;976;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7" name="Google Shape;977;p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extLst>
      <p:ext uri="{BB962C8B-B14F-4D97-AF65-F5344CB8AC3E}">
        <p14:creationId xmlns:p14="http://schemas.microsoft.com/office/powerpoint/2010/main" val="30793764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5" name="Google Shape;985;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6" name="Google Shape;986;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extLst>
      <p:ext uri="{BB962C8B-B14F-4D97-AF65-F5344CB8AC3E}">
        <p14:creationId xmlns:p14="http://schemas.microsoft.com/office/powerpoint/2010/main" val="4195479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5" name="Google Shape;1005;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6" name="Google Shape;1006;p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extLst>
      <p:ext uri="{BB962C8B-B14F-4D97-AF65-F5344CB8AC3E}">
        <p14:creationId xmlns:p14="http://schemas.microsoft.com/office/powerpoint/2010/main" val="1871874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4" name="Google Shape;1014;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15" name="Google Shape;1015;p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extLst>
      <p:ext uri="{BB962C8B-B14F-4D97-AF65-F5344CB8AC3E}">
        <p14:creationId xmlns:p14="http://schemas.microsoft.com/office/powerpoint/2010/main" val="8908984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4" name="Google Shape;1024;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25" name="Google Shape;1025;p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extLst>
      <p:ext uri="{BB962C8B-B14F-4D97-AF65-F5344CB8AC3E}">
        <p14:creationId xmlns:p14="http://schemas.microsoft.com/office/powerpoint/2010/main" val="1139979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8599557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4" name="Google Shape;1034;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5" name="Google Shape;1035;p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extLst>
      <p:ext uri="{BB962C8B-B14F-4D97-AF65-F5344CB8AC3E}">
        <p14:creationId xmlns:p14="http://schemas.microsoft.com/office/powerpoint/2010/main" val="29131332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4" name="Google Shape;1044;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5" name="Google Shape;1045;p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81</a:t>
            </a:fld>
            <a:endParaRPr/>
          </a:p>
        </p:txBody>
      </p:sp>
    </p:spTree>
    <p:extLst>
      <p:ext uri="{BB962C8B-B14F-4D97-AF65-F5344CB8AC3E}">
        <p14:creationId xmlns:p14="http://schemas.microsoft.com/office/powerpoint/2010/main" val="37503524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4" name="Google Shape;1054;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5" name="Google Shape;1055;p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extLst>
      <p:ext uri="{BB962C8B-B14F-4D97-AF65-F5344CB8AC3E}">
        <p14:creationId xmlns:p14="http://schemas.microsoft.com/office/powerpoint/2010/main" val="13397822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4" name="Google Shape;1064;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65" name="Google Shape;1065;p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83</a:t>
            </a:fld>
            <a:endParaRPr/>
          </a:p>
        </p:txBody>
      </p:sp>
    </p:spTree>
    <p:extLst>
      <p:ext uri="{BB962C8B-B14F-4D97-AF65-F5344CB8AC3E}">
        <p14:creationId xmlns:p14="http://schemas.microsoft.com/office/powerpoint/2010/main" val="100875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4" name="Google Shape;1074;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5" name="Google Shape;1075;p1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84</a:t>
            </a:fld>
            <a:endParaRPr/>
          </a:p>
        </p:txBody>
      </p:sp>
    </p:spTree>
    <p:extLst>
      <p:ext uri="{BB962C8B-B14F-4D97-AF65-F5344CB8AC3E}">
        <p14:creationId xmlns:p14="http://schemas.microsoft.com/office/powerpoint/2010/main" val="14451931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85" name="Google Shape;1085;p10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85</a:t>
            </a:fld>
            <a:endParaRPr/>
          </a:p>
        </p:txBody>
      </p:sp>
    </p:spTree>
    <p:extLst>
      <p:ext uri="{BB962C8B-B14F-4D97-AF65-F5344CB8AC3E}">
        <p14:creationId xmlns:p14="http://schemas.microsoft.com/office/powerpoint/2010/main" val="36971218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4" name="Google Shape;1094;p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95" name="Google Shape;1095;p10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extLst>
      <p:ext uri="{BB962C8B-B14F-4D97-AF65-F5344CB8AC3E}">
        <p14:creationId xmlns:p14="http://schemas.microsoft.com/office/powerpoint/2010/main" val="230850508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3" name="Google Shape;1103;p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4" name="Google Shape;1104;p1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87</a:t>
            </a:fld>
            <a:endParaRPr/>
          </a:p>
        </p:txBody>
      </p:sp>
    </p:spTree>
    <p:extLst>
      <p:ext uri="{BB962C8B-B14F-4D97-AF65-F5344CB8AC3E}">
        <p14:creationId xmlns:p14="http://schemas.microsoft.com/office/powerpoint/2010/main" val="38492786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2" name="Google Shape;1112;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13" name="Google Shape;1113;p1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extLst>
      <p:ext uri="{BB962C8B-B14F-4D97-AF65-F5344CB8AC3E}">
        <p14:creationId xmlns:p14="http://schemas.microsoft.com/office/powerpoint/2010/main" val="4222739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1" name="Google Shape;1121;p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22" name="Google Shape;1122;p1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extLst>
      <p:ext uri="{BB962C8B-B14F-4D97-AF65-F5344CB8AC3E}">
        <p14:creationId xmlns:p14="http://schemas.microsoft.com/office/powerpoint/2010/main" val="195615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0" name="Google Shape;33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70927646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0" name="Google Shape;113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1" name="Google Shape;1131;p10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extLst>
      <p:ext uri="{BB962C8B-B14F-4D97-AF65-F5344CB8AC3E}">
        <p14:creationId xmlns:p14="http://schemas.microsoft.com/office/powerpoint/2010/main" val="1569483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9" name="Google Shape;1139;p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0" name="Google Shape;1140;p1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a:p>
        </p:txBody>
      </p:sp>
    </p:spTree>
    <p:extLst>
      <p:ext uri="{BB962C8B-B14F-4D97-AF65-F5344CB8AC3E}">
        <p14:creationId xmlns:p14="http://schemas.microsoft.com/office/powerpoint/2010/main" val="1110572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8" name="Google Shape;1148;p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9" name="Google Shape;1149;p1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a:p>
        </p:txBody>
      </p:sp>
    </p:spTree>
    <p:extLst>
      <p:ext uri="{BB962C8B-B14F-4D97-AF65-F5344CB8AC3E}">
        <p14:creationId xmlns:p14="http://schemas.microsoft.com/office/powerpoint/2010/main" val="7690258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7" name="Google Shape;1177;p1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78" name="Google Shape;1178;p1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extLst>
      <p:ext uri="{BB962C8B-B14F-4D97-AF65-F5344CB8AC3E}">
        <p14:creationId xmlns:p14="http://schemas.microsoft.com/office/powerpoint/2010/main" val="33289609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6" name="Google Shape;1186;p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87" name="Google Shape;1187;p1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94</a:t>
            </a:fld>
            <a:endParaRPr/>
          </a:p>
        </p:txBody>
      </p:sp>
    </p:spTree>
    <p:extLst>
      <p:ext uri="{BB962C8B-B14F-4D97-AF65-F5344CB8AC3E}">
        <p14:creationId xmlns:p14="http://schemas.microsoft.com/office/powerpoint/2010/main" val="368534543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6" name="Google Shape;1196;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97" name="Google Shape;1197;p1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95</a:t>
            </a:fld>
            <a:endParaRPr/>
          </a:p>
        </p:txBody>
      </p:sp>
    </p:spTree>
    <p:extLst>
      <p:ext uri="{BB962C8B-B14F-4D97-AF65-F5344CB8AC3E}">
        <p14:creationId xmlns:p14="http://schemas.microsoft.com/office/powerpoint/2010/main" val="338222984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5" name="Google Shape;1215;p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16" name="Google Shape;1216;p1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96</a:t>
            </a:fld>
            <a:endParaRPr/>
          </a:p>
        </p:txBody>
      </p:sp>
    </p:spTree>
    <p:extLst>
      <p:ext uri="{BB962C8B-B14F-4D97-AF65-F5344CB8AC3E}">
        <p14:creationId xmlns:p14="http://schemas.microsoft.com/office/powerpoint/2010/main" val="39037690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5" name="Google Shape;1225;p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6" name="Google Shape;1226;p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97</a:t>
            </a:fld>
            <a:endParaRPr/>
          </a:p>
        </p:txBody>
      </p:sp>
    </p:spTree>
    <p:extLst>
      <p:ext uri="{BB962C8B-B14F-4D97-AF65-F5344CB8AC3E}">
        <p14:creationId xmlns:p14="http://schemas.microsoft.com/office/powerpoint/2010/main" val="10372255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5" name="Google Shape;1235;p1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36" name="Google Shape;1236;p1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a:p>
        </p:txBody>
      </p:sp>
    </p:spTree>
    <p:extLst>
      <p:ext uri="{BB962C8B-B14F-4D97-AF65-F5344CB8AC3E}">
        <p14:creationId xmlns:p14="http://schemas.microsoft.com/office/powerpoint/2010/main" val="424747507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5" name="Google Shape;1245;p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46" name="Google Shape;1246;p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99</a:t>
            </a:fld>
            <a:endParaRPr/>
          </a:p>
        </p:txBody>
      </p:sp>
    </p:spTree>
    <p:extLst>
      <p:ext uri="{BB962C8B-B14F-4D97-AF65-F5344CB8AC3E}">
        <p14:creationId xmlns:p14="http://schemas.microsoft.com/office/powerpoint/2010/main" val="211999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132"/>
          <p:cNvGrpSpPr/>
          <p:nvPr/>
        </p:nvGrpSpPr>
        <p:grpSpPr>
          <a:xfrm>
            <a:off x="-644959" y="0"/>
            <a:ext cx="10458653" cy="7117071"/>
            <a:chOff x="-644959" y="0"/>
            <a:chExt cx="10458653" cy="7117071"/>
          </a:xfrm>
        </p:grpSpPr>
        <p:grpSp>
          <p:nvGrpSpPr>
            <p:cNvPr id="59" name="Google Shape;59;p132"/>
            <p:cNvGrpSpPr/>
            <p:nvPr/>
          </p:nvGrpSpPr>
          <p:grpSpPr>
            <a:xfrm>
              <a:off x="0" y="0"/>
              <a:ext cx="9144000" cy="6858000"/>
              <a:chOff x="0" y="0"/>
              <a:chExt cx="9144000" cy="6858000"/>
            </a:xfrm>
          </p:grpSpPr>
          <p:grpSp>
            <p:nvGrpSpPr>
              <p:cNvPr id="60" name="Google Shape;60;p132"/>
              <p:cNvGrpSpPr/>
              <p:nvPr/>
            </p:nvGrpSpPr>
            <p:grpSpPr>
              <a:xfrm>
                <a:off x="0" y="0"/>
                <a:ext cx="2514600" cy="6858000"/>
                <a:chOff x="0" y="0"/>
                <a:chExt cx="2514600" cy="6858000"/>
              </a:xfrm>
            </p:grpSpPr>
            <p:sp>
              <p:nvSpPr>
                <p:cNvPr id="61" name="Google Shape;61;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132"/>
              <p:cNvGrpSpPr/>
              <p:nvPr/>
            </p:nvGrpSpPr>
            <p:grpSpPr>
              <a:xfrm>
                <a:off x="422910" y="0"/>
                <a:ext cx="2514600" cy="6858000"/>
                <a:chOff x="0" y="0"/>
                <a:chExt cx="2514600" cy="6858000"/>
              </a:xfrm>
            </p:grpSpPr>
            <p:sp>
              <p:nvSpPr>
                <p:cNvPr id="65" name="Google Shape;65;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132"/>
              <p:cNvGrpSpPr/>
              <p:nvPr/>
            </p:nvGrpSpPr>
            <p:grpSpPr>
              <a:xfrm rot="10800000">
                <a:off x="6629400" y="0"/>
                <a:ext cx="2514600" cy="6858000"/>
                <a:chOff x="0" y="0"/>
                <a:chExt cx="2514600" cy="6858000"/>
              </a:xfrm>
            </p:grpSpPr>
            <p:sp>
              <p:nvSpPr>
                <p:cNvPr id="69" name="Google Shape;69;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13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3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13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13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13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13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13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3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13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13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13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13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13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13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13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13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3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3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3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13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13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13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13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13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13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13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13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13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13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3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1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14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4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1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1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14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4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1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1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1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3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3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13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3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13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3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3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3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3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13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13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3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13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13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13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13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3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3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3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3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1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139"/>
          <p:cNvGrpSpPr/>
          <p:nvPr/>
        </p:nvGrpSpPr>
        <p:grpSpPr>
          <a:xfrm>
            <a:off x="-644959" y="0"/>
            <a:ext cx="10458653" cy="7117071"/>
            <a:chOff x="-644959" y="0"/>
            <a:chExt cx="10458653" cy="7117071"/>
          </a:xfrm>
        </p:grpSpPr>
        <p:grpSp>
          <p:nvGrpSpPr>
            <p:cNvPr id="145" name="Google Shape;145;p139"/>
            <p:cNvGrpSpPr/>
            <p:nvPr/>
          </p:nvGrpSpPr>
          <p:grpSpPr>
            <a:xfrm>
              <a:off x="0" y="0"/>
              <a:ext cx="9144000" cy="6858000"/>
              <a:chOff x="0" y="0"/>
              <a:chExt cx="9144000" cy="6858000"/>
            </a:xfrm>
          </p:grpSpPr>
          <p:grpSp>
            <p:nvGrpSpPr>
              <p:cNvPr id="146" name="Google Shape;146;p139"/>
              <p:cNvGrpSpPr/>
              <p:nvPr/>
            </p:nvGrpSpPr>
            <p:grpSpPr>
              <a:xfrm>
                <a:off x="0" y="0"/>
                <a:ext cx="2514600" cy="6858000"/>
                <a:chOff x="0" y="0"/>
                <a:chExt cx="2514600" cy="6858000"/>
              </a:xfrm>
            </p:grpSpPr>
            <p:sp>
              <p:nvSpPr>
                <p:cNvPr id="147" name="Google Shape;147;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139"/>
              <p:cNvGrpSpPr/>
              <p:nvPr/>
            </p:nvGrpSpPr>
            <p:grpSpPr>
              <a:xfrm>
                <a:off x="422910" y="0"/>
                <a:ext cx="2514600" cy="6858000"/>
                <a:chOff x="0" y="0"/>
                <a:chExt cx="2514600" cy="6858000"/>
              </a:xfrm>
            </p:grpSpPr>
            <p:sp>
              <p:nvSpPr>
                <p:cNvPr id="151" name="Google Shape;151;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139"/>
              <p:cNvGrpSpPr/>
              <p:nvPr/>
            </p:nvGrpSpPr>
            <p:grpSpPr>
              <a:xfrm rot="10800000">
                <a:off x="6629400" y="0"/>
                <a:ext cx="2514600" cy="6858000"/>
                <a:chOff x="0" y="0"/>
                <a:chExt cx="2514600" cy="6858000"/>
              </a:xfrm>
            </p:grpSpPr>
            <p:sp>
              <p:nvSpPr>
                <p:cNvPr id="155" name="Google Shape;155;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13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13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13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1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1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1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1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1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13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1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13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13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13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1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1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13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1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1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13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1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13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1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13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1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1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1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13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13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13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13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1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13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3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3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140"/>
          <p:cNvGrpSpPr/>
          <p:nvPr/>
        </p:nvGrpSpPr>
        <p:grpSpPr>
          <a:xfrm>
            <a:off x="-644959" y="0"/>
            <a:ext cx="10458653" cy="7117071"/>
            <a:chOff x="-644959" y="0"/>
            <a:chExt cx="10458653" cy="7117071"/>
          </a:xfrm>
        </p:grpSpPr>
        <p:grpSp>
          <p:nvGrpSpPr>
            <p:cNvPr id="195" name="Google Shape;195;p140"/>
            <p:cNvGrpSpPr/>
            <p:nvPr/>
          </p:nvGrpSpPr>
          <p:grpSpPr>
            <a:xfrm>
              <a:off x="0" y="0"/>
              <a:ext cx="9144000" cy="6858000"/>
              <a:chOff x="0" y="0"/>
              <a:chExt cx="9144000" cy="6858000"/>
            </a:xfrm>
          </p:grpSpPr>
          <p:grpSp>
            <p:nvGrpSpPr>
              <p:cNvPr id="196" name="Google Shape;196;p140"/>
              <p:cNvGrpSpPr/>
              <p:nvPr/>
            </p:nvGrpSpPr>
            <p:grpSpPr>
              <a:xfrm>
                <a:off x="0" y="0"/>
                <a:ext cx="2514600" cy="6858000"/>
                <a:chOff x="0" y="0"/>
                <a:chExt cx="2514600" cy="6858000"/>
              </a:xfrm>
            </p:grpSpPr>
            <p:sp>
              <p:nvSpPr>
                <p:cNvPr id="197" name="Google Shape;197;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140"/>
              <p:cNvGrpSpPr/>
              <p:nvPr/>
            </p:nvGrpSpPr>
            <p:grpSpPr>
              <a:xfrm>
                <a:off x="422910" y="0"/>
                <a:ext cx="2514600" cy="6858000"/>
                <a:chOff x="0" y="0"/>
                <a:chExt cx="2514600" cy="6858000"/>
              </a:xfrm>
            </p:grpSpPr>
            <p:sp>
              <p:nvSpPr>
                <p:cNvPr id="201" name="Google Shape;201;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140"/>
              <p:cNvGrpSpPr/>
              <p:nvPr/>
            </p:nvGrpSpPr>
            <p:grpSpPr>
              <a:xfrm rot="10800000">
                <a:off x="6629400" y="0"/>
                <a:ext cx="2514600" cy="6858000"/>
                <a:chOff x="0" y="0"/>
                <a:chExt cx="2514600" cy="6858000"/>
              </a:xfrm>
            </p:grpSpPr>
            <p:sp>
              <p:nvSpPr>
                <p:cNvPr id="205" name="Google Shape;205;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140"/>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140"/>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140"/>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14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14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14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14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14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140"/>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14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140"/>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140"/>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140"/>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14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14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140"/>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14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14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140"/>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14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140"/>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14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140"/>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14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14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14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14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14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14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14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4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14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1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4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131"/>
          <p:cNvGrpSpPr/>
          <p:nvPr/>
        </p:nvGrpSpPr>
        <p:grpSpPr>
          <a:xfrm>
            <a:off x="-567355" y="0"/>
            <a:ext cx="10458653" cy="7117071"/>
            <a:chOff x="-644959" y="0"/>
            <a:chExt cx="10458653" cy="7117071"/>
          </a:xfrm>
        </p:grpSpPr>
        <p:grpSp>
          <p:nvGrpSpPr>
            <p:cNvPr id="11" name="Google Shape;11;p131"/>
            <p:cNvGrpSpPr/>
            <p:nvPr/>
          </p:nvGrpSpPr>
          <p:grpSpPr>
            <a:xfrm>
              <a:off x="0" y="0"/>
              <a:ext cx="9144000" cy="6858000"/>
              <a:chOff x="0" y="0"/>
              <a:chExt cx="9144000" cy="6858000"/>
            </a:xfrm>
          </p:grpSpPr>
          <p:grpSp>
            <p:nvGrpSpPr>
              <p:cNvPr id="12" name="Google Shape;12;p131"/>
              <p:cNvGrpSpPr/>
              <p:nvPr/>
            </p:nvGrpSpPr>
            <p:grpSpPr>
              <a:xfrm>
                <a:off x="0" y="0"/>
                <a:ext cx="2514600" cy="6858000"/>
                <a:chOff x="0" y="0"/>
                <a:chExt cx="2514600" cy="6858000"/>
              </a:xfrm>
            </p:grpSpPr>
            <p:sp>
              <p:nvSpPr>
                <p:cNvPr id="13" name="Google Shape;13;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131"/>
              <p:cNvGrpSpPr/>
              <p:nvPr/>
            </p:nvGrpSpPr>
            <p:grpSpPr>
              <a:xfrm>
                <a:off x="422910" y="0"/>
                <a:ext cx="2514600" cy="6858000"/>
                <a:chOff x="0" y="0"/>
                <a:chExt cx="2514600" cy="6858000"/>
              </a:xfrm>
            </p:grpSpPr>
            <p:sp>
              <p:nvSpPr>
                <p:cNvPr id="17" name="Google Shape;17;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131"/>
              <p:cNvGrpSpPr/>
              <p:nvPr/>
            </p:nvGrpSpPr>
            <p:grpSpPr>
              <a:xfrm rot="10800000">
                <a:off x="6629400" y="0"/>
                <a:ext cx="2514600" cy="6858000"/>
                <a:chOff x="0" y="0"/>
                <a:chExt cx="2514600" cy="6858000"/>
              </a:xfrm>
            </p:grpSpPr>
            <p:sp>
              <p:nvSpPr>
                <p:cNvPr id="21" name="Google Shape;21;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3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3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13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13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13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13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13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13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13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13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3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13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13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13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13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13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3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13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13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13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13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13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13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13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13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13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13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13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13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3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13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3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0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8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9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9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lvl="0"/>
            <a:r>
              <a:rPr lang="tr-TR" dirty="0"/>
              <a:t>COM2067/</a:t>
            </a:r>
            <a:br>
              <a:rPr lang="tr-TR" dirty="0"/>
            </a:br>
            <a:r>
              <a:rPr lang="tr-TR" dirty="0"/>
              <a:t>COM267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6: Linked Lists</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43" name="Google Shape;343;p10"/>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Let us take another example to see how two linked lists are maintained together in the computer’s memory. </a:t>
            </a:r>
            <a:endParaRPr b="1"/>
          </a:p>
          <a:p>
            <a:pPr marL="342900" lvl="0" indent="-274319" algn="l" rtl="0">
              <a:spcBef>
                <a:spcPts val="480"/>
              </a:spcBef>
              <a:spcAft>
                <a:spcPts val="0"/>
              </a:spcAft>
              <a:buSzPts val="1824"/>
              <a:buChar char="🞇"/>
            </a:pPr>
            <a:r>
              <a:rPr lang="en-US" b="1"/>
              <a:t>For example, the students of Class XI of Science group are asked to choose between Biology and Computer Science.</a:t>
            </a:r>
            <a:endParaRPr b="1"/>
          </a:p>
          <a:p>
            <a:pPr marL="342900" lvl="0" indent="-274319" algn="l" rtl="0">
              <a:spcBef>
                <a:spcPts val="480"/>
              </a:spcBef>
              <a:spcAft>
                <a:spcPts val="0"/>
              </a:spcAft>
              <a:buSzPts val="1824"/>
              <a:buChar char="🞇"/>
            </a:pPr>
            <a:r>
              <a:rPr lang="en-US" b="1"/>
              <a:t>Now, we will maintain two linked lists, one for each subject.</a:t>
            </a:r>
            <a:endParaRPr b="1"/>
          </a:p>
          <a:p>
            <a:pPr marL="342900" lvl="0" indent="-274319" algn="l" rtl="0">
              <a:spcBef>
                <a:spcPts val="480"/>
              </a:spcBef>
              <a:spcAft>
                <a:spcPts val="0"/>
              </a:spcAft>
              <a:buSzPts val="1824"/>
              <a:buChar char="🞇"/>
            </a:pPr>
            <a:r>
              <a:rPr lang="en-US" b="1"/>
              <a:t>That is, the first linked list will contain the roll numbers of all the students who have opted for Biology and the second list will contain the roll numbers of students who have chosen Computer Science.  </a:t>
            </a:r>
            <a:endParaRPr b="1"/>
          </a:p>
        </p:txBody>
      </p:sp>
      <p:sp>
        <p:nvSpPr>
          <p:cNvPr id="344" name="Google Shape;344;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5" name="Google Shape;345;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59" name="Google Shape;1259;p1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100</a:t>
            </a:fld>
            <a:endParaRPr/>
          </a:p>
        </p:txBody>
      </p:sp>
      <p:sp>
        <p:nvSpPr>
          <p:cNvPr id="1260" name="Google Shape;1260;p1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61" name="Google Shape;1261;p120"/>
          <p:cNvPicPr preferRelativeResize="0"/>
          <p:nvPr/>
        </p:nvPicPr>
        <p:blipFill rotWithShape="1">
          <a:blip r:embed="rId3">
            <a:alphaModFix/>
          </a:blip>
          <a:srcRect/>
          <a:stretch/>
        </p:blipFill>
        <p:spPr>
          <a:xfrm>
            <a:off x="762000" y="845458"/>
            <a:ext cx="7038975" cy="5148262"/>
          </a:xfrm>
          <a:prstGeom prst="rect">
            <a:avLst/>
          </a:prstGeom>
          <a:noFill/>
          <a:ln>
            <a:noFill/>
          </a:ln>
        </p:spPr>
      </p:pic>
      <p:pic>
        <p:nvPicPr>
          <p:cNvPr id="1262" name="Google Shape;1262;p120"/>
          <p:cNvPicPr preferRelativeResize="0"/>
          <p:nvPr/>
        </p:nvPicPr>
        <p:blipFill rotWithShape="1">
          <a:blip r:embed="rId4">
            <a:alphaModFix/>
          </a:blip>
          <a:srcRect/>
          <a:stretch/>
        </p:blipFill>
        <p:spPr>
          <a:xfrm>
            <a:off x="762000" y="5943600"/>
            <a:ext cx="7058025" cy="400050"/>
          </a:xfrm>
          <a:prstGeom prst="rect">
            <a:avLst/>
          </a:prstGeom>
          <a:noFill/>
          <a:ln>
            <a:noFill/>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1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69" name="Google Shape;1269;p1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101</a:t>
            </a:fld>
            <a:endParaRPr/>
          </a:p>
        </p:txBody>
      </p:sp>
      <p:sp>
        <p:nvSpPr>
          <p:cNvPr id="1270" name="Google Shape;1270;p1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71" name="Google Shape;1271;p121"/>
          <p:cNvPicPr preferRelativeResize="0"/>
          <p:nvPr/>
        </p:nvPicPr>
        <p:blipFill rotWithShape="1">
          <a:blip r:embed="rId3">
            <a:alphaModFix/>
          </a:blip>
          <a:srcRect/>
          <a:stretch/>
        </p:blipFill>
        <p:spPr>
          <a:xfrm>
            <a:off x="990151" y="1219200"/>
            <a:ext cx="7098453" cy="4267200"/>
          </a:xfrm>
          <a:prstGeom prst="rect">
            <a:avLst/>
          </a:prstGeom>
          <a:noFill/>
          <a:ln>
            <a:noFill/>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1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78" name="Google Shape;1278;p1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102</a:t>
            </a:fld>
            <a:endParaRPr/>
          </a:p>
        </p:txBody>
      </p:sp>
      <p:sp>
        <p:nvSpPr>
          <p:cNvPr id="1279" name="Google Shape;1279;p1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80" name="Google Shape;1280;p122"/>
          <p:cNvPicPr preferRelativeResize="0"/>
          <p:nvPr/>
        </p:nvPicPr>
        <p:blipFill rotWithShape="1">
          <a:blip r:embed="rId3">
            <a:alphaModFix/>
          </a:blip>
          <a:srcRect/>
          <a:stretch/>
        </p:blipFill>
        <p:spPr>
          <a:xfrm>
            <a:off x="921515" y="1066800"/>
            <a:ext cx="7094220" cy="4343400"/>
          </a:xfrm>
          <a:prstGeom prst="rect">
            <a:avLst/>
          </a:prstGeom>
          <a:noFill/>
          <a:ln>
            <a:noFill/>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1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dirty="0"/>
              <a:t>Header Linked Lists</a:t>
            </a:r>
            <a:endParaRPr sz="2400" dirty="0"/>
          </a:p>
        </p:txBody>
      </p:sp>
      <p:sp>
        <p:nvSpPr>
          <p:cNvPr id="1287" name="Google Shape;1287;p123"/>
          <p:cNvSpPr txBox="1">
            <a:spLocks noGrp="1"/>
          </p:cNvSpPr>
          <p:nvPr>
            <p:ph type="body" idx="1"/>
          </p:nvPr>
        </p:nvSpPr>
        <p:spPr>
          <a:xfrm>
            <a:off x="724796" y="914400"/>
            <a:ext cx="7848600" cy="2895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smtClean="0"/>
              <a:t>A </a:t>
            </a:r>
            <a:r>
              <a:rPr lang="en-US" sz="1679" b="1" dirty="0"/>
              <a:t>header linked list is a special type of linked list which contains a header node at the beginning of the list. </a:t>
            </a:r>
            <a:endParaRPr sz="1679" b="1" dirty="0"/>
          </a:p>
          <a:p>
            <a:pPr marL="342900" lvl="0" indent="-274320" algn="l" rtl="0">
              <a:lnSpc>
                <a:spcPct val="80000"/>
              </a:lnSpc>
              <a:spcBef>
                <a:spcPts val="336"/>
              </a:spcBef>
              <a:spcAft>
                <a:spcPts val="0"/>
              </a:spcAft>
              <a:buSzPts val="1276"/>
              <a:buChar char="🞇"/>
            </a:pPr>
            <a:r>
              <a:rPr lang="en-US" sz="1679" b="1" dirty="0"/>
              <a:t>So, in a header linked list, START will not point to the first node of the list but START will contain the address of the header node. </a:t>
            </a:r>
            <a:endParaRPr sz="1679" b="1" dirty="0"/>
          </a:p>
          <a:p>
            <a:pPr marL="342900" lvl="0" indent="-274320" algn="l" rtl="0">
              <a:lnSpc>
                <a:spcPct val="80000"/>
              </a:lnSpc>
              <a:spcBef>
                <a:spcPts val="336"/>
              </a:spcBef>
              <a:spcAft>
                <a:spcPts val="0"/>
              </a:spcAft>
              <a:buSzPts val="1276"/>
              <a:buChar char="🞇"/>
            </a:pPr>
            <a:r>
              <a:rPr lang="en-US" sz="1679" b="1" dirty="0"/>
              <a:t>The following are the two variants of a header linked list: </a:t>
            </a:r>
            <a:endParaRPr sz="1679" b="1" dirty="0"/>
          </a:p>
          <a:p>
            <a:pPr marL="640080" lvl="1" indent="-274320" algn="l" rtl="0">
              <a:lnSpc>
                <a:spcPct val="80000"/>
              </a:lnSpc>
              <a:spcBef>
                <a:spcPts val="308"/>
              </a:spcBef>
              <a:spcAft>
                <a:spcPts val="0"/>
              </a:spcAft>
              <a:buSzPts val="1170"/>
              <a:buChar char="🞇"/>
            </a:pPr>
            <a:r>
              <a:rPr lang="en-US" sz="1540" b="1" dirty="0"/>
              <a:t>Grounded header linked list which stores NULL in the next field of the last node. </a:t>
            </a:r>
            <a:endParaRPr sz="1540" b="1" dirty="0"/>
          </a:p>
          <a:p>
            <a:pPr marL="640080" lvl="1" indent="-274320" algn="l" rtl="0">
              <a:lnSpc>
                <a:spcPct val="80000"/>
              </a:lnSpc>
              <a:spcBef>
                <a:spcPts val="308"/>
              </a:spcBef>
              <a:spcAft>
                <a:spcPts val="0"/>
              </a:spcAft>
              <a:buSzPts val="1170"/>
              <a:buChar char="🞇"/>
            </a:pPr>
            <a:r>
              <a:rPr lang="en-US" sz="1540" b="1" dirty="0"/>
              <a:t>Circular header linked list which stores the address of the header node in the next field of the last node. Here, the header node will denote the end of the list. </a:t>
            </a:r>
            <a:endParaRPr sz="1540" b="1" dirty="0"/>
          </a:p>
          <a:p>
            <a:pPr marL="342900" lvl="0" indent="-274320" algn="l" rtl="0">
              <a:lnSpc>
                <a:spcPct val="80000"/>
              </a:lnSpc>
              <a:spcBef>
                <a:spcPts val="336"/>
              </a:spcBef>
              <a:spcAft>
                <a:spcPts val="0"/>
              </a:spcAft>
              <a:buSzPts val="1276"/>
              <a:buChar char="🞇"/>
            </a:pPr>
            <a:r>
              <a:rPr lang="en-US" sz="1679" b="1" dirty="0"/>
              <a:t>Look at Fig. 6.65 which shows both the types of header linked lists.</a:t>
            </a:r>
            <a:endParaRPr dirty="0"/>
          </a:p>
        </p:txBody>
      </p:sp>
      <p:sp>
        <p:nvSpPr>
          <p:cNvPr id="1288" name="Google Shape;1288;p1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103</a:t>
            </a:fld>
            <a:endParaRPr/>
          </a:p>
        </p:txBody>
      </p:sp>
      <p:sp>
        <p:nvSpPr>
          <p:cNvPr id="1289" name="Google Shape;1289;p1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90" name="Google Shape;1290;p123"/>
          <p:cNvPicPr preferRelativeResize="0"/>
          <p:nvPr/>
        </p:nvPicPr>
        <p:blipFill rotWithShape="1">
          <a:blip r:embed="rId3">
            <a:alphaModFix/>
          </a:blip>
          <a:srcRect/>
          <a:stretch/>
        </p:blipFill>
        <p:spPr>
          <a:xfrm>
            <a:off x="1259653" y="3962400"/>
            <a:ext cx="5391150" cy="1752600"/>
          </a:xfrm>
          <a:prstGeom prst="rect">
            <a:avLst/>
          </a:prstGeom>
          <a:noFill/>
          <a:ln>
            <a:noFill/>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1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Header Linked Lists</a:t>
            </a:r>
            <a:endParaRPr sz="2400"/>
          </a:p>
        </p:txBody>
      </p:sp>
      <p:sp>
        <p:nvSpPr>
          <p:cNvPr id="1307" name="Google Shape;1307;p125"/>
          <p:cNvSpPr txBox="1">
            <a:spLocks noGrp="1"/>
          </p:cNvSpPr>
          <p:nvPr>
            <p:ph type="body" idx="1"/>
          </p:nvPr>
        </p:nvSpPr>
        <p:spPr>
          <a:xfrm>
            <a:off x="724796" y="914400"/>
            <a:ext cx="7848600" cy="2646947"/>
          </a:xfrm>
          <a:prstGeom prst="rect">
            <a:avLst/>
          </a:prstGeom>
          <a:noFill/>
          <a:ln>
            <a:noFill/>
          </a:ln>
        </p:spPr>
        <p:txBody>
          <a:bodyPr spcFirstLastPara="1" wrap="square" lIns="91425" tIns="45700" rIns="91425" bIns="45700" anchor="t" anchorCtr="0">
            <a:noAutofit/>
          </a:bodyPr>
          <a:lstStyle/>
          <a:p>
            <a:pPr marL="342900" indent="-274319">
              <a:lnSpc>
                <a:spcPct val="80000"/>
              </a:lnSpc>
              <a:spcBef>
                <a:spcPts val="0"/>
              </a:spcBef>
              <a:buSzPts val="1687"/>
            </a:pPr>
            <a:r>
              <a:rPr lang="en-US" sz="2000" b="1" dirty="0"/>
              <a:t>As in other linked lists, if START = NULL, then this denotes an empty header linked list. </a:t>
            </a:r>
            <a:endParaRPr lang="tr-TR" sz="2000" b="1" dirty="0" smtClean="0"/>
          </a:p>
          <a:p>
            <a:pPr marL="342900" lvl="0" indent="-274319" algn="l" rtl="0">
              <a:lnSpc>
                <a:spcPct val="80000"/>
              </a:lnSpc>
              <a:spcBef>
                <a:spcPts val="0"/>
              </a:spcBef>
              <a:spcAft>
                <a:spcPts val="0"/>
              </a:spcAft>
              <a:buSzPts val="1687"/>
              <a:buChar char="🞇"/>
            </a:pPr>
            <a:r>
              <a:rPr lang="en-US" sz="2000" b="1" dirty="0" smtClean="0"/>
              <a:t>Note </a:t>
            </a:r>
            <a:r>
              <a:rPr lang="en-US" sz="2000" b="1" dirty="0"/>
              <a:t>that START stores the address of the header node. </a:t>
            </a:r>
            <a:endParaRPr lang="tr-TR" sz="2000" b="1" dirty="0" smtClean="0"/>
          </a:p>
          <a:p>
            <a:pPr marL="342900" lvl="0" indent="-274319" algn="l" rtl="0">
              <a:lnSpc>
                <a:spcPct val="80000"/>
              </a:lnSpc>
              <a:spcBef>
                <a:spcPts val="0"/>
              </a:spcBef>
              <a:spcAft>
                <a:spcPts val="0"/>
              </a:spcAft>
              <a:buSzPts val="1687"/>
              <a:buChar char="🞇"/>
            </a:pPr>
            <a:r>
              <a:rPr lang="en-US" sz="2000" b="1" dirty="0" smtClean="0"/>
              <a:t>The </a:t>
            </a:r>
            <a:r>
              <a:rPr lang="en-US" sz="2000" b="1" dirty="0"/>
              <a:t>NEXT field of the header node stores the address of the first node of the list. </a:t>
            </a:r>
            <a:endParaRPr sz="2000" b="1" dirty="0"/>
          </a:p>
          <a:p>
            <a:pPr marL="342900" lvl="0" indent="-274319" algn="l" rtl="0">
              <a:lnSpc>
                <a:spcPct val="80000"/>
              </a:lnSpc>
              <a:spcBef>
                <a:spcPts val="444"/>
              </a:spcBef>
              <a:spcAft>
                <a:spcPts val="0"/>
              </a:spcAft>
              <a:buSzPts val="1687"/>
              <a:buChar char="🞇"/>
            </a:pPr>
            <a:r>
              <a:rPr lang="en-US" sz="2000" b="1" dirty="0" smtClean="0"/>
              <a:t>Hence</a:t>
            </a:r>
            <a:r>
              <a:rPr lang="en-US" sz="2000" b="1" dirty="0"/>
              <a:t>, we see that the first node can be accessed by writing FIRST_NODE = START -&gt; NEXT and not by writing START = FIRST_ NODE. </a:t>
            </a:r>
            <a:endParaRPr sz="2000" b="1" dirty="0"/>
          </a:p>
          <a:p>
            <a:pPr marL="342900" lvl="0" indent="-274319" algn="l" rtl="0">
              <a:lnSpc>
                <a:spcPct val="80000"/>
              </a:lnSpc>
              <a:spcBef>
                <a:spcPts val="444"/>
              </a:spcBef>
              <a:spcAft>
                <a:spcPts val="0"/>
              </a:spcAft>
              <a:buSzPts val="1687"/>
              <a:buChar char="🞇"/>
            </a:pPr>
            <a:r>
              <a:rPr lang="en-US" sz="2000" b="1" dirty="0"/>
              <a:t>This is because START points to the header node and the header node points to the first node of the header linked list. </a:t>
            </a:r>
            <a:endParaRPr sz="2000" dirty="0"/>
          </a:p>
        </p:txBody>
      </p:sp>
      <p:sp>
        <p:nvSpPr>
          <p:cNvPr id="1308" name="Google Shape;1308;p1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104</a:t>
            </a:fld>
            <a:endParaRPr/>
          </a:p>
        </p:txBody>
      </p:sp>
      <p:sp>
        <p:nvSpPr>
          <p:cNvPr id="1309" name="Google Shape;1309;p1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83" y="3826795"/>
            <a:ext cx="774382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422" y="3945355"/>
            <a:ext cx="61817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3" name="Google Shape;1333;p1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Multi-Linked Lists</a:t>
            </a:r>
            <a:endParaRPr sz="2400"/>
          </a:p>
        </p:txBody>
      </p:sp>
      <p:sp>
        <p:nvSpPr>
          <p:cNvPr id="1334" name="Google Shape;1334;p1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105</a:t>
            </a:fld>
            <a:endParaRPr/>
          </a:p>
        </p:txBody>
      </p:sp>
      <p:sp>
        <p:nvSpPr>
          <p:cNvPr id="1335" name="Google Shape;1335;p1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6" name="Google Shape;1325;p127"/>
          <p:cNvSpPr txBox="1">
            <a:spLocks noGrp="1"/>
          </p:cNvSpPr>
          <p:nvPr>
            <p:ph type="body" idx="1"/>
          </p:nvPr>
        </p:nvSpPr>
        <p:spPr>
          <a:xfrm>
            <a:off x="724796" y="914400"/>
            <a:ext cx="7848600" cy="2935705"/>
          </a:xfrm>
          <a:prstGeom prst="rect">
            <a:avLst/>
          </a:prstGeom>
          <a:noFill/>
          <a:ln>
            <a:noFill/>
          </a:ln>
        </p:spPr>
        <p:txBody>
          <a:bodyPr spcFirstLastPara="1" wrap="square" lIns="91425" tIns="45700" rIns="91425" bIns="45700" anchor="t" anchorCtr="0">
            <a:normAutofit fontScale="85000" lnSpcReduction="10000"/>
          </a:bodyPr>
          <a:lstStyle/>
          <a:p>
            <a:pPr marL="342900" lvl="0" indent="-274319" algn="l" rtl="0">
              <a:spcBef>
                <a:spcPts val="0"/>
              </a:spcBef>
              <a:spcAft>
                <a:spcPts val="0"/>
              </a:spcAft>
              <a:buSzPts val="1687"/>
              <a:buChar char="🞇"/>
            </a:pPr>
            <a:r>
              <a:rPr lang="en-US" b="1" dirty="0"/>
              <a:t>Multi-linked lists are generally used to organize multiple orders of one set of elements. </a:t>
            </a:r>
            <a:endParaRPr b="1" dirty="0"/>
          </a:p>
          <a:p>
            <a:pPr marL="342900" lvl="0" indent="-274319" algn="l" rtl="0">
              <a:spcBef>
                <a:spcPts val="444"/>
              </a:spcBef>
              <a:spcAft>
                <a:spcPts val="0"/>
              </a:spcAft>
              <a:buSzPts val="1687"/>
              <a:buChar char="🞇"/>
            </a:pPr>
            <a:r>
              <a:rPr lang="en-US" b="1" dirty="0"/>
              <a:t>For example, if we have a linked list that stores name and marks obtained by students in a class, then we can organize the nodes of the list in two ways: </a:t>
            </a:r>
            <a:endParaRPr b="1" dirty="0"/>
          </a:p>
          <a:p>
            <a:pPr marL="800100" lvl="1" indent="-274319">
              <a:spcBef>
                <a:spcPts val="444"/>
              </a:spcBef>
              <a:buSzPts val="1687"/>
            </a:pPr>
            <a:r>
              <a:rPr lang="en-US" sz="2020" b="1" dirty="0"/>
              <a:t>(</a:t>
            </a:r>
            <a:r>
              <a:rPr lang="en-US" sz="2020" b="1" dirty="0" err="1"/>
              <a:t>i</a:t>
            </a:r>
            <a:r>
              <a:rPr lang="en-US" sz="2020" b="1" dirty="0"/>
              <a:t>) Organize the nodes alphabetically (according to the name) </a:t>
            </a:r>
            <a:endParaRPr sz="2020" b="1" dirty="0"/>
          </a:p>
          <a:p>
            <a:pPr marL="800100" lvl="1" indent="-274319">
              <a:spcBef>
                <a:spcPts val="444"/>
              </a:spcBef>
              <a:buSzPts val="1687"/>
            </a:pPr>
            <a:r>
              <a:rPr lang="en-US" sz="2020" b="1" dirty="0"/>
              <a:t>(ii) Organize the nodes according to decreasing order of </a:t>
            </a:r>
            <a:r>
              <a:rPr lang="en-US" sz="2020" b="1" dirty="0" smtClean="0"/>
              <a:t>marks</a:t>
            </a:r>
            <a:endParaRPr lang="tr-TR" sz="2020" b="1" dirty="0" smtClean="0"/>
          </a:p>
          <a:p>
            <a:pPr marL="342900" indent="-274319">
              <a:spcBef>
                <a:spcPts val="444"/>
              </a:spcBef>
              <a:buSzPts val="1687"/>
            </a:pPr>
            <a:r>
              <a:rPr lang="en-US" b="1" dirty="0" smtClean="0"/>
              <a:t>Figure </a:t>
            </a:r>
            <a:r>
              <a:rPr lang="en-US" b="1" dirty="0"/>
              <a:t>6.71 shows a multi-linked list in which students’ nodes are organized by both the aforementioned ways.</a:t>
            </a:r>
            <a:endParaRPr sz="21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1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Multi-Linked Lists</a:t>
            </a:r>
            <a:endParaRPr sz="2400"/>
          </a:p>
        </p:txBody>
      </p:sp>
      <p:sp>
        <p:nvSpPr>
          <p:cNvPr id="1316" name="Google Shape;1316;p126"/>
          <p:cNvSpPr txBox="1">
            <a:spLocks noGrp="1"/>
          </p:cNvSpPr>
          <p:nvPr>
            <p:ph type="body" idx="1"/>
          </p:nvPr>
        </p:nvSpPr>
        <p:spPr>
          <a:xfrm>
            <a:off x="724796" y="914400"/>
            <a:ext cx="7848600" cy="52578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b="1" dirty="0"/>
              <a:t>In a multi-linked list, each node can have n number of pointers to other nodes. </a:t>
            </a:r>
            <a:endParaRPr sz="2040" b="1" dirty="0"/>
          </a:p>
          <a:p>
            <a:pPr marL="342900" lvl="0" indent="-274320" algn="l" rtl="0">
              <a:lnSpc>
                <a:spcPct val="90000"/>
              </a:lnSpc>
              <a:spcBef>
                <a:spcPts val="408"/>
              </a:spcBef>
              <a:spcAft>
                <a:spcPts val="0"/>
              </a:spcAft>
              <a:buSzPts val="1550"/>
              <a:buChar char="🞇"/>
            </a:pPr>
            <a:r>
              <a:rPr lang="en-US" sz="2040" b="1" dirty="0"/>
              <a:t>A doubly linked list is a special case of multi-linked lists. </a:t>
            </a:r>
            <a:endParaRPr sz="2040" b="1" dirty="0"/>
          </a:p>
          <a:p>
            <a:pPr marL="342900" lvl="0" indent="-274320" algn="l" rtl="0">
              <a:lnSpc>
                <a:spcPct val="90000"/>
              </a:lnSpc>
              <a:spcBef>
                <a:spcPts val="408"/>
              </a:spcBef>
              <a:spcAft>
                <a:spcPts val="0"/>
              </a:spcAft>
              <a:buSzPts val="1550"/>
              <a:buChar char="🞇"/>
            </a:pPr>
            <a:r>
              <a:rPr lang="en-US" sz="2040" b="1" dirty="0"/>
              <a:t>However, unlike doubly linked lists, nodes in a multilinked list may or may not have inverses for each pointer. </a:t>
            </a:r>
            <a:endParaRPr sz="2040" b="1" dirty="0"/>
          </a:p>
          <a:p>
            <a:pPr marL="342900" lvl="0" indent="-274320" algn="l" rtl="0">
              <a:lnSpc>
                <a:spcPct val="90000"/>
              </a:lnSpc>
              <a:spcBef>
                <a:spcPts val="408"/>
              </a:spcBef>
              <a:spcAft>
                <a:spcPts val="0"/>
              </a:spcAft>
              <a:buSzPts val="1550"/>
              <a:buChar char="🞇"/>
            </a:pPr>
            <a:r>
              <a:rPr lang="en-US" sz="2040" b="1" dirty="0"/>
              <a:t>We can differentiate a doubly linked list from a multi-linked list in two ways: </a:t>
            </a:r>
            <a:endParaRPr sz="2040" b="1" dirty="0"/>
          </a:p>
          <a:p>
            <a:pPr marL="342900" indent="-274320">
              <a:lnSpc>
                <a:spcPct val="90000"/>
              </a:lnSpc>
              <a:spcBef>
                <a:spcPts val="408"/>
              </a:spcBef>
              <a:buSzPts val="1550"/>
            </a:pPr>
            <a:r>
              <a:rPr lang="en-US" sz="2040" b="1" dirty="0"/>
              <a:t>(a) </a:t>
            </a:r>
            <a:endParaRPr lang="tr-TR" sz="2040" b="1" dirty="0" smtClean="0"/>
          </a:p>
          <a:p>
            <a:pPr marL="800100" lvl="1" indent="-274320">
              <a:lnSpc>
                <a:spcPct val="90000"/>
              </a:lnSpc>
              <a:spcBef>
                <a:spcPts val="408"/>
              </a:spcBef>
              <a:buSzPts val="1550"/>
            </a:pPr>
            <a:r>
              <a:rPr lang="en-US" sz="1840" b="1" dirty="0" smtClean="0"/>
              <a:t>A </a:t>
            </a:r>
            <a:r>
              <a:rPr lang="en-US" sz="1840" b="1" dirty="0"/>
              <a:t>doubly linked list has exactly two pointers. </a:t>
            </a:r>
            <a:endParaRPr sz="1840" b="1" dirty="0"/>
          </a:p>
          <a:p>
            <a:pPr marL="800100" lvl="1" indent="-274320">
              <a:lnSpc>
                <a:spcPct val="90000"/>
              </a:lnSpc>
              <a:spcBef>
                <a:spcPts val="408"/>
              </a:spcBef>
              <a:buSzPts val="1550"/>
            </a:pPr>
            <a:r>
              <a:rPr lang="en-US" sz="1840" b="1" dirty="0"/>
              <a:t>One pointer points to the previous node and the other points to the next node. </a:t>
            </a:r>
            <a:endParaRPr sz="1840" b="1" dirty="0"/>
          </a:p>
          <a:p>
            <a:pPr marL="800100" lvl="1" indent="-274320">
              <a:lnSpc>
                <a:spcPct val="90000"/>
              </a:lnSpc>
              <a:spcBef>
                <a:spcPts val="408"/>
              </a:spcBef>
              <a:buSzPts val="1550"/>
            </a:pPr>
            <a:r>
              <a:rPr lang="en-US" sz="1840" b="1" dirty="0"/>
              <a:t>But a node in the multi-linked list can have any number of pointers. </a:t>
            </a:r>
            <a:endParaRPr sz="1840" b="1" dirty="0"/>
          </a:p>
          <a:p>
            <a:pPr marL="342900" lvl="0" indent="-274320" algn="l" rtl="0">
              <a:lnSpc>
                <a:spcPct val="90000"/>
              </a:lnSpc>
              <a:spcBef>
                <a:spcPts val="408"/>
              </a:spcBef>
              <a:spcAft>
                <a:spcPts val="0"/>
              </a:spcAft>
              <a:buSzPts val="1550"/>
              <a:buChar char="🞇"/>
            </a:pPr>
            <a:r>
              <a:rPr lang="en-US" sz="2040" b="1" dirty="0"/>
              <a:t>(b) </a:t>
            </a:r>
            <a:endParaRPr lang="tr-TR" sz="2040" b="1" dirty="0" smtClean="0"/>
          </a:p>
          <a:p>
            <a:pPr marL="800100" lvl="1" indent="-274320">
              <a:lnSpc>
                <a:spcPct val="90000"/>
              </a:lnSpc>
              <a:spcBef>
                <a:spcPts val="408"/>
              </a:spcBef>
              <a:buSzPts val="1550"/>
            </a:pPr>
            <a:r>
              <a:rPr lang="en-US" sz="1840" b="1" smtClean="0"/>
              <a:t>In </a:t>
            </a:r>
            <a:r>
              <a:rPr lang="en-US" sz="1840" b="1" dirty="0"/>
              <a:t>a doubly linked list, pointers are exact inverses of each other, i.e., for every pointer which points to a previous node there is a pointer which points to the next node. </a:t>
            </a:r>
            <a:endParaRPr sz="1840" b="1" dirty="0"/>
          </a:p>
          <a:p>
            <a:pPr marL="800100" lvl="1" indent="-274320">
              <a:lnSpc>
                <a:spcPct val="90000"/>
              </a:lnSpc>
              <a:spcBef>
                <a:spcPts val="408"/>
              </a:spcBef>
              <a:buSzPts val="1550"/>
            </a:pPr>
            <a:r>
              <a:rPr lang="en-US" sz="1840" b="1" dirty="0"/>
              <a:t>This is not true for a multi-linked list. </a:t>
            </a:r>
            <a:endParaRPr dirty="0"/>
          </a:p>
        </p:txBody>
      </p:sp>
      <p:sp>
        <p:nvSpPr>
          <p:cNvPr id="1317" name="Google Shape;1317;p1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106</a:t>
            </a:fld>
            <a:endParaRPr/>
          </a:p>
        </p:txBody>
      </p:sp>
      <p:sp>
        <p:nvSpPr>
          <p:cNvPr id="1318" name="Google Shape;1318;p1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1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Linked Lists</a:t>
            </a:r>
            <a:endParaRPr sz="2400"/>
          </a:p>
        </p:txBody>
      </p:sp>
      <p:sp>
        <p:nvSpPr>
          <p:cNvPr id="1343" name="Google Shape;1343;p129"/>
          <p:cNvSpPr txBox="1">
            <a:spLocks noGrp="1"/>
          </p:cNvSpPr>
          <p:nvPr>
            <p:ph type="body" idx="1"/>
          </p:nvPr>
        </p:nvSpPr>
        <p:spPr>
          <a:xfrm>
            <a:off x="724796" y="914400"/>
            <a:ext cx="7848600" cy="41148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90000"/>
              </a:lnSpc>
              <a:spcBef>
                <a:spcPts val="0"/>
              </a:spcBef>
              <a:spcAft>
                <a:spcPts val="0"/>
              </a:spcAft>
              <a:buSzPts val="1687"/>
              <a:buChar char="🞇"/>
            </a:pPr>
            <a:r>
              <a:rPr lang="en-US" sz="2800" b="1" dirty="0"/>
              <a:t>Polynomial representation </a:t>
            </a:r>
            <a:endParaRPr sz="2800" b="1" dirty="0"/>
          </a:p>
          <a:p>
            <a:pPr marL="342900" lvl="0" indent="-274319" algn="l" rtl="0">
              <a:lnSpc>
                <a:spcPct val="90000"/>
              </a:lnSpc>
              <a:spcBef>
                <a:spcPts val="444"/>
              </a:spcBef>
              <a:spcAft>
                <a:spcPts val="0"/>
              </a:spcAft>
              <a:buSzPts val="1687"/>
              <a:buChar char="🞇"/>
            </a:pPr>
            <a:r>
              <a:rPr lang="en-US" sz="2220" b="1" dirty="0"/>
              <a:t>Let us see how a polynomial is represented in the memory using a linked list. </a:t>
            </a:r>
            <a:endParaRPr sz="2220" b="1" dirty="0"/>
          </a:p>
          <a:p>
            <a:pPr marL="342900" lvl="0" indent="-274319" algn="l" rtl="0">
              <a:lnSpc>
                <a:spcPct val="90000"/>
              </a:lnSpc>
              <a:spcBef>
                <a:spcPts val="444"/>
              </a:spcBef>
              <a:spcAft>
                <a:spcPts val="0"/>
              </a:spcAft>
              <a:buSzPts val="1687"/>
              <a:buChar char="🞇"/>
            </a:pPr>
            <a:r>
              <a:rPr lang="en-US" sz="2220" b="1" dirty="0"/>
              <a:t>Consider a polynomial 6x</a:t>
            </a:r>
            <a:r>
              <a:rPr lang="en-US" sz="2220" b="1" baseline="30000" dirty="0"/>
              <a:t>3</a:t>
            </a:r>
            <a:r>
              <a:rPr lang="en-US" sz="2220" b="1" dirty="0"/>
              <a:t> + 9x</a:t>
            </a:r>
            <a:r>
              <a:rPr lang="en-US" sz="2220" b="1" baseline="30000" dirty="0"/>
              <a:t>2</a:t>
            </a:r>
            <a:r>
              <a:rPr lang="en-US" sz="2220" b="1" dirty="0"/>
              <a:t> + 7x + 1. </a:t>
            </a:r>
            <a:endParaRPr sz="2220" b="1" dirty="0"/>
          </a:p>
          <a:p>
            <a:pPr marL="342900" lvl="0" indent="-274319" algn="l" rtl="0">
              <a:lnSpc>
                <a:spcPct val="90000"/>
              </a:lnSpc>
              <a:spcBef>
                <a:spcPts val="444"/>
              </a:spcBef>
              <a:spcAft>
                <a:spcPts val="0"/>
              </a:spcAft>
              <a:buSzPts val="1687"/>
              <a:buChar char="🞇"/>
            </a:pPr>
            <a:r>
              <a:rPr lang="en-US" sz="2220" b="1" dirty="0"/>
              <a:t>Every individual term in a polynomial consists of two parts, a coefficient and a power. </a:t>
            </a:r>
            <a:endParaRPr sz="2220" b="1" dirty="0"/>
          </a:p>
          <a:p>
            <a:pPr marL="342900" lvl="0" indent="-274319" algn="l" rtl="0">
              <a:lnSpc>
                <a:spcPct val="90000"/>
              </a:lnSpc>
              <a:spcBef>
                <a:spcPts val="444"/>
              </a:spcBef>
              <a:spcAft>
                <a:spcPts val="0"/>
              </a:spcAft>
              <a:buSzPts val="1687"/>
              <a:buChar char="🞇"/>
            </a:pPr>
            <a:r>
              <a:rPr lang="en-US" sz="2220" b="1" dirty="0"/>
              <a:t>Here, 6, 9, 7, and 1 are the coefficients of the terms that have 3, 2, 1, and 0 as their powers respectively.</a:t>
            </a:r>
            <a:endParaRPr sz="2220" b="1" dirty="0"/>
          </a:p>
          <a:p>
            <a:pPr marL="342900" lvl="0" indent="-274319" algn="l" rtl="0">
              <a:lnSpc>
                <a:spcPct val="90000"/>
              </a:lnSpc>
              <a:spcBef>
                <a:spcPts val="444"/>
              </a:spcBef>
              <a:spcAft>
                <a:spcPts val="0"/>
              </a:spcAft>
              <a:buSzPts val="1687"/>
              <a:buChar char="🞇"/>
            </a:pPr>
            <a:r>
              <a:rPr lang="en-US" sz="2220" b="1" dirty="0"/>
              <a:t>Every term of a polynomial can be represented as a node of the linked list. </a:t>
            </a:r>
            <a:endParaRPr sz="2220" b="1" dirty="0"/>
          </a:p>
          <a:p>
            <a:pPr marL="342900" lvl="0" indent="-274319" algn="l" rtl="0">
              <a:lnSpc>
                <a:spcPct val="90000"/>
              </a:lnSpc>
              <a:spcBef>
                <a:spcPts val="444"/>
              </a:spcBef>
              <a:spcAft>
                <a:spcPts val="0"/>
              </a:spcAft>
              <a:buSzPts val="1687"/>
              <a:buChar char="🞇"/>
            </a:pPr>
            <a:r>
              <a:rPr lang="en-US" sz="2220" b="1" dirty="0"/>
              <a:t>Figure 6.74 shows the linked representation of the terms of the above polynomial.</a:t>
            </a:r>
            <a:endParaRPr dirty="0"/>
          </a:p>
          <a:p>
            <a:pPr marL="68580" lvl="0" indent="0" algn="l" rtl="0">
              <a:lnSpc>
                <a:spcPct val="90000"/>
              </a:lnSpc>
              <a:spcBef>
                <a:spcPts val="444"/>
              </a:spcBef>
              <a:spcAft>
                <a:spcPts val="0"/>
              </a:spcAft>
              <a:buSzPts val="1687"/>
              <a:buNone/>
            </a:pPr>
            <a:endParaRPr sz="2220" b="1" dirty="0"/>
          </a:p>
        </p:txBody>
      </p:sp>
      <p:sp>
        <p:nvSpPr>
          <p:cNvPr id="1344" name="Google Shape;1344;p1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107</a:t>
            </a:fld>
            <a:endParaRPr/>
          </a:p>
        </p:txBody>
      </p:sp>
      <p:sp>
        <p:nvSpPr>
          <p:cNvPr id="1345" name="Google Shape;1345;p1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346" name="Google Shape;1346;p129"/>
          <p:cNvPicPr preferRelativeResize="0"/>
          <p:nvPr/>
        </p:nvPicPr>
        <p:blipFill rotWithShape="1">
          <a:blip r:embed="rId3">
            <a:alphaModFix/>
          </a:blip>
          <a:srcRect/>
          <a:stretch/>
        </p:blipFill>
        <p:spPr>
          <a:xfrm>
            <a:off x="1828800" y="5029200"/>
            <a:ext cx="4810125" cy="876300"/>
          </a:xfrm>
          <a:prstGeom prst="rect">
            <a:avLst/>
          </a:prstGeom>
          <a:noFill/>
          <a:ln>
            <a:noFill/>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1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Linked Lists</a:t>
            </a:r>
            <a:endParaRPr sz="2400"/>
          </a:p>
        </p:txBody>
      </p:sp>
      <p:sp>
        <p:nvSpPr>
          <p:cNvPr id="1353" name="Google Shape;1353;p130"/>
          <p:cNvSpPr txBox="1">
            <a:spLocks noGrp="1"/>
          </p:cNvSpPr>
          <p:nvPr>
            <p:ph type="body" idx="1"/>
          </p:nvPr>
        </p:nvSpPr>
        <p:spPr>
          <a:xfrm>
            <a:off x="724796"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Polynomial representation</a:t>
            </a:r>
            <a:endParaRPr b="1"/>
          </a:p>
        </p:txBody>
      </p:sp>
      <p:sp>
        <p:nvSpPr>
          <p:cNvPr id="1354" name="Google Shape;1354;p1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108</a:t>
            </a:fld>
            <a:endParaRPr/>
          </a:p>
        </p:txBody>
      </p:sp>
      <p:sp>
        <p:nvSpPr>
          <p:cNvPr id="1355" name="Google Shape;1355;p1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356" name="Google Shape;1356;p130"/>
          <p:cNvPicPr preferRelativeResize="0"/>
          <p:nvPr/>
        </p:nvPicPr>
        <p:blipFill rotWithShape="1">
          <a:blip r:embed="rId3">
            <a:alphaModFix/>
          </a:blip>
          <a:srcRect/>
          <a:stretch/>
        </p:blipFill>
        <p:spPr>
          <a:xfrm>
            <a:off x="1423987" y="1371599"/>
            <a:ext cx="6296025" cy="480060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52" name="Google Shape;352;p11"/>
          <p:cNvSpPr txBox="1">
            <a:spLocks noGrp="1"/>
          </p:cNvSpPr>
          <p:nvPr>
            <p:ph type="body" idx="1"/>
          </p:nvPr>
        </p:nvSpPr>
        <p:spPr>
          <a:xfrm>
            <a:off x="685800" y="914400"/>
            <a:ext cx="7848600" cy="25908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340"/>
              <a:buChar char="🞇"/>
            </a:pPr>
            <a:r>
              <a:rPr lang="en-US" sz="1700" b="1"/>
              <a:t>Now, look at Fig. 6.3, two different linked lists are simultaneously maintained in the memory. </a:t>
            </a:r>
            <a:endParaRPr sz="1700" b="1"/>
          </a:p>
          <a:p>
            <a:pPr marL="342900" lvl="0" indent="-287019" algn="l" rtl="0">
              <a:lnSpc>
                <a:spcPct val="80000"/>
              </a:lnSpc>
              <a:spcBef>
                <a:spcPts val="300"/>
              </a:spcBef>
              <a:spcAft>
                <a:spcPts val="0"/>
              </a:spcAft>
              <a:buSzPts val="1340"/>
              <a:buChar char="🞇"/>
            </a:pPr>
            <a:r>
              <a:rPr lang="en-US" sz="1700" b="1"/>
              <a:t>Each list maintains a separate START pointer, which gives the address of the first node of their respective linked lists. </a:t>
            </a:r>
            <a:endParaRPr sz="1700" b="1"/>
          </a:p>
          <a:p>
            <a:pPr marL="342900" lvl="0" indent="-287019" algn="l" rtl="0">
              <a:lnSpc>
                <a:spcPct val="80000"/>
              </a:lnSpc>
              <a:spcBef>
                <a:spcPts val="300"/>
              </a:spcBef>
              <a:spcAft>
                <a:spcPts val="0"/>
              </a:spcAft>
              <a:buSzPts val="1340"/>
              <a:buChar char="🞇"/>
            </a:pPr>
            <a:r>
              <a:rPr lang="en-US" sz="1700" b="1"/>
              <a:t>The rest of the nodes are reached by looking at the value stored in the NEXT. </a:t>
            </a:r>
            <a:endParaRPr sz="1700" b="1"/>
          </a:p>
          <a:p>
            <a:pPr marL="342900" lvl="0" indent="-287019" algn="l" rtl="0">
              <a:lnSpc>
                <a:spcPct val="80000"/>
              </a:lnSpc>
              <a:spcBef>
                <a:spcPts val="300"/>
              </a:spcBef>
              <a:spcAft>
                <a:spcPts val="0"/>
              </a:spcAft>
              <a:buSzPts val="1340"/>
              <a:buChar char="🞇"/>
            </a:pPr>
            <a:r>
              <a:rPr lang="en-US" sz="1700" b="1"/>
              <a:t>Roll numbers of the students who have opted for Biology are S01, S03, S06, S08, S10, and S11. </a:t>
            </a:r>
            <a:endParaRPr sz="1700" b="1"/>
          </a:p>
          <a:p>
            <a:pPr marL="342900" lvl="0" indent="-287019" algn="l" rtl="0">
              <a:lnSpc>
                <a:spcPct val="80000"/>
              </a:lnSpc>
              <a:spcBef>
                <a:spcPts val="300"/>
              </a:spcBef>
              <a:spcAft>
                <a:spcPts val="0"/>
              </a:spcAft>
              <a:buSzPts val="1340"/>
              <a:buChar char="🞇"/>
            </a:pPr>
            <a:r>
              <a:rPr lang="en-US" sz="1700" b="1"/>
              <a:t>Roll numbers of the students who chose Computer Science are S02, S04, S05, S07, and S09. </a:t>
            </a:r>
            <a:endParaRPr sz="1700" b="1"/>
          </a:p>
        </p:txBody>
      </p:sp>
      <p:sp>
        <p:nvSpPr>
          <p:cNvPr id="353" name="Google Shape;35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4" name="Google Shape;35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5" name="Google Shape;355;p11"/>
          <p:cNvPicPr preferRelativeResize="0"/>
          <p:nvPr/>
        </p:nvPicPr>
        <p:blipFill rotWithShape="1">
          <a:blip r:embed="rId3">
            <a:alphaModFix/>
          </a:blip>
          <a:srcRect/>
          <a:stretch/>
        </p:blipFill>
        <p:spPr>
          <a:xfrm>
            <a:off x="2526475" y="3261799"/>
            <a:ext cx="3048000" cy="325330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62" name="Google Shape;362;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3" name="Google Shape;363;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016669"/>
            <a:ext cx="55245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71" name="Google Shape;371;p15"/>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550"/>
              <a:buChar char="🞇"/>
            </a:pPr>
            <a:r>
              <a:rPr lang="en-US" b="1" dirty="0"/>
              <a:t>Memory allocation and de-allocation for a Linked List</a:t>
            </a:r>
            <a:endParaRPr b="1" dirty="0"/>
          </a:p>
          <a:p>
            <a:pPr marL="342900" lvl="0" indent="-274320" algn="l" rtl="0">
              <a:lnSpc>
                <a:spcPct val="80000"/>
              </a:lnSpc>
              <a:spcBef>
                <a:spcPts val="408"/>
              </a:spcBef>
              <a:spcAft>
                <a:spcPts val="0"/>
              </a:spcAft>
              <a:buSzPts val="1550"/>
              <a:buChar char="🞇"/>
            </a:pPr>
            <a:r>
              <a:rPr lang="en-US" sz="2040" b="1" dirty="0"/>
              <a:t>We have seen how a linked list is represented in the memory. </a:t>
            </a:r>
            <a:endParaRPr sz="2040" b="1" dirty="0"/>
          </a:p>
          <a:p>
            <a:pPr marL="342900" lvl="0" indent="-274320" algn="l" rtl="0">
              <a:lnSpc>
                <a:spcPct val="80000"/>
              </a:lnSpc>
              <a:spcBef>
                <a:spcPts val="408"/>
              </a:spcBef>
              <a:spcAft>
                <a:spcPts val="0"/>
              </a:spcAft>
              <a:buSzPts val="1550"/>
              <a:buChar char="🞇"/>
            </a:pPr>
            <a:r>
              <a:rPr lang="en-US" sz="2040" b="1" dirty="0"/>
              <a:t>If we want to add a node to an already existing linked list in the memory, we first find free space in the memory and then use it to store the information. </a:t>
            </a:r>
            <a:endParaRPr sz="2040" b="1" dirty="0"/>
          </a:p>
          <a:p>
            <a:pPr marL="342900" lvl="0" indent="-274320" algn="l" rtl="0">
              <a:lnSpc>
                <a:spcPct val="80000"/>
              </a:lnSpc>
              <a:spcBef>
                <a:spcPts val="408"/>
              </a:spcBef>
              <a:spcAft>
                <a:spcPts val="0"/>
              </a:spcAft>
              <a:buSzPts val="1550"/>
              <a:buChar char="🞇"/>
            </a:pPr>
            <a:r>
              <a:rPr lang="en-US" sz="2040" b="1" dirty="0"/>
              <a:t>For example, consider the linked list shown in Fig. 6.5.</a:t>
            </a:r>
            <a:endParaRPr sz="2040" b="1" dirty="0"/>
          </a:p>
          <a:p>
            <a:pPr marL="342900" lvl="0" indent="-274320" algn="l" rtl="0">
              <a:lnSpc>
                <a:spcPct val="80000"/>
              </a:lnSpc>
              <a:spcBef>
                <a:spcPts val="408"/>
              </a:spcBef>
              <a:spcAft>
                <a:spcPts val="0"/>
              </a:spcAft>
              <a:buSzPts val="1550"/>
              <a:buChar char="🞇"/>
            </a:pPr>
            <a:r>
              <a:rPr lang="en-US" sz="2040" b="1" dirty="0"/>
              <a:t>The linked list contains the roll number of students, marks obtained by them in Biology, and finally a NEXT field which stores the address of the next node in sequence. </a:t>
            </a:r>
            <a:endParaRPr sz="2040" b="1" dirty="0"/>
          </a:p>
          <a:p>
            <a:pPr marL="342900" lvl="0" indent="-274320" algn="l" rtl="0">
              <a:lnSpc>
                <a:spcPct val="80000"/>
              </a:lnSpc>
              <a:spcBef>
                <a:spcPts val="408"/>
              </a:spcBef>
              <a:spcAft>
                <a:spcPts val="0"/>
              </a:spcAft>
              <a:buSzPts val="1550"/>
              <a:buChar char="🞇"/>
            </a:pPr>
            <a:r>
              <a:rPr lang="en-US" sz="2040" b="1" dirty="0"/>
              <a:t>Now, if a new student joins the class and is asked to appear for the same test that the other students had taken, then the new student’s marks should also be recorded in the linked list. </a:t>
            </a:r>
            <a:endParaRPr sz="2040" b="1" dirty="0"/>
          </a:p>
          <a:p>
            <a:pPr marL="342900" lvl="0" indent="-274320" algn="l" rtl="0">
              <a:lnSpc>
                <a:spcPct val="80000"/>
              </a:lnSpc>
              <a:spcBef>
                <a:spcPts val="408"/>
              </a:spcBef>
              <a:spcAft>
                <a:spcPts val="0"/>
              </a:spcAft>
              <a:buSzPts val="1550"/>
              <a:buChar char="🞇"/>
            </a:pPr>
            <a:r>
              <a:rPr lang="en-US" sz="2040" b="1" dirty="0"/>
              <a:t>For this purpose, we find a free space and store the information there. </a:t>
            </a:r>
            <a:endParaRPr sz="2040" b="1" dirty="0"/>
          </a:p>
          <a:p>
            <a:pPr marL="342900" lvl="0" indent="-274320" algn="l" rtl="0">
              <a:lnSpc>
                <a:spcPct val="80000"/>
              </a:lnSpc>
              <a:spcBef>
                <a:spcPts val="408"/>
              </a:spcBef>
              <a:spcAft>
                <a:spcPts val="0"/>
              </a:spcAft>
              <a:buSzPts val="1550"/>
              <a:buChar char="🞇"/>
            </a:pPr>
            <a:r>
              <a:rPr lang="en-US" sz="2040" b="1" dirty="0"/>
              <a:t>In Fig. 6.5 the grey shaded portion shows free space, and thus we have 4 memory locations available. </a:t>
            </a:r>
            <a:endParaRPr sz="2040" b="1" dirty="0"/>
          </a:p>
          <a:p>
            <a:pPr marL="342900" lvl="0" indent="-274320" algn="l" rtl="0">
              <a:lnSpc>
                <a:spcPct val="80000"/>
              </a:lnSpc>
              <a:spcBef>
                <a:spcPts val="408"/>
              </a:spcBef>
              <a:spcAft>
                <a:spcPts val="0"/>
              </a:spcAft>
              <a:buSzPts val="1550"/>
              <a:buChar char="🞇"/>
            </a:pPr>
            <a:r>
              <a:rPr lang="en-US" sz="2040" b="1" dirty="0"/>
              <a:t>We can use any one of them to store our data. This is illustrated in Figs 6.5(a) and (b). </a:t>
            </a:r>
            <a:endParaRPr dirty="0"/>
          </a:p>
        </p:txBody>
      </p:sp>
      <p:sp>
        <p:nvSpPr>
          <p:cNvPr id="372" name="Google Shape;372;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3" name="Google Shape;373;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80" name="Google Shape;380;p16"/>
          <p:cNvSpPr txBox="1">
            <a:spLocks noGrp="1"/>
          </p:cNvSpPr>
          <p:nvPr>
            <p:ph type="body" idx="1"/>
          </p:nvPr>
        </p:nvSpPr>
        <p:spPr>
          <a:xfrm>
            <a:off x="685800" y="838200"/>
            <a:ext cx="7848600" cy="457200"/>
          </a:xfrm>
          <a:prstGeom prst="rect">
            <a:avLst/>
          </a:prstGeom>
          <a:noFill/>
          <a:ln>
            <a:noFill/>
          </a:ln>
        </p:spPr>
        <p:txBody>
          <a:bodyPr spcFirstLastPara="1" wrap="square" lIns="91425" tIns="45700" rIns="91425" bIns="45700" anchor="t" anchorCtr="0">
            <a:noAutofit/>
          </a:bodyPr>
          <a:lstStyle/>
          <a:p>
            <a:pPr marL="342900" lvl="0" indent="-274319" algn="l" rtl="0">
              <a:spcBef>
                <a:spcPts val="0"/>
              </a:spcBef>
              <a:spcAft>
                <a:spcPts val="0"/>
              </a:spcAft>
              <a:buSzPts val="1687"/>
              <a:buChar char="🞇"/>
            </a:pPr>
            <a:r>
              <a:rPr lang="en-US" b="1" dirty="0"/>
              <a:t>Memory allocation and de-allocation for a Linked List</a:t>
            </a:r>
            <a:endParaRPr b="1" dirty="0"/>
          </a:p>
        </p:txBody>
      </p:sp>
      <p:sp>
        <p:nvSpPr>
          <p:cNvPr id="381" name="Google Shape;381;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2" name="Google Shape;382;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3" name="Google Shape;383;p16"/>
          <p:cNvPicPr preferRelativeResize="0"/>
          <p:nvPr/>
        </p:nvPicPr>
        <p:blipFill rotWithShape="1">
          <a:blip r:embed="rId3">
            <a:alphaModFix/>
          </a:blip>
          <a:srcRect/>
          <a:stretch/>
        </p:blipFill>
        <p:spPr>
          <a:xfrm>
            <a:off x="914400" y="1796143"/>
            <a:ext cx="7169102" cy="432341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90" name="Google Shape;390;p17"/>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80000"/>
              </a:lnSpc>
              <a:spcBef>
                <a:spcPts val="0"/>
              </a:spcBef>
              <a:spcAft>
                <a:spcPts val="0"/>
              </a:spcAft>
              <a:buSzPts val="1687"/>
              <a:buChar char="🞇"/>
            </a:pPr>
            <a:r>
              <a:rPr lang="en-US" b="1" dirty="0"/>
              <a:t>Memory allocation and de-allocation for a Linked List</a:t>
            </a:r>
            <a:endParaRPr b="1" dirty="0"/>
          </a:p>
          <a:p>
            <a:pPr marL="342900" lvl="0" indent="-274319" algn="l" rtl="0">
              <a:lnSpc>
                <a:spcPct val="80000"/>
              </a:lnSpc>
              <a:spcBef>
                <a:spcPts val="444"/>
              </a:spcBef>
              <a:spcAft>
                <a:spcPts val="0"/>
              </a:spcAft>
              <a:buSzPts val="1687"/>
              <a:buChar char="🞇"/>
            </a:pPr>
            <a:r>
              <a:rPr lang="en-US" sz="2220" b="1" dirty="0"/>
              <a:t>Now, the question is which part of the memory is available and which part is occupied? </a:t>
            </a:r>
            <a:endParaRPr sz="2220" b="1" dirty="0"/>
          </a:p>
          <a:p>
            <a:pPr marL="342900" lvl="0" indent="-274319" algn="l" rtl="0">
              <a:lnSpc>
                <a:spcPct val="80000"/>
              </a:lnSpc>
              <a:spcBef>
                <a:spcPts val="444"/>
              </a:spcBef>
              <a:spcAft>
                <a:spcPts val="0"/>
              </a:spcAft>
              <a:buSzPts val="1687"/>
              <a:buChar char="🞇"/>
            </a:pPr>
            <a:r>
              <a:rPr lang="en-US" sz="2220" b="1" dirty="0"/>
              <a:t>When we delete a node from a linked list, then who changes the status of the memory occupied by it from occupied to available? </a:t>
            </a:r>
            <a:endParaRPr sz="2220" b="1" dirty="0"/>
          </a:p>
          <a:p>
            <a:pPr marL="342900" lvl="0" indent="-274319" algn="l" rtl="0">
              <a:lnSpc>
                <a:spcPct val="80000"/>
              </a:lnSpc>
              <a:spcBef>
                <a:spcPts val="444"/>
              </a:spcBef>
              <a:spcAft>
                <a:spcPts val="0"/>
              </a:spcAft>
              <a:buSzPts val="1687"/>
              <a:buChar char="🞇"/>
            </a:pPr>
            <a:r>
              <a:rPr lang="en-US" sz="2220" b="1" dirty="0"/>
              <a:t>The answer is the operating system. </a:t>
            </a:r>
            <a:endParaRPr sz="2220" b="1" dirty="0"/>
          </a:p>
          <a:p>
            <a:pPr marL="342900" lvl="0" indent="-274319" algn="l" rtl="0">
              <a:lnSpc>
                <a:spcPct val="80000"/>
              </a:lnSpc>
              <a:spcBef>
                <a:spcPts val="444"/>
              </a:spcBef>
              <a:spcAft>
                <a:spcPts val="0"/>
              </a:spcAft>
              <a:buSzPts val="1687"/>
              <a:buChar char="🞇"/>
            </a:pPr>
            <a:r>
              <a:rPr lang="en-US" sz="2220" b="1" dirty="0"/>
              <a:t>Discussing the mechanism of how the operating system does all this is out of the scope of this book.</a:t>
            </a:r>
            <a:endParaRPr sz="2220" b="1" dirty="0"/>
          </a:p>
          <a:p>
            <a:pPr marL="342900" lvl="0" indent="-274319" algn="l" rtl="0">
              <a:lnSpc>
                <a:spcPct val="80000"/>
              </a:lnSpc>
              <a:spcBef>
                <a:spcPts val="444"/>
              </a:spcBef>
              <a:spcAft>
                <a:spcPts val="0"/>
              </a:spcAft>
              <a:buSzPts val="1687"/>
              <a:buChar char="🞇"/>
            </a:pPr>
            <a:r>
              <a:rPr lang="en-US" sz="2220" b="1" dirty="0"/>
              <a:t>So, in simple language, we can say that the computer does it on its own without any intervention from the user or the programmer. </a:t>
            </a:r>
            <a:endParaRPr sz="2220" b="1" dirty="0"/>
          </a:p>
          <a:p>
            <a:pPr marL="342900" lvl="0" indent="-274319" algn="l" rtl="0">
              <a:lnSpc>
                <a:spcPct val="80000"/>
              </a:lnSpc>
              <a:spcBef>
                <a:spcPts val="444"/>
              </a:spcBef>
              <a:spcAft>
                <a:spcPts val="0"/>
              </a:spcAft>
              <a:buSzPts val="1687"/>
              <a:buChar char="🞇"/>
            </a:pPr>
            <a:r>
              <a:rPr lang="en-US" sz="2220" b="1" dirty="0"/>
              <a:t>As a programmer, you just have to take care of the code to perform insertions and deletions in the list.</a:t>
            </a:r>
            <a:endParaRPr sz="2220" b="1" dirty="0"/>
          </a:p>
          <a:p>
            <a:pPr marL="342900" lvl="0" indent="-274319" algn="l" rtl="0">
              <a:lnSpc>
                <a:spcPct val="80000"/>
              </a:lnSpc>
              <a:spcBef>
                <a:spcPts val="444"/>
              </a:spcBef>
              <a:spcAft>
                <a:spcPts val="0"/>
              </a:spcAft>
              <a:buSzPts val="1687"/>
              <a:buChar char="🞇"/>
            </a:pPr>
            <a:r>
              <a:rPr lang="en-US" sz="2220" b="1" dirty="0"/>
              <a:t>However, let us briefly discuss the basic concept behind it. </a:t>
            </a:r>
            <a:endParaRPr sz="2220" b="1" dirty="0"/>
          </a:p>
          <a:p>
            <a:pPr marL="342900" lvl="0" indent="-274319" algn="l" rtl="0">
              <a:lnSpc>
                <a:spcPct val="80000"/>
              </a:lnSpc>
              <a:spcBef>
                <a:spcPts val="444"/>
              </a:spcBef>
              <a:spcAft>
                <a:spcPts val="0"/>
              </a:spcAft>
              <a:buSzPts val="1687"/>
              <a:buChar char="🞇"/>
            </a:pPr>
            <a:r>
              <a:rPr lang="en-US" sz="2220" b="1" dirty="0"/>
              <a:t>The computer maintains a list of all free memory cells. This list of available space is called the free pool.</a:t>
            </a:r>
            <a:endParaRPr dirty="0"/>
          </a:p>
        </p:txBody>
      </p:sp>
      <p:sp>
        <p:nvSpPr>
          <p:cNvPr id="391" name="Google Shape;391;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2" name="Google Shape;392;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99" name="Google Shape;399;p19"/>
          <p:cNvSpPr txBox="1">
            <a:spLocks noGrp="1"/>
          </p:cNvSpPr>
          <p:nvPr>
            <p:ph type="body" idx="1"/>
          </p:nvPr>
        </p:nvSpPr>
        <p:spPr>
          <a:xfrm>
            <a:off x="685800" y="838200"/>
            <a:ext cx="7848600" cy="762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Memory allocation and de-allocation for a Linked List</a:t>
            </a:r>
            <a:endParaRPr b="1"/>
          </a:p>
        </p:txBody>
      </p:sp>
      <p:sp>
        <p:nvSpPr>
          <p:cNvPr id="400" name="Google Shape;400;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1" name="Google Shape;401;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2" name="Google Shape;402;p19"/>
          <p:cNvPicPr preferRelativeResize="0"/>
          <p:nvPr/>
        </p:nvPicPr>
        <p:blipFill rotWithShape="1">
          <a:blip r:embed="rId3">
            <a:alphaModFix/>
          </a:blip>
          <a:srcRect/>
          <a:stretch/>
        </p:blipFill>
        <p:spPr>
          <a:xfrm>
            <a:off x="2381250" y="1617617"/>
            <a:ext cx="4457700" cy="44958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409" name="Google Shape;409;p20"/>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b="1" dirty="0"/>
              <a:t>Memory allocation and de-allocation for a Linked List</a:t>
            </a:r>
            <a:endParaRPr b="1" dirty="0"/>
          </a:p>
          <a:p>
            <a:pPr marL="342900" lvl="0" indent="-274319" algn="l" rtl="0">
              <a:lnSpc>
                <a:spcPct val="80000"/>
              </a:lnSpc>
              <a:spcBef>
                <a:spcPts val="372"/>
              </a:spcBef>
              <a:spcAft>
                <a:spcPts val="0"/>
              </a:spcAft>
              <a:buSzPts val="1414"/>
              <a:buChar char="🞇"/>
            </a:pPr>
            <a:r>
              <a:rPr lang="en-US" sz="1860" b="1" dirty="0"/>
              <a:t>This was all about inserting a new node in an already existing linked list. </a:t>
            </a:r>
            <a:endParaRPr sz="1860" b="1" dirty="0"/>
          </a:p>
          <a:p>
            <a:pPr marL="342900" lvl="0" indent="-274319" algn="l" rtl="0">
              <a:lnSpc>
                <a:spcPct val="80000"/>
              </a:lnSpc>
              <a:spcBef>
                <a:spcPts val="372"/>
              </a:spcBef>
              <a:spcAft>
                <a:spcPts val="0"/>
              </a:spcAft>
              <a:buSzPts val="1414"/>
              <a:buChar char="🞇"/>
            </a:pPr>
            <a:r>
              <a:rPr lang="en-US" sz="1860" b="1" dirty="0"/>
              <a:t>Now, we will discuss deleting a node or the entire linked list.</a:t>
            </a:r>
            <a:endParaRPr sz="1860" b="1" dirty="0"/>
          </a:p>
          <a:p>
            <a:pPr marL="342900" lvl="0" indent="-274319" algn="l" rtl="0">
              <a:lnSpc>
                <a:spcPct val="80000"/>
              </a:lnSpc>
              <a:spcBef>
                <a:spcPts val="372"/>
              </a:spcBef>
              <a:spcAft>
                <a:spcPts val="0"/>
              </a:spcAft>
              <a:buSzPts val="1414"/>
              <a:buChar char="🞇"/>
            </a:pPr>
            <a:r>
              <a:rPr lang="en-US" sz="1860" b="1" dirty="0"/>
              <a:t>When we delete a particular node from an existing linked list or delete the entire linked list, the space occupied by it must be given back to the free pool so that the memory can be reused by some other program that needs memory space. </a:t>
            </a:r>
            <a:endParaRPr sz="1860" b="1" dirty="0"/>
          </a:p>
          <a:p>
            <a:pPr marL="342900" lvl="0" indent="-274319" algn="l" rtl="0">
              <a:lnSpc>
                <a:spcPct val="80000"/>
              </a:lnSpc>
              <a:spcBef>
                <a:spcPts val="372"/>
              </a:spcBef>
              <a:spcAft>
                <a:spcPts val="0"/>
              </a:spcAft>
              <a:buSzPts val="1414"/>
              <a:buChar char="🞇"/>
            </a:pPr>
            <a:r>
              <a:rPr lang="en-US" sz="1860" b="1" dirty="0"/>
              <a:t>The operating system does this task of adding the freed memory to the free pool. </a:t>
            </a:r>
            <a:endParaRPr sz="1860" b="1" dirty="0"/>
          </a:p>
          <a:p>
            <a:pPr marL="342900" lvl="0" indent="-274319" algn="l" rtl="0">
              <a:lnSpc>
                <a:spcPct val="80000"/>
              </a:lnSpc>
              <a:spcBef>
                <a:spcPts val="372"/>
              </a:spcBef>
              <a:spcAft>
                <a:spcPts val="0"/>
              </a:spcAft>
              <a:buSzPts val="1414"/>
              <a:buChar char="🞇"/>
            </a:pPr>
            <a:r>
              <a:rPr lang="en-US" sz="1860" b="1" dirty="0"/>
              <a:t>The operating system will perform this operation whenever it finds the CPU idle or whenever the programs are falling short of memory space. </a:t>
            </a:r>
            <a:endParaRPr sz="1860" b="1" dirty="0"/>
          </a:p>
          <a:p>
            <a:pPr marL="342900" lvl="0" indent="-274319" algn="l" rtl="0">
              <a:lnSpc>
                <a:spcPct val="80000"/>
              </a:lnSpc>
              <a:spcBef>
                <a:spcPts val="372"/>
              </a:spcBef>
              <a:spcAft>
                <a:spcPts val="0"/>
              </a:spcAft>
              <a:buSzPts val="1414"/>
              <a:buChar char="🞇"/>
            </a:pPr>
            <a:r>
              <a:rPr lang="en-US" sz="1860" b="1" dirty="0"/>
              <a:t>The operating system scans through all the memory cells and marks those cells that are being used by some program. </a:t>
            </a:r>
            <a:endParaRPr sz="1860" b="1" dirty="0"/>
          </a:p>
          <a:p>
            <a:pPr marL="342900" lvl="0" indent="-274319" algn="l" rtl="0">
              <a:lnSpc>
                <a:spcPct val="80000"/>
              </a:lnSpc>
              <a:spcBef>
                <a:spcPts val="372"/>
              </a:spcBef>
              <a:spcAft>
                <a:spcPts val="0"/>
              </a:spcAft>
              <a:buSzPts val="1414"/>
              <a:buChar char="🞇"/>
            </a:pPr>
            <a:r>
              <a:rPr lang="en-US" sz="1860" b="1" dirty="0"/>
              <a:t>Then it collects all the cells which are not being used and adds their address to the free pool, so that these cells can be reused by other programs. </a:t>
            </a:r>
            <a:endParaRPr sz="1860" b="1" dirty="0"/>
          </a:p>
          <a:p>
            <a:pPr marL="342900" lvl="0" indent="-274319" algn="l" rtl="0">
              <a:lnSpc>
                <a:spcPct val="80000"/>
              </a:lnSpc>
              <a:spcBef>
                <a:spcPts val="372"/>
              </a:spcBef>
              <a:spcAft>
                <a:spcPts val="0"/>
              </a:spcAft>
              <a:buSzPts val="1414"/>
              <a:buChar char="🞇"/>
            </a:pPr>
            <a:r>
              <a:rPr lang="en-US" sz="1860" b="1" dirty="0"/>
              <a:t>This process is called garbage collection. </a:t>
            </a:r>
            <a:endParaRPr sz="1860" b="1" dirty="0"/>
          </a:p>
        </p:txBody>
      </p:sp>
      <p:sp>
        <p:nvSpPr>
          <p:cNvPr id="410" name="Google Shape;410;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1" name="Google Shape;411;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18" name="Google Shape;418;p21"/>
          <p:cNvSpPr txBox="1">
            <a:spLocks noGrp="1"/>
          </p:cNvSpPr>
          <p:nvPr>
            <p:ph type="body" idx="1"/>
          </p:nvPr>
        </p:nvSpPr>
        <p:spPr>
          <a:xfrm>
            <a:off x="685800" y="838200"/>
            <a:ext cx="7848600" cy="2819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A singly linked list is the simplest type of linked list in which every node contains some data and a pointer to the next node of the same data type.</a:t>
            </a:r>
            <a:endParaRPr sz="2220" b="1"/>
          </a:p>
          <a:p>
            <a:pPr marL="342900" lvl="0" indent="-274319" algn="l" rtl="0">
              <a:lnSpc>
                <a:spcPct val="90000"/>
              </a:lnSpc>
              <a:spcBef>
                <a:spcPts val="444"/>
              </a:spcBef>
              <a:spcAft>
                <a:spcPts val="0"/>
              </a:spcAft>
              <a:buSzPts val="1687"/>
              <a:buChar char="🞇"/>
            </a:pPr>
            <a:r>
              <a:rPr lang="en-US" sz="2220" b="1"/>
              <a:t>By saying that the node contains a pointer to the next node, we mean that the node stores the address of the next node in sequence. </a:t>
            </a:r>
            <a:endParaRPr sz="2220" b="1"/>
          </a:p>
          <a:p>
            <a:pPr marL="342900" lvl="0" indent="-274319" algn="l" rtl="0">
              <a:lnSpc>
                <a:spcPct val="90000"/>
              </a:lnSpc>
              <a:spcBef>
                <a:spcPts val="444"/>
              </a:spcBef>
              <a:spcAft>
                <a:spcPts val="0"/>
              </a:spcAft>
              <a:buSzPts val="1687"/>
              <a:buChar char="🞇"/>
            </a:pPr>
            <a:r>
              <a:rPr lang="en-US" sz="2220" b="1"/>
              <a:t>A singly linked list allows traversal of data only in one way. Figure 6.7 shows a singly linked list.</a:t>
            </a:r>
            <a:endParaRPr/>
          </a:p>
          <a:p>
            <a:pPr marL="68580" lvl="0" indent="0" algn="l" rtl="0">
              <a:lnSpc>
                <a:spcPct val="90000"/>
              </a:lnSpc>
              <a:spcBef>
                <a:spcPts val="444"/>
              </a:spcBef>
              <a:spcAft>
                <a:spcPts val="0"/>
              </a:spcAft>
              <a:buSzPts val="1687"/>
              <a:buNone/>
            </a:pPr>
            <a:endParaRPr sz="2220" b="1"/>
          </a:p>
        </p:txBody>
      </p:sp>
      <p:sp>
        <p:nvSpPr>
          <p:cNvPr id="419" name="Google Shape;419;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20" name="Google Shape;420;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1" name="Google Shape;421;p21"/>
          <p:cNvPicPr preferRelativeResize="0"/>
          <p:nvPr/>
        </p:nvPicPr>
        <p:blipFill rotWithShape="1">
          <a:blip r:embed="rId3">
            <a:alphaModFix/>
          </a:blip>
          <a:srcRect/>
          <a:stretch/>
        </p:blipFill>
        <p:spPr>
          <a:xfrm>
            <a:off x="1250769" y="3906184"/>
            <a:ext cx="6210300" cy="13049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28" name="Google Shape;428;p22"/>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sz="2800" b="1" dirty="0"/>
              <a:t>Traversing a Linked List </a:t>
            </a:r>
            <a:endParaRPr sz="2800" b="1" dirty="0"/>
          </a:p>
          <a:p>
            <a:pPr marL="342900" lvl="0" indent="-274319" algn="l" rtl="0">
              <a:lnSpc>
                <a:spcPct val="90000"/>
              </a:lnSpc>
              <a:spcBef>
                <a:spcPts val="480"/>
              </a:spcBef>
              <a:spcAft>
                <a:spcPts val="0"/>
              </a:spcAft>
              <a:buSzPts val="1824"/>
              <a:buChar char="🞇"/>
            </a:pPr>
            <a:r>
              <a:rPr lang="en-US" b="1" dirty="0"/>
              <a:t>Traversing a linked list means accessing the nodes of the list in order to perform some processing on them</a:t>
            </a:r>
            <a:r>
              <a:rPr lang="en-US" b="1" dirty="0" smtClean="0"/>
              <a:t>.</a:t>
            </a:r>
            <a:endParaRPr b="1" dirty="0"/>
          </a:p>
          <a:p>
            <a:pPr marL="342900" lvl="0" indent="-274319" algn="l" rtl="0">
              <a:lnSpc>
                <a:spcPct val="90000"/>
              </a:lnSpc>
              <a:spcBef>
                <a:spcPts val="480"/>
              </a:spcBef>
              <a:spcAft>
                <a:spcPts val="0"/>
              </a:spcAft>
              <a:buSzPts val="1824"/>
              <a:buChar char="🞇"/>
            </a:pPr>
            <a:r>
              <a:rPr lang="en-US" b="1" dirty="0"/>
              <a:t>The algorithm to traverse a linked list is shown in Fig. 6.8</a:t>
            </a:r>
            <a:endParaRPr b="1" dirty="0"/>
          </a:p>
        </p:txBody>
      </p:sp>
      <p:sp>
        <p:nvSpPr>
          <p:cNvPr id="429" name="Google Shape;429;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0" name="Google Shape;430;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solidFill>
                  <a:srgbClr val="3E3D2D"/>
                </a:solidFill>
              </a:rPr>
              <a:t>Introduction</a:t>
            </a:r>
            <a:endParaRPr/>
          </a:p>
          <a:p>
            <a:pPr marL="342900" lvl="0" indent="-274319" algn="l" rtl="0">
              <a:spcBef>
                <a:spcPts val="480"/>
              </a:spcBef>
              <a:spcAft>
                <a:spcPts val="0"/>
              </a:spcAft>
              <a:buSzPts val="1824"/>
              <a:buChar char="🞇"/>
            </a:pPr>
            <a:r>
              <a:rPr lang="en-US" b="1"/>
              <a:t>Singly Linked Lists</a:t>
            </a:r>
            <a:endParaRPr/>
          </a:p>
          <a:p>
            <a:pPr marL="342900" lvl="0" indent="-274319" algn="l" rtl="0">
              <a:spcBef>
                <a:spcPts val="480"/>
              </a:spcBef>
              <a:spcAft>
                <a:spcPts val="0"/>
              </a:spcAft>
              <a:buSzPts val="1824"/>
              <a:buChar char="🞇"/>
            </a:pPr>
            <a:r>
              <a:rPr lang="en-US" b="1">
                <a:solidFill>
                  <a:srgbClr val="3E3D2D"/>
                </a:solidFill>
              </a:rPr>
              <a:t>Circular Linked Lists</a:t>
            </a:r>
            <a:endParaRPr/>
          </a:p>
          <a:p>
            <a:pPr marL="342900" lvl="0" indent="-274319" algn="l" rtl="0">
              <a:spcBef>
                <a:spcPts val="480"/>
              </a:spcBef>
              <a:spcAft>
                <a:spcPts val="0"/>
              </a:spcAft>
              <a:buSzPts val="1824"/>
              <a:buChar char="🞇"/>
            </a:pPr>
            <a:r>
              <a:rPr lang="en-US" b="1"/>
              <a:t>Doubly Linked Lists</a:t>
            </a:r>
            <a:endParaRPr/>
          </a:p>
          <a:p>
            <a:pPr marL="342900" lvl="0" indent="-274319" algn="l" rtl="0">
              <a:spcBef>
                <a:spcPts val="480"/>
              </a:spcBef>
              <a:spcAft>
                <a:spcPts val="0"/>
              </a:spcAft>
              <a:buSzPts val="1824"/>
              <a:buChar char="🞇"/>
            </a:pPr>
            <a:r>
              <a:rPr lang="en-US" b="1"/>
              <a:t>Circular Doubly Linked Lists</a:t>
            </a:r>
            <a:endParaRPr b="1"/>
          </a:p>
          <a:p>
            <a:pPr marL="342900" lvl="0" indent="-274319" algn="l" rtl="0">
              <a:spcBef>
                <a:spcPts val="480"/>
              </a:spcBef>
              <a:spcAft>
                <a:spcPts val="0"/>
              </a:spcAft>
              <a:buSzPts val="1824"/>
              <a:buChar char="🞇"/>
            </a:pPr>
            <a:r>
              <a:rPr lang="en-US" b="1">
                <a:solidFill>
                  <a:srgbClr val="3E3D2D"/>
                </a:solidFill>
              </a:rPr>
              <a:t>Header Linked Lists</a:t>
            </a:r>
            <a:endParaRPr/>
          </a:p>
          <a:p>
            <a:pPr marL="342900" lvl="0" indent="-274319" algn="l" rtl="0">
              <a:spcBef>
                <a:spcPts val="480"/>
              </a:spcBef>
              <a:spcAft>
                <a:spcPts val="0"/>
              </a:spcAft>
              <a:buSzPts val="1824"/>
              <a:buChar char="🞇"/>
            </a:pPr>
            <a:r>
              <a:rPr lang="en-US" b="1">
                <a:solidFill>
                  <a:srgbClr val="3E3D2D"/>
                </a:solidFill>
              </a:rPr>
              <a:t>Multi-linked Lists</a:t>
            </a:r>
            <a:endParaRPr/>
          </a:p>
          <a:p>
            <a:pPr marL="342900" lvl="0" indent="-274319" algn="l" rtl="0">
              <a:spcBef>
                <a:spcPts val="480"/>
              </a:spcBef>
              <a:spcAft>
                <a:spcPts val="0"/>
              </a:spcAft>
              <a:buSzPts val="1824"/>
              <a:buChar char="🞇"/>
            </a:pPr>
            <a:r>
              <a:rPr lang="en-US" b="1">
                <a:solidFill>
                  <a:srgbClr val="3E3D2D"/>
                </a:solidFill>
              </a:rPr>
              <a:t>Application of Linked Lists</a:t>
            </a:r>
            <a:endParaRPr/>
          </a:p>
          <a:p>
            <a:pPr marL="342900" lvl="0" indent="-182626" algn="l" rtl="0">
              <a:spcBef>
                <a:spcPts val="380"/>
              </a:spcBef>
              <a:spcAft>
                <a:spcPts val="0"/>
              </a:spcAft>
              <a:buSzPts val="1444"/>
              <a:buNone/>
            </a:pPr>
            <a:endParaRPr sz="1900" b="1">
              <a:solidFill>
                <a:srgbClr val="3E3D2D"/>
              </a:solidFill>
            </a:endParaRPr>
          </a:p>
          <a:p>
            <a:pPr marL="342900" lvl="0" indent="-182626" algn="l" rtl="0">
              <a:spcBef>
                <a:spcPts val="380"/>
              </a:spcBef>
              <a:spcAft>
                <a:spcPts val="0"/>
              </a:spcAft>
              <a:buSzPts val="1444"/>
              <a:buNone/>
            </a:pPr>
            <a:endParaRPr sz="1900" b="1">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37" name="Google Shape;437;p23"/>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2800" b="1" dirty="0"/>
              <a:t>Traversing a Linked List </a:t>
            </a:r>
            <a:endParaRPr sz="2800" b="1" dirty="0"/>
          </a:p>
          <a:p>
            <a:pPr marL="342900" lvl="0" indent="-274319" algn="l" rtl="0">
              <a:lnSpc>
                <a:spcPct val="80000"/>
              </a:lnSpc>
              <a:spcBef>
                <a:spcPts val="372"/>
              </a:spcBef>
              <a:spcAft>
                <a:spcPts val="0"/>
              </a:spcAft>
              <a:buSzPts val="1414"/>
              <a:buChar char="🞇"/>
            </a:pPr>
            <a:r>
              <a:rPr lang="en-US" sz="1860" b="1" dirty="0"/>
              <a:t>In this algorithm, we first initialize PTR with the address of START. </a:t>
            </a:r>
            <a:endParaRPr sz="1860" b="1" dirty="0"/>
          </a:p>
          <a:p>
            <a:pPr marL="342900" lvl="0" indent="-274319" algn="l" rtl="0">
              <a:lnSpc>
                <a:spcPct val="80000"/>
              </a:lnSpc>
              <a:spcBef>
                <a:spcPts val="372"/>
              </a:spcBef>
              <a:spcAft>
                <a:spcPts val="0"/>
              </a:spcAft>
              <a:buSzPts val="1414"/>
              <a:buChar char="🞇"/>
            </a:pPr>
            <a:r>
              <a:rPr lang="en-US" sz="1860" b="1" dirty="0"/>
              <a:t>So now, PTR points to the first node of the linked list. </a:t>
            </a:r>
            <a:endParaRPr sz="1860" b="1" dirty="0"/>
          </a:p>
          <a:p>
            <a:pPr marL="342900" lvl="0" indent="-274319" algn="l" rtl="0">
              <a:lnSpc>
                <a:spcPct val="80000"/>
              </a:lnSpc>
              <a:spcBef>
                <a:spcPts val="372"/>
              </a:spcBef>
              <a:spcAft>
                <a:spcPts val="0"/>
              </a:spcAft>
              <a:buSzPts val="1414"/>
              <a:buChar char="🞇"/>
            </a:pPr>
            <a:r>
              <a:rPr lang="en-US" sz="1860" b="1" dirty="0"/>
              <a:t>Then in Step 2, a while loop is executed which is repeated till PTR processes the last node, that is until it encounters NULL. </a:t>
            </a:r>
            <a:endParaRPr sz="1860" b="1" dirty="0"/>
          </a:p>
          <a:p>
            <a:pPr marL="342900" lvl="0" indent="-274319" algn="l" rtl="0">
              <a:lnSpc>
                <a:spcPct val="80000"/>
              </a:lnSpc>
              <a:spcBef>
                <a:spcPts val="372"/>
              </a:spcBef>
              <a:spcAft>
                <a:spcPts val="0"/>
              </a:spcAft>
              <a:buSzPts val="1414"/>
              <a:buChar char="🞇"/>
            </a:pPr>
            <a:r>
              <a:rPr lang="en-US" sz="1860" b="1" dirty="0"/>
              <a:t>In Step 3, we apply the process (e.g., print) to the current node, that is, the node pointed by PTR. </a:t>
            </a:r>
            <a:endParaRPr sz="1860" b="1" dirty="0"/>
          </a:p>
          <a:p>
            <a:pPr marL="342900" lvl="0" indent="-274319" algn="l" rtl="0">
              <a:lnSpc>
                <a:spcPct val="80000"/>
              </a:lnSpc>
              <a:spcBef>
                <a:spcPts val="372"/>
              </a:spcBef>
              <a:spcAft>
                <a:spcPts val="0"/>
              </a:spcAft>
              <a:buSzPts val="1414"/>
              <a:buChar char="🞇"/>
            </a:pPr>
            <a:r>
              <a:rPr lang="en-US" sz="1860" b="1" dirty="0"/>
              <a:t>In Step 4, we move to the next node by making the PTR variable point to the node whose address is stored in the NEXT field. </a:t>
            </a:r>
            <a:endParaRPr sz="1860" b="1" dirty="0"/>
          </a:p>
        </p:txBody>
      </p:sp>
      <p:sp>
        <p:nvSpPr>
          <p:cNvPr id="438" name="Google Shape;438;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39" name="Google Shape;439;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0" name="Google Shape;440;p23"/>
          <p:cNvPicPr preferRelativeResize="0"/>
          <p:nvPr/>
        </p:nvPicPr>
        <p:blipFill rotWithShape="1">
          <a:blip r:embed="rId3">
            <a:alphaModFix/>
          </a:blip>
          <a:srcRect/>
          <a:stretch/>
        </p:blipFill>
        <p:spPr>
          <a:xfrm>
            <a:off x="1840678" y="3726879"/>
            <a:ext cx="4229100" cy="18383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47" name="Google Shape;447;p24"/>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b="1" dirty="0"/>
              <a:t>Traversing a Linked List</a:t>
            </a:r>
            <a:endParaRPr b="1" dirty="0"/>
          </a:p>
          <a:p>
            <a:pPr marL="342900" lvl="0" indent="-274319" algn="l" rtl="0">
              <a:lnSpc>
                <a:spcPct val="80000"/>
              </a:lnSpc>
              <a:spcBef>
                <a:spcPts val="372"/>
              </a:spcBef>
              <a:spcAft>
                <a:spcPts val="0"/>
              </a:spcAft>
              <a:buSzPts val="1414"/>
              <a:buChar char="🞇"/>
            </a:pPr>
            <a:r>
              <a:rPr lang="en-US" sz="1860" b="1" dirty="0"/>
              <a:t>Let us now write an algorithm to count the number of nodes in a linked list. </a:t>
            </a:r>
            <a:endParaRPr sz="1860" b="1" dirty="0"/>
          </a:p>
          <a:p>
            <a:pPr marL="342900" lvl="0" indent="-274319" algn="l" rtl="0">
              <a:lnSpc>
                <a:spcPct val="80000"/>
              </a:lnSpc>
              <a:spcBef>
                <a:spcPts val="372"/>
              </a:spcBef>
              <a:spcAft>
                <a:spcPts val="0"/>
              </a:spcAft>
              <a:buSzPts val="1414"/>
              <a:buChar char="🞇"/>
            </a:pPr>
            <a:r>
              <a:rPr lang="en-US" sz="1860" b="1" dirty="0"/>
              <a:t>To do this, we will traverse each and every node of the list and while traversing every individual node, we will increment the counter by 1. </a:t>
            </a:r>
            <a:endParaRPr sz="1860" b="1" dirty="0"/>
          </a:p>
          <a:p>
            <a:pPr marL="342900" lvl="0" indent="-274319" algn="l" rtl="0">
              <a:lnSpc>
                <a:spcPct val="80000"/>
              </a:lnSpc>
              <a:spcBef>
                <a:spcPts val="372"/>
              </a:spcBef>
              <a:spcAft>
                <a:spcPts val="0"/>
              </a:spcAft>
              <a:buSzPts val="1414"/>
              <a:buChar char="🞇"/>
            </a:pPr>
            <a:r>
              <a:rPr lang="en-US" sz="1860" b="1" dirty="0"/>
              <a:t>Once we reach NULL, that is, when all the nodes of the linked list have been traversed, the final value of the counter will be displayed. </a:t>
            </a:r>
            <a:endParaRPr sz="1860" b="1" dirty="0"/>
          </a:p>
          <a:p>
            <a:pPr marL="342900" lvl="0" indent="-274319" algn="l" rtl="0">
              <a:lnSpc>
                <a:spcPct val="80000"/>
              </a:lnSpc>
              <a:spcBef>
                <a:spcPts val="372"/>
              </a:spcBef>
              <a:spcAft>
                <a:spcPts val="0"/>
              </a:spcAft>
              <a:buSzPts val="1414"/>
              <a:buChar char="🞇"/>
            </a:pPr>
            <a:r>
              <a:rPr lang="en-US" sz="1860" b="1" dirty="0"/>
              <a:t>Figure 6.9 shows the algorithm to print the number of nodes in a linked list.  </a:t>
            </a:r>
            <a:endParaRPr sz="1860" b="1" dirty="0"/>
          </a:p>
        </p:txBody>
      </p:sp>
      <p:sp>
        <p:nvSpPr>
          <p:cNvPr id="448" name="Google Shape;448;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49" name="Google Shape;449;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0" name="Google Shape;450;p24"/>
          <p:cNvPicPr preferRelativeResize="0"/>
          <p:nvPr/>
        </p:nvPicPr>
        <p:blipFill rotWithShape="1">
          <a:blip r:embed="rId3">
            <a:alphaModFix/>
          </a:blip>
          <a:srcRect/>
          <a:stretch/>
        </p:blipFill>
        <p:spPr>
          <a:xfrm>
            <a:off x="1648466" y="4000500"/>
            <a:ext cx="4295775" cy="23241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57" name="Google Shape;457;p26"/>
          <p:cNvSpPr txBox="1">
            <a:spLocks noGrp="1"/>
          </p:cNvSpPr>
          <p:nvPr>
            <p:ph type="body" idx="1"/>
          </p:nvPr>
        </p:nvSpPr>
        <p:spPr>
          <a:xfrm>
            <a:off x="685800" y="838200"/>
            <a:ext cx="7848600" cy="3124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b="1" dirty="0"/>
              <a:t>Searching for a value in a Linked List </a:t>
            </a:r>
            <a:endParaRPr b="1" dirty="0"/>
          </a:p>
          <a:p>
            <a:pPr marL="342900" lvl="0" indent="-274319" algn="l" rtl="0">
              <a:lnSpc>
                <a:spcPct val="80000"/>
              </a:lnSpc>
              <a:spcBef>
                <a:spcPts val="372"/>
              </a:spcBef>
              <a:spcAft>
                <a:spcPts val="0"/>
              </a:spcAft>
              <a:buSzPts val="1414"/>
              <a:buChar char="🞇"/>
            </a:pPr>
            <a:r>
              <a:rPr lang="en-US" sz="1860" b="1" dirty="0"/>
              <a:t>Figure 6.10 shows the algorithm to search a linked list. </a:t>
            </a:r>
            <a:endParaRPr sz="1860" b="1" dirty="0"/>
          </a:p>
          <a:p>
            <a:pPr marL="342900" lvl="0" indent="-274319" algn="l" rtl="0">
              <a:lnSpc>
                <a:spcPct val="80000"/>
              </a:lnSpc>
              <a:spcBef>
                <a:spcPts val="372"/>
              </a:spcBef>
              <a:spcAft>
                <a:spcPts val="0"/>
              </a:spcAft>
              <a:buSzPts val="1414"/>
              <a:buChar char="🞇"/>
            </a:pPr>
            <a:r>
              <a:rPr lang="en-US" sz="1860" b="1" dirty="0"/>
              <a:t>In Step 1, we initialize the pointer variable PTR with START that contains the address of the first node. </a:t>
            </a:r>
            <a:endParaRPr sz="1860" b="1" dirty="0"/>
          </a:p>
          <a:p>
            <a:pPr marL="342900" lvl="0" indent="-274319" algn="l" rtl="0">
              <a:lnSpc>
                <a:spcPct val="80000"/>
              </a:lnSpc>
              <a:spcBef>
                <a:spcPts val="372"/>
              </a:spcBef>
              <a:spcAft>
                <a:spcPts val="0"/>
              </a:spcAft>
              <a:buSzPts val="1414"/>
              <a:buChar char="🞇"/>
            </a:pPr>
            <a:r>
              <a:rPr lang="en-US" sz="1860" b="1" dirty="0"/>
              <a:t>In Step 2, a while loop is executed which will compare every node’s DATA with VAL for which the search is being made. </a:t>
            </a:r>
            <a:endParaRPr sz="1860" b="1" dirty="0"/>
          </a:p>
          <a:p>
            <a:pPr marL="342900" lvl="0" indent="-274319" algn="l" rtl="0">
              <a:lnSpc>
                <a:spcPct val="80000"/>
              </a:lnSpc>
              <a:spcBef>
                <a:spcPts val="372"/>
              </a:spcBef>
              <a:spcAft>
                <a:spcPts val="0"/>
              </a:spcAft>
              <a:buSzPts val="1414"/>
              <a:buChar char="🞇"/>
            </a:pPr>
            <a:r>
              <a:rPr lang="en-US" sz="1860" b="1" dirty="0"/>
              <a:t>If the search is successful, that is, VAL has been found, then the address of that node is stored in POS and the control jumps to the last statement of the algorithm. </a:t>
            </a:r>
            <a:endParaRPr sz="1860" b="1" dirty="0"/>
          </a:p>
          <a:p>
            <a:pPr marL="342900" lvl="0" indent="-274319" algn="l" rtl="0">
              <a:lnSpc>
                <a:spcPct val="80000"/>
              </a:lnSpc>
              <a:spcBef>
                <a:spcPts val="372"/>
              </a:spcBef>
              <a:spcAft>
                <a:spcPts val="0"/>
              </a:spcAft>
              <a:buSzPts val="1414"/>
              <a:buChar char="🞇"/>
            </a:pPr>
            <a:r>
              <a:rPr lang="en-US" sz="1860" b="1" dirty="0"/>
              <a:t>However, if the search is unsuccessful, POS is set to NULL which indicates that VAL is not present in the linked list. </a:t>
            </a:r>
            <a:endParaRPr sz="1860" b="1" dirty="0"/>
          </a:p>
        </p:txBody>
      </p:sp>
      <p:sp>
        <p:nvSpPr>
          <p:cNvPr id="458" name="Google Shape;458;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59" name="Google Shape;459;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0" name="Google Shape;460;p26"/>
          <p:cNvPicPr preferRelativeResize="0"/>
          <p:nvPr/>
        </p:nvPicPr>
        <p:blipFill rotWithShape="1">
          <a:blip r:embed="rId3">
            <a:alphaModFix/>
          </a:blip>
          <a:srcRect/>
          <a:stretch/>
        </p:blipFill>
        <p:spPr>
          <a:xfrm>
            <a:off x="1514475" y="3800475"/>
            <a:ext cx="3667125" cy="26860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67" name="Google Shape;467;p28"/>
          <p:cNvSpPr txBox="1">
            <a:spLocks noGrp="1"/>
          </p:cNvSpPr>
          <p:nvPr>
            <p:ph type="body" idx="1"/>
          </p:nvPr>
        </p:nvSpPr>
        <p:spPr>
          <a:xfrm>
            <a:off x="685800" y="838200"/>
            <a:ext cx="3685032" cy="117348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dirty="0"/>
              <a:t>Searching for a value in a Linked List </a:t>
            </a:r>
            <a:endParaRPr b="1" dirty="0"/>
          </a:p>
          <a:p>
            <a:pPr marL="342900" lvl="0" indent="-274319" algn="l" rtl="0">
              <a:lnSpc>
                <a:spcPct val="90000"/>
              </a:lnSpc>
              <a:spcBef>
                <a:spcPts val="480"/>
              </a:spcBef>
              <a:spcAft>
                <a:spcPts val="0"/>
              </a:spcAft>
              <a:buSzPts val="1824"/>
              <a:buChar char="🞇"/>
            </a:pPr>
            <a:r>
              <a:rPr lang="en-US" b="1" dirty="0"/>
              <a:t>VAL = 4</a:t>
            </a:r>
            <a:endParaRPr b="1" dirty="0"/>
          </a:p>
        </p:txBody>
      </p:sp>
      <p:sp>
        <p:nvSpPr>
          <p:cNvPr id="468" name="Google Shape;468;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69" name="Google Shape;469;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0" name="Google Shape;470;p28"/>
          <p:cNvPicPr preferRelativeResize="0"/>
          <p:nvPr/>
        </p:nvPicPr>
        <p:blipFill rotWithShape="1">
          <a:blip r:embed="rId3">
            <a:alphaModFix/>
          </a:blip>
          <a:srcRect b="-3252"/>
          <a:stretch/>
        </p:blipFill>
        <p:spPr>
          <a:xfrm>
            <a:off x="1485266" y="2798063"/>
            <a:ext cx="5372734" cy="3478409"/>
          </a:xfrm>
          <a:prstGeom prst="rect">
            <a:avLst/>
          </a:prstGeom>
          <a:noFill/>
          <a:ln>
            <a:noFill/>
          </a:ln>
        </p:spPr>
      </p:pic>
      <p:pic>
        <p:nvPicPr>
          <p:cNvPr id="471" name="Google Shape;471;p28"/>
          <p:cNvPicPr preferRelativeResize="0"/>
          <p:nvPr/>
        </p:nvPicPr>
        <p:blipFill rotWithShape="1">
          <a:blip r:embed="rId4">
            <a:alphaModFix/>
          </a:blip>
          <a:srcRect l="2344" t="5436" r="5003" b="15078"/>
          <a:stretch/>
        </p:blipFill>
        <p:spPr>
          <a:xfrm>
            <a:off x="4815840" y="850391"/>
            <a:ext cx="3020568" cy="1924647"/>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78" name="Google Shape;478;p29"/>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800" b="1" dirty="0"/>
              <a:t>Inserting a new node in a Linked List </a:t>
            </a:r>
            <a:endParaRPr sz="2800" b="1" dirty="0"/>
          </a:p>
          <a:p>
            <a:pPr marL="342900" lvl="0" indent="-274319" algn="l" rtl="0">
              <a:lnSpc>
                <a:spcPct val="80000"/>
              </a:lnSpc>
              <a:spcBef>
                <a:spcPts val="444"/>
              </a:spcBef>
              <a:spcAft>
                <a:spcPts val="0"/>
              </a:spcAft>
              <a:buSzPts val="1687"/>
              <a:buChar char="🞇"/>
            </a:pPr>
            <a:r>
              <a:rPr lang="en-US" sz="2220" b="1" dirty="0"/>
              <a:t>In this section, we will see how a new node is added into an already existing linked list. </a:t>
            </a:r>
            <a:endParaRPr sz="2220" b="1" dirty="0"/>
          </a:p>
          <a:p>
            <a:pPr marL="342900" lvl="0" indent="-274319" algn="l" rtl="0">
              <a:lnSpc>
                <a:spcPct val="80000"/>
              </a:lnSpc>
              <a:spcBef>
                <a:spcPts val="444"/>
              </a:spcBef>
              <a:spcAft>
                <a:spcPts val="0"/>
              </a:spcAft>
              <a:buSzPts val="1687"/>
              <a:buChar char="🞇"/>
            </a:pPr>
            <a:r>
              <a:rPr lang="en-US" sz="2220" b="1" dirty="0"/>
              <a:t>We will take four cases and then see how insertion is done in each case. </a:t>
            </a:r>
            <a:endParaRPr sz="2220" b="1" dirty="0"/>
          </a:p>
          <a:p>
            <a:pPr marL="342900" lvl="0" indent="-274319" algn="l" rtl="0">
              <a:lnSpc>
                <a:spcPct val="80000"/>
              </a:lnSpc>
              <a:spcBef>
                <a:spcPts val="444"/>
              </a:spcBef>
              <a:spcAft>
                <a:spcPts val="0"/>
              </a:spcAft>
              <a:buSzPts val="1687"/>
              <a:buChar char="🞇"/>
            </a:pPr>
            <a:r>
              <a:rPr lang="en-US" sz="2220" b="1" dirty="0"/>
              <a:t>Case 1: The new node is inserted at the beginning.</a:t>
            </a:r>
            <a:endParaRPr sz="2220" b="1" dirty="0"/>
          </a:p>
          <a:p>
            <a:pPr marL="342900" lvl="0" indent="-274319" algn="l" rtl="0">
              <a:lnSpc>
                <a:spcPct val="80000"/>
              </a:lnSpc>
              <a:spcBef>
                <a:spcPts val="444"/>
              </a:spcBef>
              <a:spcAft>
                <a:spcPts val="0"/>
              </a:spcAft>
              <a:buSzPts val="1687"/>
              <a:buChar char="🞇"/>
            </a:pPr>
            <a:r>
              <a:rPr lang="en-US" sz="2220" b="1" dirty="0"/>
              <a:t>Case 2: The new node is inserted at the end. </a:t>
            </a:r>
            <a:endParaRPr sz="2220" b="1" dirty="0"/>
          </a:p>
          <a:p>
            <a:pPr marL="342900" lvl="0" indent="-274319" algn="l" rtl="0">
              <a:lnSpc>
                <a:spcPct val="80000"/>
              </a:lnSpc>
              <a:spcBef>
                <a:spcPts val="444"/>
              </a:spcBef>
              <a:spcAft>
                <a:spcPts val="0"/>
              </a:spcAft>
              <a:buSzPts val="1687"/>
              <a:buChar char="🞇"/>
            </a:pPr>
            <a:r>
              <a:rPr lang="en-US" sz="2220" b="1" dirty="0"/>
              <a:t>Case 3: The new node is inserted after a given node.</a:t>
            </a:r>
            <a:endParaRPr sz="2220" b="1" dirty="0"/>
          </a:p>
          <a:p>
            <a:pPr marL="342900" lvl="0" indent="-274319" algn="l" rtl="0">
              <a:lnSpc>
                <a:spcPct val="80000"/>
              </a:lnSpc>
              <a:spcBef>
                <a:spcPts val="444"/>
              </a:spcBef>
              <a:spcAft>
                <a:spcPts val="0"/>
              </a:spcAft>
              <a:buSzPts val="1687"/>
              <a:buChar char="🞇"/>
            </a:pPr>
            <a:r>
              <a:rPr lang="en-US" sz="2220" b="1" dirty="0"/>
              <a:t>Case 4: The new node is inserted before a given node. </a:t>
            </a:r>
            <a:endParaRPr sz="2220" b="1" dirty="0"/>
          </a:p>
          <a:p>
            <a:pPr marL="342900" lvl="0" indent="-274319" algn="l" rtl="0">
              <a:lnSpc>
                <a:spcPct val="80000"/>
              </a:lnSpc>
              <a:spcBef>
                <a:spcPts val="444"/>
              </a:spcBef>
              <a:spcAft>
                <a:spcPts val="0"/>
              </a:spcAft>
              <a:buSzPts val="1687"/>
              <a:buChar char="🞇"/>
            </a:pPr>
            <a:r>
              <a:rPr lang="en-US" sz="2220" b="1" dirty="0"/>
              <a:t>Before we describe the algorithms to perform insertions in all these four cases, let us first discuss an important term called OVERFLOW. </a:t>
            </a:r>
            <a:endParaRPr sz="2220" b="1" dirty="0"/>
          </a:p>
          <a:p>
            <a:pPr marL="342900" lvl="0" indent="-274319" algn="l" rtl="0">
              <a:lnSpc>
                <a:spcPct val="80000"/>
              </a:lnSpc>
              <a:spcBef>
                <a:spcPts val="444"/>
              </a:spcBef>
              <a:spcAft>
                <a:spcPts val="0"/>
              </a:spcAft>
              <a:buSzPts val="1687"/>
              <a:buChar char="🞇"/>
            </a:pPr>
            <a:r>
              <a:rPr lang="en-US" sz="2220" b="1" dirty="0"/>
              <a:t>Overflow is a condition that occurs when AVAIL = NULL or no free memory cell is present in the system.</a:t>
            </a:r>
            <a:endParaRPr sz="2220" b="1" dirty="0"/>
          </a:p>
          <a:p>
            <a:pPr marL="342900" lvl="0" indent="-274319" algn="l" rtl="0">
              <a:lnSpc>
                <a:spcPct val="80000"/>
              </a:lnSpc>
              <a:spcBef>
                <a:spcPts val="444"/>
              </a:spcBef>
              <a:spcAft>
                <a:spcPts val="0"/>
              </a:spcAft>
              <a:buSzPts val="1687"/>
              <a:buChar char="🞇"/>
            </a:pPr>
            <a:r>
              <a:rPr lang="en-US" sz="2220" b="1" dirty="0"/>
              <a:t>When this condition occurs, the program must give an appropriate message. </a:t>
            </a:r>
            <a:endParaRPr sz="2220" b="1" dirty="0"/>
          </a:p>
        </p:txBody>
      </p:sp>
      <p:sp>
        <p:nvSpPr>
          <p:cNvPr id="479" name="Google Shape;479;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80" name="Google Shape;480;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87" name="Google Shape;487;p30"/>
          <p:cNvSpPr txBox="1">
            <a:spLocks noGrp="1"/>
          </p:cNvSpPr>
          <p:nvPr>
            <p:ph type="body" idx="1"/>
          </p:nvPr>
        </p:nvSpPr>
        <p:spPr>
          <a:xfrm>
            <a:off x="685800" y="838200"/>
            <a:ext cx="7848600" cy="18288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b="1" dirty="0"/>
              <a:t>Inserting a Node at the Beginning of a Linked List </a:t>
            </a:r>
            <a:endParaRPr b="1" dirty="0"/>
          </a:p>
          <a:p>
            <a:pPr marL="342900" lvl="0" indent="-274320" algn="l" rtl="0">
              <a:lnSpc>
                <a:spcPct val="90000"/>
              </a:lnSpc>
              <a:spcBef>
                <a:spcPts val="408"/>
              </a:spcBef>
              <a:spcAft>
                <a:spcPts val="0"/>
              </a:spcAft>
              <a:buSzPts val="1550"/>
              <a:buChar char="🞇"/>
            </a:pPr>
            <a:r>
              <a:rPr lang="en-US" sz="2040" b="1" dirty="0"/>
              <a:t>Consider the linked list shown in Fig. 6.12.</a:t>
            </a:r>
            <a:endParaRPr sz="2040" b="1" dirty="0"/>
          </a:p>
          <a:p>
            <a:pPr marL="342900" lvl="0" indent="-274320" algn="l" rtl="0">
              <a:lnSpc>
                <a:spcPct val="90000"/>
              </a:lnSpc>
              <a:spcBef>
                <a:spcPts val="408"/>
              </a:spcBef>
              <a:spcAft>
                <a:spcPts val="0"/>
              </a:spcAft>
              <a:buSzPts val="1550"/>
              <a:buChar char="🞇"/>
            </a:pPr>
            <a:r>
              <a:rPr lang="en-US" sz="2040" b="1" dirty="0"/>
              <a:t>Suppose we want to add a new node with data 9 and add it as the first node of the list. </a:t>
            </a:r>
            <a:endParaRPr sz="2040" b="1" dirty="0"/>
          </a:p>
          <a:p>
            <a:pPr marL="342900" lvl="0" indent="-274320" algn="l" rtl="0">
              <a:lnSpc>
                <a:spcPct val="90000"/>
              </a:lnSpc>
              <a:spcBef>
                <a:spcPts val="408"/>
              </a:spcBef>
              <a:spcAft>
                <a:spcPts val="0"/>
              </a:spcAft>
              <a:buSzPts val="1550"/>
              <a:buChar char="🞇"/>
            </a:pPr>
            <a:r>
              <a:rPr lang="en-US" sz="2040" b="1" dirty="0"/>
              <a:t>Then the following changes will be done in the linked list.</a:t>
            </a:r>
            <a:endParaRPr dirty="0"/>
          </a:p>
          <a:p>
            <a:pPr marL="342900" lvl="0" indent="-175869" algn="l" rtl="0">
              <a:lnSpc>
                <a:spcPct val="90000"/>
              </a:lnSpc>
              <a:spcBef>
                <a:spcPts val="408"/>
              </a:spcBef>
              <a:spcAft>
                <a:spcPts val="0"/>
              </a:spcAft>
              <a:buSzPts val="1550"/>
              <a:buNone/>
            </a:pPr>
            <a:endParaRPr sz="2040" b="1" dirty="0"/>
          </a:p>
        </p:txBody>
      </p:sp>
      <p:sp>
        <p:nvSpPr>
          <p:cNvPr id="488" name="Google Shape;488;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89" name="Google Shape;489;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0" name="Google Shape;490;p30"/>
          <p:cNvPicPr preferRelativeResize="0"/>
          <p:nvPr/>
        </p:nvPicPr>
        <p:blipFill rotWithShape="1">
          <a:blip r:embed="rId3">
            <a:alphaModFix/>
          </a:blip>
          <a:srcRect/>
          <a:stretch/>
        </p:blipFill>
        <p:spPr>
          <a:xfrm>
            <a:off x="1033462" y="2818738"/>
            <a:ext cx="7153275" cy="340995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97" name="Google Shape;497;p31"/>
          <p:cNvSpPr txBox="1">
            <a:spLocks noGrp="1"/>
          </p:cNvSpPr>
          <p:nvPr>
            <p:ph type="body" idx="1"/>
          </p:nvPr>
        </p:nvSpPr>
        <p:spPr>
          <a:xfrm>
            <a:off x="685800" y="838200"/>
            <a:ext cx="7848600" cy="2971800"/>
          </a:xfrm>
          <a:prstGeom prst="rect">
            <a:avLst/>
          </a:prstGeom>
          <a:noFill/>
          <a:ln>
            <a:noFill/>
          </a:ln>
        </p:spPr>
        <p:txBody>
          <a:bodyPr spcFirstLastPara="1" wrap="square" lIns="91425" tIns="45700" rIns="91425" bIns="45700" anchor="t" anchorCtr="0">
            <a:normAutofit/>
          </a:bodyPr>
          <a:lstStyle/>
          <a:p>
            <a:pPr marL="342900" lvl="0" indent="-290169" algn="l" rtl="0">
              <a:lnSpc>
                <a:spcPct val="80000"/>
              </a:lnSpc>
              <a:spcBef>
                <a:spcPts val="0"/>
              </a:spcBef>
              <a:spcAft>
                <a:spcPts val="0"/>
              </a:spcAft>
              <a:buSzPts val="1800"/>
              <a:buChar char="🞇"/>
            </a:pPr>
            <a:r>
              <a:rPr lang="en-US" b="1" dirty="0"/>
              <a:t>Inserting a Node at the Beginning of a Linked List </a:t>
            </a:r>
            <a:endParaRPr b="1" dirty="0"/>
          </a:p>
          <a:p>
            <a:pPr marL="342900" lvl="0" indent="-290169" algn="l" rtl="0">
              <a:lnSpc>
                <a:spcPct val="80000"/>
              </a:lnSpc>
              <a:spcBef>
                <a:spcPts val="408"/>
              </a:spcBef>
              <a:spcAft>
                <a:spcPts val="0"/>
              </a:spcAft>
              <a:buSzPts val="1800"/>
              <a:buChar char="🞇"/>
            </a:pPr>
            <a:r>
              <a:rPr lang="en-US" sz="1800" b="1" dirty="0"/>
              <a:t>Figure 6.13 shows the algorithm to insert a new node at the beginning of a linked list. </a:t>
            </a:r>
            <a:endParaRPr sz="1800" b="1" dirty="0"/>
          </a:p>
          <a:p>
            <a:pPr marL="342900" lvl="0" indent="-290169" algn="l" rtl="0">
              <a:lnSpc>
                <a:spcPct val="80000"/>
              </a:lnSpc>
              <a:spcBef>
                <a:spcPts val="408"/>
              </a:spcBef>
              <a:spcAft>
                <a:spcPts val="0"/>
              </a:spcAft>
              <a:buSzPts val="1800"/>
              <a:buChar char="🞇"/>
            </a:pPr>
            <a:r>
              <a:rPr lang="en-US" sz="1800" b="1" dirty="0"/>
              <a:t>In Step 1, we first check whether memory is available for the new node. </a:t>
            </a:r>
            <a:endParaRPr sz="1800" b="1" dirty="0"/>
          </a:p>
          <a:p>
            <a:pPr marL="342900" lvl="0" indent="-290169" algn="l" rtl="0">
              <a:lnSpc>
                <a:spcPct val="80000"/>
              </a:lnSpc>
              <a:spcBef>
                <a:spcPts val="408"/>
              </a:spcBef>
              <a:spcAft>
                <a:spcPts val="0"/>
              </a:spcAft>
              <a:buSzPts val="1800"/>
              <a:buChar char="🞇"/>
            </a:pPr>
            <a:r>
              <a:rPr lang="en-US" sz="1800" b="1" dirty="0"/>
              <a:t>If the free memory has exhausted, then an OVERFLOW message is printed. </a:t>
            </a:r>
            <a:endParaRPr sz="1800" b="1" dirty="0"/>
          </a:p>
          <a:p>
            <a:pPr marL="342900" lvl="0" indent="-290169" algn="l" rtl="0">
              <a:lnSpc>
                <a:spcPct val="80000"/>
              </a:lnSpc>
              <a:spcBef>
                <a:spcPts val="408"/>
              </a:spcBef>
              <a:spcAft>
                <a:spcPts val="0"/>
              </a:spcAft>
              <a:buSzPts val="1800"/>
              <a:buChar char="🞇"/>
            </a:pPr>
            <a:r>
              <a:rPr lang="en-US" sz="1800" b="1" dirty="0"/>
              <a:t>Otherwise, if a free memory cell is available, then we allocate space for the new node. </a:t>
            </a:r>
            <a:endParaRPr sz="1800" b="1" dirty="0"/>
          </a:p>
          <a:p>
            <a:pPr marL="342900" lvl="0" indent="-301752" algn="l" rtl="0">
              <a:lnSpc>
                <a:spcPct val="80000"/>
              </a:lnSpc>
              <a:spcBef>
                <a:spcPts val="336"/>
              </a:spcBef>
              <a:spcAft>
                <a:spcPts val="0"/>
              </a:spcAft>
              <a:buSzPts val="1800"/>
              <a:buChar char="🞇"/>
            </a:pPr>
            <a:r>
              <a:rPr lang="en-US" sz="1800" b="1" dirty="0"/>
              <a:t>In C, there are functions like </a:t>
            </a:r>
            <a:r>
              <a:rPr lang="en-US" sz="1800" b="1" dirty="0" err="1"/>
              <a:t>malloc</a:t>
            </a:r>
            <a:r>
              <a:rPr lang="en-US" sz="1800" b="1" dirty="0"/>
              <a:t>(), </a:t>
            </a:r>
            <a:r>
              <a:rPr lang="en-US" sz="1800" b="1" dirty="0" err="1"/>
              <a:t>alloc</a:t>
            </a:r>
            <a:r>
              <a:rPr lang="en-US" sz="1800" b="1" dirty="0"/>
              <a:t>, and </a:t>
            </a:r>
            <a:r>
              <a:rPr lang="en-US" sz="1800" b="1" dirty="0" err="1"/>
              <a:t>calloc</a:t>
            </a:r>
            <a:r>
              <a:rPr lang="en-US" sz="1800" b="1" dirty="0"/>
              <a:t>() which automatically do the memory allocation on behalf of the user. </a:t>
            </a:r>
            <a:endParaRPr sz="1800" b="1" dirty="0"/>
          </a:p>
        </p:txBody>
      </p:sp>
      <p:sp>
        <p:nvSpPr>
          <p:cNvPr id="498" name="Google Shape;498;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499" name="Google Shape;499;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0" name="Google Shape;500;p31"/>
          <p:cNvPicPr preferRelativeResize="0"/>
          <p:nvPr/>
        </p:nvPicPr>
        <p:blipFill rotWithShape="1">
          <a:blip r:embed="rId3">
            <a:alphaModFix/>
          </a:blip>
          <a:srcRect/>
          <a:stretch/>
        </p:blipFill>
        <p:spPr>
          <a:xfrm>
            <a:off x="2013576" y="3559100"/>
            <a:ext cx="3502150" cy="2908726"/>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07" name="Google Shape;507;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08" name="Google Shape;508;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9" name="Google Shape;509;p32"/>
          <p:cNvPicPr preferRelativeResize="0"/>
          <p:nvPr/>
        </p:nvPicPr>
        <p:blipFill rotWithShape="1">
          <a:blip r:embed="rId3">
            <a:alphaModFix/>
          </a:blip>
          <a:srcRect b="19146"/>
          <a:stretch/>
        </p:blipFill>
        <p:spPr>
          <a:xfrm>
            <a:off x="2366662" y="4305300"/>
            <a:ext cx="3177125" cy="2133600"/>
          </a:xfrm>
          <a:prstGeom prst="rect">
            <a:avLst/>
          </a:prstGeom>
          <a:noFill/>
          <a:ln>
            <a:noFill/>
          </a:ln>
        </p:spPr>
      </p:pic>
      <p:pic>
        <p:nvPicPr>
          <p:cNvPr id="510" name="Google Shape;510;p32"/>
          <p:cNvPicPr preferRelativeResize="0"/>
          <p:nvPr/>
        </p:nvPicPr>
        <p:blipFill rotWithShape="1">
          <a:blip r:embed="rId4">
            <a:alphaModFix/>
          </a:blip>
          <a:srcRect/>
          <a:stretch/>
        </p:blipFill>
        <p:spPr>
          <a:xfrm>
            <a:off x="919151" y="1111049"/>
            <a:ext cx="6700850" cy="319425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17" name="Google Shape;517;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18" name="Google Shape;518;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519" name="Google Shape;519;p35"/>
          <p:cNvSpPr/>
          <p:nvPr/>
        </p:nvSpPr>
        <p:spPr>
          <a:xfrm>
            <a:off x="533400" y="1051700"/>
            <a:ext cx="72755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entury Gothic"/>
                <a:ea typeface="Century Gothic"/>
                <a:cs typeface="Century Gothic"/>
                <a:sym typeface="Century Gothic"/>
              </a:rPr>
              <a:t>Inserting a Node at the End of a Linked List </a:t>
            </a:r>
            <a:endParaRPr sz="2400" b="1" dirty="0">
              <a:solidFill>
                <a:schemeClr val="dk1"/>
              </a:solidFill>
              <a:latin typeface="Century Gothic"/>
              <a:ea typeface="Century Gothic"/>
              <a:cs typeface="Century Gothic"/>
              <a:sym typeface="Century Gothic"/>
            </a:endParaRPr>
          </a:p>
        </p:txBody>
      </p:sp>
      <p:pic>
        <p:nvPicPr>
          <p:cNvPr id="520" name="Google Shape;520;p35"/>
          <p:cNvPicPr preferRelativeResize="0"/>
          <p:nvPr/>
        </p:nvPicPr>
        <p:blipFill rotWithShape="1">
          <a:blip r:embed="rId3">
            <a:alphaModFix/>
          </a:blip>
          <a:srcRect/>
          <a:stretch/>
        </p:blipFill>
        <p:spPr>
          <a:xfrm>
            <a:off x="1752600" y="1914525"/>
            <a:ext cx="4000500" cy="372427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27" name="Google Shape;527;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28" name="Google Shape;528;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9" name="Google Shape;529;p34"/>
          <p:cNvPicPr preferRelativeResize="0"/>
          <p:nvPr/>
        </p:nvPicPr>
        <p:blipFill rotWithShape="1">
          <a:blip r:embed="rId3">
            <a:alphaModFix/>
          </a:blip>
          <a:srcRect/>
          <a:stretch/>
        </p:blipFill>
        <p:spPr>
          <a:xfrm>
            <a:off x="1072458" y="1676400"/>
            <a:ext cx="7153275" cy="4125296"/>
          </a:xfrm>
          <a:prstGeom prst="rect">
            <a:avLst/>
          </a:prstGeom>
          <a:noFill/>
          <a:ln>
            <a:noFill/>
          </a:ln>
        </p:spPr>
      </p:pic>
      <p:sp>
        <p:nvSpPr>
          <p:cNvPr id="530" name="Google Shape;530;p34"/>
          <p:cNvSpPr/>
          <p:nvPr/>
        </p:nvSpPr>
        <p:spPr>
          <a:xfrm>
            <a:off x="1072458" y="1051700"/>
            <a:ext cx="54807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entury Gothic"/>
                <a:ea typeface="Century Gothic"/>
                <a:cs typeface="Century Gothic"/>
                <a:sym typeface="Century Gothic"/>
              </a:rPr>
              <a:t>Inserting a Node at the End of a Linked List </a:t>
            </a:r>
            <a:endParaRPr sz="1800" b="1">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dirty="0"/>
              <a:t>We have studied that an array is a linear collection of data elements in which the elements are stored in consecutive memory locations. </a:t>
            </a:r>
            <a:endParaRPr sz="2220" b="1" dirty="0"/>
          </a:p>
          <a:p>
            <a:pPr marL="342900" lvl="0" indent="-274319" algn="l" rtl="0">
              <a:lnSpc>
                <a:spcPct val="80000"/>
              </a:lnSpc>
              <a:spcBef>
                <a:spcPts val="444"/>
              </a:spcBef>
              <a:spcAft>
                <a:spcPts val="0"/>
              </a:spcAft>
              <a:buSzPts val="1687"/>
              <a:buChar char="🞇"/>
            </a:pPr>
            <a:r>
              <a:rPr lang="en-US" sz="2220" b="1" dirty="0"/>
              <a:t>While declaring arrays, we have to specify the size of the array, which will restrict the number of elements that the array can store. </a:t>
            </a:r>
            <a:endParaRPr sz="2220" b="1" dirty="0"/>
          </a:p>
          <a:p>
            <a:pPr marL="342900" lvl="0" indent="-274319" algn="l" rtl="0">
              <a:lnSpc>
                <a:spcPct val="80000"/>
              </a:lnSpc>
              <a:spcBef>
                <a:spcPts val="444"/>
              </a:spcBef>
              <a:spcAft>
                <a:spcPts val="0"/>
              </a:spcAft>
              <a:buSzPts val="1687"/>
              <a:buChar char="🞇"/>
            </a:pPr>
            <a:r>
              <a:rPr lang="en-US" sz="2220" b="1" dirty="0"/>
              <a:t>For example, if we declare an array as </a:t>
            </a:r>
            <a:r>
              <a:rPr lang="en-US" sz="2220" b="1" dirty="0" err="1"/>
              <a:t>int</a:t>
            </a:r>
            <a:r>
              <a:rPr lang="en-US" sz="2220" b="1" dirty="0"/>
              <a:t> marks[10], then the array can store a maximum of 10 data elements but not more than that. </a:t>
            </a:r>
            <a:endParaRPr sz="2220" b="1" dirty="0"/>
          </a:p>
          <a:p>
            <a:pPr marL="342900" lvl="0" indent="-274319" algn="l" rtl="0">
              <a:lnSpc>
                <a:spcPct val="80000"/>
              </a:lnSpc>
              <a:spcBef>
                <a:spcPts val="444"/>
              </a:spcBef>
              <a:spcAft>
                <a:spcPts val="0"/>
              </a:spcAft>
              <a:buSzPts val="1687"/>
              <a:buChar char="🞇"/>
            </a:pPr>
            <a:r>
              <a:rPr lang="en-US" sz="2220" b="1" dirty="0"/>
              <a:t>But what if we are not sure of the number of elements in advance? </a:t>
            </a:r>
            <a:endParaRPr sz="2220" b="1" dirty="0"/>
          </a:p>
          <a:p>
            <a:pPr marL="342900" lvl="0" indent="-274319" algn="l" rtl="0">
              <a:lnSpc>
                <a:spcPct val="80000"/>
              </a:lnSpc>
              <a:spcBef>
                <a:spcPts val="444"/>
              </a:spcBef>
              <a:spcAft>
                <a:spcPts val="0"/>
              </a:spcAft>
              <a:buSzPts val="1687"/>
              <a:buChar char="🞇"/>
            </a:pPr>
            <a:r>
              <a:rPr lang="en-US" sz="2220" b="1" dirty="0"/>
              <a:t>Moreover, to make efficient use of memory, the elements must be stored randomly at any location rather than in consecutive locations. </a:t>
            </a:r>
            <a:endParaRPr sz="2220" b="1" dirty="0"/>
          </a:p>
          <a:p>
            <a:pPr marL="342900" lvl="0" indent="-274319" algn="l" rtl="0">
              <a:lnSpc>
                <a:spcPct val="80000"/>
              </a:lnSpc>
              <a:spcBef>
                <a:spcPts val="444"/>
              </a:spcBef>
              <a:spcAft>
                <a:spcPts val="0"/>
              </a:spcAft>
              <a:buSzPts val="1687"/>
              <a:buChar char="🞇"/>
            </a:pPr>
            <a:r>
              <a:rPr lang="en-US" sz="2220" b="1" dirty="0"/>
              <a:t>So, there must be a data structure that removes the restrictions on the maximum number of elements and the storage condition to write efficient programs. </a:t>
            </a:r>
            <a:endParaRPr sz="2220" b="1" dirty="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9eb67fd084_0_13"/>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37" name="Google Shape;537;g9eb67fd084_0_13"/>
          <p:cNvSpPr txBox="1">
            <a:spLocks noGrp="1"/>
          </p:cNvSpPr>
          <p:nvPr>
            <p:ph type="body" idx="1"/>
          </p:nvPr>
        </p:nvSpPr>
        <p:spPr>
          <a:xfrm>
            <a:off x="685800" y="838200"/>
            <a:ext cx="7848600" cy="2033100"/>
          </a:xfrm>
          <a:prstGeom prst="rect">
            <a:avLst/>
          </a:prstGeom>
          <a:noFill/>
          <a:ln>
            <a:noFill/>
          </a:ln>
        </p:spPr>
        <p:txBody>
          <a:bodyPr spcFirstLastPara="1" wrap="square" lIns="91425" tIns="45700" rIns="91425" bIns="45700" anchor="t" anchorCtr="0">
            <a:noAutofit/>
          </a:bodyPr>
          <a:lstStyle/>
          <a:p>
            <a:pPr marL="342900" lvl="0" indent="-274320" algn="l" rtl="0">
              <a:lnSpc>
                <a:spcPct val="90000"/>
              </a:lnSpc>
              <a:spcBef>
                <a:spcPts val="0"/>
              </a:spcBef>
              <a:spcAft>
                <a:spcPts val="0"/>
              </a:spcAft>
              <a:buSzPts val="1550"/>
              <a:buChar char="🞇"/>
            </a:pPr>
            <a:r>
              <a:rPr lang="en-US" b="1" dirty="0"/>
              <a:t>Inserting a Node After a Given Node in a Linked List </a:t>
            </a:r>
            <a:endParaRPr b="1" dirty="0"/>
          </a:p>
          <a:p>
            <a:pPr marL="342900" lvl="0" indent="-274320" algn="l" rtl="0">
              <a:lnSpc>
                <a:spcPct val="90000"/>
              </a:lnSpc>
              <a:spcBef>
                <a:spcPts val="408"/>
              </a:spcBef>
              <a:spcAft>
                <a:spcPts val="0"/>
              </a:spcAft>
              <a:buSzPts val="1550"/>
              <a:buChar char="🞇"/>
            </a:pPr>
            <a:r>
              <a:rPr lang="en-US" sz="2040" b="1" dirty="0"/>
              <a:t>In Step 5, we take a pointer variable PTR and initialize it with START. </a:t>
            </a:r>
            <a:endParaRPr sz="2040" b="1" dirty="0"/>
          </a:p>
          <a:p>
            <a:pPr marL="342900" lvl="0" indent="-274320" algn="l" rtl="0">
              <a:lnSpc>
                <a:spcPct val="90000"/>
              </a:lnSpc>
              <a:spcBef>
                <a:spcPts val="408"/>
              </a:spcBef>
              <a:spcAft>
                <a:spcPts val="0"/>
              </a:spcAft>
              <a:buSzPts val="1550"/>
              <a:buChar char="🞇"/>
            </a:pPr>
            <a:r>
              <a:rPr lang="en-US" sz="2040" b="1" dirty="0"/>
              <a:t>We take another pointer variable PREPTR which will be used to store the address of the node preceding PTR. </a:t>
            </a:r>
            <a:endParaRPr sz="2040" b="1" dirty="0"/>
          </a:p>
        </p:txBody>
      </p:sp>
      <p:sp>
        <p:nvSpPr>
          <p:cNvPr id="538" name="Google Shape;538;g9eb67fd084_0_13"/>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39" name="Google Shape;539;g9eb67fd084_0_13"/>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40" name="Google Shape;540;g9eb67fd084_0_13"/>
          <p:cNvPicPr preferRelativeResize="0"/>
          <p:nvPr/>
        </p:nvPicPr>
        <p:blipFill rotWithShape="1">
          <a:blip r:embed="rId3">
            <a:alphaModFix/>
          </a:blip>
          <a:srcRect/>
          <a:stretch/>
        </p:blipFill>
        <p:spPr>
          <a:xfrm>
            <a:off x="4821636" y="2825495"/>
            <a:ext cx="3963050" cy="3456433"/>
          </a:xfrm>
          <a:prstGeom prst="rect">
            <a:avLst/>
          </a:prstGeom>
          <a:noFill/>
          <a:ln>
            <a:noFill/>
          </a:ln>
        </p:spPr>
      </p:pic>
      <p:sp>
        <p:nvSpPr>
          <p:cNvPr id="541" name="Google Shape;541;g9eb67fd084_0_13"/>
          <p:cNvSpPr txBox="1">
            <a:spLocks noGrp="1"/>
          </p:cNvSpPr>
          <p:nvPr>
            <p:ph type="body" idx="1"/>
          </p:nvPr>
        </p:nvSpPr>
        <p:spPr>
          <a:xfrm>
            <a:off x="685800" y="2779775"/>
            <a:ext cx="4190700" cy="3511297"/>
          </a:xfrm>
          <a:prstGeom prst="rect">
            <a:avLst/>
          </a:prstGeom>
          <a:noFill/>
          <a:ln>
            <a:noFill/>
          </a:ln>
        </p:spPr>
        <p:txBody>
          <a:bodyPr spcFirstLastPara="1" wrap="square" lIns="91425" tIns="45700" rIns="91425" bIns="45700" anchor="t" anchorCtr="0">
            <a:noAutofit/>
          </a:bodyPr>
          <a:lstStyle/>
          <a:p>
            <a:pPr marL="342900" lvl="0" indent="-285902" algn="l" rtl="0">
              <a:lnSpc>
                <a:spcPct val="90000"/>
              </a:lnSpc>
              <a:spcBef>
                <a:spcPts val="408"/>
              </a:spcBef>
              <a:spcAft>
                <a:spcPts val="0"/>
              </a:spcAft>
              <a:buSzPts val="1550"/>
              <a:buChar char="🞇"/>
            </a:pPr>
            <a:r>
              <a:rPr lang="en-US" sz="2040" b="1" dirty="0"/>
              <a:t>Initially, PREPTR is initialized to PTR. </a:t>
            </a:r>
            <a:endParaRPr sz="2040" b="1" dirty="0"/>
          </a:p>
          <a:p>
            <a:pPr marL="342900" lvl="0" indent="-274320" algn="l" rtl="0">
              <a:lnSpc>
                <a:spcPct val="90000"/>
              </a:lnSpc>
              <a:spcBef>
                <a:spcPts val="408"/>
              </a:spcBef>
              <a:spcAft>
                <a:spcPts val="0"/>
              </a:spcAft>
              <a:buSzPts val="1550"/>
              <a:buChar char="🞇"/>
            </a:pPr>
            <a:r>
              <a:rPr lang="en-US" sz="2040" b="1" dirty="0"/>
              <a:t>In the while loop, we traverse through the linked list to reach the node that has its value equal to NUM. </a:t>
            </a:r>
            <a:endParaRPr sz="2040" b="1" dirty="0"/>
          </a:p>
          <a:p>
            <a:pPr marL="342900" lvl="0" indent="-274320" algn="l" rtl="0">
              <a:lnSpc>
                <a:spcPct val="90000"/>
              </a:lnSpc>
              <a:spcBef>
                <a:spcPts val="408"/>
              </a:spcBef>
              <a:spcAft>
                <a:spcPts val="0"/>
              </a:spcAft>
              <a:buSzPts val="1550"/>
              <a:buChar char="🞇"/>
            </a:pPr>
            <a:r>
              <a:rPr lang="en-US" sz="2040" b="1" dirty="0"/>
              <a:t>In Steps 10 and 11, we change the NEXT pointers in such a way that new node is inserted after the desired node.</a:t>
            </a:r>
            <a:endParaRPr sz="204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48" name="Google Shape;548;p38"/>
          <p:cNvSpPr txBox="1">
            <a:spLocks noGrp="1"/>
          </p:cNvSpPr>
          <p:nvPr>
            <p:ph type="body" idx="1"/>
          </p:nvPr>
        </p:nvSpPr>
        <p:spPr>
          <a:xfrm>
            <a:off x="685800" y="838200"/>
            <a:ext cx="7848600" cy="762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Inserting a Node After a Given Node in a Linked List </a:t>
            </a:r>
            <a:endParaRPr b="1"/>
          </a:p>
        </p:txBody>
      </p:sp>
      <p:sp>
        <p:nvSpPr>
          <p:cNvPr id="549" name="Google Shape;549;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50" name="Google Shape;550;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1" name="Google Shape;551;p38"/>
          <p:cNvPicPr preferRelativeResize="0"/>
          <p:nvPr/>
        </p:nvPicPr>
        <p:blipFill rotWithShape="1">
          <a:blip r:embed="rId3">
            <a:alphaModFix/>
          </a:blip>
          <a:srcRect/>
          <a:stretch/>
        </p:blipFill>
        <p:spPr>
          <a:xfrm>
            <a:off x="1827276" y="1395878"/>
            <a:ext cx="5105400" cy="4852522"/>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9eb67fd084_0_2"/>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58" name="Google Shape;558;g9eb67fd084_0_2"/>
          <p:cNvSpPr txBox="1">
            <a:spLocks noGrp="1"/>
          </p:cNvSpPr>
          <p:nvPr>
            <p:ph type="body" idx="1"/>
          </p:nvPr>
        </p:nvSpPr>
        <p:spPr>
          <a:xfrm>
            <a:off x="685800" y="838200"/>
            <a:ext cx="7848600" cy="1638300"/>
          </a:xfrm>
          <a:prstGeom prst="rect">
            <a:avLst/>
          </a:prstGeom>
          <a:noFill/>
          <a:ln>
            <a:noFill/>
          </a:ln>
        </p:spPr>
        <p:txBody>
          <a:bodyPr spcFirstLastPara="1" wrap="square" lIns="91425" tIns="45700" rIns="91425" bIns="45700" anchor="t" anchorCtr="0">
            <a:noAutofit/>
          </a:bodyPr>
          <a:lstStyle/>
          <a:p>
            <a:pPr marL="342900" lvl="0" indent="-314452" algn="l" rtl="0">
              <a:lnSpc>
                <a:spcPct val="90000"/>
              </a:lnSpc>
              <a:spcBef>
                <a:spcPts val="0"/>
              </a:spcBef>
              <a:spcAft>
                <a:spcPts val="0"/>
              </a:spcAft>
              <a:buSzPts val="2000"/>
              <a:buChar char="🞇"/>
            </a:pPr>
            <a:r>
              <a:rPr lang="en-US" b="1" dirty="0"/>
              <a:t>Inserting a Node Before a Given Node in a Linked List </a:t>
            </a:r>
            <a:endParaRPr b="1" dirty="0"/>
          </a:p>
          <a:p>
            <a:pPr marL="342900" lvl="0" indent="-314452" algn="l" rtl="0">
              <a:lnSpc>
                <a:spcPct val="90000"/>
              </a:lnSpc>
              <a:spcBef>
                <a:spcPts val="444"/>
              </a:spcBef>
              <a:spcAft>
                <a:spcPts val="0"/>
              </a:spcAft>
              <a:buSzPts val="2000"/>
              <a:buChar char="🞇"/>
            </a:pPr>
            <a:r>
              <a:rPr lang="en-US" sz="2000" b="1" dirty="0"/>
              <a:t>In Step 5, we take a pointer variable PTR and initialize it with START. </a:t>
            </a:r>
            <a:endParaRPr sz="2000" b="1" dirty="0"/>
          </a:p>
          <a:p>
            <a:pPr marL="342900" lvl="0" indent="-314452" algn="l" rtl="0">
              <a:lnSpc>
                <a:spcPct val="90000"/>
              </a:lnSpc>
              <a:spcBef>
                <a:spcPts val="444"/>
              </a:spcBef>
              <a:spcAft>
                <a:spcPts val="0"/>
              </a:spcAft>
              <a:buSzPts val="2000"/>
              <a:buChar char="🞇"/>
            </a:pPr>
            <a:r>
              <a:rPr lang="en-US" sz="2000" b="1" dirty="0"/>
              <a:t>We take another pointer variable PREPTR and initialize it with PTR. </a:t>
            </a:r>
            <a:endParaRPr sz="2000" b="1" dirty="0"/>
          </a:p>
        </p:txBody>
      </p:sp>
      <p:sp>
        <p:nvSpPr>
          <p:cNvPr id="559" name="Google Shape;559;g9eb67fd084_0_2"/>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60" name="Google Shape;560;g9eb67fd084_0_2"/>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561" name="Google Shape;561;g9eb67fd084_0_2"/>
          <p:cNvSpPr txBox="1">
            <a:spLocks noGrp="1"/>
          </p:cNvSpPr>
          <p:nvPr>
            <p:ph type="body" idx="1"/>
          </p:nvPr>
        </p:nvSpPr>
        <p:spPr>
          <a:xfrm>
            <a:off x="448056" y="2935225"/>
            <a:ext cx="4095900" cy="2459735"/>
          </a:xfrm>
          <a:prstGeom prst="rect">
            <a:avLst/>
          </a:prstGeom>
          <a:noFill/>
          <a:ln>
            <a:noFill/>
          </a:ln>
        </p:spPr>
        <p:txBody>
          <a:bodyPr spcFirstLastPara="1" wrap="square" lIns="91425" tIns="45700" rIns="91425" bIns="45700" anchor="t" anchorCtr="0">
            <a:noAutofit/>
          </a:bodyPr>
          <a:lstStyle/>
          <a:p>
            <a:pPr marL="342900" lvl="0" indent="-314452" algn="l" rtl="0">
              <a:lnSpc>
                <a:spcPct val="80000"/>
              </a:lnSpc>
              <a:spcBef>
                <a:spcPts val="408"/>
              </a:spcBef>
              <a:spcAft>
                <a:spcPts val="0"/>
              </a:spcAft>
              <a:buSzPts val="2000"/>
              <a:buChar char="🞇"/>
            </a:pPr>
            <a:r>
              <a:rPr lang="en-US" sz="2000" b="1" dirty="0"/>
              <a:t>In the while loop, we traverse through the linked list to reach the node that has its value equal to NUM. </a:t>
            </a:r>
            <a:endParaRPr sz="2000" b="1" dirty="0"/>
          </a:p>
          <a:p>
            <a:pPr marL="342900" lvl="0" indent="-314452" algn="l" rtl="0">
              <a:lnSpc>
                <a:spcPct val="80000"/>
              </a:lnSpc>
              <a:spcBef>
                <a:spcPts val="408"/>
              </a:spcBef>
              <a:spcAft>
                <a:spcPts val="0"/>
              </a:spcAft>
              <a:buSzPts val="2000"/>
              <a:buChar char="🞇"/>
            </a:pPr>
            <a:r>
              <a:rPr lang="en-US" sz="2000" b="1" dirty="0"/>
              <a:t>In Steps 10 and 11, we change the NEXT pointers in such a way that the new node is inserted before the desired node.</a:t>
            </a:r>
            <a:endParaRPr sz="2000" b="1" dirty="0"/>
          </a:p>
        </p:txBody>
      </p:sp>
      <p:pic>
        <p:nvPicPr>
          <p:cNvPr id="562" name="Google Shape;562;g9eb67fd084_0_2"/>
          <p:cNvPicPr preferRelativeResize="0"/>
          <p:nvPr/>
        </p:nvPicPr>
        <p:blipFill rotWithShape="1">
          <a:blip r:embed="rId3">
            <a:alphaModFix/>
          </a:blip>
          <a:srcRect/>
          <a:stretch/>
        </p:blipFill>
        <p:spPr>
          <a:xfrm>
            <a:off x="4571999" y="2564469"/>
            <a:ext cx="4038034" cy="32004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69" name="Google Shape;569;p41"/>
          <p:cNvSpPr txBox="1">
            <a:spLocks noGrp="1"/>
          </p:cNvSpPr>
          <p:nvPr>
            <p:ph type="body" idx="1"/>
          </p:nvPr>
        </p:nvSpPr>
        <p:spPr>
          <a:xfrm>
            <a:off x="685800" y="838200"/>
            <a:ext cx="7848600" cy="838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Inserting a Node Before a Given Node in a Linked List</a:t>
            </a:r>
            <a:endParaRPr b="1"/>
          </a:p>
        </p:txBody>
      </p:sp>
      <p:sp>
        <p:nvSpPr>
          <p:cNvPr id="570" name="Google Shape;570;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71" name="Google Shape;571;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2" name="Google Shape;572;p41"/>
          <p:cNvPicPr preferRelativeResize="0"/>
          <p:nvPr/>
        </p:nvPicPr>
        <p:blipFill rotWithShape="1">
          <a:blip r:embed="rId3">
            <a:alphaModFix/>
          </a:blip>
          <a:srcRect/>
          <a:stretch/>
        </p:blipFill>
        <p:spPr>
          <a:xfrm>
            <a:off x="1019175" y="1627165"/>
            <a:ext cx="5991225" cy="439263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79" name="Google Shape;579;p42"/>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a:bodyPr>
          <a:lstStyle/>
          <a:p>
            <a:pPr marL="342900" lvl="0" indent="-299719" algn="l" rtl="0">
              <a:lnSpc>
                <a:spcPct val="80000"/>
              </a:lnSpc>
              <a:spcBef>
                <a:spcPts val="0"/>
              </a:spcBef>
              <a:spcAft>
                <a:spcPts val="0"/>
              </a:spcAft>
              <a:buSzPts val="1676"/>
              <a:buChar char="🞇"/>
            </a:pPr>
            <a:r>
              <a:rPr lang="en-US" b="1" dirty="0"/>
              <a:t>Deleting a node from a Linked List </a:t>
            </a:r>
            <a:endParaRPr b="1" dirty="0"/>
          </a:p>
          <a:p>
            <a:pPr marL="342900" lvl="0" indent="-299719" algn="l" rtl="0">
              <a:lnSpc>
                <a:spcPct val="80000"/>
              </a:lnSpc>
              <a:spcBef>
                <a:spcPts val="336"/>
              </a:spcBef>
              <a:spcAft>
                <a:spcPts val="0"/>
              </a:spcAft>
              <a:buSzPts val="1676"/>
              <a:buChar char="🞇"/>
            </a:pPr>
            <a:r>
              <a:rPr lang="en-US" sz="2080" b="1" dirty="0"/>
              <a:t>In this section, we will discuss how a node is deleted from an already existing linked list. </a:t>
            </a:r>
            <a:endParaRPr sz="2080" b="1" dirty="0"/>
          </a:p>
          <a:p>
            <a:pPr marL="342900" lvl="0" indent="-299719" algn="l" rtl="0">
              <a:lnSpc>
                <a:spcPct val="80000"/>
              </a:lnSpc>
              <a:spcBef>
                <a:spcPts val="336"/>
              </a:spcBef>
              <a:spcAft>
                <a:spcPts val="0"/>
              </a:spcAft>
              <a:buSzPts val="1676"/>
              <a:buChar char="🞇"/>
            </a:pPr>
            <a:r>
              <a:rPr lang="en-US" sz="2080" b="1" dirty="0"/>
              <a:t>We will consider three cases and then see how deletion is done in each case</a:t>
            </a:r>
            <a:r>
              <a:rPr lang="en-US" sz="2080" b="1" dirty="0" smtClean="0"/>
              <a:t>.</a:t>
            </a:r>
            <a:endParaRPr lang="tr-TR" sz="2080" b="1" dirty="0" smtClean="0"/>
          </a:p>
          <a:p>
            <a:pPr marL="342900" lvl="0" indent="-299719" algn="l" rtl="0">
              <a:lnSpc>
                <a:spcPct val="80000"/>
              </a:lnSpc>
              <a:spcBef>
                <a:spcPts val="336"/>
              </a:spcBef>
              <a:spcAft>
                <a:spcPts val="0"/>
              </a:spcAft>
              <a:buSzPts val="1676"/>
              <a:buChar char="🞇"/>
            </a:pPr>
            <a:endParaRPr sz="2080" b="1" dirty="0"/>
          </a:p>
          <a:p>
            <a:pPr marL="342900" lvl="0" indent="-299719" algn="l" rtl="0">
              <a:lnSpc>
                <a:spcPct val="80000"/>
              </a:lnSpc>
              <a:spcBef>
                <a:spcPts val="336"/>
              </a:spcBef>
              <a:spcAft>
                <a:spcPts val="0"/>
              </a:spcAft>
              <a:buSzPts val="1676"/>
              <a:buChar char="🞇"/>
            </a:pPr>
            <a:r>
              <a:rPr lang="en-US" sz="2080" b="1" dirty="0"/>
              <a:t>Case 1: The first node is deleted. </a:t>
            </a:r>
            <a:endParaRPr sz="2080" b="1" dirty="0"/>
          </a:p>
          <a:p>
            <a:pPr marL="342900" lvl="0" indent="-299719" algn="l" rtl="0">
              <a:lnSpc>
                <a:spcPct val="80000"/>
              </a:lnSpc>
              <a:spcBef>
                <a:spcPts val="336"/>
              </a:spcBef>
              <a:spcAft>
                <a:spcPts val="0"/>
              </a:spcAft>
              <a:buSzPts val="1676"/>
              <a:buChar char="🞇"/>
            </a:pPr>
            <a:r>
              <a:rPr lang="en-US" sz="2080" b="1" dirty="0"/>
              <a:t>Case 2: The last node is deleted. </a:t>
            </a:r>
            <a:endParaRPr sz="2080" b="1" dirty="0"/>
          </a:p>
          <a:p>
            <a:pPr marL="342900" lvl="0" indent="-299719" algn="l" rtl="0">
              <a:lnSpc>
                <a:spcPct val="80000"/>
              </a:lnSpc>
              <a:spcBef>
                <a:spcPts val="336"/>
              </a:spcBef>
              <a:spcAft>
                <a:spcPts val="0"/>
              </a:spcAft>
              <a:buSzPts val="1676"/>
              <a:buChar char="🞇"/>
            </a:pPr>
            <a:r>
              <a:rPr lang="en-US" sz="2080" b="1" dirty="0"/>
              <a:t>Case 3: The node after a given node is deleted</a:t>
            </a:r>
            <a:r>
              <a:rPr lang="en-US" sz="2080" b="1" dirty="0" smtClean="0"/>
              <a:t>.</a:t>
            </a:r>
            <a:endParaRPr lang="tr-TR" sz="2080" b="1" dirty="0" smtClean="0"/>
          </a:p>
          <a:p>
            <a:pPr marL="342900" lvl="0" indent="-299719" algn="l" rtl="0">
              <a:lnSpc>
                <a:spcPct val="80000"/>
              </a:lnSpc>
              <a:spcBef>
                <a:spcPts val="336"/>
              </a:spcBef>
              <a:spcAft>
                <a:spcPts val="0"/>
              </a:spcAft>
              <a:buSzPts val="1676"/>
              <a:buChar char="🞇"/>
            </a:pPr>
            <a:r>
              <a:rPr lang="en-US" sz="2080" b="1" dirty="0" smtClean="0"/>
              <a:t> </a:t>
            </a:r>
            <a:endParaRPr sz="2080" b="1" dirty="0"/>
          </a:p>
          <a:p>
            <a:pPr marL="342900" lvl="0" indent="-299719" algn="l" rtl="0">
              <a:lnSpc>
                <a:spcPct val="80000"/>
              </a:lnSpc>
              <a:spcBef>
                <a:spcPts val="336"/>
              </a:spcBef>
              <a:spcAft>
                <a:spcPts val="0"/>
              </a:spcAft>
              <a:buSzPts val="1676"/>
              <a:buChar char="🞇"/>
            </a:pPr>
            <a:r>
              <a:rPr lang="en-US" sz="2080" b="1" dirty="0" smtClean="0"/>
              <a:t>Underflow </a:t>
            </a:r>
            <a:r>
              <a:rPr lang="en-US" sz="2080" b="1" dirty="0"/>
              <a:t>is a condition that occurs when we try to delete a node from a linked list that is empty. </a:t>
            </a:r>
            <a:endParaRPr sz="2080" b="1" dirty="0"/>
          </a:p>
          <a:p>
            <a:pPr marL="342900" lvl="0" indent="-299719" algn="l" rtl="0">
              <a:lnSpc>
                <a:spcPct val="80000"/>
              </a:lnSpc>
              <a:spcBef>
                <a:spcPts val="336"/>
              </a:spcBef>
              <a:spcAft>
                <a:spcPts val="0"/>
              </a:spcAft>
              <a:buSzPts val="1676"/>
              <a:buChar char="🞇"/>
            </a:pPr>
            <a:r>
              <a:rPr lang="en-US" sz="2080" b="1" dirty="0"/>
              <a:t>This happens when START = NULL or when there are no more nodes to delete. </a:t>
            </a:r>
            <a:endParaRPr sz="2080" b="1" dirty="0"/>
          </a:p>
          <a:p>
            <a:pPr marL="342900" lvl="0" indent="-299719" algn="l" rtl="0">
              <a:lnSpc>
                <a:spcPct val="80000"/>
              </a:lnSpc>
              <a:spcBef>
                <a:spcPts val="336"/>
              </a:spcBef>
              <a:spcAft>
                <a:spcPts val="0"/>
              </a:spcAft>
              <a:buSzPts val="1676"/>
              <a:buChar char="🞇"/>
            </a:pPr>
            <a:r>
              <a:rPr lang="en-US" sz="2080" b="1" dirty="0"/>
              <a:t>Note that when we delete a node from a linked list, we actually have to free the memory occupied by that node. </a:t>
            </a:r>
            <a:endParaRPr sz="2080" b="1" dirty="0"/>
          </a:p>
          <a:p>
            <a:pPr marL="0" lvl="0" indent="0" algn="l" rtl="0">
              <a:lnSpc>
                <a:spcPct val="80000"/>
              </a:lnSpc>
              <a:spcBef>
                <a:spcPts val="336"/>
              </a:spcBef>
              <a:spcAft>
                <a:spcPts val="0"/>
              </a:spcAft>
              <a:buNone/>
            </a:pPr>
            <a:endParaRPr sz="2080" b="1" dirty="0"/>
          </a:p>
        </p:txBody>
      </p:sp>
      <p:sp>
        <p:nvSpPr>
          <p:cNvPr id="580" name="Google Shape;580;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81" name="Google Shape;581;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88" name="Google Shape;588;p43"/>
          <p:cNvSpPr txBox="1">
            <a:spLocks noGrp="1"/>
          </p:cNvSpPr>
          <p:nvPr>
            <p:ph type="body" idx="1"/>
          </p:nvPr>
        </p:nvSpPr>
        <p:spPr>
          <a:xfrm>
            <a:off x="685800" y="838200"/>
            <a:ext cx="7848600" cy="2133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sz="2800" b="1" dirty="0"/>
              <a:t>Deleting the First Node from a Linked List </a:t>
            </a:r>
            <a:endParaRPr sz="2800" b="1" dirty="0"/>
          </a:p>
          <a:p>
            <a:pPr marL="342900" lvl="0" indent="-274319" algn="l" rtl="0">
              <a:spcBef>
                <a:spcPts val="480"/>
              </a:spcBef>
              <a:spcAft>
                <a:spcPts val="0"/>
              </a:spcAft>
              <a:buSzPts val="1824"/>
              <a:buChar char="🞇"/>
            </a:pPr>
            <a:r>
              <a:rPr lang="en-US" b="1" dirty="0"/>
              <a:t>Consider the linked list in Fig. 6.20. </a:t>
            </a:r>
            <a:endParaRPr b="1" dirty="0"/>
          </a:p>
          <a:p>
            <a:pPr marL="342900" lvl="0" indent="-274319" algn="l" rtl="0">
              <a:spcBef>
                <a:spcPts val="480"/>
              </a:spcBef>
              <a:spcAft>
                <a:spcPts val="0"/>
              </a:spcAft>
              <a:buSzPts val="1824"/>
              <a:buChar char="🞇"/>
            </a:pPr>
            <a:r>
              <a:rPr lang="en-US" b="1" dirty="0"/>
              <a:t>When we want to delete a node from the beginning of the list, then the following changes will be done in the linked list.</a:t>
            </a:r>
            <a:endParaRPr b="1" dirty="0"/>
          </a:p>
        </p:txBody>
      </p:sp>
      <p:sp>
        <p:nvSpPr>
          <p:cNvPr id="589" name="Google Shape;589;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90" name="Google Shape;590;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91" name="Google Shape;591;p43"/>
          <p:cNvPicPr preferRelativeResize="0"/>
          <p:nvPr/>
        </p:nvPicPr>
        <p:blipFill rotWithShape="1">
          <a:blip r:embed="rId3">
            <a:alphaModFix/>
          </a:blip>
          <a:srcRect/>
          <a:stretch/>
        </p:blipFill>
        <p:spPr>
          <a:xfrm>
            <a:off x="1276349" y="3429000"/>
            <a:ext cx="6777789" cy="198120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98" name="Google Shape;598;p44"/>
          <p:cNvSpPr txBox="1">
            <a:spLocks noGrp="1"/>
          </p:cNvSpPr>
          <p:nvPr>
            <p:ph type="body" idx="1"/>
          </p:nvPr>
        </p:nvSpPr>
        <p:spPr>
          <a:xfrm>
            <a:off x="685800" y="838200"/>
            <a:ext cx="7848600" cy="25908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b="1" dirty="0"/>
              <a:t>Deleting the First Node from a Linked List </a:t>
            </a:r>
            <a:endParaRPr b="1" dirty="0"/>
          </a:p>
          <a:p>
            <a:pPr marL="342900" lvl="0" indent="-287019" algn="l" rtl="0">
              <a:lnSpc>
                <a:spcPct val="80000"/>
              </a:lnSpc>
              <a:spcBef>
                <a:spcPts val="336"/>
              </a:spcBef>
              <a:spcAft>
                <a:spcPts val="0"/>
              </a:spcAft>
              <a:buSzPts val="1476"/>
              <a:buChar char="🞇"/>
            </a:pPr>
            <a:r>
              <a:rPr lang="en-US" sz="1879" b="1" dirty="0"/>
              <a:t>Figure 6.21 shows the algorithm to delete the first node from a linked list. </a:t>
            </a:r>
            <a:endParaRPr sz="1879" b="1" dirty="0"/>
          </a:p>
          <a:p>
            <a:pPr marL="342900" lvl="0" indent="-287019" algn="l" rtl="0">
              <a:lnSpc>
                <a:spcPct val="80000"/>
              </a:lnSpc>
              <a:spcBef>
                <a:spcPts val="336"/>
              </a:spcBef>
              <a:spcAft>
                <a:spcPts val="0"/>
              </a:spcAft>
              <a:buSzPts val="1476"/>
              <a:buChar char="🞇"/>
            </a:pPr>
            <a:r>
              <a:rPr lang="en-US" sz="1879" b="1" dirty="0"/>
              <a:t>In Step 1, we check if the linked list exists or not. </a:t>
            </a:r>
            <a:endParaRPr sz="1879" b="1" dirty="0"/>
          </a:p>
          <a:p>
            <a:pPr marL="342900" lvl="0" indent="-287019" algn="l" rtl="0">
              <a:lnSpc>
                <a:spcPct val="80000"/>
              </a:lnSpc>
              <a:spcBef>
                <a:spcPts val="336"/>
              </a:spcBef>
              <a:spcAft>
                <a:spcPts val="0"/>
              </a:spcAft>
              <a:buSzPts val="1476"/>
              <a:buChar char="🞇"/>
            </a:pPr>
            <a:r>
              <a:rPr lang="en-US" sz="1879" b="1" dirty="0"/>
              <a:t>If START = NULL, then it signifies that there are no nodes in the list and the control is transferred to the last statement of the algorithm. </a:t>
            </a:r>
            <a:endParaRPr sz="1879" b="1" dirty="0"/>
          </a:p>
          <a:p>
            <a:pPr marL="342900" lvl="0" indent="-287020" algn="l" rtl="0">
              <a:lnSpc>
                <a:spcPct val="80000"/>
              </a:lnSpc>
              <a:spcBef>
                <a:spcPts val="336"/>
              </a:spcBef>
              <a:spcAft>
                <a:spcPts val="0"/>
              </a:spcAft>
              <a:buSzPts val="1476"/>
              <a:buChar char="🞇"/>
            </a:pPr>
            <a:r>
              <a:rPr lang="en-US" sz="1879" b="1" dirty="0"/>
              <a:t>However, if there are nodes in the linked list, then we use a pointer variable PTR that is set to point to the first node of the list. </a:t>
            </a:r>
            <a:endParaRPr sz="1879" b="1" dirty="0"/>
          </a:p>
        </p:txBody>
      </p:sp>
      <p:sp>
        <p:nvSpPr>
          <p:cNvPr id="599" name="Google Shape;599;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600" name="Google Shape;600;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01" name="Google Shape;601;p44"/>
          <p:cNvPicPr preferRelativeResize="0"/>
          <p:nvPr/>
        </p:nvPicPr>
        <p:blipFill rotWithShape="1">
          <a:blip r:embed="rId3">
            <a:alphaModFix/>
          </a:blip>
          <a:srcRect/>
          <a:stretch/>
        </p:blipFill>
        <p:spPr>
          <a:xfrm>
            <a:off x="5549990" y="3429000"/>
            <a:ext cx="3133725" cy="2381250"/>
          </a:xfrm>
          <a:prstGeom prst="rect">
            <a:avLst/>
          </a:prstGeom>
          <a:noFill/>
          <a:ln>
            <a:noFill/>
          </a:ln>
        </p:spPr>
      </p:pic>
      <p:sp>
        <p:nvSpPr>
          <p:cNvPr id="602" name="Google Shape;602;p44"/>
          <p:cNvSpPr txBox="1">
            <a:spLocks noGrp="1"/>
          </p:cNvSpPr>
          <p:nvPr>
            <p:ph type="body" idx="1"/>
          </p:nvPr>
        </p:nvSpPr>
        <p:spPr>
          <a:xfrm>
            <a:off x="685800" y="3286125"/>
            <a:ext cx="4864200" cy="3352800"/>
          </a:xfrm>
          <a:prstGeom prst="rect">
            <a:avLst/>
          </a:prstGeom>
          <a:noFill/>
          <a:ln>
            <a:noFill/>
          </a:ln>
        </p:spPr>
        <p:txBody>
          <a:bodyPr spcFirstLastPara="1" wrap="square" lIns="91425" tIns="45700" rIns="91425" bIns="45700" anchor="t" anchorCtr="0">
            <a:noAutofit/>
          </a:bodyPr>
          <a:lstStyle/>
          <a:p>
            <a:pPr marL="342900" lvl="0" indent="-287020" algn="l" rtl="0">
              <a:lnSpc>
                <a:spcPct val="80000"/>
              </a:lnSpc>
              <a:spcBef>
                <a:spcPts val="336"/>
              </a:spcBef>
              <a:spcAft>
                <a:spcPts val="0"/>
              </a:spcAft>
              <a:buSzPts val="1476"/>
              <a:buChar char="🞇"/>
            </a:pPr>
            <a:r>
              <a:rPr lang="en-US" sz="1879" b="1"/>
              <a:t>For this, we initialize PTR with START that stores the address of the first node of the list. </a:t>
            </a:r>
            <a:endParaRPr sz="1879" b="1"/>
          </a:p>
          <a:p>
            <a:pPr marL="342900" lvl="0" indent="-287020" algn="l" rtl="0">
              <a:lnSpc>
                <a:spcPct val="80000"/>
              </a:lnSpc>
              <a:spcBef>
                <a:spcPts val="336"/>
              </a:spcBef>
              <a:spcAft>
                <a:spcPts val="0"/>
              </a:spcAft>
              <a:buSzPts val="1476"/>
              <a:buChar char="🞇"/>
            </a:pPr>
            <a:r>
              <a:rPr lang="en-US" sz="1879" b="1"/>
              <a:t>In Step 3, START is made to point to the next node in sequence and finally the memory occupied by the node pointed by PTR (initially the first node of the list) is freed and returned to the free pool. </a:t>
            </a:r>
            <a:endParaRPr sz="1879" b="1"/>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09" name="Google Shape;609;p45"/>
          <p:cNvSpPr txBox="1">
            <a:spLocks noGrp="1"/>
          </p:cNvSpPr>
          <p:nvPr>
            <p:ph type="body" idx="1"/>
          </p:nvPr>
        </p:nvSpPr>
        <p:spPr>
          <a:xfrm>
            <a:off x="685800" y="838200"/>
            <a:ext cx="7848600" cy="1480204"/>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550"/>
              <a:buChar char="🞇"/>
            </a:pPr>
            <a:r>
              <a:rPr lang="en-US" b="1" dirty="0"/>
              <a:t>Deleting the Last Node from a Linked List</a:t>
            </a:r>
            <a:endParaRPr b="1" dirty="0"/>
          </a:p>
          <a:p>
            <a:pPr marL="342900" lvl="0" indent="-274320" algn="l" rtl="0">
              <a:lnSpc>
                <a:spcPct val="80000"/>
              </a:lnSpc>
              <a:spcBef>
                <a:spcPts val="408"/>
              </a:spcBef>
              <a:spcAft>
                <a:spcPts val="0"/>
              </a:spcAft>
              <a:buSzPts val="1550"/>
              <a:buChar char="🞇"/>
            </a:pPr>
            <a:r>
              <a:rPr lang="en-US" sz="2040" b="1" dirty="0"/>
              <a:t>Consider the linked list shown in Fig. 6.22.</a:t>
            </a:r>
            <a:endParaRPr sz="2040" b="1" dirty="0"/>
          </a:p>
          <a:p>
            <a:pPr marL="342900" lvl="0" indent="-274320" algn="l" rtl="0">
              <a:lnSpc>
                <a:spcPct val="80000"/>
              </a:lnSpc>
              <a:spcBef>
                <a:spcPts val="408"/>
              </a:spcBef>
              <a:spcAft>
                <a:spcPts val="0"/>
              </a:spcAft>
              <a:buSzPts val="1550"/>
              <a:buChar char="🞇"/>
            </a:pPr>
            <a:r>
              <a:rPr lang="en-US" sz="2040" b="1" dirty="0"/>
              <a:t>Suppose we want to delete the last node from the linked list, then the following changes will be done in the linked list.</a:t>
            </a:r>
            <a:endParaRPr sz="2040" b="1" dirty="0"/>
          </a:p>
        </p:txBody>
      </p:sp>
      <p:sp>
        <p:nvSpPr>
          <p:cNvPr id="610" name="Google Shape;610;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611" name="Google Shape;611;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2" name="Google Shape;612;p45"/>
          <p:cNvPicPr preferRelativeResize="0"/>
          <p:nvPr/>
        </p:nvPicPr>
        <p:blipFill rotWithShape="1">
          <a:blip r:embed="rId3">
            <a:alphaModFix/>
          </a:blip>
          <a:srcRect/>
          <a:stretch/>
        </p:blipFill>
        <p:spPr>
          <a:xfrm>
            <a:off x="990600" y="2438400"/>
            <a:ext cx="6438900" cy="3857625"/>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19" name="Google Shape;619;p46"/>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b="1" dirty="0"/>
              <a:t>Deleting the Last Node from a Linked List</a:t>
            </a:r>
            <a:endParaRPr b="1" dirty="0"/>
          </a:p>
          <a:p>
            <a:pPr marL="342900" lvl="0" indent="-287019" algn="l" rtl="0">
              <a:lnSpc>
                <a:spcPct val="80000"/>
              </a:lnSpc>
              <a:spcBef>
                <a:spcPts val="336"/>
              </a:spcBef>
              <a:spcAft>
                <a:spcPts val="0"/>
              </a:spcAft>
              <a:buSzPts val="1476"/>
              <a:buChar char="🞇"/>
            </a:pPr>
            <a:r>
              <a:rPr lang="en-US" sz="1879" b="1" dirty="0"/>
              <a:t>Figure 6.23 shows the algorithm to delete the last node from a linked list. </a:t>
            </a:r>
            <a:endParaRPr sz="1879" b="1" dirty="0"/>
          </a:p>
          <a:p>
            <a:pPr marL="342900" lvl="0" indent="-287019" algn="l" rtl="0">
              <a:lnSpc>
                <a:spcPct val="80000"/>
              </a:lnSpc>
              <a:spcBef>
                <a:spcPts val="336"/>
              </a:spcBef>
              <a:spcAft>
                <a:spcPts val="0"/>
              </a:spcAft>
              <a:buSzPts val="1476"/>
              <a:buChar char="🞇"/>
            </a:pPr>
            <a:r>
              <a:rPr lang="en-US" sz="1879" b="1" dirty="0"/>
              <a:t>In Step 2, we take a pointer variable PTR and initialize it with START. </a:t>
            </a:r>
            <a:endParaRPr sz="1879" b="1" dirty="0"/>
          </a:p>
          <a:p>
            <a:pPr marL="342900" lvl="0" indent="-287020" algn="l" rtl="0">
              <a:lnSpc>
                <a:spcPct val="80000"/>
              </a:lnSpc>
              <a:spcBef>
                <a:spcPts val="336"/>
              </a:spcBef>
              <a:spcAft>
                <a:spcPts val="0"/>
              </a:spcAft>
              <a:buSzPts val="1476"/>
              <a:buChar char="🞇"/>
            </a:pPr>
            <a:r>
              <a:rPr lang="en-US" sz="1879" b="1" dirty="0"/>
              <a:t>That is, PTR now points to the first node of the linked list. In the while loop, we take another pointer variable PREPTR such that it always points to one node before the PTR. </a:t>
            </a:r>
            <a:endParaRPr sz="2600" dirty="0"/>
          </a:p>
        </p:txBody>
      </p:sp>
      <p:sp>
        <p:nvSpPr>
          <p:cNvPr id="620" name="Google Shape;620;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621" name="Google Shape;621;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22" name="Google Shape;622;p46"/>
          <p:cNvPicPr preferRelativeResize="0"/>
          <p:nvPr/>
        </p:nvPicPr>
        <p:blipFill rotWithShape="1">
          <a:blip r:embed="rId3">
            <a:alphaModFix/>
          </a:blip>
          <a:srcRect/>
          <a:stretch/>
        </p:blipFill>
        <p:spPr>
          <a:xfrm>
            <a:off x="3768900" y="3221875"/>
            <a:ext cx="4914900" cy="2828925"/>
          </a:xfrm>
          <a:prstGeom prst="rect">
            <a:avLst/>
          </a:prstGeom>
          <a:noFill/>
          <a:ln>
            <a:noFill/>
          </a:ln>
        </p:spPr>
      </p:pic>
      <p:sp>
        <p:nvSpPr>
          <p:cNvPr id="623" name="Google Shape;623;p46"/>
          <p:cNvSpPr txBox="1">
            <a:spLocks noGrp="1"/>
          </p:cNvSpPr>
          <p:nvPr>
            <p:ph type="body" idx="1"/>
          </p:nvPr>
        </p:nvSpPr>
        <p:spPr>
          <a:xfrm>
            <a:off x="685800" y="2914650"/>
            <a:ext cx="3083100" cy="3443400"/>
          </a:xfrm>
          <a:prstGeom prst="rect">
            <a:avLst/>
          </a:prstGeom>
          <a:noFill/>
          <a:ln>
            <a:noFill/>
          </a:ln>
        </p:spPr>
        <p:txBody>
          <a:bodyPr spcFirstLastPara="1" wrap="square" lIns="91425" tIns="45700" rIns="91425" bIns="45700" anchor="t" anchorCtr="0">
            <a:noAutofit/>
          </a:bodyPr>
          <a:lstStyle/>
          <a:p>
            <a:pPr marL="342900" lvl="0" indent="-287020" algn="l" rtl="0">
              <a:lnSpc>
                <a:spcPct val="80000"/>
              </a:lnSpc>
              <a:spcBef>
                <a:spcPts val="336"/>
              </a:spcBef>
              <a:spcAft>
                <a:spcPts val="0"/>
              </a:spcAft>
              <a:buSzPts val="1476"/>
              <a:buChar char="🞇"/>
            </a:pPr>
            <a:r>
              <a:rPr lang="en-US" sz="1879" b="1"/>
              <a:t>Once we reach the last node and the second last node, we set the NEXT pointer of the second last node to NULL, so that it now becomes the (new) last node of the linked list. </a:t>
            </a:r>
            <a:endParaRPr sz="1879" b="1"/>
          </a:p>
          <a:p>
            <a:pPr marL="342900" lvl="0" indent="-287020" algn="l" rtl="0">
              <a:lnSpc>
                <a:spcPct val="80000"/>
              </a:lnSpc>
              <a:spcBef>
                <a:spcPts val="336"/>
              </a:spcBef>
              <a:spcAft>
                <a:spcPts val="0"/>
              </a:spcAft>
              <a:buSzPts val="1476"/>
              <a:buChar char="🞇"/>
            </a:pPr>
            <a:r>
              <a:rPr lang="en-US" sz="1879" b="1"/>
              <a:t>The memory of the previous last node is freed and returned back to the free pool.</a:t>
            </a:r>
            <a:endParaRPr sz="26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30" name="Google Shape;630;p48"/>
          <p:cNvSpPr txBox="1">
            <a:spLocks noGrp="1"/>
          </p:cNvSpPr>
          <p:nvPr>
            <p:ph type="body" idx="1"/>
          </p:nvPr>
        </p:nvSpPr>
        <p:spPr>
          <a:xfrm>
            <a:off x="685800" y="838200"/>
            <a:ext cx="7848600" cy="838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Deleting the Node After a Given Node in a Linked List </a:t>
            </a:r>
            <a:endParaRPr b="1"/>
          </a:p>
        </p:txBody>
      </p:sp>
      <p:sp>
        <p:nvSpPr>
          <p:cNvPr id="631" name="Google Shape;63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632" name="Google Shape;632;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3" name="Google Shape;633;p48"/>
          <p:cNvPicPr preferRelativeResize="0"/>
          <p:nvPr/>
        </p:nvPicPr>
        <p:blipFill rotWithShape="1">
          <a:blip r:embed="rId3">
            <a:alphaModFix/>
          </a:blip>
          <a:srcRect/>
          <a:stretch/>
        </p:blipFill>
        <p:spPr>
          <a:xfrm>
            <a:off x="1314450" y="1814094"/>
            <a:ext cx="5086350" cy="449145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285" name="Google Shape;285;p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Linked list is a data structure that is free from those restrictions. </a:t>
            </a:r>
            <a:endParaRPr b="1"/>
          </a:p>
          <a:p>
            <a:pPr marL="342900" lvl="0" indent="-274319" algn="l" rtl="0">
              <a:spcBef>
                <a:spcPts val="480"/>
              </a:spcBef>
              <a:spcAft>
                <a:spcPts val="0"/>
              </a:spcAft>
              <a:buSzPts val="1824"/>
              <a:buChar char="🞇"/>
            </a:pPr>
            <a:r>
              <a:rPr lang="en-US" b="1"/>
              <a:t>A linked list does not store its elements in consecutive memory locations and the user can add any number of elements to it. </a:t>
            </a:r>
            <a:endParaRPr b="1"/>
          </a:p>
          <a:p>
            <a:pPr marL="342900" lvl="0" indent="-274319" algn="l" rtl="0">
              <a:spcBef>
                <a:spcPts val="480"/>
              </a:spcBef>
              <a:spcAft>
                <a:spcPts val="0"/>
              </a:spcAft>
              <a:buSzPts val="1824"/>
              <a:buChar char="🞇"/>
            </a:pPr>
            <a:r>
              <a:rPr lang="en-US" b="1"/>
              <a:t>However, unlike an array, a linked list does not allow random access of data. </a:t>
            </a:r>
            <a:endParaRPr b="1"/>
          </a:p>
          <a:p>
            <a:pPr marL="342900" lvl="0" indent="-274319" algn="l" rtl="0">
              <a:spcBef>
                <a:spcPts val="480"/>
              </a:spcBef>
              <a:spcAft>
                <a:spcPts val="0"/>
              </a:spcAft>
              <a:buSzPts val="1824"/>
              <a:buChar char="🞇"/>
            </a:pPr>
            <a:r>
              <a:rPr lang="en-US" b="1"/>
              <a:t>Elements in a linked list can be accessed only in a sequential manner. </a:t>
            </a:r>
            <a:endParaRPr b="1"/>
          </a:p>
          <a:p>
            <a:pPr marL="342900" lvl="0" indent="-274319" algn="l" rtl="0">
              <a:spcBef>
                <a:spcPts val="480"/>
              </a:spcBef>
              <a:spcAft>
                <a:spcPts val="0"/>
              </a:spcAft>
              <a:buSzPts val="1824"/>
              <a:buChar char="🞇"/>
            </a:pPr>
            <a:r>
              <a:rPr lang="en-US" b="1"/>
              <a:t>But like an array, insertions and deletions can be done at any point in the list in a constant time.</a:t>
            </a:r>
            <a:endParaRPr b="1"/>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40" name="Google Shape;640;p49"/>
          <p:cNvSpPr txBox="1">
            <a:spLocks noGrp="1"/>
          </p:cNvSpPr>
          <p:nvPr>
            <p:ph type="body" idx="1"/>
          </p:nvPr>
        </p:nvSpPr>
        <p:spPr>
          <a:xfrm>
            <a:off x="685800" y="838200"/>
            <a:ext cx="7848600" cy="1861800"/>
          </a:xfrm>
          <a:prstGeom prst="rect">
            <a:avLst/>
          </a:prstGeom>
          <a:noFill/>
          <a:ln>
            <a:noFill/>
          </a:ln>
        </p:spPr>
        <p:txBody>
          <a:bodyPr spcFirstLastPara="1" wrap="square" lIns="91425" tIns="45700" rIns="91425" bIns="45700" anchor="t" anchorCtr="0">
            <a:normAutofit lnSpcReduction="10000"/>
          </a:bodyPr>
          <a:lstStyle/>
          <a:p>
            <a:pPr marL="342900" marR="0" lvl="0" indent="-296519" algn="l" rtl="0">
              <a:lnSpc>
                <a:spcPct val="80000"/>
              </a:lnSpc>
              <a:spcBef>
                <a:spcPts val="408"/>
              </a:spcBef>
              <a:spcAft>
                <a:spcPts val="0"/>
              </a:spcAft>
              <a:buSzPts val="1900"/>
              <a:buChar char="🞇"/>
            </a:pPr>
            <a:r>
              <a:rPr lang="en-US" b="1" dirty="0"/>
              <a:t>Deleting the Node After a Given Node in a Linked List </a:t>
            </a:r>
            <a:endParaRPr b="1" dirty="0"/>
          </a:p>
          <a:p>
            <a:pPr marL="342900" marR="0" lvl="0" indent="-296519" algn="l" rtl="0">
              <a:lnSpc>
                <a:spcPct val="80000"/>
              </a:lnSpc>
              <a:spcBef>
                <a:spcPts val="408"/>
              </a:spcBef>
              <a:spcAft>
                <a:spcPts val="0"/>
              </a:spcAft>
              <a:buSzPts val="1900"/>
              <a:buChar char="🞇"/>
            </a:pPr>
            <a:r>
              <a:rPr lang="en-US" sz="1900" b="1" dirty="0"/>
              <a:t>In Step 2, we take a pointer variable PTR and initialize it with START. </a:t>
            </a:r>
            <a:endParaRPr sz="1900" b="1" dirty="0"/>
          </a:p>
          <a:p>
            <a:pPr marL="342900" marR="0" lvl="0" indent="-296519" algn="l" rtl="0">
              <a:lnSpc>
                <a:spcPct val="80000"/>
              </a:lnSpc>
              <a:spcBef>
                <a:spcPts val="408"/>
              </a:spcBef>
              <a:spcAft>
                <a:spcPts val="0"/>
              </a:spcAft>
              <a:buSzPts val="1900"/>
              <a:buChar char="🞇"/>
            </a:pPr>
            <a:r>
              <a:rPr lang="en-US" sz="1900" b="1" dirty="0"/>
              <a:t>That is, PTR now points to the first node of the linked list. In the while loop, we take another pointer variable PREPTR such that it always points to one node before the PTR. </a:t>
            </a:r>
            <a:endParaRPr sz="2600" b="1" dirty="0"/>
          </a:p>
        </p:txBody>
      </p:sp>
      <p:sp>
        <p:nvSpPr>
          <p:cNvPr id="641" name="Google Shape;641;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642" name="Google Shape;642;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3" name="Google Shape;643;p49"/>
          <p:cNvPicPr preferRelativeResize="0"/>
          <p:nvPr/>
        </p:nvPicPr>
        <p:blipFill rotWithShape="1">
          <a:blip r:embed="rId3">
            <a:alphaModFix/>
          </a:blip>
          <a:srcRect/>
          <a:stretch/>
        </p:blipFill>
        <p:spPr>
          <a:xfrm>
            <a:off x="3878398" y="2699998"/>
            <a:ext cx="4766825" cy="3037425"/>
          </a:xfrm>
          <a:prstGeom prst="rect">
            <a:avLst/>
          </a:prstGeom>
          <a:noFill/>
          <a:ln>
            <a:noFill/>
          </a:ln>
        </p:spPr>
      </p:pic>
      <p:sp>
        <p:nvSpPr>
          <p:cNvPr id="644" name="Google Shape;644;p49"/>
          <p:cNvSpPr txBox="1">
            <a:spLocks noGrp="1"/>
          </p:cNvSpPr>
          <p:nvPr>
            <p:ph type="body" idx="1"/>
          </p:nvPr>
        </p:nvSpPr>
        <p:spPr>
          <a:xfrm>
            <a:off x="685800" y="2638550"/>
            <a:ext cx="3268800" cy="3753105"/>
          </a:xfrm>
          <a:prstGeom prst="rect">
            <a:avLst/>
          </a:prstGeom>
          <a:noFill/>
          <a:ln>
            <a:noFill/>
          </a:ln>
        </p:spPr>
        <p:txBody>
          <a:bodyPr spcFirstLastPara="1" wrap="square" lIns="91425" tIns="45700" rIns="91425" bIns="45700" anchor="t" anchorCtr="0">
            <a:noAutofit/>
          </a:bodyPr>
          <a:lstStyle/>
          <a:p>
            <a:pPr marL="342900" lvl="0" indent="-296519" algn="l" rtl="0">
              <a:lnSpc>
                <a:spcPct val="80000"/>
              </a:lnSpc>
              <a:spcBef>
                <a:spcPts val="408"/>
              </a:spcBef>
              <a:spcAft>
                <a:spcPts val="0"/>
              </a:spcAft>
              <a:buSzPts val="1900"/>
              <a:buChar char="🞇"/>
            </a:pPr>
            <a:r>
              <a:rPr lang="en-US" sz="1900" b="1" dirty="0"/>
              <a:t>Once we reach the </a:t>
            </a:r>
            <a:r>
              <a:rPr lang="en-US" sz="1940" b="1" dirty="0"/>
              <a:t>node containing VAL and the node succeeding it, we set the next pointer of the node containing VAL to the address contained in next field of the node succeeding it. </a:t>
            </a:r>
            <a:endParaRPr sz="1940" b="1" dirty="0"/>
          </a:p>
          <a:p>
            <a:pPr marL="342900" lvl="0" indent="-296519" algn="l" rtl="0">
              <a:lnSpc>
                <a:spcPct val="80000"/>
              </a:lnSpc>
              <a:spcBef>
                <a:spcPts val="408"/>
              </a:spcBef>
              <a:spcAft>
                <a:spcPts val="0"/>
              </a:spcAft>
              <a:buSzPts val="1900"/>
              <a:buChar char="🞇"/>
            </a:pPr>
            <a:r>
              <a:rPr lang="en-US" sz="1940" b="1" dirty="0"/>
              <a:t>The memory of the node succeeding the given node is freed and returned back to the free pool.</a:t>
            </a:r>
            <a:endParaRPr sz="19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5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51" name="Google Shape;651;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652" name="Google Shape;652;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53" name="Google Shape;653;p50"/>
          <p:cNvPicPr preferRelativeResize="0"/>
          <p:nvPr/>
        </p:nvPicPr>
        <p:blipFill rotWithShape="1">
          <a:blip r:embed="rId3">
            <a:alphaModFix/>
          </a:blip>
          <a:srcRect/>
          <a:stretch/>
        </p:blipFill>
        <p:spPr>
          <a:xfrm>
            <a:off x="762000" y="838200"/>
            <a:ext cx="7658100" cy="3638550"/>
          </a:xfrm>
          <a:prstGeom prst="rect">
            <a:avLst/>
          </a:prstGeom>
          <a:noFill/>
          <a:ln>
            <a:noFill/>
          </a:ln>
        </p:spPr>
      </p:pic>
      <p:pic>
        <p:nvPicPr>
          <p:cNvPr id="654" name="Google Shape;654;p50"/>
          <p:cNvPicPr preferRelativeResize="0"/>
          <p:nvPr/>
        </p:nvPicPr>
        <p:blipFill rotWithShape="1">
          <a:blip r:embed="rId4">
            <a:alphaModFix/>
          </a:blip>
          <a:srcRect/>
          <a:stretch/>
        </p:blipFill>
        <p:spPr>
          <a:xfrm>
            <a:off x="762000" y="4419600"/>
            <a:ext cx="7715250" cy="189547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61" name="Google Shape;661;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662" name="Google Shape;662;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63" name="Google Shape;663;p51"/>
          <p:cNvPicPr preferRelativeResize="0"/>
          <p:nvPr/>
        </p:nvPicPr>
        <p:blipFill rotWithShape="1">
          <a:blip r:embed="rId3">
            <a:alphaModFix/>
          </a:blip>
          <a:srcRect/>
          <a:stretch/>
        </p:blipFill>
        <p:spPr>
          <a:xfrm>
            <a:off x="1242700" y="1752600"/>
            <a:ext cx="6658599" cy="3352800"/>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70" name="Google Shape;670;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
        <p:nvSpPr>
          <p:cNvPr id="671" name="Google Shape;671;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72" name="Google Shape;672;p52"/>
          <p:cNvPicPr preferRelativeResize="0"/>
          <p:nvPr/>
        </p:nvPicPr>
        <p:blipFill rotWithShape="1">
          <a:blip r:embed="rId3">
            <a:alphaModFix/>
          </a:blip>
          <a:srcRect/>
          <a:stretch/>
        </p:blipFill>
        <p:spPr>
          <a:xfrm>
            <a:off x="968307" y="1981200"/>
            <a:ext cx="7207386" cy="2895599"/>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79" name="Google Shape;679;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44</a:t>
            </a:fld>
            <a:endParaRPr/>
          </a:p>
        </p:txBody>
      </p:sp>
      <p:sp>
        <p:nvSpPr>
          <p:cNvPr id="680" name="Google Shape;680;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81" name="Google Shape;681;p53"/>
          <p:cNvPicPr preferRelativeResize="0"/>
          <p:nvPr/>
        </p:nvPicPr>
        <p:blipFill rotWithShape="1">
          <a:blip r:embed="rId3">
            <a:alphaModFix/>
          </a:blip>
          <a:srcRect/>
          <a:stretch/>
        </p:blipFill>
        <p:spPr>
          <a:xfrm>
            <a:off x="1163831" y="1676400"/>
            <a:ext cx="6816338" cy="3505199"/>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88" name="Google Shape;688;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45</a:t>
            </a:fld>
            <a:endParaRPr/>
          </a:p>
        </p:txBody>
      </p:sp>
      <p:sp>
        <p:nvSpPr>
          <p:cNvPr id="689" name="Google Shape;689;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0" name="Google Shape;690;p54"/>
          <p:cNvPicPr preferRelativeResize="0"/>
          <p:nvPr/>
        </p:nvPicPr>
        <p:blipFill rotWithShape="1">
          <a:blip r:embed="rId3">
            <a:alphaModFix/>
          </a:blip>
          <a:srcRect/>
          <a:stretch/>
        </p:blipFill>
        <p:spPr>
          <a:xfrm>
            <a:off x="910091" y="1447800"/>
            <a:ext cx="7323817" cy="3962399"/>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97" name="Google Shape;697;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46</a:t>
            </a:fld>
            <a:endParaRPr/>
          </a:p>
        </p:txBody>
      </p:sp>
      <p:sp>
        <p:nvSpPr>
          <p:cNvPr id="698" name="Google Shape;698;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9" name="Google Shape;699;p55"/>
          <p:cNvPicPr preferRelativeResize="0"/>
          <p:nvPr/>
        </p:nvPicPr>
        <p:blipFill rotWithShape="1">
          <a:blip r:embed="rId3">
            <a:alphaModFix/>
          </a:blip>
          <a:srcRect/>
          <a:stretch/>
        </p:blipFill>
        <p:spPr>
          <a:xfrm>
            <a:off x="1133475" y="990600"/>
            <a:ext cx="5953125" cy="2087096"/>
          </a:xfrm>
          <a:prstGeom prst="rect">
            <a:avLst/>
          </a:prstGeom>
          <a:noFill/>
          <a:ln>
            <a:noFill/>
          </a:ln>
        </p:spPr>
      </p:pic>
      <p:pic>
        <p:nvPicPr>
          <p:cNvPr id="700" name="Google Shape;700;p55"/>
          <p:cNvPicPr preferRelativeResize="0"/>
          <p:nvPr/>
        </p:nvPicPr>
        <p:blipFill rotWithShape="1">
          <a:blip r:embed="rId4">
            <a:alphaModFix/>
          </a:blip>
          <a:srcRect/>
          <a:stretch/>
        </p:blipFill>
        <p:spPr>
          <a:xfrm>
            <a:off x="1133475" y="3352800"/>
            <a:ext cx="5953125" cy="2835832"/>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5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707" name="Google Shape;707;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47</a:t>
            </a:fld>
            <a:endParaRPr/>
          </a:p>
        </p:txBody>
      </p:sp>
      <p:sp>
        <p:nvSpPr>
          <p:cNvPr id="708" name="Google Shape;708;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09" name="Google Shape;709;p56"/>
          <p:cNvPicPr preferRelativeResize="0"/>
          <p:nvPr/>
        </p:nvPicPr>
        <p:blipFill rotWithShape="1">
          <a:blip r:embed="rId3">
            <a:alphaModFix/>
          </a:blip>
          <a:srcRect/>
          <a:stretch/>
        </p:blipFill>
        <p:spPr>
          <a:xfrm>
            <a:off x="883921" y="1752600"/>
            <a:ext cx="7376160" cy="33528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16" name="Google Shape;716;p57"/>
          <p:cNvSpPr txBox="1">
            <a:spLocks noGrp="1"/>
          </p:cNvSpPr>
          <p:nvPr>
            <p:ph type="body" idx="1"/>
          </p:nvPr>
        </p:nvSpPr>
        <p:spPr>
          <a:xfrm>
            <a:off x="685800" y="838200"/>
            <a:ext cx="7848600" cy="2819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In a circular linked list, the last node contains a pointer to the first node of the list. </a:t>
            </a:r>
            <a:endParaRPr sz="2040" b="1"/>
          </a:p>
          <a:p>
            <a:pPr marL="342900" lvl="0" indent="-274320" algn="l" rtl="0">
              <a:lnSpc>
                <a:spcPct val="80000"/>
              </a:lnSpc>
              <a:spcBef>
                <a:spcPts val="408"/>
              </a:spcBef>
              <a:spcAft>
                <a:spcPts val="0"/>
              </a:spcAft>
              <a:buSzPts val="1550"/>
              <a:buChar char="🞇"/>
            </a:pPr>
            <a:r>
              <a:rPr lang="en-US" sz="2040" b="1"/>
              <a:t>We can have a circular singly linked list as well as a circular doubly linked list. </a:t>
            </a:r>
            <a:endParaRPr sz="2040" b="1"/>
          </a:p>
          <a:p>
            <a:pPr marL="342900" lvl="0" indent="-274320" algn="l" rtl="0">
              <a:lnSpc>
                <a:spcPct val="80000"/>
              </a:lnSpc>
              <a:spcBef>
                <a:spcPts val="408"/>
              </a:spcBef>
              <a:spcAft>
                <a:spcPts val="0"/>
              </a:spcAft>
              <a:buSzPts val="1550"/>
              <a:buChar char="🞇"/>
            </a:pPr>
            <a:r>
              <a:rPr lang="en-US" sz="2040" b="1"/>
              <a:t>While traversing a circular linked list, we can begin at any node and traverse the list in any direction, forward or backward, until we reach the same node where we started. </a:t>
            </a:r>
            <a:endParaRPr sz="2040" b="1"/>
          </a:p>
          <a:p>
            <a:pPr marL="342900" lvl="0" indent="-274320" algn="l" rtl="0">
              <a:lnSpc>
                <a:spcPct val="80000"/>
              </a:lnSpc>
              <a:spcBef>
                <a:spcPts val="408"/>
              </a:spcBef>
              <a:spcAft>
                <a:spcPts val="0"/>
              </a:spcAft>
              <a:buSzPts val="1550"/>
              <a:buChar char="🞇"/>
            </a:pPr>
            <a:r>
              <a:rPr lang="en-US" sz="2040" b="1"/>
              <a:t>Thus, a circular linked list has no beginning and no ending. Figure 6.26 shows a circular linked list.</a:t>
            </a:r>
            <a:endParaRPr/>
          </a:p>
        </p:txBody>
      </p:sp>
      <p:sp>
        <p:nvSpPr>
          <p:cNvPr id="717" name="Google Shape;717;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48</a:t>
            </a:fld>
            <a:endParaRPr/>
          </a:p>
        </p:txBody>
      </p:sp>
      <p:sp>
        <p:nvSpPr>
          <p:cNvPr id="718" name="Google Shape;718;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19" name="Google Shape;719;p57"/>
          <p:cNvPicPr preferRelativeResize="0"/>
          <p:nvPr/>
        </p:nvPicPr>
        <p:blipFill rotWithShape="1">
          <a:blip r:embed="rId3">
            <a:alphaModFix/>
          </a:blip>
          <a:srcRect/>
          <a:stretch/>
        </p:blipFill>
        <p:spPr>
          <a:xfrm>
            <a:off x="1629671" y="4114800"/>
            <a:ext cx="6038850" cy="1409700"/>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26" name="Google Shape;726;p59"/>
          <p:cNvSpPr txBox="1">
            <a:spLocks noGrp="1"/>
          </p:cNvSpPr>
          <p:nvPr>
            <p:ph type="body" idx="1"/>
          </p:nvPr>
        </p:nvSpPr>
        <p:spPr>
          <a:xfrm>
            <a:off x="685800" y="838200"/>
            <a:ext cx="7848600" cy="25908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We can traverse the list until we find the NEXT entry that contains the address of the first node of the list.</a:t>
            </a:r>
            <a:endParaRPr sz="2040" b="1"/>
          </a:p>
          <a:p>
            <a:pPr marL="342900" lvl="0" indent="-274320" algn="l" rtl="0">
              <a:lnSpc>
                <a:spcPct val="90000"/>
              </a:lnSpc>
              <a:spcBef>
                <a:spcPts val="408"/>
              </a:spcBef>
              <a:spcAft>
                <a:spcPts val="0"/>
              </a:spcAft>
              <a:buSzPts val="1550"/>
              <a:buChar char="🞇"/>
            </a:pPr>
            <a:r>
              <a:rPr lang="en-US" sz="2040" b="1"/>
              <a:t>This denotes the end of the linked list, that is, the node that contains the address of the first node is actually the last node of the list. </a:t>
            </a:r>
            <a:endParaRPr sz="2040" b="1"/>
          </a:p>
          <a:p>
            <a:pPr marL="342900" lvl="0" indent="-274320" algn="l" rtl="0">
              <a:lnSpc>
                <a:spcPct val="90000"/>
              </a:lnSpc>
              <a:spcBef>
                <a:spcPts val="408"/>
              </a:spcBef>
              <a:spcAft>
                <a:spcPts val="0"/>
              </a:spcAft>
              <a:buSzPts val="1550"/>
              <a:buChar char="🞇"/>
            </a:pPr>
            <a:r>
              <a:rPr lang="en-US" sz="2040" b="1"/>
              <a:t>When we traverse the DATA and NEXT in this manner, we will finally see that the linked list in Fig. 6.27 stores characters that when put together form the word HELLO. </a:t>
            </a:r>
            <a:endParaRPr/>
          </a:p>
        </p:txBody>
      </p:sp>
      <p:sp>
        <p:nvSpPr>
          <p:cNvPr id="727" name="Google Shape;727;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728" name="Google Shape;728;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29" name="Google Shape;729;p59"/>
          <p:cNvPicPr preferRelativeResize="0"/>
          <p:nvPr/>
        </p:nvPicPr>
        <p:blipFill rotWithShape="1">
          <a:blip r:embed="rId3">
            <a:alphaModFix/>
          </a:blip>
          <a:srcRect/>
          <a:stretch/>
        </p:blipFill>
        <p:spPr>
          <a:xfrm>
            <a:off x="2057400" y="3352799"/>
            <a:ext cx="2695575" cy="313259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294" name="Google Shape;294;p5"/>
          <p:cNvSpPr txBox="1">
            <a:spLocks noGrp="1"/>
          </p:cNvSpPr>
          <p:nvPr>
            <p:ph type="body" idx="1"/>
          </p:nvPr>
        </p:nvSpPr>
        <p:spPr>
          <a:xfrm>
            <a:off x="685800" y="990600"/>
            <a:ext cx="7848600" cy="3200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b="1" dirty="0"/>
              <a:t>Basic terminologies </a:t>
            </a:r>
            <a:endParaRPr b="1" dirty="0"/>
          </a:p>
          <a:p>
            <a:pPr marL="342900" lvl="0" indent="-274320" algn="l" rtl="0">
              <a:lnSpc>
                <a:spcPct val="80000"/>
              </a:lnSpc>
              <a:spcBef>
                <a:spcPts val="408"/>
              </a:spcBef>
              <a:spcAft>
                <a:spcPts val="0"/>
              </a:spcAft>
              <a:buSzPts val="1550"/>
              <a:buChar char="🞇"/>
            </a:pPr>
            <a:r>
              <a:rPr lang="en-US" sz="2040" b="1" dirty="0"/>
              <a:t>A linked list, in simple terms, is a linear collection of data elements. </a:t>
            </a:r>
            <a:endParaRPr sz="2040" b="1" dirty="0"/>
          </a:p>
          <a:p>
            <a:pPr marL="342900" lvl="0" indent="-274320" algn="l" rtl="0">
              <a:lnSpc>
                <a:spcPct val="80000"/>
              </a:lnSpc>
              <a:spcBef>
                <a:spcPts val="408"/>
              </a:spcBef>
              <a:spcAft>
                <a:spcPts val="0"/>
              </a:spcAft>
              <a:buSzPts val="1550"/>
              <a:buChar char="🞇"/>
            </a:pPr>
            <a:r>
              <a:rPr lang="en-US" sz="2040" b="1" dirty="0"/>
              <a:t>These data elements are called nodes. </a:t>
            </a:r>
            <a:endParaRPr sz="2040" b="1" dirty="0"/>
          </a:p>
          <a:p>
            <a:pPr marL="342900" lvl="0" indent="-274320" algn="l" rtl="0">
              <a:lnSpc>
                <a:spcPct val="80000"/>
              </a:lnSpc>
              <a:spcBef>
                <a:spcPts val="408"/>
              </a:spcBef>
              <a:spcAft>
                <a:spcPts val="0"/>
              </a:spcAft>
              <a:buSzPts val="1550"/>
              <a:buChar char="🞇"/>
            </a:pPr>
            <a:r>
              <a:rPr lang="en-US" sz="2040" b="1" dirty="0"/>
              <a:t>Linked list is a data structure which in turn can be used to implement other data structures. </a:t>
            </a:r>
            <a:endParaRPr sz="2040" b="1" dirty="0"/>
          </a:p>
          <a:p>
            <a:pPr marL="342900" lvl="0" indent="-274320" algn="l" rtl="0">
              <a:lnSpc>
                <a:spcPct val="80000"/>
              </a:lnSpc>
              <a:spcBef>
                <a:spcPts val="408"/>
              </a:spcBef>
              <a:spcAft>
                <a:spcPts val="0"/>
              </a:spcAft>
              <a:buSzPts val="1550"/>
              <a:buChar char="🞇"/>
            </a:pPr>
            <a:r>
              <a:rPr lang="en-US" sz="2040" b="1" dirty="0"/>
              <a:t>Thus, it acts as a building block to implement data structures such as stacks, queues, and their variations. </a:t>
            </a:r>
            <a:endParaRPr sz="2040" b="1" dirty="0"/>
          </a:p>
          <a:p>
            <a:pPr marL="342900" lvl="0" indent="-274320" algn="l" rtl="0">
              <a:lnSpc>
                <a:spcPct val="80000"/>
              </a:lnSpc>
              <a:spcBef>
                <a:spcPts val="408"/>
              </a:spcBef>
              <a:spcAft>
                <a:spcPts val="0"/>
              </a:spcAft>
              <a:buSzPts val="1550"/>
              <a:buChar char="🞇"/>
            </a:pPr>
            <a:r>
              <a:rPr lang="en-US" sz="2040" b="1" dirty="0"/>
              <a:t>A linked list can be perceived as a train or a sequence of nodes in which each node contains one or more data fields and a pointer to the next node.</a:t>
            </a:r>
            <a:endParaRPr dirty="0"/>
          </a:p>
        </p:txBody>
      </p:sp>
      <p:sp>
        <p:nvSpPr>
          <p:cNvPr id="295" name="Google Shape;295;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6" name="Google Shape;296;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7" name="Google Shape;297;p5"/>
          <p:cNvPicPr preferRelativeResize="0"/>
          <p:nvPr/>
        </p:nvPicPr>
        <p:blipFill rotWithShape="1">
          <a:blip r:embed="rId3">
            <a:alphaModFix/>
          </a:blip>
          <a:srcRect/>
          <a:stretch/>
        </p:blipFill>
        <p:spPr>
          <a:xfrm>
            <a:off x="1295400" y="4343400"/>
            <a:ext cx="6305550" cy="1171575"/>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36" name="Google Shape;736;p61"/>
          <p:cNvSpPr txBox="1">
            <a:spLocks noGrp="1"/>
          </p:cNvSpPr>
          <p:nvPr>
            <p:ph type="body" idx="1"/>
          </p:nvPr>
        </p:nvSpPr>
        <p:spPr>
          <a:xfrm>
            <a:off x="685800" y="838200"/>
            <a:ext cx="7848600" cy="3810000"/>
          </a:xfrm>
          <a:prstGeom prst="rect">
            <a:avLst/>
          </a:prstGeom>
          <a:noFill/>
          <a:ln>
            <a:noFill/>
          </a:ln>
        </p:spPr>
        <p:txBody>
          <a:bodyPr spcFirstLastPara="1" wrap="square" lIns="91425" tIns="45700" rIns="91425" bIns="45700" anchor="t" anchorCtr="0">
            <a:normAutofit lnSpcReduction="10000"/>
          </a:bodyPr>
          <a:lstStyle/>
          <a:p>
            <a:pPr marL="342900" lvl="0" indent="-274319" algn="l" rtl="0">
              <a:spcBef>
                <a:spcPts val="0"/>
              </a:spcBef>
              <a:spcAft>
                <a:spcPts val="0"/>
              </a:spcAft>
              <a:buSzPts val="1824"/>
              <a:buChar char="🞇"/>
            </a:pPr>
            <a:r>
              <a:rPr lang="en-US" sz="2800" b="1" dirty="0"/>
              <a:t>Inserting a new node in a circular Linked List </a:t>
            </a:r>
            <a:endParaRPr sz="2800" b="1" dirty="0"/>
          </a:p>
          <a:p>
            <a:pPr marL="342900" lvl="0" indent="-274319" algn="l" rtl="0">
              <a:spcBef>
                <a:spcPts val="480"/>
              </a:spcBef>
              <a:spcAft>
                <a:spcPts val="0"/>
              </a:spcAft>
              <a:buSzPts val="1824"/>
              <a:buChar char="🞇"/>
            </a:pPr>
            <a:r>
              <a:rPr lang="en-US" b="1" dirty="0"/>
              <a:t>In this section, we will see how a new node is added into an already existing linked list. </a:t>
            </a:r>
            <a:endParaRPr b="1" dirty="0"/>
          </a:p>
          <a:p>
            <a:pPr marL="342900" lvl="0" indent="-274319" algn="l" rtl="0">
              <a:spcBef>
                <a:spcPts val="480"/>
              </a:spcBef>
              <a:spcAft>
                <a:spcPts val="0"/>
              </a:spcAft>
              <a:buSzPts val="1824"/>
              <a:buChar char="🞇"/>
            </a:pPr>
            <a:r>
              <a:rPr lang="en-US" b="1" dirty="0"/>
              <a:t>We will take two cases and then see how insertion is done in each case. </a:t>
            </a:r>
            <a:endParaRPr b="1" dirty="0"/>
          </a:p>
          <a:p>
            <a:pPr marL="342900" lvl="0" indent="-274319" algn="l" rtl="0">
              <a:spcBef>
                <a:spcPts val="480"/>
              </a:spcBef>
              <a:spcAft>
                <a:spcPts val="0"/>
              </a:spcAft>
              <a:buSzPts val="1824"/>
              <a:buChar char="🞇"/>
            </a:pPr>
            <a:r>
              <a:rPr lang="en-US" b="1" dirty="0"/>
              <a:t>Case 1: The new node is inserted at the beginning of the circular linked list. </a:t>
            </a:r>
            <a:endParaRPr b="1" dirty="0"/>
          </a:p>
          <a:p>
            <a:pPr marL="342900" lvl="0" indent="-274319" algn="l" rtl="0">
              <a:spcBef>
                <a:spcPts val="480"/>
              </a:spcBef>
              <a:spcAft>
                <a:spcPts val="0"/>
              </a:spcAft>
              <a:buSzPts val="1824"/>
              <a:buChar char="🞇"/>
            </a:pPr>
            <a:r>
              <a:rPr lang="en-US" b="1" dirty="0"/>
              <a:t>Case 2: The new node is inserted at the end of the circular linked list. </a:t>
            </a:r>
            <a:endParaRPr dirty="0"/>
          </a:p>
        </p:txBody>
      </p:sp>
      <p:sp>
        <p:nvSpPr>
          <p:cNvPr id="737" name="Google Shape;737;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738" name="Google Shape;738;p6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6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45" name="Google Shape;745;p62"/>
          <p:cNvSpPr txBox="1">
            <a:spLocks noGrp="1"/>
          </p:cNvSpPr>
          <p:nvPr>
            <p:ph type="body" idx="1"/>
          </p:nvPr>
        </p:nvSpPr>
        <p:spPr>
          <a:xfrm>
            <a:off x="685800" y="838200"/>
            <a:ext cx="7848600" cy="20574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b="1" dirty="0"/>
              <a:t>Inserting a Node at the Beginning of a Circular Linked List </a:t>
            </a:r>
            <a:endParaRPr b="1" dirty="0"/>
          </a:p>
          <a:p>
            <a:pPr marL="342900" lvl="0" indent="-274320" algn="l" rtl="0">
              <a:lnSpc>
                <a:spcPct val="90000"/>
              </a:lnSpc>
              <a:spcBef>
                <a:spcPts val="408"/>
              </a:spcBef>
              <a:spcAft>
                <a:spcPts val="0"/>
              </a:spcAft>
              <a:buSzPts val="1550"/>
              <a:buChar char="🞇"/>
            </a:pPr>
            <a:r>
              <a:rPr lang="en-US" sz="2040" b="1" dirty="0"/>
              <a:t>Consider the linked list shown in Fig. 6.29.</a:t>
            </a:r>
            <a:endParaRPr sz="2040" b="1" dirty="0"/>
          </a:p>
          <a:p>
            <a:pPr marL="342900" lvl="0" indent="-274320" algn="l" rtl="0">
              <a:lnSpc>
                <a:spcPct val="90000"/>
              </a:lnSpc>
              <a:spcBef>
                <a:spcPts val="408"/>
              </a:spcBef>
              <a:spcAft>
                <a:spcPts val="0"/>
              </a:spcAft>
              <a:buSzPts val="1550"/>
              <a:buChar char="🞇"/>
            </a:pPr>
            <a:r>
              <a:rPr lang="en-US" sz="2040" b="1" dirty="0"/>
              <a:t>Suppose we want to add a new node with data 9 as the first node of the list. </a:t>
            </a:r>
            <a:endParaRPr sz="2040" b="1" dirty="0"/>
          </a:p>
          <a:p>
            <a:pPr marL="342900" lvl="0" indent="-274320" algn="l" rtl="0">
              <a:lnSpc>
                <a:spcPct val="90000"/>
              </a:lnSpc>
              <a:spcBef>
                <a:spcPts val="408"/>
              </a:spcBef>
              <a:spcAft>
                <a:spcPts val="0"/>
              </a:spcAft>
              <a:buSzPts val="1550"/>
              <a:buChar char="🞇"/>
            </a:pPr>
            <a:r>
              <a:rPr lang="en-US" sz="2040" b="1" dirty="0"/>
              <a:t>Then the following changes will be done in the linked list.</a:t>
            </a:r>
            <a:endParaRPr dirty="0"/>
          </a:p>
        </p:txBody>
      </p:sp>
      <p:sp>
        <p:nvSpPr>
          <p:cNvPr id="746" name="Google Shape;746;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747" name="Google Shape;747;p6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48" name="Google Shape;748;p62"/>
          <p:cNvPicPr preferRelativeResize="0"/>
          <p:nvPr/>
        </p:nvPicPr>
        <p:blipFill rotWithShape="1">
          <a:blip r:embed="rId3">
            <a:alphaModFix/>
          </a:blip>
          <a:srcRect/>
          <a:stretch/>
        </p:blipFill>
        <p:spPr>
          <a:xfrm>
            <a:off x="1271587" y="2907792"/>
            <a:ext cx="6677025" cy="3375442"/>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6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55" name="Google Shape;755;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756" name="Google Shape;756;p6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7" name="Google Shape;757;p65"/>
          <p:cNvPicPr preferRelativeResize="0"/>
          <p:nvPr/>
        </p:nvPicPr>
        <p:blipFill rotWithShape="1">
          <a:blip r:embed="rId3">
            <a:alphaModFix/>
          </a:blip>
          <a:srcRect/>
          <a:stretch/>
        </p:blipFill>
        <p:spPr>
          <a:xfrm>
            <a:off x="4142075" y="2853900"/>
            <a:ext cx="4541663" cy="3470700"/>
          </a:xfrm>
          <a:prstGeom prst="rect">
            <a:avLst/>
          </a:prstGeom>
          <a:noFill/>
          <a:ln>
            <a:noFill/>
          </a:ln>
        </p:spPr>
      </p:pic>
      <p:sp>
        <p:nvSpPr>
          <p:cNvPr id="758" name="Google Shape;758;p65"/>
          <p:cNvSpPr txBox="1">
            <a:spLocks noGrp="1"/>
          </p:cNvSpPr>
          <p:nvPr>
            <p:ph type="body" idx="1"/>
          </p:nvPr>
        </p:nvSpPr>
        <p:spPr>
          <a:xfrm>
            <a:off x="685800" y="838200"/>
            <a:ext cx="7927848" cy="5410200"/>
          </a:xfrm>
          <a:prstGeom prst="rect">
            <a:avLst/>
          </a:prstGeom>
          <a:noFill/>
          <a:ln>
            <a:noFill/>
          </a:ln>
        </p:spPr>
        <p:txBody>
          <a:bodyPr spcFirstLastPara="1" wrap="square" lIns="91425" tIns="45700" rIns="91425" bIns="45700" anchor="t" anchorCtr="0">
            <a:noAutofit/>
          </a:bodyPr>
          <a:lstStyle/>
          <a:p>
            <a:pPr marL="342900" lvl="0" indent="-287019" algn="l" rtl="0">
              <a:lnSpc>
                <a:spcPct val="80000"/>
              </a:lnSpc>
              <a:spcBef>
                <a:spcPts val="0"/>
              </a:spcBef>
              <a:spcAft>
                <a:spcPts val="0"/>
              </a:spcAft>
              <a:buSzPts val="1614"/>
              <a:buChar char="🞇"/>
            </a:pPr>
            <a:r>
              <a:rPr lang="en-US" b="1" dirty="0"/>
              <a:t>Inserting a Node at the Beginning of a Circular Linked List </a:t>
            </a:r>
            <a:endParaRPr b="1" dirty="0"/>
          </a:p>
          <a:p>
            <a:pPr marL="342900" lvl="0" indent="-287019" algn="l" rtl="0">
              <a:lnSpc>
                <a:spcPct val="80000"/>
              </a:lnSpc>
              <a:spcBef>
                <a:spcPts val="372"/>
              </a:spcBef>
              <a:spcAft>
                <a:spcPts val="0"/>
              </a:spcAft>
              <a:buSzPts val="1614"/>
              <a:buChar char="🞇"/>
            </a:pPr>
            <a:r>
              <a:rPr lang="en-US" sz="2060" b="1" dirty="0"/>
              <a:t>The NEXT part of the new node is initialized with the address of the first node of the list, which is stored in START. </a:t>
            </a:r>
            <a:endParaRPr sz="2060" b="1" dirty="0"/>
          </a:p>
          <a:p>
            <a:pPr marL="342900" lvl="0" indent="-287019" algn="l" rtl="0">
              <a:lnSpc>
                <a:spcPct val="80000"/>
              </a:lnSpc>
              <a:spcBef>
                <a:spcPts val="372"/>
              </a:spcBef>
              <a:spcAft>
                <a:spcPts val="0"/>
              </a:spcAft>
              <a:buSzPts val="1614"/>
              <a:buChar char="🞇"/>
            </a:pPr>
            <a:r>
              <a:rPr lang="en-US" sz="2060" b="1" dirty="0"/>
              <a:t>Now, since the new node is added as the first node of the list, it will now be known as the START node, that is, the START pointer variable will now hold the address of the NEW_NODE. </a:t>
            </a:r>
            <a:endParaRPr sz="2060" b="1" dirty="0"/>
          </a:p>
        </p:txBody>
      </p:sp>
      <p:sp>
        <p:nvSpPr>
          <p:cNvPr id="759" name="Google Shape;759;p65"/>
          <p:cNvSpPr txBox="1">
            <a:spLocks noGrp="1"/>
          </p:cNvSpPr>
          <p:nvPr>
            <p:ph type="body" idx="1"/>
          </p:nvPr>
        </p:nvSpPr>
        <p:spPr>
          <a:xfrm>
            <a:off x="685800" y="3145536"/>
            <a:ext cx="3502200" cy="2239274"/>
          </a:xfrm>
          <a:prstGeom prst="rect">
            <a:avLst/>
          </a:prstGeom>
          <a:noFill/>
          <a:ln>
            <a:noFill/>
          </a:ln>
        </p:spPr>
        <p:txBody>
          <a:bodyPr spcFirstLastPara="1" wrap="square" lIns="91425" tIns="45700" rIns="91425" bIns="45700" anchor="t" anchorCtr="0">
            <a:noAutofit/>
          </a:bodyPr>
          <a:lstStyle/>
          <a:p>
            <a:pPr marL="342900" lvl="0" indent="-287019" algn="l" rtl="0">
              <a:lnSpc>
                <a:spcPct val="80000"/>
              </a:lnSpc>
              <a:spcBef>
                <a:spcPts val="372"/>
              </a:spcBef>
              <a:spcAft>
                <a:spcPts val="0"/>
              </a:spcAft>
              <a:buSzPts val="1614"/>
              <a:buChar char="🞇"/>
            </a:pPr>
            <a:r>
              <a:rPr lang="en-US" sz="2060" b="1" dirty="0"/>
              <a:t>While inserting a node in a circular linked list, we have to use a while loop to traverse to the last node of the list. </a:t>
            </a:r>
            <a:endParaRPr sz="2060" b="1" dirty="0"/>
          </a:p>
          <a:p>
            <a:pPr marL="342900" lvl="0" indent="-287019" algn="l" rtl="0">
              <a:lnSpc>
                <a:spcPct val="80000"/>
              </a:lnSpc>
              <a:spcBef>
                <a:spcPts val="372"/>
              </a:spcBef>
              <a:spcAft>
                <a:spcPts val="0"/>
              </a:spcAft>
              <a:buSzPts val="1614"/>
              <a:buChar char="🞇"/>
            </a:pPr>
            <a:r>
              <a:rPr lang="en-US" sz="2060" b="1" dirty="0"/>
              <a:t>Because the last node contains a pointer to START, its NEXT field is updated so that after insertion it points to the new node which will be now known as START. </a:t>
            </a:r>
            <a:endParaRPr sz="206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66" name="Google Shape;766;p66"/>
          <p:cNvSpPr txBox="1">
            <a:spLocks noGrp="1"/>
          </p:cNvSpPr>
          <p:nvPr>
            <p:ph type="body" idx="1"/>
          </p:nvPr>
        </p:nvSpPr>
        <p:spPr>
          <a:xfrm>
            <a:off x="685800" y="838200"/>
            <a:ext cx="7848600" cy="1905000"/>
          </a:xfrm>
          <a:prstGeom prst="rect">
            <a:avLst/>
          </a:prstGeom>
          <a:noFill/>
          <a:ln>
            <a:noFill/>
          </a:ln>
        </p:spPr>
        <p:txBody>
          <a:bodyPr spcFirstLastPara="1" wrap="square" lIns="91425" tIns="45700" rIns="91425" bIns="45700" anchor="t" anchorCtr="0">
            <a:normAutofit fontScale="92500"/>
          </a:bodyPr>
          <a:lstStyle/>
          <a:p>
            <a:pPr marL="342900" lvl="0" indent="-274319" algn="l" rtl="0">
              <a:lnSpc>
                <a:spcPct val="80000"/>
              </a:lnSpc>
              <a:spcBef>
                <a:spcPts val="0"/>
              </a:spcBef>
              <a:spcAft>
                <a:spcPts val="0"/>
              </a:spcAft>
              <a:buSzPts val="1687"/>
              <a:buChar char="🞇"/>
            </a:pPr>
            <a:r>
              <a:rPr lang="en-US" b="1" dirty="0"/>
              <a:t>Inserting a Node at the End of a Circular Linked List </a:t>
            </a:r>
            <a:endParaRPr b="1" dirty="0"/>
          </a:p>
          <a:p>
            <a:pPr marL="342900" lvl="0" indent="-274319" algn="l" rtl="0">
              <a:lnSpc>
                <a:spcPct val="80000"/>
              </a:lnSpc>
              <a:spcBef>
                <a:spcPts val="444"/>
              </a:spcBef>
              <a:spcAft>
                <a:spcPts val="0"/>
              </a:spcAft>
              <a:buSzPts val="1687"/>
              <a:buChar char="🞇"/>
            </a:pPr>
            <a:r>
              <a:rPr lang="en-US" sz="2220" b="1" dirty="0"/>
              <a:t>Consider the linked list shown in Fig. 6.31.</a:t>
            </a:r>
            <a:endParaRPr sz="2220" b="1" dirty="0"/>
          </a:p>
          <a:p>
            <a:pPr marL="342900" lvl="0" indent="-274319" algn="l" rtl="0">
              <a:lnSpc>
                <a:spcPct val="80000"/>
              </a:lnSpc>
              <a:spcBef>
                <a:spcPts val="444"/>
              </a:spcBef>
              <a:spcAft>
                <a:spcPts val="0"/>
              </a:spcAft>
              <a:buSzPts val="1687"/>
              <a:buChar char="🞇"/>
            </a:pPr>
            <a:r>
              <a:rPr lang="en-US" sz="2220" b="1" dirty="0"/>
              <a:t>Suppose we want to add a new node with data 9 as the last node of the list. </a:t>
            </a:r>
            <a:endParaRPr sz="2220" b="1" dirty="0"/>
          </a:p>
          <a:p>
            <a:pPr marL="342900" lvl="0" indent="-274319" algn="l" rtl="0">
              <a:lnSpc>
                <a:spcPct val="80000"/>
              </a:lnSpc>
              <a:spcBef>
                <a:spcPts val="444"/>
              </a:spcBef>
              <a:spcAft>
                <a:spcPts val="0"/>
              </a:spcAft>
              <a:buSzPts val="1687"/>
              <a:buChar char="🞇"/>
            </a:pPr>
            <a:r>
              <a:rPr lang="en-US" sz="2220" b="1" dirty="0"/>
              <a:t>Then the following changes will be done in the linked list.</a:t>
            </a:r>
            <a:endParaRPr dirty="0"/>
          </a:p>
        </p:txBody>
      </p:sp>
      <p:sp>
        <p:nvSpPr>
          <p:cNvPr id="767" name="Google Shape;767;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768" name="Google Shape;768;p6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69" name="Google Shape;769;p66"/>
          <p:cNvPicPr preferRelativeResize="0"/>
          <p:nvPr/>
        </p:nvPicPr>
        <p:blipFill rotWithShape="1">
          <a:blip r:embed="rId3">
            <a:alphaModFix/>
          </a:blip>
          <a:srcRect/>
          <a:stretch/>
        </p:blipFill>
        <p:spPr>
          <a:xfrm>
            <a:off x="1358208" y="2514600"/>
            <a:ext cx="6581775" cy="3695700"/>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76" name="Google Shape;776;p67"/>
          <p:cNvSpPr txBox="1">
            <a:spLocks noGrp="1"/>
          </p:cNvSpPr>
          <p:nvPr>
            <p:ph type="body" idx="1"/>
          </p:nvPr>
        </p:nvSpPr>
        <p:spPr>
          <a:xfrm>
            <a:off x="685800" y="838200"/>
            <a:ext cx="7848600" cy="2438400"/>
          </a:xfrm>
          <a:prstGeom prst="rect">
            <a:avLst/>
          </a:prstGeom>
          <a:noFill/>
          <a:ln>
            <a:noFill/>
          </a:ln>
        </p:spPr>
        <p:txBody>
          <a:bodyPr spcFirstLastPara="1" wrap="square" lIns="91425" tIns="45700" rIns="91425" bIns="45700" anchor="t" anchorCtr="0">
            <a:normAutofit lnSpcReduction="10000"/>
          </a:bodyPr>
          <a:lstStyle/>
          <a:p>
            <a:pPr marL="342900" lvl="0" indent="-299719" algn="l" rtl="0">
              <a:lnSpc>
                <a:spcPct val="80000"/>
              </a:lnSpc>
              <a:spcBef>
                <a:spcPts val="0"/>
              </a:spcBef>
              <a:spcAft>
                <a:spcPts val="0"/>
              </a:spcAft>
              <a:buSzPts val="1540"/>
              <a:buChar char="🞇"/>
            </a:pPr>
            <a:r>
              <a:rPr lang="en-US" b="1" dirty="0"/>
              <a:t>Inserting a Node at the End of a Circular Linked List </a:t>
            </a:r>
            <a:endParaRPr b="1" dirty="0"/>
          </a:p>
          <a:p>
            <a:pPr marL="342900" lvl="0" indent="-299719" algn="l" rtl="0">
              <a:lnSpc>
                <a:spcPct val="80000"/>
              </a:lnSpc>
              <a:spcBef>
                <a:spcPts val="300"/>
              </a:spcBef>
              <a:spcAft>
                <a:spcPts val="0"/>
              </a:spcAft>
              <a:buSzPts val="1540"/>
              <a:buChar char="🞇"/>
            </a:pPr>
            <a:r>
              <a:rPr lang="en-US" sz="1900" b="1" dirty="0"/>
              <a:t>Figure 6.32 shows the algorithm to insert a new node at the end of a circular linked list. </a:t>
            </a:r>
            <a:endParaRPr sz="1900" b="1" dirty="0"/>
          </a:p>
          <a:p>
            <a:pPr marL="342900" lvl="0" indent="-299719" algn="l" rtl="0">
              <a:lnSpc>
                <a:spcPct val="80000"/>
              </a:lnSpc>
              <a:spcBef>
                <a:spcPts val="300"/>
              </a:spcBef>
              <a:spcAft>
                <a:spcPts val="0"/>
              </a:spcAft>
              <a:buSzPts val="1540"/>
              <a:buChar char="🞇"/>
            </a:pPr>
            <a:r>
              <a:rPr lang="en-US" sz="1900" b="1" dirty="0"/>
              <a:t>In Step 6, we take a pointer variable PTR and initialize it with START.</a:t>
            </a:r>
            <a:endParaRPr sz="1900" b="1" dirty="0"/>
          </a:p>
          <a:p>
            <a:pPr marL="342900" lvl="0" indent="-299719" algn="l" rtl="0">
              <a:lnSpc>
                <a:spcPct val="80000"/>
              </a:lnSpc>
              <a:spcBef>
                <a:spcPts val="300"/>
              </a:spcBef>
              <a:spcAft>
                <a:spcPts val="0"/>
              </a:spcAft>
              <a:buSzPts val="1540"/>
              <a:buChar char="🞇"/>
            </a:pPr>
            <a:r>
              <a:rPr lang="en-US" sz="1900" b="1" dirty="0"/>
              <a:t>That is, PTR now points to the first node of the linked list. </a:t>
            </a:r>
            <a:endParaRPr sz="1900" b="1" dirty="0"/>
          </a:p>
          <a:p>
            <a:pPr marL="342900" lvl="0" indent="-299719" algn="l" rtl="0">
              <a:lnSpc>
                <a:spcPct val="80000"/>
              </a:lnSpc>
              <a:spcBef>
                <a:spcPts val="300"/>
              </a:spcBef>
              <a:spcAft>
                <a:spcPts val="0"/>
              </a:spcAft>
              <a:buSzPts val="1540"/>
              <a:buChar char="🞇"/>
            </a:pPr>
            <a:r>
              <a:rPr lang="en-US" sz="1900" b="1" dirty="0"/>
              <a:t>In the while loop, we traverse through the linked list to reach the last node. </a:t>
            </a:r>
            <a:endParaRPr sz="2800" dirty="0"/>
          </a:p>
        </p:txBody>
      </p:sp>
      <p:sp>
        <p:nvSpPr>
          <p:cNvPr id="777" name="Google Shape;777;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778" name="Google Shape;778;p6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79" name="Google Shape;779;p67"/>
          <p:cNvPicPr preferRelativeResize="0"/>
          <p:nvPr/>
        </p:nvPicPr>
        <p:blipFill rotWithShape="1">
          <a:blip r:embed="rId3">
            <a:alphaModFix/>
          </a:blip>
          <a:srcRect/>
          <a:stretch/>
        </p:blipFill>
        <p:spPr>
          <a:xfrm>
            <a:off x="4123350" y="2752976"/>
            <a:ext cx="4563900" cy="3438125"/>
          </a:xfrm>
          <a:prstGeom prst="rect">
            <a:avLst/>
          </a:prstGeom>
          <a:noFill/>
          <a:ln>
            <a:noFill/>
          </a:ln>
        </p:spPr>
      </p:pic>
      <p:sp>
        <p:nvSpPr>
          <p:cNvPr id="780" name="Google Shape;780;p67"/>
          <p:cNvSpPr txBox="1">
            <a:spLocks noGrp="1"/>
          </p:cNvSpPr>
          <p:nvPr>
            <p:ph type="body" idx="1"/>
          </p:nvPr>
        </p:nvSpPr>
        <p:spPr>
          <a:xfrm>
            <a:off x="685800" y="3130682"/>
            <a:ext cx="3502200" cy="2985600"/>
          </a:xfrm>
          <a:prstGeom prst="rect">
            <a:avLst/>
          </a:prstGeom>
          <a:noFill/>
          <a:ln>
            <a:noFill/>
          </a:ln>
        </p:spPr>
        <p:txBody>
          <a:bodyPr spcFirstLastPara="1" wrap="square" lIns="91425" tIns="45700" rIns="91425" bIns="45700" anchor="t" anchorCtr="0">
            <a:noAutofit/>
          </a:bodyPr>
          <a:lstStyle/>
          <a:p>
            <a:pPr marL="342900" lvl="0" indent="-299719" algn="l" rtl="0">
              <a:lnSpc>
                <a:spcPct val="80000"/>
              </a:lnSpc>
              <a:spcBef>
                <a:spcPts val="300"/>
              </a:spcBef>
              <a:spcAft>
                <a:spcPts val="0"/>
              </a:spcAft>
              <a:buSzPts val="1540"/>
              <a:buChar char="🞇"/>
            </a:pPr>
            <a:r>
              <a:rPr lang="en-US" sz="1900" b="1" dirty="0"/>
              <a:t>Once we reach the last node, in Step 9, we change the NEXT pointer of the last node to store the address of the new node. </a:t>
            </a:r>
            <a:endParaRPr sz="1900" b="1" dirty="0"/>
          </a:p>
          <a:p>
            <a:pPr marL="342900" lvl="0" indent="-299719" algn="l" rtl="0">
              <a:lnSpc>
                <a:spcPct val="80000"/>
              </a:lnSpc>
              <a:spcBef>
                <a:spcPts val="300"/>
              </a:spcBef>
              <a:spcAft>
                <a:spcPts val="0"/>
              </a:spcAft>
              <a:buSzPts val="1540"/>
              <a:buChar char="🞇"/>
            </a:pPr>
            <a:r>
              <a:rPr lang="en-US" sz="1900" b="1" dirty="0"/>
              <a:t>Remember that the NEXT field of the new node contains the address of the first node which is denoted by START. </a:t>
            </a:r>
            <a:endParaRPr sz="2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6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87" name="Google Shape;787;p68"/>
          <p:cNvSpPr txBox="1">
            <a:spLocks noGrp="1"/>
          </p:cNvSpPr>
          <p:nvPr>
            <p:ph type="body" idx="1"/>
          </p:nvPr>
        </p:nvSpPr>
        <p:spPr>
          <a:xfrm>
            <a:off x="685800" y="838200"/>
            <a:ext cx="7848600" cy="51616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sz="2800" b="1" dirty="0"/>
              <a:t>Deleting a node from a circular Linked List </a:t>
            </a:r>
            <a:endParaRPr sz="2800" b="1" dirty="0"/>
          </a:p>
          <a:p>
            <a:pPr marL="342900" lvl="0" indent="-274319" algn="l" rtl="0">
              <a:spcBef>
                <a:spcPts val="480"/>
              </a:spcBef>
              <a:spcAft>
                <a:spcPts val="0"/>
              </a:spcAft>
              <a:buSzPts val="1824"/>
              <a:buChar char="🞇"/>
            </a:pPr>
            <a:r>
              <a:rPr lang="en-US" b="1" dirty="0"/>
              <a:t>In this section, we will discuss how a node is deleted from an already existing circular linked list. </a:t>
            </a:r>
            <a:endParaRPr b="1" dirty="0"/>
          </a:p>
          <a:p>
            <a:pPr marL="342900" lvl="0" indent="-274319" algn="l" rtl="0">
              <a:spcBef>
                <a:spcPts val="480"/>
              </a:spcBef>
              <a:spcAft>
                <a:spcPts val="0"/>
              </a:spcAft>
              <a:buSzPts val="1824"/>
              <a:buChar char="🞇"/>
            </a:pPr>
            <a:r>
              <a:rPr lang="en-US" b="1" dirty="0"/>
              <a:t>We will take two cases and then see how deletion is done in each case. </a:t>
            </a:r>
            <a:endParaRPr b="1" dirty="0"/>
          </a:p>
          <a:p>
            <a:pPr marL="342900" lvl="0" indent="-274319" algn="l" rtl="0">
              <a:spcBef>
                <a:spcPts val="480"/>
              </a:spcBef>
              <a:spcAft>
                <a:spcPts val="0"/>
              </a:spcAft>
              <a:buSzPts val="1824"/>
              <a:buChar char="🞇"/>
            </a:pPr>
            <a:r>
              <a:rPr lang="en-US" b="1" dirty="0"/>
              <a:t>Rest of the cases of deletion are same as that given for singly linked lists. </a:t>
            </a:r>
            <a:endParaRPr b="1" dirty="0"/>
          </a:p>
          <a:p>
            <a:pPr marL="342900" lvl="0" indent="-274319" algn="l" rtl="0">
              <a:spcBef>
                <a:spcPts val="480"/>
              </a:spcBef>
              <a:spcAft>
                <a:spcPts val="0"/>
              </a:spcAft>
              <a:buSzPts val="1824"/>
              <a:buChar char="🞇"/>
            </a:pPr>
            <a:r>
              <a:rPr lang="en-US" b="1" dirty="0"/>
              <a:t>Case 1: The first node is deleted. </a:t>
            </a:r>
            <a:endParaRPr b="1" dirty="0"/>
          </a:p>
          <a:p>
            <a:pPr marL="342900" lvl="0" indent="-274319" algn="l" rtl="0">
              <a:spcBef>
                <a:spcPts val="480"/>
              </a:spcBef>
              <a:spcAft>
                <a:spcPts val="0"/>
              </a:spcAft>
              <a:buSzPts val="1824"/>
              <a:buChar char="🞇"/>
            </a:pPr>
            <a:r>
              <a:rPr lang="en-US" b="1" dirty="0"/>
              <a:t>Case 2: The last node is deleted.  </a:t>
            </a:r>
            <a:endParaRPr dirty="0"/>
          </a:p>
        </p:txBody>
      </p:sp>
      <p:sp>
        <p:nvSpPr>
          <p:cNvPr id="788" name="Google Shape;788;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789" name="Google Shape;789;p6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96" name="Google Shape;796;p69"/>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b="1" dirty="0"/>
              <a:t>Deleting the First Node from a Circular Linked List</a:t>
            </a:r>
            <a:endParaRPr b="1" dirty="0"/>
          </a:p>
          <a:p>
            <a:pPr marL="342900" lvl="0" indent="-274319" algn="l" rtl="0">
              <a:lnSpc>
                <a:spcPct val="80000"/>
              </a:lnSpc>
              <a:spcBef>
                <a:spcPts val="444"/>
              </a:spcBef>
              <a:spcAft>
                <a:spcPts val="0"/>
              </a:spcAft>
              <a:buSzPts val="1687"/>
              <a:buChar char="🞇"/>
            </a:pPr>
            <a:r>
              <a:rPr lang="en-US" sz="2220" b="1" dirty="0"/>
              <a:t>Consider the circular linked list shown in Fig. 6.33.</a:t>
            </a:r>
            <a:endParaRPr sz="2220" b="1" dirty="0"/>
          </a:p>
          <a:p>
            <a:pPr marL="342900" lvl="0" indent="-274319" algn="l" rtl="0">
              <a:lnSpc>
                <a:spcPct val="80000"/>
              </a:lnSpc>
              <a:spcBef>
                <a:spcPts val="444"/>
              </a:spcBef>
              <a:spcAft>
                <a:spcPts val="0"/>
              </a:spcAft>
              <a:buSzPts val="1687"/>
              <a:buChar char="🞇"/>
            </a:pPr>
            <a:r>
              <a:rPr lang="en-US" sz="2220" b="1" dirty="0"/>
              <a:t>When we want to delete a node from the beginning of the list, then the following changes will be done in the linked list.</a:t>
            </a:r>
            <a:endParaRPr sz="2220" b="1" dirty="0"/>
          </a:p>
        </p:txBody>
      </p:sp>
      <p:sp>
        <p:nvSpPr>
          <p:cNvPr id="797" name="Google Shape;797;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56</a:t>
            </a:fld>
            <a:endParaRPr/>
          </a:p>
        </p:txBody>
      </p:sp>
      <p:sp>
        <p:nvSpPr>
          <p:cNvPr id="798" name="Google Shape;798;p6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99" name="Google Shape;799;p69"/>
          <p:cNvPicPr preferRelativeResize="0"/>
          <p:nvPr/>
        </p:nvPicPr>
        <p:blipFill rotWithShape="1">
          <a:blip r:embed="rId3">
            <a:alphaModFix/>
          </a:blip>
          <a:srcRect/>
          <a:stretch/>
        </p:blipFill>
        <p:spPr>
          <a:xfrm>
            <a:off x="1695450" y="2438400"/>
            <a:ext cx="5829300" cy="3857625"/>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7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06" name="Google Shape;806;p71"/>
          <p:cNvSpPr txBox="1">
            <a:spLocks noGrp="1"/>
          </p:cNvSpPr>
          <p:nvPr>
            <p:ph type="body" idx="1"/>
          </p:nvPr>
        </p:nvSpPr>
        <p:spPr>
          <a:xfrm>
            <a:off x="685800" y="838200"/>
            <a:ext cx="7848600" cy="2170176"/>
          </a:xfrm>
          <a:prstGeom prst="rect">
            <a:avLst/>
          </a:prstGeom>
          <a:noFill/>
          <a:ln>
            <a:noFill/>
          </a:ln>
        </p:spPr>
        <p:txBody>
          <a:bodyPr spcFirstLastPara="1" wrap="square" lIns="91425" tIns="45700" rIns="91425" bIns="45700" anchor="t" anchorCtr="0">
            <a:normAutofit lnSpcReduction="10000"/>
          </a:bodyPr>
          <a:lstStyle/>
          <a:p>
            <a:pPr marL="342900" lvl="0" indent="-285902" algn="l" rtl="0">
              <a:lnSpc>
                <a:spcPct val="90000"/>
              </a:lnSpc>
              <a:spcBef>
                <a:spcPts val="0"/>
              </a:spcBef>
              <a:spcAft>
                <a:spcPts val="0"/>
              </a:spcAft>
              <a:buSzPts val="1550"/>
              <a:buChar char="🞇"/>
            </a:pPr>
            <a:r>
              <a:rPr lang="en-US" b="1" dirty="0"/>
              <a:t>Deleting the First Node from a Circular Linked List</a:t>
            </a:r>
            <a:endParaRPr b="1" dirty="0"/>
          </a:p>
          <a:p>
            <a:pPr marL="342900" lvl="0" indent="-285902" algn="l" rtl="0">
              <a:lnSpc>
                <a:spcPct val="90000"/>
              </a:lnSpc>
              <a:spcBef>
                <a:spcPts val="408"/>
              </a:spcBef>
              <a:spcAft>
                <a:spcPts val="0"/>
              </a:spcAft>
              <a:buSzPts val="1550"/>
              <a:buChar char="🞇"/>
            </a:pPr>
            <a:r>
              <a:rPr lang="en-US" sz="2040" b="1" dirty="0"/>
              <a:t>In Step 5, we change the next pointer of the last node to point to the second node of the circular linked list.</a:t>
            </a:r>
            <a:endParaRPr sz="2040" b="1" dirty="0"/>
          </a:p>
          <a:p>
            <a:pPr marL="342900" lvl="0" indent="-285902" algn="l" rtl="0">
              <a:lnSpc>
                <a:spcPct val="90000"/>
              </a:lnSpc>
              <a:spcBef>
                <a:spcPts val="408"/>
              </a:spcBef>
              <a:spcAft>
                <a:spcPts val="0"/>
              </a:spcAft>
              <a:buSzPts val="1550"/>
              <a:buChar char="🞇"/>
            </a:pPr>
            <a:r>
              <a:rPr lang="en-US" sz="2040" b="1" dirty="0"/>
              <a:t>In Step 6, the memory occupied by the first node is freed. </a:t>
            </a:r>
            <a:endParaRPr sz="2040" b="1" dirty="0"/>
          </a:p>
          <a:p>
            <a:pPr marL="342900" lvl="0" indent="-285902" algn="l" rtl="0">
              <a:lnSpc>
                <a:spcPct val="90000"/>
              </a:lnSpc>
              <a:spcBef>
                <a:spcPts val="408"/>
              </a:spcBef>
              <a:spcAft>
                <a:spcPts val="0"/>
              </a:spcAft>
              <a:buSzPts val="1550"/>
              <a:buChar char="🞇"/>
            </a:pPr>
            <a:r>
              <a:rPr lang="en-US" sz="2040" b="1" dirty="0"/>
              <a:t>Finally, in Step 7, the second node now becomes the first node of the list and its address is stored in the pointer variable START. </a:t>
            </a:r>
            <a:endParaRPr b="1" dirty="0"/>
          </a:p>
        </p:txBody>
      </p:sp>
      <p:sp>
        <p:nvSpPr>
          <p:cNvPr id="807" name="Google Shape;807;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57</a:t>
            </a:fld>
            <a:endParaRPr/>
          </a:p>
        </p:txBody>
      </p:sp>
      <p:sp>
        <p:nvSpPr>
          <p:cNvPr id="808" name="Google Shape;808;p7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09" name="Google Shape;809;p71"/>
          <p:cNvPicPr preferRelativeResize="0"/>
          <p:nvPr/>
        </p:nvPicPr>
        <p:blipFill rotWithShape="1">
          <a:blip r:embed="rId3">
            <a:alphaModFix/>
          </a:blip>
          <a:srcRect/>
          <a:stretch/>
        </p:blipFill>
        <p:spPr>
          <a:xfrm>
            <a:off x="2236575" y="3143925"/>
            <a:ext cx="4660549" cy="3048875"/>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16" name="Google Shape;816;p72"/>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b="1" dirty="0"/>
              <a:t>Deleting the Last Node from a Circular Linked List</a:t>
            </a:r>
            <a:endParaRPr b="1" dirty="0"/>
          </a:p>
          <a:p>
            <a:pPr marL="342900" lvl="0" indent="-274319" algn="l" rtl="0">
              <a:lnSpc>
                <a:spcPct val="80000"/>
              </a:lnSpc>
              <a:spcBef>
                <a:spcPts val="444"/>
              </a:spcBef>
              <a:spcAft>
                <a:spcPts val="0"/>
              </a:spcAft>
              <a:buSzPts val="1687"/>
              <a:buChar char="🞇"/>
            </a:pPr>
            <a:r>
              <a:rPr lang="en-US" sz="2220" b="1" dirty="0"/>
              <a:t>Consider the circular linked list shown in Fig. 6.35.</a:t>
            </a:r>
            <a:endParaRPr sz="2220" b="1" dirty="0"/>
          </a:p>
          <a:p>
            <a:pPr marL="342900" lvl="0" indent="-274319" algn="l" rtl="0">
              <a:lnSpc>
                <a:spcPct val="80000"/>
              </a:lnSpc>
              <a:spcBef>
                <a:spcPts val="444"/>
              </a:spcBef>
              <a:spcAft>
                <a:spcPts val="0"/>
              </a:spcAft>
              <a:buSzPts val="1687"/>
              <a:buChar char="🞇"/>
            </a:pPr>
            <a:r>
              <a:rPr lang="en-US" sz="2220" b="1" dirty="0"/>
              <a:t>Suppose we want to delete the last node from the linked list, then the following changes will be done in the linked list.</a:t>
            </a:r>
            <a:endParaRPr dirty="0"/>
          </a:p>
          <a:p>
            <a:pPr marL="342900" lvl="0" indent="-167182" algn="l" rtl="0">
              <a:lnSpc>
                <a:spcPct val="80000"/>
              </a:lnSpc>
              <a:spcBef>
                <a:spcPts val="444"/>
              </a:spcBef>
              <a:spcAft>
                <a:spcPts val="0"/>
              </a:spcAft>
              <a:buSzPts val="1687"/>
              <a:buNone/>
            </a:pPr>
            <a:endParaRPr sz="2220" b="1" dirty="0"/>
          </a:p>
        </p:txBody>
      </p:sp>
      <p:sp>
        <p:nvSpPr>
          <p:cNvPr id="817" name="Google Shape;817;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58</a:t>
            </a:fld>
            <a:endParaRPr/>
          </a:p>
        </p:txBody>
      </p:sp>
      <p:sp>
        <p:nvSpPr>
          <p:cNvPr id="818" name="Google Shape;818;p7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19" name="Google Shape;819;p72"/>
          <p:cNvPicPr preferRelativeResize="0"/>
          <p:nvPr/>
        </p:nvPicPr>
        <p:blipFill rotWithShape="1">
          <a:blip r:embed="rId3">
            <a:alphaModFix/>
          </a:blip>
          <a:srcRect/>
          <a:stretch/>
        </p:blipFill>
        <p:spPr>
          <a:xfrm>
            <a:off x="949071" y="2438400"/>
            <a:ext cx="5953125" cy="3886200"/>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7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26" name="Google Shape;826;p7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59</a:t>
            </a:fld>
            <a:endParaRPr/>
          </a:p>
        </p:txBody>
      </p:sp>
      <p:sp>
        <p:nvSpPr>
          <p:cNvPr id="827" name="Google Shape;827;p7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28" name="Google Shape;828;p74"/>
          <p:cNvPicPr preferRelativeResize="0"/>
          <p:nvPr/>
        </p:nvPicPr>
        <p:blipFill rotWithShape="1">
          <a:blip r:embed="rId3">
            <a:alphaModFix/>
          </a:blip>
          <a:srcRect/>
          <a:stretch/>
        </p:blipFill>
        <p:spPr>
          <a:xfrm>
            <a:off x="628976" y="3516156"/>
            <a:ext cx="4994900" cy="2946200"/>
          </a:xfrm>
          <a:prstGeom prst="rect">
            <a:avLst/>
          </a:prstGeom>
          <a:noFill/>
          <a:ln>
            <a:noFill/>
          </a:ln>
        </p:spPr>
      </p:pic>
      <p:sp>
        <p:nvSpPr>
          <p:cNvPr id="829" name="Google Shape;829;p74"/>
          <p:cNvSpPr txBox="1">
            <a:spLocks noGrp="1"/>
          </p:cNvSpPr>
          <p:nvPr>
            <p:ph type="body" idx="1"/>
          </p:nvPr>
        </p:nvSpPr>
        <p:spPr>
          <a:xfrm>
            <a:off x="685800" y="838200"/>
            <a:ext cx="7848600" cy="26871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687"/>
              <a:buChar char="🞇"/>
            </a:pPr>
            <a:r>
              <a:rPr lang="en-US" b="1" dirty="0"/>
              <a:t>Deleting the Last Node from a Circular Linked List</a:t>
            </a:r>
            <a:endParaRPr b="1" dirty="0"/>
          </a:p>
          <a:p>
            <a:pPr marL="342900" lvl="0" indent="-274319" algn="l" rtl="0">
              <a:lnSpc>
                <a:spcPct val="80000"/>
              </a:lnSpc>
              <a:spcBef>
                <a:spcPts val="444"/>
              </a:spcBef>
              <a:spcAft>
                <a:spcPts val="0"/>
              </a:spcAft>
              <a:buSzPts val="1687"/>
              <a:buChar char="🞇"/>
            </a:pPr>
            <a:r>
              <a:rPr lang="en-US" sz="2220" b="1" dirty="0"/>
              <a:t>In Step 2, we take a pointer variable PTR and initialize it with START. </a:t>
            </a:r>
            <a:endParaRPr sz="2220" b="1" dirty="0"/>
          </a:p>
          <a:p>
            <a:pPr marL="342900" lvl="0" indent="-274319" algn="l" rtl="0">
              <a:lnSpc>
                <a:spcPct val="80000"/>
              </a:lnSpc>
              <a:spcBef>
                <a:spcPts val="444"/>
              </a:spcBef>
              <a:spcAft>
                <a:spcPts val="0"/>
              </a:spcAft>
              <a:buSzPts val="1687"/>
              <a:buChar char="🞇"/>
            </a:pPr>
            <a:r>
              <a:rPr lang="en-US" sz="2220" b="1" dirty="0"/>
              <a:t>In the while loop, we take another pointer variable PREPTR such that PREPTR always points to one node before PTR. </a:t>
            </a:r>
            <a:endParaRPr sz="2220" b="1" dirty="0"/>
          </a:p>
          <a:p>
            <a:pPr marL="342900" lvl="0" indent="-274319" algn="l" rtl="0">
              <a:lnSpc>
                <a:spcPct val="80000"/>
              </a:lnSpc>
              <a:spcBef>
                <a:spcPts val="444"/>
              </a:spcBef>
              <a:spcAft>
                <a:spcPts val="0"/>
              </a:spcAft>
              <a:buSzPts val="1687"/>
              <a:buChar char="🞇"/>
            </a:pPr>
            <a:r>
              <a:rPr lang="en-US" sz="2220" b="1" dirty="0"/>
              <a:t>Once we reach the last node and the second last node, we set the next pointer of the second last node to START, so that it now becomes the (new) last node               </a:t>
            </a:r>
            <a:endParaRPr sz="2220" b="1" dirty="0"/>
          </a:p>
          <a:p>
            <a:pPr marL="342900" lvl="0" indent="0" algn="l" rtl="0">
              <a:lnSpc>
                <a:spcPct val="80000"/>
              </a:lnSpc>
              <a:spcBef>
                <a:spcPts val="444"/>
              </a:spcBef>
              <a:spcAft>
                <a:spcPts val="0"/>
              </a:spcAft>
              <a:buNone/>
            </a:pPr>
            <a:r>
              <a:rPr lang="en-US" sz="2220" b="1" dirty="0"/>
              <a:t>                                                         of the linked list. </a:t>
            </a:r>
            <a:endParaRPr sz="2220" b="1" dirty="0"/>
          </a:p>
          <a:p>
            <a:pPr marL="342900" lvl="0" indent="-167182" algn="l" rtl="0">
              <a:lnSpc>
                <a:spcPct val="80000"/>
              </a:lnSpc>
              <a:spcBef>
                <a:spcPts val="444"/>
              </a:spcBef>
              <a:spcAft>
                <a:spcPts val="0"/>
              </a:spcAft>
              <a:buSzPts val="1687"/>
              <a:buNone/>
            </a:pPr>
            <a:endParaRPr sz="222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6"/>
          <p:cNvPicPr preferRelativeResize="0"/>
          <p:nvPr/>
        </p:nvPicPr>
        <p:blipFill rotWithShape="1">
          <a:blip r:embed="rId3">
            <a:alphaModFix/>
          </a:blip>
          <a:srcRect/>
          <a:stretch/>
        </p:blipFill>
        <p:spPr>
          <a:xfrm>
            <a:off x="1600200" y="5257800"/>
            <a:ext cx="6305550" cy="1171575"/>
          </a:xfrm>
          <a:prstGeom prst="rect">
            <a:avLst/>
          </a:prstGeom>
          <a:noFill/>
          <a:ln>
            <a:noFill/>
          </a:ln>
        </p:spPr>
      </p:pic>
      <p:sp>
        <p:nvSpPr>
          <p:cNvPr id="304" name="Google Shape;304;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05" name="Google Shape;305;p6"/>
          <p:cNvSpPr txBox="1">
            <a:spLocks noGrp="1"/>
          </p:cNvSpPr>
          <p:nvPr>
            <p:ph type="body" idx="1"/>
          </p:nvPr>
        </p:nvSpPr>
        <p:spPr>
          <a:xfrm>
            <a:off x="685800" y="990600"/>
            <a:ext cx="7848600" cy="4419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 Fig. 6.1, we can see a linked list in which every node contains two parts, an integer and a pointer to the next node. </a:t>
            </a:r>
            <a:endParaRPr sz="2220" b="1"/>
          </a:p>
          <a:p>
            <a:pPr marL="640080" lvl="1" indent="-274320" algn="l" rtl="0">
              <a:lnSpc>
                <a:spcPct val="80000"/>
              </a:lnSpc>
              <a:spcBef>
                <a:spcPts val="407"/>
              </a:spcBef>
              <a:spcAft>
                <a:spcPts val="0"/>
              </a:spcAft>
              <a:buSzPts val="1547"/>
              <a:buChar char="🞇"/>
            </a:pPr>
            <a:r>
              <a:rPr lang="en-US" sz="2035" b="1"/>
              <a:t>The left part of the node which contains data may include a simple data type, an array, or a structure.</a:t>
            </a:r>
            <a:endParaRPr sz="2035" b="1"/>
          </a:p>
          <a:p>
            <a:pPr marL="640080" lvl="1" indent="-274320" algn="l" rtl="0">
              <a:lnSpc>
                <a:spcPct val="80000"/>
              </a:lnSpc>
              <a:spcBef>
                <a:spcPts val="407"/>
              </a:spcBef>
              <a:spcAft>
                <a:spcPts val="0"/>
              </a:spcAft>
              <a:buSzPts val="1547"/>
              <a:buChar char="🞇"/>
            </a:pPr>
            <a:r>
              <a:rPr lang="en-US" sz="2035" b="1"/>
              <a:t>The right part of the node contains a pointer to the next node (or address of the next node in sequence).</a:t>
            </a:r>
            <a:endParaRPr sz="2035" b="1"/>
          </a:p>
          <a:p>
            <a:pPr marL="640080" lvl="1" indent="-274320" algn="l" rtl="0">
              <a:lnSpc>
                <a:spcPct val="80000"/>
              </a:lnSpc>
              <a:spcBef>
                <a:spcPts val="407"/>
              </a:spcBef>
              <a:spcAft>
                <a:spcPts val="0"/>
              </a:spcAft>
              <a:buSzPts val="1547"/>
              <a:buChar char="🞇"/>
            </a:pPr>
            <a:r>
              <a:rPr lang="en-US" sz="2035" b="1"/>
              <a:t>The last node will have no next node connected to it, so it will store a special value called NULL. </a:t>
            </a:r>
            <a:endParaRPr sz="2035" b="1"/>
          </a:p>
          <a:p>
            <a:pPr marL="640080" lvl="1" indent="-274320" algn="l" rtl="0">
              <a:lnSpc>
                <a:spcPct val="80000"/>
              </a:lnSpc>
              <a:spcBef>
                <a:spcPts val="407"/>
              </a:spcBef>
              <a:spcAft>
                <a:spcPts val="0"/>
              </a:spcAft>
              <a:buSzPts val="1547"/>
              <a:buChar char="🞇"/>
            </a:pPr>
            <a:r>
              <a:rPr lang="en-US" sz="2035" b="1"/>
              <a:t>In Fig. 6.1, the NULL pointer is represented by X. While programming, we usually define NULL as –1. </a:t>
            </a:r>
            <a:endParaRPr sz="2035" b="1"/>
          </a:p>
          <a:p>
            <a:pPr marL="640080" lvl="1" indent="-274320" algn="l" rtl="0">
              <a:lnSpc>
                <a:spcPct val="80000"/>
              </a:lnSpc>
              <a:spcBef>
                <a:spcPts val="407"/>
              </a:spcBef>
              <a:spcAft>
                <a:spcPts val="0"/>
              </a:spcAft>
              <a:buSzPts val="1547"/>
              <a:buChar char="🞇"/>
            </a:pPr>
            <a:r>
              <a:rPr lang="en-US" sz="2035" b="1"/>
              <a:t>Hence, a NULL pointer denotes the end of the list.</a:t>
            </a:r>
            <a:endParaRPr sz="2035" b="1"/>
          </a:p>
          <a:p>
            <a:pPr marL="640080" lvl="1" indent="-274320" algn="l" rtl="0">
              <a:lnSpc>
                <a:spcPct val="80000"/>
              </a:lnSpc>
              <a:spcBef>
                <a:spcPts val="407"/>
              </a:spcBef>
              <a:spcAft>
                <a:spcPts val="0"/>
              </a:spcAft>
              <a:buSzPts val="1547"/>
              <a:buChar char="🞇"/>
            </a:pPr>
            <a:r>
              <a:rPr lang="en-US" sz="2035" b="1"/>
              <a:t>Since in a linked list, every node contains a pointer to another node which is of the same type, it is also called a self-referential data type. </a:t>
            </a:r>
            <a:endParaRPr/>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7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36" name="Google Shape;836;p7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60</a:t>
            </a:fld>
            <a:endParaRPr/>
          </a:p>
        </p:txBody>
      </p:sp>
      <p:sp>
        <p:nvSpPr>
          <p:cNvPr id="837" name="Google Shape;837;p7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38" name="Google Shape;838;p75"/>
          <p:cNvPicPr preferRelativeResize="0"/>
          <p:nvPr/>
        </p:nvPicPr>
        <p:blipFill rotWithShape="1">
          <a:blip r:embed="rId3">
            <a:alphaModFix/>
          </a:blip>
          <a:srcRect/>
          <a:stretch/>
        </p:blipFill>
        <p:spPr>
          <a:xfrm>
            <a:off x="1076234" y="1600200"/>
            <a:ext cx="6426200" cy="3505200"/>
          </a:xfrm>
          <a:prstGeom prst="rect">
            <a:avLst/>
          </a:prstGeom>
          <a:noFill/>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45" name="Google Shape;845;p7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61</a:t>
            </a:fld>
            <a:endParaRPr/>
          </a:p>
        </p:txBody>
      </p:sp>
      <p:sp>
        <p:nvSpPr>
          <p:cNvPr id="846" name="Google Shape;846;p7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47" name="Google Shape;847;p76"/>
          <p:cNvPicPr preferRelativeResize="0"/>
          <p:nvPr/>
        </p:nvPicPr>
        <p:blipFill rotWithShape="1">
          <a:blip r:embed="rId3">
            <a:alphaModFix/>
          </a:blip>
          <a:srcRect/>
          <a:stretch/>
        </p:blipFill>
        <p:spPr>
          <a:xfrm>
            <a:off x="990600" y="1295400"/>
            <a:ext cx="6892228" cy="4114800"/>
          </a:xfrm>
          <a:prstGeom prst="rect">
            <a:avLst/>
          </a:prstGeom>
          <a:noFill/>
          <a:ln>
            <a:noFill/>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54" name="Google Shape;854;p7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62</a:t>
            </a:fld>
            <a:endParaRPr/>
          </a:p>
        </p:txBody>
      </p:sp>
      <p:sp>
        <p:nvSpPr>
          <p:cNvPr id="855" name="Google Shape;855;p7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56" name="Google Shape;856;p77"/>
          <p:cNvPicPr preferRelativeResize="0"/>
          <p:nvPr/>
        </p:nvPicPr>
        <p:blipFill rotWithShape="1">
          <a:blip r:embed="rId3">
            <a:alphaModFix/>
          </a:blip>
          <a:srcRect/>
          <a:stretch/>
        </p:blipFill>
        <p:spPr>
          <a:xfrm>
            <a:off x="914400" y="1371600"/>
            <a:ext cx="7239000" cy="4127690"/>
          </a:xfrm>
          <a:prstGeom prst="rect">
            <a:avLst/>
          </a:prstGeom>
          <a:noFill/>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63" name="Google Shape;863;p7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63</a:t>
            </a:fld>
            <a:endParaRPr/>
          </a:p>
        </p:txBody>
      </p:sp>
      <p:sp>
        <p:nvSpPr>
          <p:cNvPr id="864" name="Google Shape;864;p7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65" name="Google Shape;865;p78"/>
          <p:cNvPicPr preferRelativeResize="0"/>
          <p:nvPr/>
        </p:nvPicPr>
        <p:blipFill rotWithShape="1">
          <a:blip r:embed="rId3">
            <a:alphaModFix/>
          </a:blip>
          <a:srcRect/>
          <a:stretch/>
        </p:blipFill>
        <p:spPr>
          <a:xfrm>
            <a:off x="1209329" y="1524000"/>
            <a:ext cx="6590837" cy="3733800"/>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7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72" name="Google Shape;872;p7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64</a:t>
            </a:fld>
            <a:endParaRPr/>
          </a:p>
        </p:txBody>
      </p:sp>
      <p:sp>
        <p:nvSpPr>
          <p:cNvPr id="873" name="Google Shape;873;p7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74" name="Google Shape;874;p79"/>
          <p:cNvPicPr preferRelativeResize="0"/>
          <p:nvPr/>
        </p:nvPicPr>
        <p:blipFill rotWithShape="1">
          <a:blip r:embed="rId3">
            <a:alphaModFix/>
          </a:blip>
          <a:srcRect/>
          <a:stretch/>
        </p:blipFill>
        <p:spPr>
          <a:xfrm>
            <a:off x="688152" y="1143000"/>
            <a:ext cx="7632175" cy="4419600"/>
          </a:xfrm>
          <a:prstGeom prst="rect">
            <a:avLst/>
          </a:prstGeom>
          <a:noFill/>
          <a:ln>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8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81" name="Google Shape;881;p8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65</a:t>
            </a:fld>
            <a:endParaRPr/>
          </a:p>
        </p:txBody>
      </p:sp>
      <p:sp>
        <p:nvSpPr>
          <p:cNvPr id="882" name="Google Shape;882;p8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83" name="Google Shape;883;p80"/>
          <p:cNvPicPr preferRelativeResize="0"/>
          <p:nvPr/>
        </p:nvPicPr>
        <p:blipFill rotWithShape="1">
          <a:blip r:embed="rId3">
            <a:alphaModFix/>
          </a:blip>
          <a:srcRect/>
          <a:stretch/>
        </p:blipFill>
        <p:spPr>
          <a:xfrm>
            <a:off x="990600" y="1295400"/>
            <a:ext cx="6669640" cy="3581400"/>
          </a:xfrm>
          <a:prstGeom prst="rect">
            <a:avLst/>
          </a:prstGeom>
          <a:noFill/>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8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890" name="Google Shape;890;p81"/>
          <p:cNvSpPr txBox="1">
            <a:spLocks noGrp="1"/>
          </p:cNvSpPr>
          <p:nvPr>
            <p:ph type="body" idx="1"/>
          </p:nvPr>
        </p:nvSpPr>
        <p:spPr>
          <a:xfrm>
            <a:off x="685800" y="838200"/>
            <a:ext cx="7848600" cy="2286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A doubly linked list or a two-way linked list is a more complex type of linked list which contains a pointer to the next as well as the previous node in the sequence. </a:t>
            </a:r>
            <a:endParaRPr sz="2220" b="1"/>
          </a:p>
          <a:p>
            <a:pPr marL="342900" lvl="0" indent="-274319" algn="l" rtl="0">
              <a:lnSpc>
                <a:spcPct val="90000"/>
              </a:lnSpc>
              <a:spcBef>
                <a:spcPts val="444"/>
              </a:spcBef>
              <a:spcAft>
                <a:spcPts val="0"/>
              </a:spcAft>
              <a:buSzPts val="1687"/>
              <a:buChar char="🞇"/>
            </a:pPr>
            <a:r>
              <a:rPr lang="en-US" sz="2220" b="1"/>
              <a:t>Therefore, it consists of three parts—data, a pointer to the next node, and a pointer to the previous node as shown in Fig. 6.37.</a:t>
            </a:r>
            <a:endParaRPr sz="2220" b="1"/>
          </a:p>
        </p:txBody>
      </p:sp>
      <p:sp>
        <p:nvSpPr>
          <p:cNvPr id="891" name="Google Shape;891;p8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66</a:t>
            </a:fld>
            <a:endParaRPr/>
          </a:p>
        </p:txBody>
      </p:sp>
      <p:sp>
        <p:nvSpPr>
          <p:cNvPr id="892" name="Google Shape;892;p8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93" name="Google Shape;893;p81"/>
          <p:cNvPicPr preferRelativeResize="0"/>
          <p:nvPr/>
        </p:nvPicPr>
        <p:blipFill rotWithShape="1">
          <a:blip r:embed="rId3">
            <a:alphaModFix/>
          </a:blip>
          <a:srcRect/>
          <a:stretch/>
        </p:blipFill>
        <p:spPr>
          <a:xfrm>
            <a:off x="1228725" y="3907103"/>
            <a:ext cx="6762750" cy="1304925"/>
          </a:xfrm>
          <a:prstGeom prst="rect">
            <a:avLst/>
          </a:prstGeom>
          <a:noFill/>
          <a:ln>
            <a:noFill/>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8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00" name="Google Shape;900;p82"/>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0"/>
              </a:spcBef>
              <a:spcAft>
                <a:spcPts val="0"/>
              </a:spcAft>
              <a:buSzPts val="1800"/>
              <a:buChar char="🞇"/>
            </a:pPr>
            <a:r>
              <a:rPr lang="en-US" sz="1800" b="1"/>
              <a:t>The PREV field of the first node and the NEXT field of the last node will contain NULL. </a:t>
            </a:r>
            <a:endParaRPr sz="1800" b="1"/>
          </a:p>
          <a:p>
            <a:pPr marL="342900" lvl="0" indent="-307591" algn="l" rtl="0">
              <a:lnSpc>
                <a:spcPct val="80000"/>
              </a:lnSpc>
              <a:spcBef>
                <a:spcPts val="336"/>
              </a:spcBef>
              <a:spcAft>
                <a:spcPts val="0"/>
              </a:spcAft>
              <a:buSzPts val="1800"/>
              <a:buChar char="🞇"/>
            </a:pPr>
            <a:r>
              <a:rPr lang="en-US" sz="1800" b="1"/>
              <a:t>The PREV field is used to store the address of the preceding node, which enables us to traverse the list in the backward direction. </a:t>
            </a:r>
            <a:endParaRPr sz="1800" b="1"/>
          </a:p>
          <a:p>
            <a:pPr marL="342900" lvl="0" indent="-307591" algn="l" rtl="0">
              <a:lnSpc>
                <a:spcPct val="80000"/>
              </a:lnSpc>
              <a:spcBef>
                <a:spcPts val="336"/>
              </a:spcBef>
              <a:spcAft>
                <a:spcPts val="0"/>
              </a:spcAft>
              <a:buSzPts val="1800"/>
              <a:buChar char="🞇"/>
            </a:pPr>
            <a:r>
              <a:rPr lang="en-US" sz="1800" b="1"/>
              <a:t>Thus, we see that a doubly linked list calls for more space per node and more expensive basic operations. </a:t>
            </a:r>
            <a:endParaRPr sz="1800" b="1"/>
          </a:p>
          <a:p>
            <a:pPr marL="342900" lvl="0" indent="-307591" algn="l" rtl="0">
              <a:lnSpc>
                <a:spcPct val="80000"/>
              </a:lnSpc>
              <a:spcBef>
                <a:spcPts val="336"/>
              </a:spcBef>
              <a:spcAft>
                <a:spcPts val="0"/>
              </a:spcAft>
              <a:buSzPts val="1800"/>
              <a:buChar char="🞇"/>
            </a:pPr>
            <a:r>
              <a:rPr lang="en-US" sz="1800" b="1"/>
              <a:t>However, a doubly linked list provides the ease to manipulate the elements of the list as it maintains pointers to nodes in both the directions (forward and backward). </a:t>
            </a:r>
            <a:endParaRPr sz="1800" b="1"/>
          </a:p>
          <a:p>
            <a:pPr marL="342900" lvl="0" indent="-307591" algn="l" rtl="0">
              <a:lnSpc>
                <a:spcPct val="80000"/>
              </a:lnSpc>
              <a:spcBef>
                <a:spcPts val="336"/>
              </a:spcBef>
              <a:spcAft>
                <a:spcPts val="0"/>
              </a:spcAft>
              <a:buSzPts val="1800"/>
              <a:buChar char="🞇"/>
            </a:pPr>
            <a:r>
              <a:rPr lang="en-US" sz="1800" b="1"/>
              <a:t>The main advantage of using a doubly linked list is that it makes searching twice as efficient. </a:t>
            </a:r>
            <a:endParaRPr sz="1800" b="1"/>
          </a:p>
        </p:txBody>
      </p:sp>
      <p:sp>
        <p:nvSpPr>
          <p:cNvPr id="901" name="Google Shape;901;p8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67</a:t>
            </a:fld>
            <a:endParaRPr/>
          </a:p>
        </p:txBody>
      </p:sp>
      <p:sp>
        <p:nvSpPr>
          <p:cNvPr id="902" name="Google Shape;902;p8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03" name="Google Shape;903;p82"/>
          <p:cNvPicPr preferRelativeResize="0"/>
          <p:nvPr/>
        </p:nvPicPr>
        <p:blipFill rotWithShape="1">
          <a:blip r:embed="rId3">
            <a:alphaModFix/>
          </a:blip>
          <a:srcRect/>
          <a:stretch/>
        </p:blipFill>
        <p:spPr>
          <a:xfrm>
            <a:off x="956650" y="3733800"/>
            <a:ext cx="2859518" cy="2743200"/>
          </a:xfrm>
          <a:prstGeom prst="rect">
            <a:avLst/>
          </a:prstGeom>
          <a:noFill/>
          <a:ln>
            <a:noFill/>
          </a:ln>
        </p:spPr>
      </p:pic>
      <p:pic>
        <p:nvPicPr>
          <p:cNvPr id="904" name="Google Shape;904;p82"/>
          <p:cNvPicPr preferRelativeResize="0"/>
          <p:nvPr/>
        </p:nvPicPr>
        <p:blipFill rotWithShape="1">
          <a:blip r:embed="rId4">
            <a:alphaModFix/>
          </a:blip>
          <a:srcRect/>
          <a:stretch/>
        </p:blipFill>
        <p:spPr>
          <a:xfrm>
            <a:off x="4649100" y="4141950"/>
            <a:ext cx="3048896" cy="1482600"/>
          </a:xfrm>
          <a:prstGeom prst="rect">
            <a:avLst/>
          </a:prstGeom>
          <a:noFill/>
          <a:ln>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8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11" name="Google Shape;911;p84"/>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sz="2800" b="1" dirty="0"/>
              <a:t>Inserting a new node in a doubly Linked List </a:t>
            </a:r>
            <a:endParaRPr sz="2800" b="1" dirty="0"/>
          </a:p>
          <a:p>
            <a:pPr marL="342900" lvl="0" indent="-274319" algn="l" rtl="0">
              <a:spcBef>
                <a:spcPts val="480"/>
              </a:spcBef>
              <a:spcAft>
                <a:spcPts val="0"/>
              </a:spcAft>
              <a:buSzPts val="1824"/>
              <a:buChar char="🞇"/>
            </a:pPr>
            <a:r>
              <a:rPr lang="en-US" b="1" dirty="0"/>
              <a:t>In this section, we will discuss how a new node is added into an already existing doubly linked list. </a:t>
            </a:r>
            <a:endParaRPr b="1" dirty="0"/>
          </a:p>
          <a:p>
            <a:pPr marL="342900" lvl="0" indent="-274319" algn="l" rtl="0">
              <a:spcBef>
                <a:spcPts val="480"/>
              </a:spcBef>
              <a:spcAft>
                <a:spcPts val="0"/>
              </a:spcAft>
              <a:buSzPts val="1824"/>
              <a:buChar char="🞇"/>
            </a:pPr>
            <a:r>
              <a:rPr lang="en-US" b="1" dirty="0"/>
              <a:t>We will take four cases and then see how insertion is done in each case. </a:t>
            </a:r>
            <a:endParaRPr b="1" dirty="0"/>
          </a:p>
          <a:p>
            <a:pPr marL="640080" lvl="1" indent="-303276" algn="l" rtl="0">
              <a:spcBef>
                <a:spcPts val="480"/>
              </a:spcBef>
              <a:spcAft>
                <a:spcPts val="0"/>
              </a:spcAft>
              <a:buSzPts val="1824"/>
              <a:buChar char="🞇"/>
            </a:pPr>
            <a:r>
              <a:rPr lang="en-US" b="1" dirty="0"/>
              <a:t>Case 1: The new node is inserted at the beginning.</a:t>
            </a:r>
            <a:endParaRPr dirty="0"/>
          </a:p>
          <a:p>
            <a:pPr marL="640080" lvl="1" indent="-303276" algn="l" rtl="0">
              <a:spcBef>
                <a:spcPts val="480"/>
              </a:spcBef>
              <a:spcAft>
                <a:spcPts val="0"/>
              </a:spcAft>
              <a:buSzPts val="1824"/>
              <a:buChar char="🞇"/>
            </a:pPr>
            <a:r>
              <a:rPr lang="en-US" b="1" dirty="0"/>
              <a:t>Case 2: The new node is inserted at the end.</a:t>
            </a:r>
            <a:endParaRPr b="1" dirty="0"/>
          </a:p>
          <a:p>
            <a:pPr marL="640080" lvl="1" indent="-303276" algn="l" rtl="0">
              <a:spcBef>
                <a:spcPts val="480"/>
              </a:spcBef>
              <a:spcAft>
                <a:spcPts val="0"/>
              </a:spcAft>
              <a:buSzPts val="1824"/>
              <a:buChar char="🞇"/>
            </a:pPr>
            <a:r>
              <a:rPr lang="en-US" b="1" dirty="0"/>
              <a:t>Case 3: The new node is inserted after a given node. </a:t>
            </a:r>
            <a:endParaRPr b="1" dirty="0"/>
          </a:p>
          <a:p>
            <a:pPr marL="640080" lvl="1" indent="-303276" algn="l" rtl="0">
              <a:spcBef>
                <a:spcPts val="480"/>
              </a:spcBef>
              <a:spcAft>
                <a:spcPts val="0"/>
              </a:spcAft>
              <a:buSzPts val="1824"/>
              <a:buChar char="🞇"/>
            </a:pPr>
            <a:r>
              <a:rPr lang="en-US" b="1" dirty="0"/>
              <a:t>Case 4: The new node is inserted before a given node.</a:t>
            </a:r>
            <a:endParaRPr dirty="0"/>
          </a:p>
        </p:txBody>
      </p:sp>
      <p:sp>
        <p:nvSpPr>
          <p:cNvPr id="912" name="Google Shape;912;p8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68</a:t>
            </a:fld>
            <a:endParaRPr/>
          </a:p>
        </p:txBody>
      </p:sp>
      <p:sp>
        <p:nvSpPr>
          <p:cNvPr id="913" name="Google Shape;913;p8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8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20" name="Google Shape;920;p85"/>
          <p:cNvSpPr txBox="1">
            <a:spLocks noGrp="1"/>
          </p:cNvSpPr>
          <p:nvPr>
            <p:ph type="body" idx="1"/>
          </p:nvPr>
        </p:nvSpPr>
        <p:spPr>
          <a:xfrm>
            <a:off x="685800" y="8382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b="1" dirty="0"/>
              <a:t>Inserting a Node at the Beginning of a Doubly Linked List </a:t>
            </a:r>
            <a:endParaRPr b="1" dirty="0"/>
          </a:p>
          <a:p>
            <a:pPr marL="342900" lvl="0" indent="-274319" algn="l" rtl="0">
              <a:lnSpc>
                <a:spcPct val="80000"/>
              </a:lnSpc>
              <a:spcBef>
                <a:spcPts val="444"/>
              </a:spcBef>
              <a:spcAft>
                <a:spcPts val="0"/>
              </a:spcAft>
              <a:buSzPts val="1687"/>
              <a:buChar char="🞇"/>
            </a:pPr>
            <a:r>
              <a:rPr lang="en-US" sz="2220" b="1" dirty="0"/>
              <a:t>Consider the doubly linked list shown in Fig. 6.39.</a:t>
            </a:r>
            <a:endParaRPr sz="2220" b="1" dirty="0"/>
          </a:p>
          <a:p>
            <a:pPr marL="342900" lvl="0" indent="-274319" algn="l" rtl="0">
              <a:lnSpc>
                <a:spcPct val="80000"/>
              </a:lnSpc>
              <a:spcBef>
                <a:spcPts val="444"/>
              </a:spcBef>
              <a:spcAft>
                <a:spcPts val="0"/>
              </a:spcAft>
              <a:buSzPts val="1687"/>
              <a:buChar char="🞇"/>
            </a:pPr>
            <a:r>
              <a:rPr lang="en-US" sz="2220" b="1" dirty="0"/>
              <a:t>Suppose we want to add a new node with data 9 as the first node of the list. </a:t>
            </a:r>
            <a:endParaRPr sz="2220" b="1" dirty="0"/>
          </a:p>
          <a:p>
            <a:pPr marL="342900" lvl="0" indent="-274319" algn="l" rtl="0">
              <a:lnSpc>
                <a:spcPct val="80000"/>
              </a:lnSpc>
              <a:spcBef>
                <a:spcPts val="444"/>
              </a:spcBef>
              <a:spcAft>
                <a:spcPts val="0"/>
              </a:spcAft>
              <a:buSzPts val="1687"/>
              <a:buChar char="🞇"/>
            </a:pPr>
            <a:r>
              <a:rPr lang="en-US" sz="2220" b="1" dirty="0"/>
              <a:t>Then the following changes will be done in the linked list.</a:t>
            </a:r>
            <a:endParaRPr dirty="0"/>
          </a:p>
        </p:txBody>
      </p:sp>
      <p:sp>
        <p:nvSpPr>
          <p:cNvPr id="921" name="Google Shape;921;p8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69</a:t>
            </a:fld>
            <a:endParaRPr/>
          </a:p>
        </p:txBody>
      </p:sp>
      <p:sp>
        <p:nvSpPr>
          <p:cNvPr id="922" name="Google Shape;922;p8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23" name="Google Shape;923;p85"/>
          <p:cNvPicPr preferRelativeResize="0"/>
          <p:nvPr/>
        </p:nvPicPr>
        <p:blipFill rotWithShape="1">
          <a:blip r:embed="rId3">
            <a:alphaModFix/>
          </a:blip>
          <a:srcRect/>
          <a:stretch/>
        </p:blipFill>
        <p:spPr>
          <a:xfrm>
            <a:off x="1115321" y="3479464"/>
            <a:ext cx="7067550" cy="21050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14" name="Google Shape;314;p7"/>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b="1" dirty="0"/>
              <a:t>Basic terminologies </a:t>
            </a:r>
            <a:endParaRPr b="1" dirty="0"/>
          </a:p>
          <a:p>
            <a:pPr marL="342900" lvl="0" indent="-274320" algn="l" rtl="0">
              <a:lnSpc>
                <a:spcPct val="80000"/>
              </a:lnSpc>
              <a:spcBef>
                <a:spcPts val="408"/>
              </a:spcBef>
              <a:spcAft>
                <a:spcPts val="0"/>
              </a:spcAft>
              <a:buSzPts val="1550"/>
              <a:buChar char="🞇"/>
            </a:pPr>
            <a:r>
              <a:rPr lang="en-US" sz="2040" b="1" dirty="0"/>
              <a:t>Linked lists contain a pointer variable START that stores the address of the first node in the list. </a:t>
            </a:r>
            <a:endParaRPr sz="2040" b="1" dirty="0"/>
          </a:p>
          <a:p>
            <a:pPr marL="342900" lvl="0" indent="-274320" algn="l" rtl="0">
              <a:lnSpc>
                <a:spcPct val="80000"/>
              </a:lnSpc>
              <a:spcBef>
                <a:spcPts val="408"/>
              </a:spcBef>
              <a:spcAft>
                <a:spcPts val="0"/>
              </a:spcAft>
              <a:buSzPts val="1550"/>
              <a:buChar char="🞇"/>
            </a:pPr>
            <a:r>
              <a:rPr lang="en-US" sz="2040" b="1" dirty="0"/>
              <a:t>We can traverse the entire list using START which contains the address of the first node; the next part of the first node in turn stores the address of its succeeding node. </a:t>
            </a:r>
            <a:endParaRPr sz="2040" b="1" dirty="0"/>
          </a:p>
          <a:p>
            <a:pPr marL="342900" lvl="0" indent="-274320" algn="l" rtl="0">
              <a:lnSpc>
                <a:spcPct val="80000"/>
              </a:lnSpc>
              <a:spcBef>
                <a:spcPts val="408"/>
              </a:spcBef>
              <a:spcAft>
                <a:spcPts val="0"/>
              </a:spcAft>
              <a:buSzPts val="1550"/>
              <a:buChar char="🞇"/>
            </a:pPr>
            <a:r>
              <a:rPr lang="en-US" sz="2040" b="1" dirty="0"/>
              <a:t>Using this technique, the individual nodes of the list will form a chain of nodes. </a:t>
            </a:r>
            <a:endParaRPr sz="2040" b="1" dirty="0"/>
          </a:p>
          <a:p>
            <a:pPr marL="342900" lvl="0" indent="-274320" algn="l" rtl="0">
              <a:lnSpc>
                <a:spcPct val="80000"/>
              </a:lnSpc>
              <a:spcBef>
                <a:spcPts val="408"/>
              </a:spcBef>
              <a:spcAft>
                <a:spcPts val="0"/>
              </a:spcAft>
              <a:buSzPts val="1550"/>
              <a:buChar char="🞇"/>
            </a:pPr>
            <a:r>
              <a:rPr lang="en-US" sz="2040" b="1" dirty="0"/>
              <a:t>If START = NULL, then the linked list is empty and contains no nodes. </a:t>
            </a:r>
            <a:endParaRPr sz="2040" b="1" dirty="0"/>
          </a:p>
          <a:p>
            <a:pPr marL="342900" lvl="0" indent="-274320" algn="l" rtl="0">
              <a:lnSpc>
                <a:spcPct val="80000"/>
              </a:lnSpc>
              <a:spcBef>
                <a:spcPts val="408"/>
              </a:spcBef>
              <a:spcAft>
                <a:spcPts val="0"/>
              </a:spcAft>
              <a:buSzPts val="1550"/>
              <a:buChar char="🞇"/>
            </a:pPr>
            <a:r>
              <a:rPr lang="en-US" sz="2040" b="1" dirty="0"/>
              <a:t>In C, we can implement a linked list using the following code: </a:t>
            </a:r>
            <a:endParaRPr sz="2040" b="1" dirty="0"/>
          </a:p>
          <a:p>
            <a:pPr marL="68580" lvl="0" indent="0" algn="l" rtl="0">
              <a:lnSpc>
                <a:spcPct val="80000"/>
              </a:lnSpc>
              <a:spcBef>
                <a:spcPts val="408"/>
              </a:spcBef>
              <a:spcAft>
                <a:spcPts val="0"/>
              </a:spcAft>
              <a:buSzPts val="1550"/>
              <a:buNone/>
            </a:pPr>
            <a:r>
              <a:rPr lang="en-US" sz="2040" b="1" dirty="0"/>
              <a:t>	</a:t>
            </a:r>
            <a:r>
              <a:rPr lang="en-US" sz="2040" b="1" dirty="0" err="1"/>
              <a:t>struct</a:t>
            </a:r>
            <a:r>
              <a:rPr lang="en-US" sz="2040" b="1" dirty="0"/>
              <a:t> node </a:t>
            </a:r>
            <a:endParaRPr sz="2040" b="1" dirty="0"/>
          </a:p>
          <a:p>
            <a:pPr marL="68580" lvl="0" indent="0" algn="l" rtl="0">
              <a:lnSpc>
                <a:spcPct val="80000"/>
              </a:lnSpc>
              <a:spcBef>
                <a:spcPts val="408"/>
              </a:spcBef>
              <a:spcAft>
                <a:spcPts val="0"/>
              </a:spcAft>
              <a:buSzPts val="1550"/>
              <a:buNone/>
            </a:pPr>
            <a:r>
              <a:rPr lang="en-US" sz="2040" b="1" dirty="0"/>
              <a:t>	{ </a:t>
            </a:r>
            <a:endParaRPr sz="2040" b="1" dirty="0"/>
          </a:p>
          <a:p>
            <a:pPr marL="68580" lvl="0" indent="0" algn="l" rtl="0">
              <a:lnSpc>
                <a:spcPct val="80000"/>
              </a:lnSpc>
              <a:spcBef>
                <a:spcPts val="408"/>
              </a:spcBef>
              <a:spcAft>
                <a:spcPts val="0"/>
              </a:spcAft>
              <a:buSzPts val="1550"/>
              <a:buNone/>
            </a:pPr>
            <a:r>
              <a:rPr lang="en-US" sz="2040" b="1" dirty="0"/>
              <a:t>		</a:t>
            </a:r>
            <a:r>
              <a:rPr lang="en-US" sz="2040" b="1" dirty="0" err="1"/>
              <a:t>int</a:t>
            </a:r>
            <a:r>
              <a:rPr lang="en-US" sz="2040" b="1" dirty="0"/>
              <a:t> data; </a:t>
            </a:r>
            <a:endParaRPr sz="2040" b="1" dirty="0"/>
          </a:p>
          <a:p>
            <a:pPr marL="68580" lvl="0" indent="0" algn="l" rtl="0">
              <a:lnSpc>
                <a:spcPct val="80000"/>
              </a:lnSpc>
              <a:spcBef>
                <a:spcPts val="408"/>
              </a:spcBef>
              <a:spcAft>
                <a:spcPts val="0"/>
              </a:spcAft>
              <a:buSzPts val="1550"/>
              <a:buNone/>
            </a:pPr>
            <a:r>
              <a:rPr lang="en-US" sz="2040" b="1" dirty="0"/>
              <a:t>		</a:t>
            </a:r>
            <a:r>
              <a:rPr lang="en-US" sz="2040" b="1" dirty="0" err="1"/>
              <a:t>struct</a:t>
            </a:r>
            <a:r>
              <a:rPr lang="en-US" sz="2040" b="1" dirty="0"/>
              <a:t> node *next; </a:t>
            </a:r>
            <a:endParaRPr sz="2040" b="1" dirty="0"/>
          </a:p>
          <a:p>
            <a:pPr marL="68580" lvl="0" indent="0" algn="l" rtl="0">
              <a:lnSpc>
                <a:spcPct val="80000"/>
              </a:lnSpc>
              <a:spcBef>
                <a:spcPts val="408"/>
              </a:spcBef>
              <a:spcAft>
                <a:spcPts val="0"/>
              </a:spcAft>
              <a:buSzPts val="1550"/>
              <a:buNone/>
            </a:pPr>
            <a:r>
              <a:rPr lang="en-US" sz="2040" b="1" dirty="0"/>
              <a:t>	}; </a:t>
            </a:r>
            <a:endParaRPr sz="2040" b="1" dirty="0"/>
          </a:p>
        </p:txBody>
      </p:sp>
      <p:sp>
        <p:nvSpPr>
          <p:cNvPr id="315" name="Google Shape;315;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6" name="Google Shape;316;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8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30" name="Google Shape;930;p86"/>
          <p:cNvSpPr txBox="1">
            <a:spLocks noGrp="1"/>
          </p:cNvSpPr>
          <p:nvPr>
            <p:ph type="body" idx="1"/>
          </p:nvPr>
        </p:nvSpPr>
        <p:spPr>
          <a:xfrm>
            <a:off x="685800" y="838200"/>
            <a:ext cx="7848600" cy="2514600"/>
          </a:xfrm>
          <a:prstGeom prst="rect">
            <a:avLst/>
          </a:prstGeom>
          <a:noFill/>
          <a:ln>
            <a:noFill/>
          </a:ln>
        </p:spPr>
        <p:txBody>
          <a:bodyPr spcFirstLastPara="1" wrap="square" lIns="91425" tIns="45700" rIns="91425" bIns="45700" anchor="t" anchorCtr="0">
            <a:normAutofit lnSpcReduction="10000"/>
          </a:bodyPr>
          <a:lstStyle/>
          <a:p>
            <a:pPr marL="342900" lvl="0" indent="-293369" algn="l" rtl="0">
              <a:lnSpc>
                <a:spcPct val="80000"/>
              </a:lnSpc>
              <a:spcBef>
                <a:spcPts val="0"/>
              </a:spcBef>
              <a:spcAft>
                <a:spcPts val="0"/>
              </a:spcAft>
              <a:buSzPts val="1440"/>
              <a:buChar char="🞇"/>
            </a:pPr>
            <a:r>
              <a:rPr lang="en-US" b="1" dirty="0"/>
              <a:t>Inserting a Node at the Beginning of a Doubly Linked List </a:t>
            </a:r>
            <a:endParaRPr b="1" dirty="0"/>
          </a:p>
          <a:p>
            <a:pPr marL="342900" lvl="0" indent="-293369" algn="l" rtl="0">
              <a:lnSpc>
                <a:spcPct val="80000"/>
              </a:lnSpc>
              <a:spcBef>
                <a:spcPts val="300"/>
              </a:spcBef>
              <a:spcAft>
                <a:spcPts val="0"/>
              </a:spcAft>
              <a:buSzPts val="1440"/>
              <a:buChar char="🞇"/>
            </a:pPr>
            <a:r>
              <a:rPr lang="en-US" sz="1800" b="1" dirty="0"/>
              <a:t>Figure 6.40 shows the algorithm to insert a new node at the beginning of a doubly linked list. </a:t>
            </a:r>
            <a:endParaRPr sz="1800" b="1" dirty="0"/>
          </a:p>
          <a:p>
            <a:pPr marL="342900" lvl="0" indent="-293369" algn="l" rtl="0">
              <a:lnSpc>
                <a:spcPct val="80000"/>
              </a:lnSpc>
              <a:spcBef>
                <a:spcPts val="300"/>
              </a:spcBef>
              <a:spcAft>
                <a:spcPts val="0"/>
              </a:spcAft>
              <a:buSzPts val="1440"/>
              <a:buChar char="🞇"/>
            </a:pPr>
            <a:r>
              <a:rPr lang="en-US" sz="1800" b="1" dirty="0"/>
              <a:t>Set its DATA part with the given VAL and the NEXT part is initialized with the address of the first node of the list, which is stored in START. </a:t>
            </a:r>
            <a:endParaRPr sz="1800" b="1" dirty="0"/>
          </a:p>
          <a:p>
            <a:pPr marL="342900" lvl="0" indent="-293369" algn="l" rtl="0">
              <a:lnSpc>
                <a:spcPct val="80000"/>
              </a:lnSpc>
              <a:spcBef>
                <a:spcPts val="300"/>
              </a:spcBef>
              <a:spcAft>
                <a:spcPts val="0"/>
              </a:spcAft>
              <a:buSzPts val="1440"/>
              <a:buChar char="🞇"/>
            </a:pPr>
            <a:r>
              <a:rPr lang="en-US" sz="1800" b="1" dirty="0"/>
              <a:t>Now, since the new node is added as the first node of the list, it will now be known as the START node, that is, the START pointer variable will now hold the address of NEW_NODE. </a:t>
            </a:r>
            <a:endParaRPr sz="2700" dirty="0"/>
          </a:p>
        </p:txBody>
      </p:sp>
      <p:sp>
        <p:nvSpPr>
          <p:cNvPr id="931" name="Google Shape;931;p8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70</a:t>
            </a:fld>
            <a:endParaRPr/>
          </a:p>
        </p:txBody>
      </p:sp>
      <p:sp>
        <p:nvSpPr>
          <p:cNvPr id="932" name="Google Shape;932;p8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33" name="Google Shape;933;p86"/>
          <p:cNvPicPr preferRelativeResize="0"/>
          <p:nvPr/>
        </p:nvPicPr>
        <p:blipFill rotWithShape="1">
          <a:blip r:embed="rId3">
            <a:alphaModFix/>
          </a:blip>
          <a:srcRect/>
          <a:stretch/>
        </p:blipFill>
        <p:spPr>
          <a:xfrm>
            <a:off x="1361787" y="3065563"/>
            <a:ext cx="3809475" cy="3399245"/>
          </a:xfrm>
          <a:prstGeom prst="rect">
            <a:avLst/>
          </a:prstGeom>
          <a:noFill/>
          <a:ln>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8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40" name="Google Shape;940;p87"/>
          <p:cNvSpPr txBox="1">
            <a:spLocks noGrp="1"/>
          </p:cNvSpPr>
          <p:nvPr>
            <p:ph type="body" idx="1"/>
          </p:nvPr>
        </p:nvSpPr>
        <p:spPr>
          <a:xfrm>
            <a:off x="685800" y="838200"/>
            <a:ext cx="7848600" cy="25146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b="1" dirty="0"/>
              <a:t>Inserting a Node at the End </a:t>
            </a:r>
            <a:r>
              <a:rPr lang="en-US" b="1" dirty="0" err="1"/>
              <a:t>end</a:t>
            </a:r>
            <a:r>
              <a:rPr lang="en-US" b="1" dirty="0"/>
              <a:t> of a Doubly Linked List </a:t>
            </a:r>
            <a:endParaRPr b="1" dirty="0"/>
          </a:p>
          <a:p>
            <a:pPr marL="342900" lvl="0" indent="-274319" algn="l" rtl="0">
              <a:lnSpc>
                <a:spcPct val="90000"/>
              </a:lnSpc>
              <a:spcBef>
                <a:spcPts val="444"/>
              </a:spcBef>
              <a:spcAft>
                <a:spcPts val="0"/>
              </a:spcAft>
              <a:buSzPts val="1687"/>
              <a:buChar char="🞇"/>
            </a:pPr>
            <a:r>
              <a:rPr lang="en-US" sz="2220" b="1" dirty="0"/>
              <a:t>Consider the doubly linked list shown in Fig. 6.41.</a:t>
            </a:r>
            <a:endParaRPr sz="2220" b="1" dirty="0"/>
          </a:p>
          <a:p>
            <a:pPr marL="342900" lvl="0" indent="-274319" algn="l" rtl="0">
              <a:lnSpc>
                <a:spcPct val="90000"/>
              </a:lnSpc>
              <a:spcBef>
                <a:spcPts val="444"/>
              </a:spcBef>
              <a:spcAft>
                <a:spcPts val="0"/>
              </a:spcAft>
              <a:buSzPts val="1687"/>
              <a:buChar char="🞇"/>
            </a:pPr>
            <a:r>
              <a:rPr lang="en-US" sz="2220" b="1" dirty="0"/>
              <a:t>Suppose we want to add a new node with data 9 as the last node of the list. </a:t>
            </a:r>
            <a:endParaRPr sz="2220" b="1" dirty="0"/>
          </a:p>
          <a:p>
            <a:pPr marL="342900" lvl="0" indent="-274319" algn="l" rtl="0">
              <a:lnSpc>
                <a:spcPct val="90000"/>
              </a:lnSpc>
              <a:spcBef>
                <a:spcPts val="444"/>
              </a:spcBef>
              <a:spcAft>
                <a:spcPts val="0"/>
              </a:spcAft>
              <a:buSzPts val="1687"/>
              <a:buChar char="🞇"/>
            </a:pPr>
            <a:r>
              <a:rPr lang="en-US" sz="2220" b="1" dirty="0"/>
              <a:t>Then the following changes will be done in the linked list.</a:t>
            </a:r>
            <a:endParaRPr sz="2220" b="1" dirty="0"/>
          </a:p>
        </p:txBody>
      </p:sp>
      <p:sp>
        <p:nvSpPr>
          <p:cNvPr id="941" name="Google Shape;941;p8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71</a:t>
            </a:fld>
            <a:endParaRPr/>
          </a:p>
        </p:txBody>
      </p:sp>
      <p:sp>
        <p:nvSpPr>
          <p:cNvPr id="942" name="Google Shape;942;p8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43" name="Google Shape;943;p87"/>
          <p:cNvPicPr preferRelativeResize="0"/>
          <p:nvPr/>
        </p:nvPicPr>
        <p:blipFill rotWithShape="1">
          <a:blip r:embed="rId3">
            <a:alphaModFix/>
          </a:blip>
          <a:srcRect/>
          <a:stretch/>
        </p:blipFill>
        <p:spPr>
          <a:xfrm>
            <a:off x="1524000" y="3346704"/>
            <a:ext cx="6753225" cy="2939796"/>
          </a:xfrm>
          <a:prstGeom prst="rect">
            <a:avLst/>
          </a:prstGeom>
          <a:noFill/>
          <a:ln>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8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50" name="Google Shape;950;p88"/>
          <p:cNvSpPr txBox="1">
            <a:spLocks noGrp="1"/>
          </p:cNvSpPr>
          <p:nvPr>
            <p:ph type="body" idx="1"/>
          </p:nvPr>
        </p:nvSpPr>
        <p:spPr>
          <a:xfrm>
            <a:off x="685800" y="838200"/>
            <a:ext cx="7848600" cy="2514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2000" b="1" dirty="0"/>
              <a:t>Inserting a Node at the End </a:t>
            </a:r>
            <a:r>
              <a:rPr lang="en-US" sz="2000" b="1" dirty="0" err="1"/>
              <a:t>end</a:t>
            </a:r>
            <a:r>
              <a:rPr lang="en-US" sz="2000" b="1" dirty="0"/>
              <a:t> of a Doubly Linked List </a:t>
            </a:r>
            <a:endParaRPr sz="2000" b="1" dirty="0"/>
          </a:p>
          <a:p>
            <a:pPr marL="342900" lvl="0" indent="-274319" algn="l" rtl="0">
              <a:lnSpc>
                <a:spcPct val="80000"/>
              </a:lnSpc>
              <a:spcBef>
                <a:spcPts val="300"/>
              </a:spcBef>
              <a:spcAft>
                <a:spcPts val="0"/>
              </a:spcAft>
              <a:buSzPts val="1140"/>
              <a:buChar char="🞇"/>
            </a:pPr>
            <a:r>
              <a:rPr lang="en-US" sz="1500" b="1" dirty="0"/>
              <a:t>Figure 6.42 shows the algorithm to insert a new node at the end of a doubly linked list. </a:t>
            </a:r>
            <a:endParaRPr sz="1500" b="1" dirty="0"/>
          </a:p>
          <a:p>
            <a:pPr marL="342900" lvl="0" indent="-274319" algn="l" rtl="0">
              <a:lnSpc>
                <a:spcPct val="80000"/>
              </a:lnSpc>
              <a:spcBef>
                <a:spcPts val="300"/>
              </a:spcBef>
              <a:spcAft>
                <a:spcPts val="0"/>
              </a:spcAft>
              <a:buSzPts val="1140"/>
              <a:buChar char="🞇"/>
            </a:pPr>
            <a:r>
              <a:rPr lang="en-US" sz="1500" b="1" dirty="0"/>
              <a:t>In Step 6, we take a pointer variable PTR and initialize it with START. In the while loop, we traverse through the linked list to reach the last node. </a:t>
            </a:r>
            <a:endParaRPr sz="1500" b="1" dirty="0"/>
          </a:p>
          <a:p>
            <a:pPr marL="342900" lvl="0" indent="-274319" algn="l" rtl="0">
              <a:lnSpc>
                <a:spcPct val="80000"/>
              </a:lnSpc>
              <a:spcBef>
                <a:spcPts val="300"/>
              </a:spcBef>
              <a:spcAft>
                <a:spcPts val="0"/>
              </a:spcAft>
              <a:buSzPts val="1140"/>
              <a:buChar char="🞇"/>
            </a:pPr>
            <a:r>
              <a:rPr lang="en-US" sz="1500" b="1" dirty="0"/>
              <a:t>Once we reach the last node, in Step 9, we change the NEXT pointer of the last node to store the address of the new node. </a:t>
            </a:r>
            <a:endParaRPr sz="1500" b="1" dirty="0"/>
          </a:p>
          <a:p>
            <a:pPr marL="342900" lvl="0" indent="-274319" algn="l" rtl="0">
              <a:lnSpc>
                <a:spcPct val="80000"/>
              </a:lnSpc>
              <a:spcBef>
                <a:spcPts val="300"/>
              </a:spcBef>
              <a:spcAft>
                <a:spcPts val="0"/>
              </a:spcAft>
              <a:buSzPts val="1140"/>
              <a:buChar char="🞇"/>
            </a:pPr>
            <a:r>
              <a:rPr lang="en-US" sz="1500" b="1" dirty="0"/>
              <a:t>Remember that the NEXT field of the new node contains NULL which signifies the end of the linked list. </a:t>
            </a:r>
            <a:endParaRPr sz="1500" b="1" dirty="0"/>
          </a:p>
          <a:p>
            <a:pPr marL="342900" lvl="0" indent="-274319" algn="l" rtl="0">
              <a:lnSpc>
                <a:spcPct val="80000"/>
              </a:lnSpc>
              <a:spcBef>
                <a:spcPts val="300"/>
              </a:spcBef>
              <a:spcAft>
                <a:spcPts val="0"/>
              </a:spcAft>
              <a:buSzPts val="1140"/>
              <a:buChar char="🞇"/>
            </a:pPr>
            <a:r>
              <a:rPr lang="en-US" sz="1500" b="1" dirty="0"/>
              <a:t>The PREV field of the NEW_NODE will be set so that it points to the node pointed by PTR (now the second last node of the list).</a:t>
            </a:r>
            <a:endParaRPr dirty="0"/>
          </a:p>
        </p:txBody>
      </p:sp>
      <p:sp>
        <p:nvSpPr>
          <p:cNvPr id="951" name="Google Shape;951;p8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72</a:t>
            </a:fld>
            <a:endParaRPr/>
          </a:p>
        </p:txBody>
      </p:sp>
      <p:sp>
        <p:nvSpPr>
          <p:cNvPr id="952" name="Google Shape;952;p8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53" name="Google Shape;953;p88"/>
          <p:cNvPicPr preferRelativeResize="0"/>
          <p:nvPr/>
        </p:nvPicPr>
        <p:blipFill rotWithShape="1">
          <a:blip r:embed="rId3">
            <a:alphaModFix/>
          </a:blip>
          <a:srcRect/>
          <a:stretch/>
        </p:blipFill>
        <p:spPr>
          <a:xfrm>
            <a:off x="1914525" y="3189923"/>
            <a:ext cx="3800475" cy="3267075"/>
          </a:xfrm>
          <a:prstGeom prst="rect">
            <a:avLst/>
          </a:prstGeom>
          <a:noFill/>
          <a:ln>
            <a:noFill/>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8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60" name="Google Shape;960;p89"/>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b="1" dirty="0"/>
              <a:t>Inserting a Node After a Given Node in a Doubly Linked List </a:t>
            </a:r>
            <a:endParaRPr b="1" dirty="0"/>
          </a:p>
          <a:p>
            <a:pPr marL="342900" lvl="0" indent="-274320" algn="l" rtl="0">
              <a:lnSpc>
                <a:spcPct val="80000"/>
              </a:lnSpc>
              <a:spcBef>
                <a:spcPts val="336"/>
              </a:spcBef>
              <a:spcAft>
                <a:spcPts val="0"/>
              </a:spcAft>
              <a:buSzPts val="1276"/>
              <a:buChar char="🞇"/>
            </a:pPr>
            <a:r>
              <a:rPr lang="en-US" sz="2000" b="1" dirty="0"/>
              <a:t>Consider the doubly linked list shown in Fig. 6.44.</a:t>
            </a:r>
            <a:endParaRPr sz="2000" b="1" dirty="0"/>
          </a:p>
          <a:p>
            <a:pPr marL="342900" lvl="0" indent="-274320" algn="l" rtl="0">
              <a:lnSpc>
                <a:spcPct val="80000"/>
              </a:lnSpc>
              <a:spcBef>
                <a:spcPts val="336"/>
              </a:spcBef>
              <a:spcAft>
                <a:spcPts val="0"/>
              </a:spcAft>
              <a:buSzPts val="1276"/>
              <a:buChar char="🞇"/>
            </a:pPr>
            <a:r>
              <a:rPr lang="en-US" sz="2000" b="1" dirty="0"/>
              <a:t>Suppose we want to add a new node with value 9 after the node containing 3. </a:t>
            </a:r>
            <a:endParaRPr sz="2000" b="1" dirty="0"/>
          </a:p>
        </p:txBody>
      </p:sp>
      <p:sp>
        <p:nvSpPr>
          <p:cNvPr id="961" name="Google Shape;961;p8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73</a:t>
            </a:fld>
            <a:endParaRPr/>
          </a:p>
        </p:txBody>
      </p:sp>
      <p:sp>
        <p:nvSpPr>
          <p:cNvPr id="962" name="Google Shape;962;p8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63" name="Google Shape;963;p89"/>
          <p:cNvPicPr preferRelativeResize="0"/>
          <p:nvPr/>
        </p:nvPicPr>
        <p:blipFill rotWithShape="1">
          <a:blip r:embed="rId3">
            <a:alphaModFix/>
          </a:blip>
          <a:srcRect/>
          <a:stretch/>
        </p:blipFill>
        <p:spPr>
          <a:xfrm>
            <a:off x="914400" y="2438400"/>
            <a:ext cx="7010400" cy="3657600"/>
          </a:xfrm>
          <a:prstGeom prst="rect">
            <a:avLst/>
          </a:prstGeom>
          <a:noFill/>
          <a:ln>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9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70" name="Google Shape;970;p90"/>
          <p:cNvSpPr txBox="1">
            <a:spLocks noGrp="1"/>
          </p:cNvSpPr>
          <p:nvPr>
            <p:ph type="body" idx="1"/>
          </p:nvPr>
        </p:nvSpPr>
        <p:spPr>
          <a:xfrm>
            <a:off x="685800" y="838200"/>
            <a:ext cx="7848600" cy="2711116"/>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80000"/>
              </a:lnSpc>
              <a:spcBef>
                <a:spcPts val="0"/>
              </a:spcBef>
              <a:spcAft>
                <a:spcPts val="0"/>
              </a:spcAft>
              <a:buSzPts val="1140"/>
              <a:buChar char="🞇"/>
            </a:pPr>
            <a:r>
              <a:rPr lang="en-US" b="1" dirty="0"/>
              <a:t>Inserting a Node After a Given Node in a Doubly Linked List </a:t>
            </a:r>
            <a:endParaRPr b="1" dirty="0"/>
          </a:p>
          <a:p>
            <a:pPr marL="342900" lvl="0" indent="-274319" algn="l" rtl="0">
              <a:lnSpc>
                <a:spcPct val="80000"/>
              </a:lnSpc>
              <a:spcBef>
                <a:spcPts val="300"/>
              </a:spcBef>
              <a:spcAft>
                <a:spcPts val="0"/>
              </a:spcAft>
              <a:buSzPts val="1140"/>
              <a:buChar char="🞇"/>
            </a:pPr>
            <a:r>
              <a:rPr lang="en-US" sz="1800" b="1" dirty="0"/>
              <a:t>Figure 6.43 shows the algorithm to insert a new node after a given node in a doubly linked list. </a:t>
            </a:r>
            <a:endParaRPr sz="1800" b="1" dirty="0"/>
          </a:p>
          <a:p>
            <a:pPr marL="342900" lvl="0" indent="-274319" algn="l" rtl="0">
              <a:lnSpc>
                <a:spcPct val="80000"/>
              </a:lnSpc>
              <a:spcBef>
                <a:spcPts val="300"/>
              </a:spcBef>
              <a:spcAft>
                <a:spcPts val="0"/>
              </a:spcAft>
              <a:buSzPts val="1140"/>
              <a:buChar char="🞇"/>
            </a:pPr>
            <a:r>
              <a:rPr lang="en-US" sz="1800" b="1" dirty="0"/>
              <a:t>In Step 5, we take a pointer PTR and initialize it with START. </a:t>
            </a:r>
            <a:endParaRPr sz="1800" b="1" dirty="0"/>
          </a:p>
          <a:p>
            <a:pPr marL="342900" lvl="0" indent="-274319" algn="l" rtl="0">
              <a:lnSpc>
                <a:spcPct val="80000"/>
              </a:lnSpc>
              <a:spcBef>
                <a:spcPts val="300"/>
              </a:spcBef>
              <a:spcAft>
                <a:spcPts val="0"/>
              </a:spcAft>
              <a:buSzPts val="1140"/>
              <a:buChar char="🞇"/>
            </a:pPr>
            <a:r>
              <a:rPr lang="en-US" sz="1800" b="1" dirty="0" smtClean="0"/>
              <a:t>In </a:t>
            </a:r>
            <a:r>
              <a:rPr lang="en-US" sz="1800" b="1" dirty="0"/>
              <a:t>the while loop, we traverse through the linked list to reach the node that has its value equal to NUM. </a:t>
            </a:r>
            <a:endParaRPr sz="1800" b="1" dirty="0"/>
          </a:p>
          <a:p>
            <a:pPr marL="342900" lvl="0" indent="-274319" algn="l" rtl="0">
              <a:lnSpc>
                <a:spcPct val="80000"/>
              </a:lnSpc>
              <a:spcBef>
                <a:spcPts val="300"/>
              </a:spcBef>
              <a:spcAft>
                <a:spcPts val="0"/>
              </a:spcAft>
              <a:buSzPts val="1140"/>
              <a:buChar char="🞇"/>
            </a:pPr>
            <a:r>
              <a:rPr lang="en-US" sz="1800" b="1" dirty="0"/>
              <a:t>We need to reach this node because the new node will be inserted after this node. </a:t>
            </a:r>
            <a:endParaRPr sz="1800" b="1" dirty="0"/>
          </a:p>
          <a:p>
            <a:pPr marL="342900" lvl="0" indent="-274319" algn="l" rtl="0">
              <a:lnSpc>
                <a:spcPct val="80000"/>
              </a:lnSpc>
              <a:spcBef>
                <a:spcPts val="300"/>
              </a:spcBef>
              <a:spcAft>
                <a:spcPts val="0"/>
              </a:spcAft>
              <a:buSzPts val="1140"/>
              <a:buChar char="🞇"/>
            </a:pPr>
            <a:r>
              <a:rPr lang="en-US" sz="1800" b="1" dirty="0"/>
              <a:t>Once we reach this node, we change the NEXT and PREV </a:t>
            </a:r>
            <a:r>
              <a:rPr lang="en-US" sz="1500" b="1" dirty="0"/>
              <a:t>fields in such a way that the new node is inserted after the desired node. </a:t>
            </a:r>
            <a:endParaRPr dirty="0"/>
          </a:p>
        </p:txBody>
      </p:sp>
      <p:sp>
        <p:nvSpPr>
          <p:cNvPr id="971" name="Google Shape;971;p9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74</a:t>
            </a:fld>
            <a:endParaRPr/>
          </a:p>
        </p:txBody>
      </p:sp>
      <p:sp>
        <p:nvSpPr>
          <p:cNvPr id="972" name="Google Shape;972;p9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164" y="5131469"/>
            <a:ext cx="19907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537" y="3301766"/>
            <a:ext cx="387667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9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80" name="Google Shape;980;p91"/>
          <p:cNvSpPr txBox="1">
            <a:spLocks noGrp="1"/>
          </p:cNvSpPr>
          <p:nvPr>
            <p:ph type="body" idx="1"/>
          </p:nvPr>
        </p:nvSpPr>
        <p:spPr>
          <a:xfrm>
            <a:off x="685800" y="838200"/>
            <a:ext cx="7848600" cy="2001253"/>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b="1" dirty="0"/>
              <a:t>Inserting a Node Before a Given Node in a Doubly Linked List </a:t>
            </a:r>
            <a:endParaRPr b="1" dirty="0"/>
          </a:p>
          <a:p>
            <a:pPr marL="342900" lvl="0" indent="-274320" algn="l" rtl="0">
              <a:lnSpc>
                <a:spcPct val="80000"/>
              </a:lnSpc>
              <a:spcBef>
                <a:spcPts val="408"/>
              </a:spcBef>
              <a:spcAft>
                <a:spcPts val="0"/>
              </a:spcAft>
              <a:buSzPts val="1550"/>
              <a:buChar char="🞇"/>
            </a:pPr>
            <a:r>
              <a:rPr lang="en-US" sz="2040" b="1" dirty="0"/>
              <a:t>Consider the doubly linked list shown in Fig. 6.46.</a:t>
            </a:r>
            <a:endParaRPr sz="2040" b="1" dirty="0"/>
          </a:p>
          <a:p>
            <a:pPr marL="342900" lvl="0" indent="-274320" algn="l" rtl="0">
              <a:lnSpc>
                <a:spcPct val="80000"/>
              </a:lnSpc>
              <a:spcBef>
                <a:spcPts val="408"/>
              </a:spcBef>
              <a:spcAft>
                <a:spcPts val="0"/>
              </a:spcAft>
              <a:buSzPts val="1550"/>
              <a:buChar char="🞇"/>
            </a:pPr>
            <a:r>
              <a:rPr lang="en-US" sz="2040" b="1" dirty="0"/>
              <a:t>Suppose we want to add a new node with value 9 before the node containing 3. </a:t>
            </a:r>
            <a:endParaRPr sz="2040" b="1" dirty="0"/>
          </a:p>
        </p:txBody>
      </p:sp>
      <p:sp>
        <p:nvSpPr>
          <p:cNvPr id="981" name="Google Shape;981;p9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75</a:t>
            </a:fld>
            <a:endParaRPr/>
          </a:p>
        </p:txBody>
      </p:sp>
      <p:sp>
        <p:nvSpPr>
          <p:cNvPr id="982" name="Google Shape;982;p9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 name="Google Shape;1002;p93"/>
          <p:cNvPicPr preferRelativeResize="0"/>
          <p:nvPr/>
        </p:nvPicPr>
        <p:blipFill rotWithShape="1">
          <a:blip r:embed="rId3">
            <a:alphaModFix/>
          </a:blip>
          <a:srcRect/>
          <a:stretch/>
        </p:blipFill>
        <p:spPr>
          <a:xfrm>
            <a:off x="846702" y="2563915"/>
            <a:ext cx="6762750" cy="3306533"/>
          </a:xfrm>
          <a:prstGeom prst="rect">
            <a:avLst/>
          </a:prstGeom>
          <a:noFill/>
          <a:ln>
            <a:noFill/>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9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90" name="Google Shape;990;p9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76</a:t>
            </a:fld>
            <a:endParaRPr/>
          </a:p>
        </p:txBody>
      </p:sp>
      <p:sp>
        <p:nvSpPr>
          <p:cNvPr id="991" name="Google Shape;991;p9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7" name="Google Shape;980;p91"/>
          <p:cNvSpPr txBox="1">
            <a:spLocks/>
          </p:cNvSpPr>
          <p:nvPr/>
        </p:nvSpPr>
        <p:spPr>
          <a:xfrm>
            <a:off x="741947" y="865124"/>
            <a:ext cx="7848600" cy="2142771"/>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15468" algn="l" rtl="0">
              <a:lnSpc>
                <a:spcPct val="100000"/>
              </a:lnSpc>
              <a:spcBef>
                <a:spcPts val="360"/>
              </a:spcBef>
              <a:spcAft>
                <a:spcPts val="0"/>
              </a:spcAft>
              <a:buClr>
                <a:schemeClr val="accent1"/>
              </a:buClr>
              <a:buSzPts val="1368"/>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15468" algn="l" rtl="0">
              <a:lnSpc>
                <a:spcPct val="100000"/>
              </a:lnSpc>
              <a:spcBef>
                <a:spcPts val="360"/>
              </a:spcBef>
              <a:spcAft>
                <a:spcPts val="0"/>
              </a:spcAft>
              <a:buClr>
                <a:schemeClr val="accent1"/>
              </a:buClr>
              <a:buSzPts val="1368"/>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15467" algn="l" rtl="0">
              <a:lnSpc>
                <a:spcPct val="100000"/>
              </a:lnSpc>
              <a:spcBef>
                <a:spcPts val="360"/>
              </a:spcBef>
              <a:spcAft>
                <a:spcPts val="0"/>
              </a:spcAft>
              <a:buClr>
                <a:schemeClr val="accent1"/>
              </a:buClr>
              <a:buSzPts val="1368"/>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15467" algn="l" rtl="0">
              <a:lnSpc>
                <a:spcPct val="100000"/>
              </a:lnSpc>
              <a:spcBef>
                <a:spcPts val="360"/>
              </a:spcBef>
              <a:spcAft>
                <a:spcPts val="0"/>
              </a:spcAft>
              <a:buClr>
                <a:schemeClr val="accent1"/>
              </a:buClr>
              <a:buSzPts val="1368"/>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marL="342900" indent="-274320">
              <a:lnSpc>
                <a:spcPct val="80000"/>
              </a:lnSpc>
              <a:spcBef>
                <a:spcPts val="0"/>
              </a:spcBef>
              <a:buSzPts val="1550"/>
            </a:pPr>
            <a:r>
              <a:rPr lang="en-US" sz="2800" b="1" dirty="0" smtClean="0"/>
              <a:t>Inserting a Node Before a Given Node in a Doubly Linked List </a:t>
            </a:r>
          </a:p>
          <a:p>
            <a:pPr marL="342900" indent="-274320">
              <a:lnSpc>
                <a:spcPct val="80000"/>
              </a:lnSpc>
              <a:spcBef>
                <a:spcPts val="408"/>
              </a:spcBef>
              <a:buSzPts val="1550"/>
            </a:pPr>
            <a:r>
              <a:rPr lang="en-US" sz="2040" b="1" dirty="0" smtClean="0"/>
              <a:t>In Step 5, we take a pointer variable PTR and initialize it with START. </a:t>
            </a:r>
          </a:p>
          <a:p>
            <a:pPr marL="342900" indent="-274320">
              <a:lnSpc>
                <a:spcPct val="80000"/>
              </a:lnSpc>
              <a:spcBef>
                <a:spcPts val="408"/>
              </a:spcBef>
              <a:buSzPts val="1550"/>
            </a:pPr>
            <a:r>
              <a:rPr lang="en-US" sz="2040" b="1" dirty="0" smtClean="0"/>
              <a:t>That is, PTR now points to the first node of the linked list. </a:t>
            </a:r>
          </a:p>
          <a:p>
            <a:pPr marL="342900" indent="-274320">
              <a:lnSpc>
                <a:spcPct val="80000"/>
              </a:lnSpc>
              <a:spcBef>
                <a:spcPts val="408"/>
              </a:spcBef>
              <a:buSzPts val="1550"/>
            </a:pPr>
            <a:r>
              <a:rPr lang="en-US" sz="2040" b="1" dirty="0" smtClean="0"/>
              <a:t>In the while loop, we traverse through the linked list to reach the node that has its value equal to NUM. </a:t>
            </a:r>
          </a:p>
          <a:p>
            <a:pPr marL="342900" indent="-274320">
              <a:lnSpc>
                <a:spcPct val="80000"/>
              </a:lnSpc>
              <a:spcBef>
                <a:spcPts val="408"/>
              </a:spcBef>
              <a:buSzPts val="1550"/>
            </a:pPr>
            <a:r>
              <a:rPr lang="en-US" sz="2040" b="1" dirty="0" smtClean="0"/>
              <a:t>We need to reach this node because the new node will be inserted before this node. </a:t>
            </a:r>
          </a:p>
          <a:p>
            <a:pPr marL="342900" indent="-274320">
              <a:lnSpc>
                <a:spcPct val="80000"/>
              </a:lnSpc>
              <a:spcBef>
                <a:spcPts val="408"/>
              </a:spcBef>
              <a:buSzPts val="1550"/>
            </a:pPr>
            <a:r>
              <a:rPr lang="en-US" sz="2040" b="1" dirty="0" smtClean="0"/>
              <a:t>Once we reach this node, we change the NEXT and PREV fields in such a way that the new node is inserted before the desired node.</a:t>
            </a:r>
            <a:endParaRPr lang="en-US" sz="2040"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4669" y="4499059"/>
            <a:ext cx="19907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447" y="2922031"/>
            <a:ext cx="421957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9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09" name="Google Shape;1009;p94"/>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sz="2800" b="1" dirty="0"/>
              <a:t>Deleting a node from a doubly Linked List </a:t>
            </a:r>
            <a:endParaRPr sz="2800" b="1" dirty="0"/>
          </a:p>
          <a:p>
            <a:pPr marL="342900" lvl="0" indent="-274319" algn="l" rtl="0">
              <a:spcBef>
                <a:spcPts val="480"/>
              </a:spcBef>
              <a:spcAft>
                <a:spcPts val="0"/>
              </a:spcAft>
              <a:buSzPts val="1824"/>
              <a:buChar char="🞇"/>
            </a:pPr>
            <a:r>
              <a:rPr lang="en-US" b="1" dirty="0"/>
              <a:t>In this section, we will see how a node is deleted from an already existing doubly linked list. </a:t>
            </a:r>
            <a:endParaRPr b="1" dirty="0"/>
          </a:p>
          <a:p>
            <a:pPr marL="342900" lvl="0" indent="-274319" algn="l" rtl="0">
              <a:spcBef>
                <a:spcPts val="480"/>
              </a:spcBef>
              <a:spcAft>
                <a:spcPts val="0"/>
              </a:spcAft>
              <a:buSzPts val="1824"/>
              <a:buChar char="🞇"/>
            </a:pPr>
            <a:r>
              <a:rPr lang="en-US" b="1" dirty="0"/>
              <a:t>We will take four cases and then see how deletion is done in each case.</a:t>
            </a:r>
            <a:endParaRPr dirty="0"/>
          </a:p>
          <a:p>
            <a:pPr marL="800100" lvl="1" indent="-274319">
              <a:spcBef>
                <a:spcPts val="480"/>
              </a:spcBef>
              <a:buSzPts val="1824"/>
            </a:pPr>
            <a:r>
              <a:rPr lang="en-US" b="1" dirty="0"/>
              <a:t>Case 1: The first node is deleted. </a:t>
            </a:r>
            <a:endParaRPr b="1" dirty="0"/>
          </a:p>
          <a:p>
            <a:pPr marL="800100" lvl="1" indent="-274319">
              <a:spcBef>
                <a:spcPts val="480"/>
              </a:spcBef>
              <a:buSzPts val="1824"/>
            </a:pPr>
            <a:r>
              <a:rPr lang="en-US" b="1" dirty="0"/>
              <a:t>Case 2: The last node is deleted. </a:t>
            </a:r>
            <a:endParaRPr b="1" dirty="0"/>
          </a:p>
          <a:p>
            <a:pPr marL="800100" lvl="1" indent="-274319">
              <a:spcBef>
                <a:spcPts val="480"/>
              </a:spcBef>
              <a:buSzPts val="1824"/>
            </a:pPr>
            <a:r>
              <a:rPr lang="en-US" b="1" dirty="0"/>
              <a:t>Case 3: The node after a given node is deleted.</a:t>
            </a:r>
            <a:endParaRPr b="1" dirty="0"/>
          </a:p>
          <a:p>
            <a:pPr marL="800100" lvl="1" indent="-274319">
              <a:spcBef>
                <a:spcPts val="480"/>
              </a:spcBef>
              <a:buSzPts val="1824"/>
            </a:pPr>
            <a:r>
              <a:rPr lang="en-US" b="1" dirty="0"/>
              <a:t>Case 4: The node before a given node is deleted. </a:t>
            </a:r>
            <a:endParaRPr dirty="0"/>
          </a:p>
        </p:txBody>
      </p:sp>
      <p:sp>
        <p:nvSpPr>
          <p:cNvPr id="1010" name="Google Shape;1010;p9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77</a:t>
            </a:fld>
            <a:endParaRPr/>
          </a:p>
        </p:txBody>
      </p:sp>
      <p:sp>
        <p:nvSpPr>
          <p:cNvPr id="1011" name="Google Shape;1011;p9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9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18" name="Google Shape;1018;p95"/>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sz="2800" b="1" dirty="0"/>
              <a:t>Deleting the First Node from a Doubly Linked List</a:t>
            </a:r>
            <a:endParaRPr sz="2800" b="1" dirty="0"/>
          </a:p>
          <a:p>
            <a:pPr marL="342900" lvl="0" indent="-274319" algn="l" rtl="0">
              <a:spcBef>
                <a:spcPts val="480"/>
              </a:spcBef>
              <a:spcAft>
                <a:spcPts val="0"/>
              </a:spcAft>
              <a:buSzPts val="1824"/>
              <a:buChar char="🞇"/>
            </a:pPr>
            <a:r>
              <a:rPr lang="en-US" b="1" dirty="0"/>
              <a:t>Consider the doubly linked list shown in Fig. 6.47.</a:t>
            </a:r>
            <a:endParaRPr b="1" dirty="0"/>
          </a:p>
          <a:p>
            <a:pPr marL="342900" lvl="0" indent="-274319" algn="l" rtl="0">
              <a:spcBef>
                <a:spcPts val="480"/>
              </a:spcBef>
              <a:spcAft>
                <a:spcPts val="0"/>
              </a:spcAft>
              <a:buSzPts val="1824"/>
              <a:buChar char="🞇"/>
            </a:pPr>
            <a:r>
              <a:rPr lang="en-US" b="1" dirty="0"/>
              <a:t>When we want to delete a node from the beginning of the list, then the following changes will be done in the linked list.</a:t>
            </a:r>
            <a:endParaRPr dirty="0"/>
          </a:p>
        </p:txBody>
      </p:sp>
      <p:sp>
        <p:nvSpPr>
          <p:cNvPr id="1019" name="Google Shape;1019;p9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78</a:t>
            </a:fld>
            <a:endParaRPr/>
          </a:p>
        </p:txBody>
      </p:sp>
      <p:sp>
        <p:nvSpPr>
          <p:cNvPr id="1020" name="Google Shape;1020;p9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1" name="Google Shape;1021;p95"/>
          <p:cNvPicPr preferRelativeResize="0"/>
          <p:nvPr/>
        </p:nvPicPr>
        <p:blipFill rotWithShape="1">
          <a:blip r:embed="rId3">
            <a:alphaModFix/>
          </a:blip>
          <a:srcRect/>
          <a:stretch/>
        </p:blipFill>
        <p:spPr>
          <a:xfrm>
            <a:off x="1239146" y="3548063"/>
            <a:ext cx="6819900" cy="1800225"/>
          </a:xfrm>
          <a:prstGeom prst="rect">
            <a:avLst/>
          </a:prstGeom>
          <a:noFill/>
          <a:ln>
            <a:noFill/>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9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28" name="Google Shape;1028;p96"/>
          <p:cNvSpPr txBox="1">
            <a:spLocks noGrp="1"/>
          </p:cNvSpPr>
          <p:nvPr>
            <p:ph type="body" idx="1"/>
          </p:nvPr>
        </p:nvSpPr>
        <p:spPr>
          <a:xfrm>
            <a:off x="685800" y="838200"/>
            <a:ext cx="7848600" cy="3048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b="1" dirty="0"/>
              <a:t>Deleting the First Node from a Doubly Linked</a:t>
            </a:r>
            <a:endParaRPr b="1" dirty="0"/>
          </a:p>
          <a:p>
            <a:pPr marL="342900" lvl="0" indent="-274319" algn="l" rtl="0">
              <a:lnSpc>
                <a:spcPct val="80000"/>
              </a:lnSpc>
              <a:spcBef>
                <a:spcPts val="300"/>
              </a:spcBef>
              <a:spcAft>
                <a:spcPts val="0"/>
              </a:spcAft>
              <a:buSzPts val="1140"/>
              <a:buChar char="🞇"/>
            </a:pPr>
            <a:r>
              <a:rPr lang="en-US" sz="1500" b="1" dirty="0" err="1"/>
              <a:t>ListFigure</a:t>
            </a:r>
            <a:r>
              <a:rPr lang="en-US" sz="1500" b="1" dirty="0"/>
              <a:t> 6.48 shows the algorithm to delete the first node of a doubly linked list. </a:t>
            </a:r>
            <a:endParaRPr sz="1500" b="1" dirty="0"/>
          </a:p>
          <a:p>
            <a:pPr marL="342900" lvl="0" indent="-274319" algn="l" rtl="0">
              <a:lnSpc>
                <a:spcPct val="80000"/>
              </a:lnSpc>
              <a:spcBef>
                <a:spcPts val="300"/>
              </a:spcBef>
              <a:spcAft>
                <a:spcPts val="0"/>
              </a:spcAft>
              <a:buSzPts val="1140"/>
              <a:buChar char="🞇"/>
            </a:pPr>
            <a:r>
              <a:rPr lang="en-US" sz="1500" b="1" dirty="0"/>
              <a:t>In Step 1 of the algorithm, we check if the linked list exists or not. </a:t>
            </a:r>
            <a:endParaRPr sz="1500" b="1" dirty="0"/>
          </a:p>
          <a:p>
            <a:pPr marL="342900" lvl="0" indent="-274319" algn="l" rtl="0">
              <a:lnSpc>
                <a:spcPct val="80000"/>
              </a:lnSpc>
              <a:spcBef>
                <a:spcPts val="300"/>
              </a:spcBef>
              <a:spcAft>
                <a:spcPts val="0"/>
              </a:spcAft>
              <a:buSzPts val="1140"/>
              <a:buChar char="🞇"/>
            </a:pPr>
            <a:r>
              <a:rPr lang="en-US" sz="1500" b="1" dirty="0"/>
              <a:t>If START = NULL, then it signifies that there are no nodes in the list and the control is transferred to the last statement of the algorithm. </a:t>
            </a:r>
            <a:endParaRPr sz="1500" b="1" dirty="0"/>
          </a:p>
          <a:p>
            <a:pPr marL="342900" lvl="0" indent="-274319" algn="l" rtl="0">
              <a:lnSpc>
                <a:spcPct val="80000"/>
              </a:lnSpc>
              <a:spcBef>
                <a:spcPts val="300"/>
              </a:spcBef>
              <a:spcAft>
                <a:spcPts val="0"/>
              </a:spcAft>
              <a:buSzPts val="1140"/>
              <a:buChar char="🞇"/>
            </a:pPr>
            <a:r>
              <a:rPr lang="en-US" sz="1500" b="1" dirty="0"/>
              <a:t>However, if there are nodes in the linked list, then we use a temporary pointer variable PTR that is set to point to the first node of the list. </a:t>
            </a:r>
            <a:endParaRPr sz="1500" b="1" dirty="0"/>
          </a:p>
          <a:p>
            <a:pPr marL="342900" lvl="0" indent="-274319" algn="l" rtl="0">
              <a:lnSpc>
                <a:spcPct val="80000"/>
              </a:lnSpc>
              <a:spcBef>
                <a:spcPts val="300"/>
              </a:spcBef>
              <a:spcAft>
                <a:spcPts val="0"/>
              </a:spcAft>
              <a:buSzPts val="1140"/>
              <a:buChar char="🞇"/>
            </a:pPr>
            <a:r>
              <a:rPr lang="en-US" sz="1500" b="1" dirty="0"/>
              <a:t>For this, we initialize PTR with START that stores the address of the first node of the list. </a:t>
            </a:r>
            <a:endParaRPr sz="1500" b="1" dirty="0"/>
          </a:p>
          <a:p>
            <a:pPr marL="342900" lvl="0" indent="-274319" algn="l" rtl="0">
              <a:lnSpc>
                <a:spcPct val="80000"/>
              </a:lnSpc>
              <a:spcBef>
                <a:spcPts val="300"/>
              </a:spcBef>
              <a:spcAft>
                <a:spcPts val="0"/>
              </a:spcAft>
              <a:buSzPts val="1140"/>
              <a:buChar char="🞇"/>
            </a:pPr>
            <a:r>
              <a:rPr lang="en-US" sz="1500" b="1" dirty="0"/>
              <a:t>In Step 3, START is made to point to the next node in sequence and finally the memory occupied by PTR (initially the first node of the list) is freed and returned to the free pool. </a:t>
            </a:r>
            <a:endParaRPr sz="1500" b="1" dirty="0"/>
          </a:p>
        </p:txBody>
      </p:sp>
      <p:sp>
        <p:nvSpPr>
          <p:cNvPr id="1029" name="Google Shape;1029;p9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79</a:t>
            </a:fld>
            <a:endParaRPr/>
          </a:p>
        </p:txBody>
      </p:sp>
      <p:sp>
        <p:nvSpPr>
          <p:cNvPr id="1030" name="Google Shape;1030;p9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31" name="Google Shape;1031;p96"/>
          <p:cNvPicPr preferRelativeResize="0"/>
          <p:nvPr/>
        </p:nvPicPr>
        <p:blipFill rotWithShape="1">
          <a:blip r:embed="rId3">
            <a:alphaModFix/>
          </a:blip>
          <a:srcRect/>
          <a:stretch/>
        </p:blipFill>
        <p:spPr>
          <a:xfrm>
            <a:off x="1904999" y="3669631"/>
            <a:ext cx="3713747" cy="2660053"/>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23" name="Google Shape;323;p8"/>
          <p:cNvSpPr txBox="1">
            <a:spLocks noGrp="1"/>
          </p:cNvSpPr>
          <p:nvPr>
            <p:ph type="body" idx="1"/>
          </p:nvPr>
        </p:nvSpPr>
        <p:spPr>
          <a:xfrm>
            <a:off x="685800" y="990600"/>
            <a:ext cx="7848600" cy="2438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b="1" dirty="0"/>
              <a:t>Basic terminologies </a:t>
            </a:r>
            <a:endParaRPr b="1" dirty="0"/>
          </a:p>
          <a:p>
            <a:pPr marL="342900" lvl="0" indent="-274319" algn="l" rtl="0">
              <a:lnSpc>
                <a:spcPct val="90000"/>
              </a:lnSpc>
              <a:spcBef>
                <a:spcPts val="444"/>
              </a:spcBef>
              <a:spcAft>
                <a:spcPts val="0"/>
              </a:spcAft>
              <a:buSzPts val="1687"/>
              <a:buChar char="🞇"/>
            </a:pPr>
            <a:r>
              <a:rPr lang="en-US" sz="2220" b="1" dirty="0"/>
              <a:t>Let us see how a linked list is maintained in the memory. </a:t>
            </a:r>
            <a:endParaRPr sz="2220" b="1" dirty="0"/>
          </a:p>
          <a:p>
            <a:pPr marL="342900" lvl="0" indent="-274319" algn="l" rtl="0">
              <a:lnSpc>
                <a:spcPct val="90000"/>
              </a:lnSpc>
              <a:spcBef>
                <a:spcPts val="444"/>
              </a:spcBef>
              <a:spcAft>
                <a:spcPts val="0"/>
              </a:spcAft>
              <a:buSzPts val="1687"/>
              <a:buChar char="🞇"/>
            </a:pPr>
            <a:r>
              <a:rPr lang="en-US" sz="2220" b="1" dirty="0"/>
              <a:t>In order to form a linked list, we need a structure called node which has two fields, DATA and NEXT. </a:t>
            </a:r>
            <a:endParaRPr sz="2220" b="1" dirty="0"/>
          </a:p>
          <a:p>
            <a:pPr marL="342900" lvl="0" indent="-274319" algn="l" rtl="0">
              <a:lnSpc>
                <a:spcPct val="90000"/>
              </a:lnSpc>
              <a:spcBef>
                <a:spcPts val="444"/>
              </a:spcBef>
              <a:spcAft>
                <a:spcPts val="0"/>
              </a:spcAft>
              <a:buSzPts val="1687"/>
              <a:buChar char="🞇"/>
            </a:pPr>
            <a:r>
              <a:rPr lang="en-US" sz="2220" b="1" dirty="0"/>
              <a:t>DATA will store the information part and NEXT will store the address of the next node in sequence. </a:t>
            </a:r>
            <a:endParaRPr sz="2220" b="1" dirty="0"/>
          </a:p>
        </p:txBody>
      </p:sp>
      <p:sp>
        <p:nvSpPr>
          <p:cNvPr id="324" name="Google Shape;324;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5" name="Google Shape;325;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6" name="Google Shape;326;p8"/>
          <p:cNvPicPr preferRelativeResize="0"/>
          <p:nvPr/>
        </p:nvPicPr>
        <p:blipFill rotWithShape="1">
          <a:blip r:embed="rId3">
            <a:alphaModFix/>
          </a:blip>
          <a:srcRect/>
          <a:stretch/>
        </p:blipFill>
        <p:spPr>
          <a:xfrm>
            <a:off x="2438400" y="3276600"/>
            <a:ext cx="2929882" cy="2970575"/>
          </a:xfrm>
          <a:prstGeom prst="rect">
            <a:avLst/>
          </a:prstGeom>
          <a:noFill/>
          <a:ln>
            <a:noFill/>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9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38" name="Google Shape;1038;p97"/>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b="1" dirty="0"/>
              <a:t>Deleting the Last Node from a Doubly Linked List</a:t>
            </a:r>
            <a:endParaRPr b="1" dirty="0"/>
          </a:p>
          <a:p>
            <a:pPr marL="342900" lvl="0" indent="-274319" algn="l" rtl="0">
              <a:lnSpc>
                <a:spcPct val="80000"/>
              </a:lnSpc>
              <a:spcBef>
                <a:spcPts val="444"/>
              </a:spcBef>
              <a:spcAft>
                <a:spcPts val="0"/>
              </a:spcAft>
              <a:buSzPts val="1687"/>
              <a:buChar char="🞇"/>
            </a:pPr>
            <a:r>
              <a:rPr lang="en-US" sz="2220" b="1" dirty="0"/>
              <a:t>Consider the doubly linked list shown in Fig. 6.49.</a:t>
            </a:r>
            <a:endParaRPr sz="2220" b="1" dirty="0"/>
          </a:p>
          <a:p>
            <a:pPr marL="342900" lvl="0" indent="-274319" algn="l" rtl="0">
              <a:lnSpc>
                <a:spcPct val="80000"/>
              </a:lnSpc>
              <a:spcBef>
                <a:spcPts val="444"/>
              </a:spcBef>
              <a:spcAft>
                <a:spcPts val="0"/>
              </a:spcAft>
              <a:buSzPts val="1687"/>
              <a:buChar char="🞇"/>
            </a:pPr>
            <a:r>
              <a:rPr lang="en-US" sz="2220" b="1" dirty="0"/>
              <a:t>Suppose we want to delete the last node from the linked list, then the following changes will be done in the linked list.</a:t>
            </a:r>
            <a:endParaRPr dirty="0"/>
          </a:p>
        </p:txBody>
      </p:sp>
      <p:sp>
        <p:nvSpPr>
          <p:cNvPr id="1039" name="Google Shape;1039;p9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80</a:t>
            </a:fld>
            <a:endParaRPr/>
          </a:p>
        </p:txBody>
      </p:sp>
      <p:sp>
        <p:nvSpPr>
          <p:cNvPr id="1040" name="Google Shape;1040;p9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41" name="Google Shape;1041;p97"/>
          <p:cNvPicPr preferRelativeResize="0"/>
          <p:nvPr/>
        </p:nvPicPr>
        <p:blipFill rotWithShape="1">
          <a:blip r:embed="rId3">
            <a:alphaModFix/>
          </a:blip>
          <a:srcRect/>
          <a:stretch/>
        </p:blipFill>
        <p:spPr>
          <a:xfrm>
            <a:off x="1266825" y="2747962"/>
            <a:ext cx="6686550" cy="3267075"/>
          </a:xfrm>
          <a:prstGeom prst="rect">
            <a:avLst/>
          </a:prstGeom>
          <a:noFill/>
          <a:ln>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9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48" name="Google Shape;1048;p98"/>
          <p:cNvSpPr txBox="1">
            <a:spLocks noGrp="1"/>
          </p:cNvSpPr>
          <p:nvPr>
            <p:ph type="body" idx="1"/>
          </p:nvPr>
        </p:nvSpPr>
        <p:spPr>
          <a:xfrm>
            <a:off x="724796" y="914400"/>
            <a:ext cx="7848600" cy="3276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b="1" dirty="0"/>
              <a:t>Deleting the Last Node from a Doubly Linked List</a:t>
            </a:r>
            <a:endParaRPr b="1" dirty="0"/>
          </a:p>
          <a:p>
            <a:pPr marL="342900" lvl="0" indent="-274320" algn="l" rtl="0">
              <a:lnSpc>
                <a:spcPct val="80000"/>
              </a:lnSpc>
              <a:spcBef>
                <a:spcPts val="336"/>
              </a:spcBef>
              <a:spcAft>
                <a:spcPts val="0"/>
              </a:spcAft>
              <a:buSzPts val="1276"/>
              <a:buChar char="🞇"/>
            </a:pPr>
            <a:r>
              <a:rPr lang="en-US" sz="1679" b="1" dirty="0"/>
              <a:t>Figure 6.50 shows the algorithm to delete the last node of a doubly linked list. </a:t>
            </a:r>
            <a:endParaRPr sz="1679" b="1" dirty="0"/>
          </a:p>
          <a:p>
            <a:pPr marL="342900" lvl="0" indent="-274320" algn="l" rtl="0">
              <a:lnSpc>
                <a:spcPct val="80000"/>
              </a:lnSpc>
              <a:spcBef>
                <a:spcPts val="336"/>
              </a:spcBef>
              <a:spcAft>
                <a:spcPts val="0"/>
              </a:spcAft>
              <a:buSzPts val="1276"/>
              <a:buChar char="🞇"/>
            </a:pPr>
            <a:r>
              <a:rPr lang="en-US" sz="1679" b="1" dirty="0"/>
              <a:t>In Step 2, we take a pointer variable PTR and initialize it with START. </a:t>
            </a:r>
            <a:endParaRPr sz="1679" b="1" dirty="0"/>
          </a:p>
          <a:p>
            <a:pPr marL="342900" lvl="0" indent="-274320" algn="l" rtl="0">
              <a:lnSpc>
                <a:spcPct val="80000"/>
              </a:lnSpc>
              <a:spcBef>
                <a:spcPts val="336"/>
              </a:spcBef>
              <a:spcAft>
                <a:spcPts val="0"/>
              </a:spcAft>
              <a:buSzPts val="1276"/>
              <a:buChar char="🞇"/>
            </a:pPr>
            <a:r>
              <a:rPr lang="en-US" sz="1679" b="1" dirty="0"/>
              <a:t>That is, PTR now points to the first node of the linked list. </a:t>
            </a:r>
            <a:endParaRPr sz="1679" b="1" dirty="0"/>
          </a:p>
          <a:p>
            <a:pPr marL="342900" lvl="0" indent="-274320" algn="l" rtl="0">
              <a:lnSpc>
                <a:spcPct val="80000"/>
              </a:lnSpc>
              <a:spcBef>
                <a:spcPts val="336"/>
              </a:spcBef>
              <a:spcAft>
                <a:spcPts val="0"/>
              </a:spcAft>
              <a:buSzPts val="1276"/>
              <a:buChar char="🞇"/>
            </a:pPr>
            <a:r>
              <a:rPr lang="en-US" sz="1679" b="1" dirty="0"/>
              <a:t>The while loop traverses through the list to reach the last node. </a:t>
            </a:r>
            <a:endParaRPr sz="1679" b="1" dirty="0"/>
          </a:p>
          <a:p>
            <a:pPr marL="342900" lvl="0" indent="-274320" algn="l" rtl="0">
              <a:lnSpc>
                <a:spcPct val="80000"/>
              </a:lnSpc>
              <a:spcBef>
                <a:spcPts val="336"/>
              </a:spcBef>
              <a:spcAft>
                <a:spcPts val="0"/>
              </a:spcAft>
              <a:buSzPts val="1276"/>
              <a:buChar char="🞇"/>
            </a:pPr>
            <a:r>
              <a:rPr lang="en-US" sz="1679" b="1" dirty="0"/>
              <a:t>Once we reach the last node, we can also access the second last node by taking its address from the PREV field of the last node. </a:t>
            </a:r>
            <a:endParaRPr sz="1679" b="1" dirty="0"/>
          </a:p>
          <a:p>
            <a:pPr marL="342900" lvl="0" indent="-274320" algn="l" rtl="0">
              <a:lnSpc>
                <a:spcPct val="80000"/>
              </a:lnSpc>
              <a:spcBef>
                <a:spcPts val="336"/>
              </a:spcBef>
              <a:spcAft>
                <a:spcPts val="0"/>
              </a:spcAft>
              <a:buSzPts val="1276"/>
              <a:buChar char="🞇"/>
            </a:pPr>
            <a:r>
              <a:rPr lang="en-US" sz="1679" b="1" dirty="0"/>
              <a:t>To delete the last node, we simply have to set the next field of second last node to NULL, so that it now becomes the (new) last node of the linked list. </a:t>
            </a:r>
            <a:endParaRPr sz="1679" b="1" dirty="0"/>
          </a:p>
          <a:p>
            <a:pPr marL="342900" lvl="0" indent="-274320" algn="l" rtl="0">
              <a:lnSpc>
                <a:spcPct val="80000"/>
              </a:lnSpc>
              <a:spcBef>
                <a:spcPts val="336"/>
              </a:spcBef>
              <a:spcAft>
                <a:spcPts val="0"/>
              </a:spcAft>
              <a:buSzPts val="1276"/>
              <a:buChar char="🞇"/>
            </a:pPr>
            <a:r>
              <a:rPr lang="en-US" sz="1679" b="1" dirty="0"/>
              <a:t>The memory of the previous last node is freed and returned to the free pool. </a:t>
            </a:r>
            <a:endParaRPr sz="1679" b="1" dirty="0"/>
          </a:p>
        </p:txBody>
      </p:sp>
      <p:sp>
        <p:nvSpPr>
          <p:cNvPr id="1049" name="Google Shape;1049;p9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81</a:t>
            </a:fld>
            <a:endParaRPr/>
          </a:p>
        </p:txBody>
      </p:sp>
      <p:sp>
        <p:nvSpPr>
          <p:cNvPr id="1050" name="Google Shape;1050;p9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51" name="Google Shape;1051;p98"/>
          <p:cNvPicPr preferRelativeResize="0"/>
          <p:nvPr/>
        </p:nvPicPr>
        <p:blipFill rotWithShape="1">
          <a:blip r:embed="rId3">
            <a:alphaModFix/>
          </a:blip>
          <a:srcRect/>
          <a:stretch/>
        </p:blipFill>
        <p:spPr>
          <a:xfrm>
            <a:off x="1600200" y="4038600"/>
            <a:ext cx="3626723" cy="2362200"/>
          </a:xfrm>
          <a:prstGeom prst="rect">
            <a:avLst/>
          </a:prstGeom>
          <a:noFill/>
          <a:ln>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9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58" name="Google Shape;1058;p99"/>
          <p:cNvSpPr txBox="1">
            <a:spLocks noGrp="1"/>
          </p:cNvSpPr>
          <p:nvPr>
            <p:ph type="body" idx="1"/>
          </p:nvPr>
        </p:nvSpPr>
        <p:spPr>
          <a:xfrm>
            <a:off x="724796" y="914400"/>
            <a:ext cx="7848600" cy="16764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80000"/>
              </a:lnSpc>
              <a:spcBef>
                <a:spcPts val="0"/>
              </a:spcBef>
              <a:spcAft>
                <a:spcPts val="0"/>
              </a:spcAft>
              <a:buSzPts val="1414"/>
              <a:buChar char="🞇"/>
            </a:pPr>
            <a:r>
              <a:rPr lang="en-US" b="1" dirty="0"/>
              <a:t>Deleting the Node After a Given Node in a Doubly Linked List </a:t>
            </a:r>
            <a:endParaRPr b="1" dirty="0"/>
          </a:p>
          <a:p>
            <a:pPr marL="342900" lvl="0" indent="-274319" algn="l" rtl="0">
              <a:lnSpc>
                <a:spcPct val="80000"/>
              </a:lnSpc>
              <a:spcBef>
                <a:spcPts val="372"/>
              </a:spcBef>
              <a:spcAft>
                <a:spcPts val="0"/>
              </a:spcAft>
              <a:buSzPts val="1414"/>
              <a:buChar char="🞇"/>
            </a:pPr>
            <a:r>
              <a:rPr lang="en-US" sz="1860" b="1" dirty="0"/>
              <a:t>Consider the doubly linked list shown in Fig. 6.51. </a:t>
            </a:r>
            <a:endParaRPr sz="1860" b="1" dirty="0"/>
          </a:p>
          <a:p>
            <a:pPr marL="342900" lvl="0" indent="-274319" algn="l" rtl="0">
              <a:lnSpc>
                <a:spcPct val="80000"/>
              </a:lnSpc>
              <a:spcBef>
                <a:spcPts val="372"/>
              </a:spcBef>
              <a:spcAft>
                <a:spcPts val="0"/>
              </a:spcAft>
              <a:buSzPts val="1414"/>
              <a:buChar char="🞇"/>
            </a:pPr>
            <a:r>
              <a:rPr lang="en-US" sz="1860" b="1" dirty="0"/>
              <a:t>Suppose we want to delete the node that succeeds the node which contains data value 4.</a:t>
            </a:r>
            <a:endParaRPr sz="1860" b="1" dirty="0"/>
          </a:p>
          <a:p>
            <a:pPr marL="342900" lvl="0" indent="-274319" algn="l" rtl="0">
              <a:lnSpc>
                <a:spcPct val="80000"/>
              </a:lnSpc>
              <a:spcBef>
                <a:spcPts val="372"/>
              </a:spcBef>
              <a:spcAft>
                <a:spcPts val="0"/>
              </a:spcAft>
              <a:buSzPts val="1414"/>
              <a:buChar char="🞇"/>
            </a:pPr>
            <a:r>
              <a:rPr lang="en-US" sz="1860" b="1" dirty="0"/>
              <a:t>Then the following changes will be done in the linked list.</a:t>
            </a:r>
            <a:endParaRPr dirty="0"/>
          </a:p>
        </p:txBody>
      </p:sp>
      <p:sp>
        <p:nvSpPr>
          <p:cNvPr id="1059" name="Google Shape;1059;p9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82</a:t>
            </a:fld>
            <a:endParaRPr/>
          </a:p>
        </p:txBody>
      </p:sp>
      <p:sp>
        <p:nvSpPr>
          <p:cNvPr id="1060" name="Google Shape;1060;p9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61" name="Google Shape;1061;p99"/>
          <p:cNvPicPr preferRelativeResize="0"/>
          <p:nvPr/>
        </p:nvPicPr>
        <p:blipFill rotWithShape="1">
          <a:blip r:embed="rId3">
            <a:alphaModFix/>
          </a:blip>
          <a:srcRect/>
          <a:stretch/>
        </p:blipFill>
        <p:spPr>
          <a:xfrm>
            <a:off x="1143000" y="2733675"/>
            <a:ext cx="6810375" cy="3590925"/>
          </a:xfrm>
          <a:prstGeom prst="rect">
            <a:avLst/>
          </a:prstGeom>
          <a:noFill/>
          <a:ln>
            <a:noFill/>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68" name="Google Shape;1068;p100"/>
          <p:cNvSpPr txBox="1">
            <a:spLocks noGrp="1"/>
          </p:cNvSpPr>
          <p:nvPr>
            <p:ph type="body" idx="1"/>
          </p:nvPr>
        </p:nvSpPr>
        <p:spPr>
          <a:xfrm>
            <a:off x="724796" y="9144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b="1" dirty="0"/>
              <a:t>Deleting the Node After a Given Node in a Doubly Linked List</a:t>
            </a:r>
            <a:endParaRPr b="1" dirty="0"/>
          </a:p>
          <a:p>
            <a:pPr marL="342900" lvl="0" indent="-274319" algn="l" rtl="0">
              <a:lnSpc>
                <a:spcPct val="80000"/>
              </a:lnSpc>
              <a:spcBef>
                <a:spcPts val="300"/>
              </a:spcBef>
              <a:spcAft>
                <a:spcPts val="0"/>
              </a:spcAft>
              <a:buSzPts val="1140"/>
              <a:buChar char="🞇"/>
            </a:pPr>
            <a:r>
              <a:rPr lang="en-US" sz="1600" b="1" dirty="0"/>
              <a:t>Figure 6.52 shows the algorithm to delete a node after a given node of a doubly linked list. </a:t>
            </a:r>
            <a:endParaRPr sz="1600" b="1" dirty="0"/>
          </a:p>
          <a:p>
            <a:pPr marL="342900" lvl="0" indent="-274319" algn="l" rtl="0">
              <a:lnSpc>
                <a:spcPct val="80000"/>
              </a:lnSpc>
              <a:spcBef>
                <a:spcPts val="300"/>
              </a:spcBef>
              <a:spcAft>
                <a:spcPts val="0"/>
              </a:spcAft>
              <a:buSzPts val="1140"/>
              <a:buChar char="🞇"/>
            </a:pPr>
            <a:r>
              <a:rPr lang="en-US" sz="1600" b="1" dirty="0"/>
              <a:t>In Step 2, we take a pointer variable PTR and initialize it with START.</a:t>
            </a:r>
            <a:endParaRPr sz="1600" b="1" dirty="0"/>
          </a:p>
          <a:p>
            <a:pPr marL="342900" lvl="0" indent="-274319" algn="l" rtl="0">
              <a:lnSpc>
                <a:spcPct val="80000"/>
              </a:lnSpc>
              <a:spcBef>
                <a:spcPts val="300"/>
              </a:spcBef>
              <a:spcAft>
                <a:spcPts val="0"/>
              </a:spcAft>
              <a:buSzPts val="1140"/>
              <a:buChar char="🞇"/>
            </a:pPr>
            <a:r>
              <a:rPr lang="en-US" sz="1600" b="1" dirty="0"/>
              <a:t>That is, PTR now points to the first node of the doubly linked list. </a:t>
            </a:r>
            <a:endParaRPr sz="1600" b="1" dirty="0"/>
          </a:p>
          <a:p>
            <a:pPr marL="342900" lvl="0" indent="-274319" algn="l" rtl="0">
              <a:lnSpc>
                <a:spcPct val="80000"/>
              </a:lnSpc>
              <a:spcBef>
                <a:spcPts val="300"/>
              </a:spcBef>
              <a:spcAft>
                <a:spcPts val="0"/>
              </a:spcAft>
              <a:buSzPts val="1140"/>
              <a:buChar char="🞇"/>
            </a:pPr>
            <a:r>
              <a:rPr lang="en-US" sz="1600" b="1" dirty="0"/>
              <a:t>The while loop traverses through the linked list to reach the given node. </a:t>
            </a:r>
            <a:endParaRPr sz="1600" b="1" dirty="0"/>
          </a:p>
          <a:p>
            <a:pPr marL="342900" lvl="0" indent="-274319" algn="l" rtl="0">
              <a:lnSpc>
                <a:spcPct val="80000"/>
              </a:lnSpc>
              <a:spcBef>
                <a:spcPts val="300"/>
              </a:spcBef>
              <a:spcAft>
                <a:spcPts val="0"/>
              </a:spcAft>
              <a:buSzPts val="1140"/>
              <a:buChar char="🞇"/>
            </a:pPr>
            <a:r>
              <a:rPr lang="en-US" sz="1600" b="1" dirty="0"/>
              <a:t>Once we reach the node containing VAL, the node succeeding it can be easily accessed by using the address stored in its NEXT field. </a:t>
            </a:r>
            <a:endParaRPr sz="1600" b="1" dirty="0"/>
          </a:p>
          <a:p>
            <a:pPr marL="342900" lvl="0" indent="-274319" algn="l" rtl="0">
              <a:lnSpc>
                <a:spcPct val="80000"/>
              </a:lnSpc>
              <a:spcBef>
                <a:spcPts val="300"/>
              </a:spcBef>
              <a:spcAft>
                <a:spcPts val="0"/>
              </a:spcAft>
              <a:buSzPts val="1140"/>
              <a:buChar char="🞇"/>
            </a:pPr>
            <a:r>
              <a:rPr lang="en-US" sz="1600" b="1" dirty="0"/>
              <a:t>The NEXT field of the given node is set to contain the contents in the NEXT field of the succeeding node. </a:t>
            </a:r>
            <a:endParaRPr sz="1600" b="1" dirty="0"/>
          </a:p>
          <a:p>
            <a:pPr marL="342900" lvl="0" indent="-274319" algn="l" rtl="0">
              <a:lnSpc>
                <a:spcPct val="80000"/>
              </a:lnSpc>
              <a:spcBef>
                <a:spcPts val="300"/>
              </a:spcBef>
              <a:spcAft>
                <a:spcPts val="0"/>
              </a:spcAft>
              <a:buSzPts val="1140"/>
              <a:buChar char="🞇"/>
            </a:pPr>
            <a:r>
              <a:rPr lang="en-US" sz="1600" b="1" dirty="0"/>
              <a:t>Finally, the memory of the node succeeding the given node is </a:t>
            </a:r>
            <a:r>
              <a:rPr lang="en-US" sz="1600" b="1" dirty="0" smtClean="0"/>
              <a:t>freed</a:t>
            </a:r>
            <a:r>
              <a:rPr lang="tr-TR" sz="1600" b="1" dirty="0" smtClean="0"/>
              <a:t>.</a:t>
            </a:r>
            <a:endParaRPr sz="2800" dirty="0"/>
          </a:p>
          <a:p>
            <a:pPr marL="342900" lvl="0" indent="-201930" algn="l" rtl="0">
              <a:lnSpc>
                <a:spcPct val="80000"/>
              </a:lnSpc>
              <a:spcBef>
                <a:spcPts val="300"/>
              </a:spcBef>
              <a:spcAft>
                <a:spcPts val="0"/>
              </a:spcAft>
              <a:buSzPts val="1140"/>
              <a:buNone/>
            </a:pPr>
            <a:endParaRPr sz="1600" b="1" dirty="0"/>
          </a:p>
        </p:txBody>
      </p:sp>
      <p:sp>
        <p:nvSpPr>
          <p:cNvPr id="1069" name="Google Shape;1069;p10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83</a:t>
            </a:fld>
            <a:endParaRPr/>
          </a:p>
        </p:txBody>
      </p:sp>
      <p:sp>
        <p:nvSpPr>
          <p:cNvPr id="1070" name="Google Shape;1070;p10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71" name="Google Shape;1071;p100"/>
          <p:cNvPicPr preferRelativeResize="0"/>
          <p:nvPr/>
        </p:nvPicPr>
        <p:blipFill rotWithShape="1">
          <a:blip r:embed="rId3">
            <a:alphaModFix/>
          </a:blip>
          <a:srcRect/>
          <a:stretch/>
        </p:blipFill>
        <p:spPr>
          <a:xfrm>
            <a:off x="1140611" y="3766411"/>
            <a:ext cx="3867150" cy="2789837"/>
          </a:xfrm>
          <a:prstGeom prst="rect">
            <a:avLst/>
          </a:prstGeom>
          <a:noFill/>
          <a:ln>
            <a:noFill/>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04" y="5176337"/>
            <a:ext cx="3181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0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78" name="Google Shape;1078;p101"/>
          <p:cNvSpPr txBox="1">
            <a:spLocks noGrp="1"/>
          </p:cNvSpPr>
          <p:nvPr>
            <p:ph type="body" idx="1"/>
          </p:nvPr>
        </p:nvSpPr>
        <p:spPr>
          <a:xfrm>
            <a:off x="724796" y="914400"/>
            <a:ext cx="7848600" cy="1219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140"/>
              <a:buChar char="🞇"/>
            </a:pPr>
            <a:r>
              <a:rPr lang="en-US" b="1" dirty="0"/>
              <a:t>Deleting the Node Before a Given Node in a Doubly Linked List </a:t>
            </a:r>
            <a:endParaRPr b="1" dirty="0"/>
          </a:p>
          <a:p>
            <a:pPr marL="342900" lvl="0" indent="-274319" algn="l" rtl="0">
              <a:lnSpc>
                <a:spcPct val="80000"/>
              </a:lnSpc>
              <a:spcBef>
                <a:spcPts val="300"/>
              </a:spcBef>
              <a:spcAft>
                <a:spcPts val="0"/>
              </a:spcAft>
              <a:buSzPts val="1140"/>
              <a:buChar char="🞇"/>
            </a:pPr>
            <a:r>
              <a:rPr lang="en-US" sz="1800" b="1" dirty="0"/>
              <a:t>Consider the doubly linked list shown in Fig. 6.53.</a:t>
            </a:r>
            <a:endParaRPr sz="1800" b="1" dirty="0"/>
          </a:p>
          <a:p>
            <a:pPr marL="342900" lvl="0" indent="-274319" algn="l" rtl="0">
              <a:lnSpc>
                <a:spcPct val="80000"/>
              </a:lnSpc>
              <a:spcBef>
                <a:spcPts val="300"/>
              </a:spcBef>
              <a:spcAft>
                <a:spcPts val="0"/>
              </a:spcAft>
              <a:buSzPts val="1140"/>
              <a:buChar char="🞇"/>
            </a:pPr>
            <a:r>
              <a:rPr lang="en-US" sz="1800" b="1" dirty="0"/>
              <a:t>Suppose we want to delete the node preceding the node with value 4. </a:t>
            </a:r>
            <a:endParaRPr sz="1800" b="1" dirty="0"/>
          </a:p>
        </p:txBody>
      </p:sp>
      <p:sp>
        <p:nvSpPr>
          <p:cNvPr id="1079" name="Google Shape;1079;p10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84</a:t>
            </a:fld>
            <a:endParaRPr/>
          </a:p>
        </p:txBody>
      </p:sp>
      <p:sp>
        <p:nvSpPr>
          <p:cNvPr id="1080" name="Google Shape;1080;p10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81" name="Google Shape;1081;p101"/>
          <p:cNvPicPr preferRelativeResize="0"/>
          <p:nvPr/>
        </p:nvPicPr>
        <p:blipFill rotWithShape="1">
          <a:blip r:embed="rId3">
            <a:alphaModFix/>
          </a:blip>
          <a:srcRect/>
          <a:stretch/>
        </p:blipFill>
        <p:spPr>
          <a:xfrm>
            <a:off x="1258196" y="2307336"/>
            <a:ext cx="6781800" cy="3990975"/>
          </a:xfrm>
          <a:prstGeom prst="rect">
            <a:avLst/>
          </a:prstGeom>
          <a:noFill/>
          <a:ln>
            <a:noFill/>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pic>
        <p:nvPicPr>
          <p:cNvPr id="1091" name="Google Shape;1091;p102"/>
          <p:cNvPicPr preferRelativeResize="0"/>
          <p:nvPr/>
        </p:nvPicPr>
        <p:blipFill rotWithShape="1">
          <a:blip r:embed="rId3">
            <a:alphaModFix/>
          </a:blip>
          <a:srcRect/>
          <a:stretch/>
        </p:blipFill>
        <p:spPr>
          <a:xfrm>
            <a:off x="1012557" y="3224463"/>
            <a:ext cx="4112895" cy="3293815"/>
          </a:xfrm>
          <a:prstGeom prst="rect">
            <a:avLst/>
          </a:prstGeom>
          <a:noFill/>
          <a:ln>
            <a:noFill/>
          </a:ln>
        </p:spPr>
      </p:pic>
      <p:sp>
        <p:nvSpPr>
          <p:cNvPr id="1087" name="Google Shape;1087;p10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88" name="Google Shape;1088;p102"/>
          <p:cNvSpPr txBox="1">
            <a:spLocks noGrp="1"/>
          </p:cNvSpPr>
          <p:nvPr>
            <p:ph type="body" idx="1"/>
          </p:nvPr>
        </p:nvSpPr>
        <p:spPr>
          <a:xfrm>
            <a:off x="724796" y="914400"/>
            <a:ext cx="7848600" cy="2498226"/>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003"/>
              <a:buChar char="🞇"/>
            </a:pPr>
            <a:r>
              <a:rPr lang="en-US" b="1" dirty="0"/>
              <a:t>Deleting the Node Before a Given Node in a Doubly Linked List </a:t>
            </a:r>
            <a:endParaRPr b="1" dirty="0"/>
          </a:p>
          <a:p>
            <a:pPr marL="342900" lvl="0" indent="-274319" algn="l" rtl="0">
              <a:lnSpc>
                <a:spcPct val="80000"/>
              </a:lnSpc>
              <a:spcBef>
                <a:spcPts val="264"/>
              </a:spcBef>
              <a:spcAft>
                <a:spcPts val="0"/>
              </a:spcAft>
              <a:buSzPts val="1003"/>
              <a:buChar char="🞇"/>
            </a:pPr>
            <a:r>
              <a:rPr lang="en-US" sz="1800" b="1" dirty="0" smtClean="0"/>
              <a:t>The </a:t>
            </a:r>
            <a:r>
              <a:rPr lang="en-US" sz="1800" b="1" dirty="0"/>
              <a:t>while loop traverses through the linked list to reach the desired node. </a:t>
            </a:r>
            <a:endParaRPr sz="1800" b="1" dirty="0"/>
          </a:p>
          <a:p>
            <a:pPr marL="342900" lvl="0" indent="-274319" algn="l" rtl="0">
              <a:lnSpc>
                <a:spcPct val="80000"/>
              </a:lnSpc>
              <a:spcBef>
                <a:spcPts val="264"/>
              </a:spcBef>
              <a:spcAft>
                <a:spcPts val="0"/>
              </a:spcAft>
              <a:buSzPts val="1003"/>
              <a:buChar char="🞇"/>
            </a:pPr>
            <a:r>
              <a:rPr lang="en-US" sz="1800" b="1" dirty="0"/>
              <a:t>Once we reach the node containing VAL, the PREV field of PTR is set to contain the address of the node preceding the node which comes before PTR. </a:t>
            </a:r>
            <a:endParaRPr sz="1800" b="1" dirty="0"/>
          </a:p>
          <a:p>
            <a:pPr marL="342900" lvl="0" indent="-274319" algn="l" rtl="0">
              <a:lnSpc>
                <a:spcPct val="80000"/>
              </a:lnSpc>
              <a:spcBef>
                <a:spcPts val="264"/>
              </a:spcBef>
              <a:spcAft>
                <a:spcPts val="0"/>
              </a:spcAft>
              <a:buSzPts val="1003"/>
              <a:buChar char="🞇"/>
            </a:pPr>
            <a:r>
              <a:rPr lang="en-US" sz="1800" b="1" dirty="0"/>
              <a:t>The memory of the node preceding PTR is freed and returned to the free pool. </a:t>
            </a:r>
            <a:endParaRPr sz="1800" dirty="0"/>
          </a:p>
        </p:txBody>
      </p:sp>
      <p:sp>
        <p:nvSpPr>
          <p:cNvPr id="1089" name="Google Shape;1089;p10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85</a:t>
            </a:fld>
            <a:endParaRPr/>
          </a:p>
        </p:txBody>
      </p:sp>
      <p:sp>
        <p:nvSpPr>
          <p:cNvPr id="1090" name="Google Shape;1090;p10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261" y="4642770"/>
            <a:ext cx="31813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0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98" name="Google Shape;1098;p10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86</a:t>
            </a:fld>
            <a:endParaRPr/>
          </a:p>
        </p:txBody>
      </p:sp>
      <p:sp>
        <p:nvSpPr>
          <p:cNvPr id="1099" name="Google Shape;1099;p10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00" name="Google Shape;1100;p103"/>
          <p:cNvPicPr preferRelativeResize="0"/>
          <p:nvPr/>
        </p:nvPicPr>
        <p:blipFill rotWithShape="1">
          <a:blip r:embed="rId3">
            <a:alphaModFix/>
          </a:blip>
          <a:srcRect/>
          <a:stretch/>
        </p:blipFill>
        <p:spPr>
          <a:xfrm>
            <a:off x="788165" y="914400"/>
            <a:ext cx="6334125" cy="5410200"/>
          </a:xfrm>
          <a:prstGeom prst="rect">
            <a:avLst/>
          </a:prstGeom>
          <a:noFill/>
          <a:ln>
            <a:noFill/>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0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07" name="Google Shape;1107;p10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87</a:t>
            </a:fld>
            <a:endParaRPr/>
          </a:p>
        </p:txBody>
      </p:sp>
      <p:sp>
        <p:nvSpPr>
          <p:cNvPr id="1108" name="Google Shape;1108;p10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09" name="Google Shape;1109;p104"/>
          <p:cNvPicPr preferRelativeResize="0"/>
          <p:nvPr/>
        </p:nvPicPr>
        <p:blipFill rotWithShape="1">
          <a:blip r:embed="rId3">
            <a:alphaModFix/>
          </a:blip>
          <a:srcRect/>
          <a:stretch/>
        </p:blipFill>
        <p:spPr>
          <a:xfrm>
            <a:off x="1102205" y="1676400"/>
            <a:ext cx="6637867" cy="3352800"/>
          </a:xfrm>
          <a:prstGeom prst="rect">
            <a:avLst/>
          </a:prstGeom>
          <a:noFill/>
          <a:ln>
            <a:noFill/>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0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16" name="Google Shape;1116;p10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88</a:t>
            </a:fld>
            <a:endParaRPr/>
          </a:p>
        </p:txBody>
      </p:sp>
      <p:sp>
        <p:nvSpPr>
          <p:cNvPr id="1117" name="Google Shape;1117;p10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18" name="Google Shape;1118;p105"/>
          <p:cNvPicPr preferRelativeResize="0"/>
          <p:nvPr/>
        </p:nvPicPr>
        <p:blipFill rotWithShape="1">
          <a:blip r:embed="rId3">
            <a:alphaModFix/>
          </a:blip>
          <a:srcRect/>
          <a:stretch/>
        </p:blipFill>
        <p:spPr>
          <a:xfrm>
            <a:off x="1040226" y="1447800"/>
            <a:ext cx="7036974" cy="3809999"/>
          </a:xfrm>
          <a:prstGeom prst="rect">
            <a:avLst/>
          </a:prstGeom>
          <a:noFill/>
          <a:ln>
            <a:noFill/>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10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25" name="Google Shape;1125;p10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89</a:t>
            </a:fld>
            <a:endParaRPr/>
          </a:p>
        </p:txBody>
      </p:sp>
      <p:sp>
        <p:nvSpPr>
          <p:cNvPr id="1126" name="Google Shape;1126;p10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27" name="Google Shape;1127;p106"/>
          <p:cNvPicPr preferRelativeResize="0"/>
          <p:nvPr/>
        </p:nvPicPr>
        <p:blipFill rotWithShape="1">
          <a:blip r:embed="rId3">
            <a:alphaModFix/>
          </a:blip>
          <a:srcRect/>
          <a:stretch/>
        </p:blipFill>
        <p:spPr>
          <a:xfrm>
            <a:off x="807215" y="1295400"/>
            <a:ext cx="7345363" cy="37338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9"/>
          <p:cNvPicPr preferRelativeResize="0"/>
          <p:nvPr/>
        </p:nvPicPr>
        <p:blipFill rotWithShape="1">
          <a:blip r:embed="rId3">
            <a:alphaModFix/>
          </a:blip>
          <a:srcRect/>
          <a:stretch/>
        </p:blipFill>
        <p:spPr>
          <a:xfrm>
            <a:off x="5791200" y="1638912"/>
            <a:ext cx="2929882" cy="2970575"/>
          </a:xfrm>
          <a:prstGeom prst="rect">
            <a:avLst/>
          </a:prstGeom>
          <a:noFill/>
          <a:ln>
            <a:noFill/>
          </a:ln>
        </p:spPr>
      </p:pic>
      <p:sp>
        <p:nvSpPr>
          <p:cNvPr id="333" name="Google Shape;333;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34" name="Google Shape;334;p9"/>
          <p:cNvSpPr txBox="1">
            <a:spLocks noGrp="1"/>
          </p:cNvSpPr>
          <p:nvPr>
            <p:ph type="body" idx="1"/>
          </p:nvPr>
        </p:nvSpPr>
        <p:spPr>
          <a:xfrm>
            <a:off x="685800" y="990600"/>
            <a:ext cx="5105400" cy="2743200"/>
          </a:xfrm>
          <a:prstGeom prst="rect">
            <a:avLst/>
          </a:prstGeom>
          <a:noFill/>
          <a:ln>
            <a:noFill/>
          </a:ln>
        </p:spPr>
        <p:txBody>
          <a:bodyPr spcFirstLastPara="1" wrap="square" lIns="91425" tIns="45700" rIns="91425" bIns="45700" anchor="t" anchorCtr="0">
            <a:noAutofit/>
          </a:bodyPr>
          <a:lstStyle/>
          <a:p>
            <a:pPr marL="342900" lvl="0" indent="-274320" algn="l" rtl="0">
              <a:spcBef>
                <a:spcPts val="0"/>
              </a:spcBef>
              <a:spcAft>
                <a:spcPts val="0"/>
              </a:spcAft>
              <a:buSzPts val="1368"/>
              <a:buChar char="🞇"/>
            </a:pPr>
            <a:r>
              <a:rPr lang="en-US" sz="1800" b="1"/>
              <a:t>The variable START is used to store the address of the first node. </a:t>
            </a:r>
            <a:endParaRPr sz="1800" b="1"/>
          </a:p>
          <a:p>
            <a:pPr marL="640080" lvl="1" indent="-274320" algn="l" rtl="0">
              <a:spcBef>
                <a:spcPts val="360"/>
              </a:spcBef>
              <a:spcAft>
                <a:spcPts val="0"/>
              </a:spcAft>
              <a:buSzPts val="1368"/>
              <a:buChar char="🞇"/>
            </a:pPr>
            <a:r>
              <a:rPr lang="en-US" sz="1800" b="1"/>
              <a:t>START = 1, so the first data is stored at address 1, which is H. </a:t>
            </a:r>
            <a:endParaRPr sz="1800" b="1"/>
          </a:p>
          <a:p>
            <a:pPr marL="342900" lvl="0" indent="-274320" algn="l" rtl="0">
              <a:spcBef>
                <a:spcPts val="360"/>
              </a:spcBef>
              <a:spcAft>
                <a:spcPts val="0"/>
              </a:spcAft>
              <a:buSzPts val="1368"/>
              <a:buChar char="🞇"/>
            </a:pPr>
            <a:r>
              <a:rPr lang="en-US" sz="1800" b="1"/>
              <a:t>The corresponding NEXT stores the address of the next node, which is 4. </a:t>
            </a:r>
            <a:endParaRPr sz="1800" b="1"/>
          </a:p>
          <a:p>
            <a:pPr marL="640080" lvl="1" indent="-274320" algn="l" rtl="0">
              <a:spcBef>
                <a:spcPts val="360"/>
              </a:spcBef>
              <a:spcAft>
                <a:spcPts val="0"/>
              </a:spcAft>
              <a:buSzPts val="1368"/>
              <a:buChar char="🞇"/>
            </a:pPr>
            <a:r>
              <a:rPr lang="en-US" sz="1800" b="1"/>
              <a:t>The second data element obtained from address 4 is E.</a:t>
            </a:r>
            <a:endParaRPr sz="1800" b="1"/>
          </a:p>
          <a:p>
            <a:pPr marL="342900" lvl="0" indent="-274320" algn="l" rtl="0">
              <a:spcBef>
                <a:spcPts val="360"/>
              </a:spcBef>
              <a:spcAft>
                <a:spcPts val="0"/>
              </a:spcAft>
              <a:buSzPts val="1368"/>
              <a:buChar char="🞇"/>
            </a:pPr>
            <a:r>
              <a:rPr lang="en-US" sz="1800" b="1"/>
              <a:t>Again, we see the corresponding NEXT to go to the next node. </a:t>
            </a:r>
            <a:endParaRPr sz="1800" b="1"/>
          </a:p>
          <a:p>
            <a:pPr marL="640080" lvl="1" indent="-274320" algn="l" rtl="0">
              <a:spcBef>
                <a:spcPts val="360"/>
              </a:spcBef>
              <a:spcAft>
                <a:spcPts val="0"/>
              </a:spcAft>
              <a:buSzPts val="1368"/>
              <a:buChar char="🞇"/>
            </a:pPr>
            <a:r>
              <a:rPr lang="en-US" sz="1800" b="1"/>
              <a:t>We get the next address, that is 7, and fetch L as the data. </a:t>
            </a:r>
            <a:endParaRPr sz="1800" b="1"/>
          </a:p>
          <a:p>
            <a:pPr marL="342900" lvl="0" indent="-274320" algn="l" rtl="0">
              <a:spcBef>
                <a:spcPts val="360"/>
              </a:spcBef>
              <a:spcAft>
                <a:spcPts val="0"/>
              </a:spcAft>
              <a:buSzPts val="1368"/>
              <a:buChar char="🞇"/>
            </a:pPr>
            <a:r>
              <a:rPr lang="en-US" sz="1800" b="1"/>
              <a:t>We repeat this procedure until the NEXT entry contains –1 or NULL</a:t>
            </a:r>
            <a:endParaRPr sz="1800" b="1"/>
          </a:p>
          <a:p>
            <a:pPr marL="342900" lvl="0" indent="-274320" algn="l" rtl="0">
              <a:spcBef>
                <a:spcPts val="360"/>
              </a:spcBef>
              <a:spcAft>
                <a:spcPts val="0"/>
              </a:spcAft>
              <a:buSzPts val="1368"/>
              <a:buChar char="🞇"/>
            </a:pPr>
            <a:r>
              <a:rPr lang="en-US" sz="1800" b="1"/>
              <a:t>The characters that are stored in the linked list form the word HELLO. </a:t>
            </a:r>
            <a:endParaRPr sz="1800" b="1"/>
          </a:p>
        </p:txBody>
      </p:sp>
      <p:sp>
        <p:nvSpPr>
          <p:cNvPr id="335" name="Google Shape;33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6" name="Google Shape;33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0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34" name="Google Shape;1134;p10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90</a:t>
            </a:fld>
            <a:endParaRPr/>
          </a:p>
        </p:txBody>
      </p:sp>
      <p:sp>
        <p:nvSpPr>
          <p:cNvPr id="1135" name="Google Shape;1135;p10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36" name="Google Shape;1136;p107"/>
          <p:cNvPicPr preferRelativeResize="0"/>
          <p:nvPr/>
        </p:nvPicPr>
        <p:blipFill rotWithShape="1">
          <a:blip r:embed="rId3">
            <a:alphaModFix/>
          </a:blip>
          <a:srcRect/>
          <a:stretch/>
        </p:blipFill>
        <p:spPr>
          <a:xfrm>
            <a:off x="1676400" y="1066800"/>
            <a:ext cx="5143052" cy="4619095"/>
          </a:xfrm>
          <a:prstGeom prst="rect">
            <a:avLst/>
          </a:prstGeom>
          <a:noFill/>
          <a:ln>
            <a:noFill/>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0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43" name="Google Shape;1143;p10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91</a:t>
            </a:fld>
            <a:endParaRPr/>
          </a:p>
        </p:txBody>
      </p:sp>
      <p:sp>
        <p:nvSpPr>
          <p:cNvPr id="1144" name="Google Shape;1144;p10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45" name="Google Shape;1145;p108"/>
          <p:cNvPicPr preferRelativeResize="0"/>
          <p:nvPr/>
        </p:nvPicPr>
        <p:blipFill rotWithShape="1">
          <a:blip r:embed="rId3">
            <a:alphaModFix/>
          </a:blip>
          <a:srcRect/>
          <a:stretch/>
        </p:blipFill>
        <p:spPr>
          <a:xfrm>
            <a:off x="854365" y="1371600"/>
            <a:ext cx="7217755" cy="3276600"/>
          </a:xfrm>
          <a:prstGeom prst="rect">
            <a:avLst/>
          </a:prstGeom>
          <a:noFill/>
          <a:ln>
            <a:noFill/>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10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152" name="Google Shape;1152;p109"/>
          <p:cNvSpPr txBox="1">
            <a:spLocks noGrp="1"/>
          </p:cNvSpPr>
          <p:nvPr>
            <p:ph type="body" idx="1"/>
          </p:nvPr>
        </p:nvSpPr>
        <p:spPr>
          <a:xfrm>
            <a:off x="724796" y="914400"/>
            <a:ext cx="7848600" cy="3416968"/>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2000" b="1" dirty="0"/>
              <a:t>A circular doubly linked list or a circular two-way linked list is a more complex type of linked list which contains a pointer to the next as well as the previous node in the sequence. </a:t>
            </a:r>
            <a:endParaRPr sz="2000" b="1" dirty="0"/>
          </a:p>
          <a:p>
            <a:pPr marL="342900" lvl="0" indent="-274320" algn="l" rtl="0">
              <a:lnSpc>
                <a:spcPct val="80000"/>
              </a:lnSpc>
              <a:spcBef>
                <a:spcPts val="336"/>
              </a:spcBef>
              <a:spcAft>
                <a:spcPts val="0"/>
              </a:spcAft>
              <a:buSzPts val="1276"/>
              <a:buChar char="🞇"/>
            </a:pPr>
            <a:r>
              <a:rPr lang="en-US" sz="2000" b="1" dirty="0"/>
              <a:t>The difference between a doubly linked and a circular doubly linked list is same as that exists between a singly linked list and a circular linked list. </a:t>
            </a:r>
            <a:endParaRPr sz="2000" b="1" dirty="0"/>
          </a:p>
          <a:p>
            <a:pPr marL="342900" lvl="0" indent="-274320" algn="l" rtl="0">
              <a:lnSpc>
                <a:spcPct val="80000"/>
              </a:lnSpc>
              <a:spcBef>
                <a:spcPts val="336"/>
              </a:spcBef>
              <a:spcAft>
                <a:spcPts val="0"/>
              </a:spcAft>
              <a:buSzPts val="1276"/>
              <a:buChar char="🞇"/>
            </a:pPr>
            <a:r>
              <a:rPr lang="en-US" sz="2000" b="1" dirty="0"/>
              <a:t>The circular doubly linked list does not contain NULL in the previous field of the first node and the next field of the last node. </a:t>
            </a:r>
            <a:endParaRPr sz="2000" b="1" dirty="0"/>
          </a:p>
          <a:p>
            <a:pPr marL="342900" lvl="0" indent="-274320" algn="l" rtl="0">
              <a:lnSpc>
                <a:spcPct val="80000"/>
              </a:lnSpc>
              <a:spcBef>
                <a:spcPts val="336"/>
              </a:spcBef>
              <a:spcAft>
                <a:spcPts val="0"/>
              </a:spcAft>
              <a:buSzPts val="1276"/>
              <a:buChar char="🞇"/>
            </a:pPr>
            <a:r>
              <a:rPr lang="en-US" sz="2000" b="1" dirty="0"/>
              <a:t>Rather, the next field of the last node stores the address of the first node of the list, i.e., START. </a:t>
            </a:r>
            <a:endParaRPr sz="3200" dirty="0"/>
          </a:p>
        </p:txBody>
      </p:sp>
      <p:sp>
        <p:nvSpPr>
          <p:cNvPr id="1153" name="Google Shape;1153;p10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92</a:t>
            </a:fld>
            <a:endParaRPr/>
          </a:p>
        </p:txBody>
      </p:sp>
      <p:sp>
        <p:nvSpPr>
          <p:cNvPr id="1154" name="Google Shape;1154;p10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55" name="Google Shape;1155;p109"/>
          <p:cNvPicPr preferRelativeResize="0"/>
          <p:nvPr/>
        </p:nvPicPr>
        <p:blipFill rotWithShape="1">
          <a:blip r:embed="rId3">
            <a:alphaModFix/>
          </a:blip>
          <a:srcRect/>
          <a:stretch/>
        </p:blipFill>
        <p:spPr>
          <a:xfrm>
            <a:off x="1496321" y="4668200"/>
            <a:ext cx="6305550" cy="1247775"/>
          </a:xfrm>
          <a:prstGeom prst="rect">
            <a:avLst/>
          </a:prstGeom>
          <a:noFill/>
          <a:ln>
            <a:noFill/>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1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181" name="Google Shape;1181;p112"/>
          <p:cNvSpPr txBox="1">
            <a:spLocks noGrp="1"/>
          </p:cNvSpPr>
          <p:nvPr>
            <p:ph type="body" idx="1"/>
          </p:nvPr>
        </p:nvSpPr>
        <p:spPr>
          <a:xfrm>
            <a:off x="724796" y="9144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sz="2800" b="1" dirty="0"/>
              <a:t>Inserting a new node in a circular doubly Linked List </a:t>
            </a:r>
            <a:endParaRPr sz="2800" b="1" dirty="0"/>
          </a:p>
          <a:p>
            <a:pPr marL="342900" lvl="0" indent="-274319" algn="l" rtl="0">
              <a:spcBef>
                <a:spcPts val="480"/>
              </a:spcBef>
              <a:spcAft>
                <a:spcPts val="0"/>
              </a:spcAft>
              <a:buSzPts val="1824"/>
              <a:buChar char="🞇"/>
            </a:pPr>
            <a:r>
              <a:rPr lang="en-US" b="1" dirty="0"/>
              <a:t>In this section, we will see how a new node is added into an already existing circular doubly linked list. </a:t>
            </a:r>
            <a:endParaRPr b="1" dirty="0"/>
          </a:p>
          <a:p>
            <a:pPr marL="342900" lvl="0" indent="-274319" algn="l" rtl="0">
              <a:spcBef>
                <a:spcPts val="480"/>
              </a:spcBef>
              <a:spcAft>
                <a:spcPts val="0"/>
              </a:spcAft>
              <a:buSzPts val="1824"/>
              <a:buChar char="🞇"/>
            </a:pPr>
            <a:r>
              <a:rPr lang="en-US" b="1" dirty="0"/>
              <a:t>We will take two cases and then see how insertion is done in each case. </a:t>
            </a:r>
            <a:endParaRPr b="1" dirty="0"/>
          </a:p>
          <a:p>
            <a:pPr marL="342900" lvl="0" indent="-274319" algn="l" rtl="0">
              <a:spcBef>
                <a:spcPts val="480"/>
              </a:spcBef>
              <a:spcAft>
                <a:spcPts val="0"/>
              </a:spcAft>
              <a:buSzPts val="1824"/>
              <a:buChar char="🞇"/>
            </a:pPr>
            <a:r>
              <a:rPr lang="en-US" b="1" dirty="0"/>
              <a:t>Rest of the cases are similar to that given for doubly linked lists. </a:t>
            </a:r>
            <a:endParaRPr b="1" dirty="0"/>
          </a:p>
          <a:p>
            <a:pPr marL="342900" lvl="0" indent="-274319" algn="l" rtl="0">
              <a:spcBef>
                <a:spcPts val="480"/>
              </a:spcBef>
              <a:spcAft>
                <a:spcPts val="0"/>
              </a:spcAft>
              <a:buSzPts val="1824"/>
              <a:buChar char="🞇"/>
            </a:pPr>
            <a:r>
              <a:rPr lang="en-US" b="1" dirty="0"/>
              <a:t>Case 1: The new node is inserted at the beginning. </a:t>
            </a:r>
            <a:endParaRPr b="1" dirty="0"/>
          </a:p>
          <a:p>
            <a:pPr marL="342900" lvl="0" indent="-274319" algn="l" rtl="0">
              <a:spcBef>
                <a:spcPts val="480"/>
              </a:spcBef>
              <a:spcAft>
                <a:spcPts val="0"/>
              </a:spcAft>
              <a:buSzPts val="1824"/>
              <a:buChar char="🞇"/>
            </a:pPr>
            <a:r>
              <a:rPr lang="en-US" b="1" dirty="0"/>
              <a:t>Case 2: The new node is inserted at the end. </a:t>
            </a:r>
            <a:endParaRPr dirty="0"/>
          </a:p>
        </p:txBody>
      </p:sp>
      <p:sp>
        <p:nvSpPr>
          <p:cNvPr id="1182" name="Google Shape;1182;p1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93</a:t>
            </a:fld>
            <a:endParaRPr/>
          </a:p>
        </p:txBody>
      </p:sp>
      <p:sp>
        <p:nvSpPr>
          <p:cNvPr id="1183" name="Google Shape;1183;p1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1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190" name="Google Shape;1190;p113"/>
          <p:cNvSpPr txBox="1">
            <a:spLocks noGrp="1"/>
          </p:cNvSpPr>
          <p:nvPr>
            <p:ph type="body" idx="1"/>
          </p:nvPr>
        </p:nvSpPr>
        <p:spPr>
          <a:xfrm>
            <a:off x="566928" y="914400"/>
            <a:ext cx="8247888" cy="1545336"/>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276"/>
              <a:buChar char="🞇"/>
            </a:pPr>
            <a:r>
              <a:rPr lang="en-US" sz="2600" b="1" dirty="0"/>
              <a:t>Inserting a Node at the Beginning of a Circular Doubly Linked List </a:t>
            </a:r>
            <a:endParaRPr sz="2600" b="1" dirty="0"/>
          </a:p>
          <a:p>
            <a:pPr marL="342900" lvl="0" indent="-274320" algn="l" rtl="0">
              <a:lnSpc>
                <a:spcPct val="80000"/>
              </a:lnSpc>
              <a:spcBef>
                <a:spcPts val="336"/>
              </a:spcBef>
              <a:spcAft>
                <a:spcPts val="0"/>
              </a:spcAft>
              <a:buSzPts val="1276"/>
              <a:buChar char="🞇"/>
            </a:pPr>
            <a:r>
              <a:rPr lang="en-US" sz="1679" b="1" dirty="0"/>
              <a:t>Consider the circular doubly linked list shown in Fig. 6.57. </a:t>
            </a:r>
            <a:endParaRPr sz="1679" b="1" dirty="0"/>
          </a:p>
          <a:p>
            <a:pPr marL="342900" lvl="0" indent="-274320" algn="l" rtl="0">
              <a:lnSpc>
                <a:spcPct val="80000"/>
              </a:lnSpc>
              <a:spcBef>
                <a:spcPts val="336"/>
              </a:spcBef>
              <a:spcAft>
                <a:spcPts val="0"/>
              </a:spcAft>
              <a:buSzPts val="1276"/>
              <a:buChar char="🞇"/>
            </a:pPr>
            <a:r>
              <a:rPr lang="en-US" sz="1679" b="1" dirty="0"/>
              <a:t>Suppose we want to add a new node with data 9 as the first node of the list. </a:t>
            </a:r>
            <a:endParaRPr sz="1679" b="1" dirty="0"/>
          </a:p>
          <a:p>
            <a:pPr marL="342900" lvl="0" indent="-274320" algn="l" rtl="0">
              <a:lnSpc>
                <a:spcPct val="80000"/>
              </a:lnSpc>
              <a:spcBef>
                <a:spcPts val="336"/>
              </a:spcBef>
              <a:spcAft>
                <a:spcPts val="0"/>
              </a:spcAft>
              <a:buSzPts val="1276"/>
              <a:buChar char="🞇"/>
            </a:pPr>
            <a:r>
              <a:rPr lang="en-US" sz="1679" b="1" dirty="0"/>
              <a:t>Then, the following changes will be done in the linked list.</a:t>
            </a:r>
            <a:endParaRPr dirty="0"/>
          </a:p>
        </p:txBody>
      </p:sp>
      <p:sp>
        <p:nvSpPr>
          <p:cNvPr id="1191" name="Google Shape;1191;p1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94</a:t>
            </a:fld>
            <a:endParaRPr/>
          </a:p>
        </p:txBody>
      </p:sp>
      <p:sp>
        <p:nvSpPr>
          <p:cNvPr id="1192" name="Google Shape;1192;p1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93" name="Google Shape;1193;p113"/>
          <p:cNvPicPr preferRelativeResize="0"/>
          <p:nvPr/>
        </p:nvPicPr>
        <p:blipFill rotWithShape="1">
          <a:blip r:embed="rId3">
            <a:alphaModFix/>
          </a:blip>
          <a:srcRect/>
          <a:stretch/>
        </p:blipFill>
        <p:spPr>
          <a:xfrm>
            <a:off x="1258196" y="2423160"/>
            <a:ext cx="6781800" cy="3872756"/>
          </a:xfrm>
          <a:prstGeom prst="rect">
            <a:avLst/>
          </a:prstGeom>
          <a:noFill/>
          <a:ln>
            <a:noFill/>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pic>
        <p:nvPicPr>
          <p:cNvPr id="6" name="Google Shape;1212;p115"/>
          <p:cNvPicPr preferRelativeResize="0"/>
          <p:nvPr/>
        </p:nvPicPr>
        <p:blipFill rotWithShape="1">
          <a:blip r:embed="rId3">
            <a:alphaModFix/>
          </a:blip>
          <a:srcRect/>
          <a:stretch/>
        </p:blipFill>
        <p:spPr>
          <a:xfrm>
            <a:off x="4351421" y="2724224"/>
            <a:ext cx="4359442" cy="3716041"/>
          </a:xfrm>
          <a:prstGeom prst="rect">
            <a:avLst/>
          </a:prstGeom>
          <a:noFill/>
          <a:ln>
            <a:noFill/>
          </a:ln>
        </p:spPr>
      </p:pic>
      <p:sp>
        <p:nvSpPr>
          <p:cNvPr id="1199" name="Google Shape;1199;p1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00" name="Google Shape;1200;p114"/>
          <p:cNvSpPr txBox="1">
            <a:spLocks noGrp="1"/>
          </p:cNvSpPr>
          <p:nvPr>
            <p:ph type="body" idx="1"/>
          </p:nvPr>
        </p:nvSpPr>
        <p:spPr>
          <a:xfrm>
            <a:off x="724796" y="914400"/>
            <a:ext cx="7848600" cy="3043989"/>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000" b="1" dirty="0"/>
              <a:t>Figure 6.58 shows the algorithm to insert a new node at the beginning of a circular doubly linked list. </a:t>
            </a:r>
            <a:endParaRPr sz="2000" b="1" dirty="0"/>
          </a:p>
          <a:p>
            <a:pPr marL="342900" lvl="0" indent="-274319" algn="l" rtl="0">
              <a:lnSpc>
                <a:spcPct val="80000"/>
              </a:lnSpc>
              <a:spcBef>
                <a:spcPts val="444"/>
              </a:spcBef>
              <a:spcAft>
                <a:spcPts val="0"/>
              </a:spcAft>
              <a:buSzPts val="1687"/>
              <a:buChar char="🞇"/>
            </a:pPr>
            <a:r>
              <a:rPr lang="tr-TR" sz="2000" b="1" dirty="0" smtClean="0"/>
              <a:t>N</a:t>
            </a:r>
            <a:r>
              <a:rPr lang="en-US" sz="2000" b="1" dirty="0" err="1" smtClean="0"/>
              <a:t>ext</a:t>
            </a:r>
            <a:r>
              <a:rPr lang="en-US" sz="2000" b="1" dirty="0" smtClean="0"/>
              <a:t> part</a:t>
            </a:r>
            <a:r>
              <a:rPr lang="tr-TR" sz="2000" b="1" dirty="0" smtClean="0"/>
              <a:t> of </a:t>
            </a:r>
            <a:r>
              <a:rPr lang="tr-TR" sz="2000" b="1" dirty="0" err="1" smtClean="0"/>
              <a:t>the</a:t>
            </a:r>
            <a:r>
              <a:rPr lang="tr-TR" sz="2000" b="1" dirty="0" smtClean="0"/>
              <a:t> </a:t>
            </a:r>
            <a:r>
              <a:rPr lang="tr-TR" sz="2000" b="1" dirty="0" err="1" smtClean="0"/>
              <a:t>new</a:t>
            </a:r>
            <a:r>
              <a:rPr lang="tr-TR" sz="2000" b="1" dirty="0" smtClean="0"/>
              <a:t> </a:t>
            </a:r>
            <a:r>
              <a:rPr lang="tr-TR" sz="2000" b="1" dirty="0" err="1" smtClean="0"/>
              <a:t>node</a:t>
            </a:r>
            <a:r>
              <a:rPr lang="en-US" sz="2000" b="1" dirty="0" smtClean="0"/>
              <a:t> </a:t>
            </a:r>
            <a:r>
              <a:rPr lang="en-US" sz="2000" b="1" dirty="0"/>
              <a:t>is initialized with the address of the first node of the list, which is stored in START. </a:t>
            </a:r>
            <a:endParaRPr sz="2000" b="1" dirty="0"/>
          </a:p>
          <a:p>
            <a:pPr marL="342900" lvl="0" indent="-274319" algn="l" rtl="0">
              <a:lnSpc>
                <a:spcPct val="80000"/>
              </a:lnSpc>
              <a:spcBef>
                <a:spcPts val="444"/>
              </a:spcBef>
              <a:spcAft>
                <a:spcPts val="0"/>
              </a:spcAft>
              <a:buSzPts val="1687"/>
              <a:buChar char="🞇"/>
            </a:pPr>
            <a:r>
              <a:rPr lang="en-US" sz="2000" b="1" dirty="0"/>
              <a:t>Now since the new node is added as the first node of the list, it will now be known as the START node, that is, the START pointer variable will now hold the address of NEW_NODE. </a:t>
            </a:r>
            <a:endParaRPr sz="2000" b="1" dirty="0"/>
          </a:p>
        </p:txBody>
      </p:sp>
      <p:sp>
        <p:nvSpPr>
          <p:cNvPr id="1201" name="Google Shape;1201;p1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95</a:t>
            </a:fld>
            <a:endParaRPr/>
          </a:p>
        </p:txBody>
      </p:sp>
      <p:sp>
        <p:nvSpPr>
          <p:cNvPr id="1202" name="Google Shape;1202;p1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7" name="Google Shape;1200;p114"/>
          <p:cNvSpPr txBox="1">
            <a:spLocks/>
          </p:cNvSpPr>
          <p:nvPr/>
        </p:nvSpPr>
        <p:spPr>
          <a:xfrm>
            <a:off x="729916" y="2984689"/>
            <a:ext cx="3489158" cy="30439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15468" algn="l" rtl="0">
              <a:lnSpc>
                <a:spcPct val="100000"/>
              </a:lnSpc>
              <a:spcBef>
                <a:spcPts val="360"/>
              </a:spcBef>
              <a:spcAft>
                <a:spcPts val="0"/>
              </a:spcAft>
              <a:buClr>
                <a:schemeClr val="accent1"/>
              </a:buClr>
              <a:buSzPts val="1368"/>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15468" algn="l" rtl="0">
              <a:lnSpc>
                <a:spcPct val="100000"/>
              </a:lnSpc>
              <a:spcBef>
                <a:spcPts val="360"/>
              </a:spcBef>
              <a:spcAft>
                <a:spcPts val="0"/>
              </a:spcAft>
              <a:buClr>
                <a:schemeClr val="accent1"/>
              </a:buClr>
              <a:buSzPts val="1368"/>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15467" algn="l" rtl="0">
              <a:lnSpc>
                <a:spcPct val="100000"/>
              </a:lnSpc>
              <a:spcBef>
                <a:spcPts val="360"/>
              </a:spcBef>
              <a:spcAft>
                <a:spcPts val="0"/>
              </a:spcAft>
              <a:buClr>
                <a:schemeClr val="accent1"/>
              </a:buClr>
              <a:buSzPts val="1368"/>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15467" algn="l" rtl="0">
              <a:lnSpc>
                <a:spcPct val="100000"/>
              </a:lnSpc>
              <a:spcBef>
                <a:spcPts val="360"/>
              </a:spcBef>
              <a:spcAft>
                <a:spcPts val="0"/>
              </a:spcAft>
              <a:buClr>
                <a:schemeClr val="accent1"/>
              </a:buClr>
              <a:buSzPts val="1368"/>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marL="342900" indent="-274319">
              <a:lnSpc>
                <a:spcPct val="80000"/>
              </a:lnSpc>
              <a:spcBef>
                <a:spcPts val="444"/>
              </a:spcBef>
              <a:buSzPts val="1687"/>
            </a:pPr>
            <a:r>
              <a:rPr lang="en-US" sz="2000" b="1" dirty="0" smtClean="0"/>
              <a:t>Since it is a circular doubly linked list, the PREV field of the NEW_NODE is set to contain the address of the last node. </a:t>
            </a:r>
            <a:endParaRPr lang="en-US" sz="2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024" y="5111414"/>
            <a:ext cx="30670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1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19" name="Google Shape;1219;p116"/>
          <p:cNvSpPr txBox="1">
            <a:spLocks noGrp="1"/>
          </p:cNvSpPr>
          <p:nvPr>
            <p:ph type="body" idx="1"/>
          </p:nvPr>
        </p:nvSpPr>
        <p:spPr>
          <a:xfrm>
            <a:off x="724796" y="914400"/>
            <a:ext cx="7848600" cy="2084832"/>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b="1" dirty="0"/>
              <a:t>Inserting a Node at the End of a Circular Doubly Linked List </a:t>
            </a:r>
            <a:endParaRPr b="1" dirty="0"/>
          </a:p>
          <a:p>
            <a:pPr marL="342900" lvl="0" indent="-274320" algn="l" rtl="0">
              <a:lnSpc>
                <a:spcPct val="80000"/>
              </a:lnSpc>
              <a:spcBef>
                <a:spcPts val="408"/>
              </a:spcBef>
              <a:spcAft>
                <a:spcPts val="0"/>
              </a:spcAft>
              <a:buSzPts val="1550"/>
              <a:buChar char="🞇"/>
            </a:pPr>
            <a:r>
              <a:rPr lang="en-US" sz="2040" b="1" dirty="0"/>
              <a:t>Consider the circular doubly linked list shown in Fig. 6.59.</a:t>
            </a:r>
            <a:endParaRPr sz="2040" b="1" dirty="0"/>
          </a:p>
          <a:p>
            <a:pPr marL="342900" lvl="0" indent="-274320" algn="l" rtl="0">
              <a:lnSpc>
                <a:spcPct val="80000"/>
              </a:lnSpc>
              <a:spcBef>
                <a:spcPts val="408"/>
              </a:spcBef>
              <a:spcAft>
                <a:spcPts val="0"/>
              </a:spcAft>
              <a:buSzPts val="1550"/>
              <a:buChar char="🞇"/>
            </a:pPr>
            <a:r>
              <a:rPr lang="en-US" sz="2040" b="1" dirty="0"/>
              <a:t>Suppose we want to add a new node with data 9 as the last node of the list. </a:t>
            </a:r>
            <a:endParaRPr sz="2040" b="1" dirty="0"/>
          </a:p>
          <a:p>
            <a:pPr marL="342900" lvl="0" indent="-274320" algn="l" rtl="0">
              <a:lnSpc>
                <a:spcPct val="80000"/>
              </a:lnSpc>
              <a:spcBef>
                <a:spcPts val="408"/>
              </a:spcBef>
              <a:spcAft>
                <a:spcPts val="0"/>
              </a:spcAft>
              <a:buSzPts val="1550"/>
              <a:buChar char="🞇"/>
            </a:pPr>
            <a:r>
              <a:rPr lang="en-US" sz="2040" b="1" dirty="0"/>
              <a:t>Then the following changes will be done in the linked list.</a:t>
            </a:r>
            <a:endParaRPr dirty="0"/>
          </a:p>
        </p:txBody>
      </p:sp>
      <p:sp>
        <p:nvSpPr>
          <p:cNvPr id="1220" name="Google Shape;1220;p1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96</a:t>
            </a:fld>
            <a:endParaRPr/>
          </a:p>
        </p:txBody>
      </p:sp>
      <p:sp>
        <p:nvSpPr>
          <p:cNvPr id="1221" name="Google Shape;1221;p1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22" name="Google Shape;1222;p116"/>
          <p:cNvPicPr preferRelativeResize="0"/>
          <p:nvPr/>
        </p:nvPicPr>
        <p:blipFill rotWithShape="1">
          <a:blip r:embed="rId3">
            <a:alphaModFix/>
          </a:blip>
          <a:srcRect/>
          <a:stretch/>
        </p:blipFill>
        <p:spPr>
          <a:xfrm>
            <a:off x="1314450" y="3071241"/>
            <a:ext cx="6762750" cy="3228975"/>
          </a:xfrm>
          <a:prstGeom prst="rect">
            <a:avLst/>
          </a:prstGeom>
          <a:noFill/>
          <a:ln>
            <a:noFill/>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pic>
        <p:nvPicPr>
          <p:cNvPr id="1232" name="Google Shape;1232;p117"/>
          <p:cNvPicPr preferRelativeResize="0"/>
          <p:nvPr/>
        </p:nvPicPr>
        <p:blipFill rotWithShape="1">
          <a:blip r:embed="rId3">
            <a:alphaModFix/>
          </a:blip>
          <a:srcRect/>
          <a:stretch/>
        </p:blipFill>
        <p:spPr>
          <a:xfrm>
            <a:off x="939367" y="3110555"/>
            <a:ext cx="4005613" cy="3362434"/>
          </a:xfrm>
          <a:prstGeom prst="rect">
            <a:avLst/>
          </a:prstGeom>
          <a:noFill/>
          <a:ln>
            <a:noFill/>
          </a:ln>
        </p:spPr>
      </p:pic>
      <p:sp>
        <p:nvSpPr>
          <p:cNvPr id="1228" name="Google Shape;1228;p1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29" name="Google Shape;1229;p117"/>
          <p:cNvSpPr txBox="1">
            <a:spLocks noGrp="1"/>
          </p:cNvSpPr>
          <p:nvPr>
            <p:ph type="body" idx="1"/>
          </p:nvPr>
        </p:nvSpPr>
        <p:spPr>
          <a:xfrm>
            <a:off x="724796" y="914400"/>
            <a:ext cx="7848600" cy="2667000"/>
          </a:xfrm>
          <a:prstGeom prst="rect">
            <a:avLst/>
          </a:prstGeom>
          <a:noFill/>
          <a:ln>
            <a:noFill/>
          </a:ln>
        </p:spPr>
        <p:txBody>
          <a:bodyPr spcFirstLastPara="1" wrap="square" lIns="91425" tIns="45700" rIns="91425" bIns="45700" anchor="t" anchorCtr="0">
            <a:noAutofit/>
          </a:bodyPr>
          <a:lstStyle/>
          <a:p>
            <a:pPr marL="342900" lvl="0" indent="-274320" algn="l" rtl="0">
              <a:lnSpc>
                <a:spcPct val="80000"/>
              </a:lnSpc>
              <a:spcBef>
                <a:spcPts val="336"/>
              </a:spcBef>
              <a:spcAft>
                <a:spcPts val="0"/>
              </a:spcAft>
              <a:buSzPts val="1276"/>
              <a:buChar char="🞇"/>
            </a:pPr>
            <a:r>
              <a:rPr lang="en-US" sz="1800" b="1" dirty="0" smtClean="0"/>
              <a:t>Figure </a:t>
            </a:r>
            <a:r>
              <a:rPr lang="en-US" sz="1800" b="1" dirty="0"/>
              <a:t>6.60 shows the algorithm to insert a new node at the end of a circular doubly linked list. </a:t>
            </a:r>
            <a:endParaRPr sz="1800" b="1" dirty="0"/>
          </a:p>
          <a:p>
            <a:pPr marL="342900" lvl="0" indent="-274320" algn="l" rtl="0">
              <a:lnSpc>
                <a:spcPct val="80000"/>
              </a:lnSpc>
              <a:spcBef>
                <a:spcPts val="336"/>
              </a:spcBef>
              <a:spcAft>
                <a:spcPts val="0"/>
              </a:spcAft>
              <a:buSzPts val="1276"/>
              <a:buChar char="🞇"/>
            </a:pPr>
            <a:r>
              <a:rPr lang="en-US" sz="1800" b="1" dirty="0"/>
              <a:t>In Step 6, we take a pointer variable PTR and initialize it with START.</a:t>
            </a:r>
            <a:endParaRPr sz="1800" b="1" dirty="0"/>
          </a:p>
          <a:p>
            <a:pPr marL="342900" lvl="0" indent="-274320" algn="l" rtl="0">
              <a:lnSpc>
                <a:spcPct val="80000"/>
              </a:lnSpc>
              <a:spcBef>
                <a:spcPts val="336"/>
              </a:spcBef>
              <a:spcAft>
                <a:spcPts val="0"/>
              </a:spcAft>
              <a:buSzPts val="1276"/>
              <a:buChar char="🞇"/>
            </a:pPr>
            <a:r>
              <a:rPr lang="en-US" sz="1800" b="1" dirty="0"/>
              <a:t>That is, PTR now points to the first node of the linked list. In the while loop, we traverse through the linked list to reach the last node. </a:t>
            </a:r>
            <a:endParaRPr sz="1800" b="1" dirty="0"/>
          </a:p>
          <a:p>
            <a:pPr marL="342900" lvl="0" indent="-274320" algn="l" rtl="0">
              <a:lnSpc>
                <a:spcPct val="80000"/>
              </a:lnSpc>
              <a:spcBef>
                <a:spcPts val="336"/>
              </a:spcBef>
              <a:spcAft>
                <a:spcPts val="0"/>
              </a:spcAft>
              <a:buSzPts val="1276"/>
              <a:buChar char="🞇"/>
            </a:pPr>
            <a:r>
              <a:rPr lang="en-US" sz="1800" b="1" dirty="0"/>
              <a:t>Once we reach the last node, in Step 9, we change the NEXT pointer of the last node to store the address of the new node. </a:t>
            </a:r>
            <a:endParaRPr sz="1800" b="1" dirty="0"/>
          </a:p>
          <a:p>
            <a:pPr marL="342900" lvl="0" indent="-274320" algn="l" rtl="0">
              <a:lnSpc>
                <a:spcPct val="80000"/>
              </a:lnSpc>
              <a:spcBef>
                <a:spcPts val="336"/>
              </a:spcBef>
              <a:spcAft>
                <a:spcPts val="0"/>
              </a:spcAft>
              <a:buSzPts val="1276"/>
              <a:buChar char="🞇"/>
            </a:pPr>
            <a:r>
              <a:rPr lang="en-US" sz="1800" b="1" dirty="0"/>
              <a:t>The PREV field of the NEW_NODE will be set so that it points to the node pointed by PTR (now the second last node of the list). </a:t>
            </a:r>
            <a:endParaRPr sz="1800" dirty="0"/>
          </a:p>
        </p:txBody>
      </p:sp>
      <p:sp>
        <p:nvSpPr>
          <p:cNvPr id="1230" name="Google Shape;1230;p1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97</a:t>
            </a:fld>
            <a:endParaRPr/>
          </a:p>
        </p:txBody>
      </p:sp>
      <p:sp>
        <p:nvSpPr>
          <p:cNvPr id="1231" name="Google Shape;1231;p117"/>
          <p:cNvSpPr txBox="1">
            <a:spLocks noGrp="1"/>
          </p:cNvSpPr>
          <p:nvPr>
            <p:ph type="ftr" idx="11"/>
          </p:nvPr>
        </p:nvSpPr>
        <p:spPr>
          <a:xfrm>
            <a:off x="5133474" y="6533147"/>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049" y="4702593"/>
            <a:ext cx="30575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1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39" name="Google Shape;1239;p118"/>
          <p:cNvSpPr txBox="1">
            <a:spLocks noGrp="1"/>
          </p:cNvSpPr>
          <p:nvPr>
            <p:ph type="body" idx="1"/>
          </p:nvPr>
        </p:nvSpPr>
        <p:spPr>
          <a:xfrm>
            <a:off x="724796" y="914400"/>
            <a:ext cx="7848600" cy="2235853"/>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b="1" dirty="0"/>
              <a:t>Deleting the First Node from a Circular Doubly Linked List </a:t>
            </a:r>
            <a:endParaRPr b="1" dirty="0"/>
          </a:p>
          <a:p>
            <a:pPr marL="342900" lvl="0" indent="-274319" algn="l" rtl="0">
              <a:lnSpc>
                <a:spcPct val="80000"/>
              </a:lnSpc>
              <a:spcBef>
                <a:spcPts val="444"/>
              </a:spcBef>
              <a:spcAft>
                <a:spcPts val="0"/>
              </a:spcAft>
              <a:buSzPts val="1687"/>
              <a:buChar char="🞇"/>
            </a:pPr>
            <a:r>
              <a:rPr lang="en-US" sz="2220" b="1" dirty="0"/>
              <a:t>Consider the circular doubly linked list shown in Fig. 6.61. </a:t>
            </a:r>
            <a:endParaRPr sz="2220" b="1" dirty="0"/>
          </a:p>
          <a:p>
            <a:pPr marL="342900" lvl="0" indent="-274319" algn="l" rtl="0">
              <a:lnSpc>
                <a:spcPct val="80000"/>
              </a:lnSpc>
              <a:spcBef>
                <a:spcPts val="444"/>
              </a:spcBef>
              <a:spcAft>
                <a:spcPts val="0"/>
              </a:spcAft>
              <a:buSzPts val="1687"/>
              <a:buChar char="🞇"/>
            </a:pPr>
            <a:r>
              <a:rPr lang="en-US" sz="2220" b="1" dirty="0"/>
              <a:t>When we want to delete a node from the beginning of the list, then the following changes will be done in the linked list. </a:t>
            </a:r>
            <a:endParaRPr dirty="0"/>
          </a:p>
        </p:txBody>
      </p:sp>
      <p:sp>
        <p:nvSpPr>
          <p:cNvPr id="1240" name="Google Shape;1240;p1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98</a:t>
            </a:fld>
            <a:endParaRPr/>
          </a:p>
        </p:txBody>
      </p:sp>
      <p:sp>
        <p:nvSpPr>
          <p:cNvPr id="1241" name="Google Shape;1241;p1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42" name="Google Shape;1242;p118"/>
          <p:cNvPicPr preferRelativeResize="0"/>
          <p:nvPr/>
        </p:nvPicPr>
        <p:blipFill rotWithShape="1">
          <a:blip r:embed="rId3">
            <a:alphaModFix/>
          </a:blip>
          <a:srcRect/>
          <a:stretch/>
        </p:blipFill>
        <p:spPr>
          <a:xfrm>
            <a:off x="1238250" y="3150254"/>
            <a:ext cx="6762750" cy="3174346"/>
          </a:xfrm>
          <a:prstGeom prst="rect">
            <a:avLst/>
          </a:prstGeom>
          <a:noFill/>
          <a:ln>
            <a:noFill/>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1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49" name="Google Shape;1249;p119"/>
          <p:cNvSpPr txBox="1">
            <a:spLocks noGrp="1"/>
          </p:cNvSpPr>
          <p:nvPr>
            <p:ph type="body" idx="1"/>
          </p:nvPr>
        </p:nvSpPr>
        <p:spPr>
          <a:xfrm>
            <a:off x="724796" y="914400"/>
            <a:ext cx="7848600" cy="2235853"/>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b="1" dirty="0"/>
              <a:t>Deleting the Last Node from a Circular Doubly Linked List </a:t>
            </a:r>
            <a:endParaRPr b="1" dirty="0"/>
          </a:p>
          <a:p>
            <a:pPr marL="342900" lvl="0" indent="-274319" algn="l" rtl="0">
              <a:lnSpc>
                <a:spcPct val="80000"/>
              </a:lnSpc>
              <a:spcBef>
                <a:spcPts val="444"/>
              </a:spcBef>
              <a:spcAft>
                <a:spcPts val="0"/>
              </a:spcAft>
              <a:buSzPts val="1687"/>
              <a:buChar char="🞇"/>
            </a:pPr>
            <a:r>
              <a:rPr lang="en-US" sz="2220" b="1" dirty="0"/>
              <a:t>Consider the circular doubly linked list shown in Fig. 6.63. </a:t>
            </a:r>
            <a:endParaRPr sz="2220" b="1" dirty="0"/>
          </a:p>
          <a:p>
            <a:pPr marL="342900" lvl="0" indent="-274319" algn="l" rtl="0">
              <a:lnSpc>
                <a:spcPct val="80000"/>
              </a:lnSpc>
              <a:spcBef>
                <a:spcPts val="444"/>
              </a:spcBef>
              <a:spcAft>
                <a:spcPts val="0"/>
              </a:spcAft>
              <a:buSzPts val="1687"/>
              <a:buChar char="🞇"/>
            </a:pPr>
            <a:r>
              <a:rPr lang="en-US" sz="2220" b="1" dirty="0"/>
              <a:t>Suppose we want to delete the last node from the linked list, then the following changes will be done in the linked list.</a:t>
            </a:r>
            <a:endParaRPr dirty="0"/>
          </a:p>
        </p:txBody>
      </p:sp>
      <p:sp>
        <p:nvSpPr>
          <p:cNvPr id="1250" name="Google Shape;1250;p1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99</a:t>
            </a:fld>
            <a:endParaRPr/>
          </a:p>
        </p:txBody>
      </p:sp>
      <p:sp>
        <p:nvSpPr>
          <p:cNvPr id="1251" name="Google Shape;1251;p1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52" name="Google Shape;1252;p119"/>
          <p:cNvPicPr preferRelativeResize="0"/>
          <p:nvPr/>
        </p:nvPicPr>
        <p:blipFill rotWithShape="1">
          <a:blip r:embed="rId3">
            <a:alphaModFix/>
          </a:blip>
          <a:srcRect/>
          <a:stretch/>
        </p:blipFill>
        <p:spPr>
          <a:xfrm>
            <a:off x="990600" y="3065027"/>
            <a:ext cx="7096125" cy="3201661"/>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8613</Words>
  <Application>Microsoft Office PowerPoint</Application>
  <PresentationFormat>On-screen Show (4:3)</PresentationFormat>
  <Paragraphs>945</Paragraphs>
  <Slides>108</Slides>
  <Notes>108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Calibri</vt:lpstr>
      <vt:lpstr>Century Gothic</vt:lpstr>
      <vt:lpstr>Arial</vt:lpstr>
      <vt:lpstr>Noto Sans Symbols</vt:lpstr>
      <vt:lpstr>Austin</vt:lpstr>
      <vt:lpstr>COM2067/ COM267</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Header Linked Lists</vt:lpstr>
      <vt:lpstr>Header Linked Lists</vt:lpstr>
      <vt:lpstr>Multi-Linked Lists</vt:lpstr>
      <vt:lpstr>Multi-Linked Lists</vt:lpstr>
      <vt:lpstr>Applications of Linked Lists</vt:lpstr>
      <vt:lpstr>Applications of Linked Lists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34</cp:revision>
  <dcterms:created xsi:type="dcterms:W3CDTF">2006-08-16T00:00:00Z</dcterms:created>
  <dcterms:modified xsi:type="dcterms:W3CDTF">2022-10-19T17:56:27Z</dcterms:modified>
</cp:coreProperties>
</file>