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657DA-E09E-683F-1ADB-7516BCD017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3503FB8B-F7E8-0C94-268F-9B1F6C9D9A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021EBFE0-6F41-32C9-01F4-0C919520DEEC}"/>
              </a:ext>
            </a:extLst>
          </p:cNvPr>
          <p:cNvSpPr>
            <a:spLocks noGrp="1"/>
          </p:cNvSpPr>
          <p:nvPr>
            <p:ph type="dt" sz="half" idx="10"/>
          </p:nvPr>
        </p:nvSpPr>
        <p:spPr/>
        <p:txBody>
          <a:bodyPr/>
          <a:lstStyle/>
          <a:p>
            <a:fld id="{B3C33E61-29D7-4CF9-9DA2-A7947F411B9F}" type="datetimeFigureOut">
              <a:rPr lang="tr-TR" smtClean="0"/>
              <a:t>19.03.2023</a:t>
            </a:fld>
            <a:endParaRPr lang="tr-TR"/>
          </a:p>
        </p:txBody>
      </p:sp>
      <p:sp>
        <p:nvSpPr>
          <p:cNvPr id="5" name="Footer Placeholder 4">
            <a:extLst>
              <a:ext uri="{FF2B5EF4-FFF2-40B4-BE49-F238E27FC236}">
                <a16:creationId xmlns:a16="http://schemas.microsoft.com/office/drawing/2014/main" id="{F519ED90-204C-652C-49F0-34675E712493}"/>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29AE9A2B-596A-F997-79C2-AFEC6A143D59}"/>
              </a:ext>
            </a:extLst>
          </p:cNvPr>
          <p:cNvSpPr>
            <a:spLocks noGrp="1"/>
          </p:cNvSpPr>
          <p:nvPr>
            <p:ph type="sldNum" sz="quarter" idx="12"/>
          </p:nvPr>
        </p:nvSpPr>
        <p:spPr/>
        <p:txBody>
          <a:bodyPr/>
          <a:lstStyle/>
          <a:p>
            <a:fld id="{28FB3829-FDC6-4D9D-88AA-EB96C8029622}" type="slidenum">
              <a:rPr lang="tr-TR" smtClean="0"/>
              <a:t>‹#›</a:t>
            </a:fld>
            <a:endParaRPr lang="tr-TR"/>
          </a:p>
        </p:txBody>
      </p:sp>
    </p:spTree>
    <p:extLst>
      <p:ext uri="{BB962C8B-B14F-4D97-AF65-F5344CB8AC3E}">
        <p14:creationId xmlns:p14="http://schemas.microsoft.com/office/powerpoint/2010/main" val="1369264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5C19F-3A89-889B-D695-6B4E441EF6E6}"/>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A160F8B9-953B-BAB8-4702-1791A0E416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D3897955-6472-63ED-E9ED-A731A98D3D10}"/>
              </a:ext>
            </a:extLst>
          </p:cNvPr>
          <p:cNvSpPr>
            <a:spLocks noGrp="1"/>
          </p:cNvSpPr>
          <p:nvPr>
            <p:ph type="dt" sz="half" idx="10"/>
          </p:nvPr>
        </p:nvSpPr>
        <p:spPr/>
        <p:txBody>
          <a:bodyPr/>
          <a:lstStyle/>
          <a:p>
            <a:fld id="{B3C33E61-29D7-4CF9-9DA2-A7947F411B9F}" type="datetimeFigureOut">
              <a:rPr lang="tr-TR" smtClean="0"/>
              <a:t>19.03.2023</a:t>
            </a:fld>
            <a:endParaRPr lang="tr-TR"/>
          </a:p>
        </p:txBody>
      </p:sp>
      <p:sp>
        <p:nvSpPr>
          <p:cNvPr id="5" name="Footer Placeholder 4">
            <a:extLst>
              <a:ext uri="{FF2B5EF4-FFF2-40B4-BE49-F238E27FC236}">
                <a16:creationId xmlns:a16="http://schemas.microsoft.com/office/drawing/2014/main" id="{22425A0C-AE8A-985C-A50F-2FDD1A5C3A21}"/>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3A363E3-43BF-4F6B-8CEC-51A030C7222C}"/>
              </a:ext>
            </a:extLst>
          </p:cNvPr>
          <p:cNvSpPr>
            <a:spLocks noGrp="1"/>
          </p:cNvSpPr>
          <p:nvPr>
            <p:ph type="sldNum" sz="quarter" idx="12"/>
          </p:nvPr>
        </p:nvSpPr>
        <p:spPr/>
        <p:txBody>
          <a:bodyPr/>
          <a:lstStyle/>
          <a:p>
            <a:fld id="{28FB3829-FDC6-4D9D-88AA-EB96C8029622}" type="slidenum">
              <a:rPr lang="tr-TR" smtClean="0"/>
              <a:t>‹#›</a:t>
            </a:fld>
            <a:endParaRPr lang="tr-TR"/>
          </a:p>
        </p:txBody>
      </p:sp>
    </p:spTree>
    <p:extLst>
      <p:ext uri="{BB962C8B-B14F-4D97-AF65-F5344CB8AC3E}">
        <p14:creationId xmlns:p14="http://schemas.microsoft.com/office/powerpoint/2010/main" val="1735497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3B8CD4-727C-5BA1-4CA5-CC5A3EAD61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3A4C9B76-50C0-0FC0-5BDD-1A1F99866B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C13B7B47-ACB5-704C-1606-F9E04950F429}"/>
              </a:ext>
            </a:extLst>
          </p:cNvPr>
          <p:cNvSpPr>
            <a:spLocks noGrp="1"/>
          </p:cNvSpPr>
          <p:nvPr>
            <p:ph type="dt" sz="half" idx="10"/>
          </p:nvPr>
        </p:nvSpPr>
        <p:spPr/>
        <p:txBody>
          <a:bodyPr/>
          <a:lstStyle/>
          <a:p>
            <a:fld id="{B3C33E61-29D7-4CF9-9DA2-A7947F411B9F}" type="datetimeFigureOut">
              <a:rPr lang="tr-TR" smtClean="0"/>
              <a:t>19.03.2023</a:t>
            </a:fld>
            <a:endParaRPr lang="tr-TR"/>
          </a:p>
        </p:txBody>
      </p:sp>
      <p:sp>
        <p:nvSpPr>
          <p:cNvPr id="5" name="Footer Placeholder 4">
            <a:extLst>
              <a:ext uri="{FF2B5EF4-FFF2-40B4-BE49-F238E27FC236}">
                <a16:creationId xmlns:a16="http://schemas.microsoft.com/office/drawing/2014/main" id="{8B7B96D3-9A5D-D868-7475-A6B3CEFEBC4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124ACB16-EF52-5BF9-79D8-AE35EC38DBB2}"/>
              </a:ext>
            </a:extLst>
          </p:cNvPr>
          <p:cNvSpPr>
            <a:spLocks noGrp="1"/>
          </p:cNvSpPr>
          <p:nvPr>
            <p:ph type="sldNum" sz="quarter" idx="12"/>
          </p:nvPr>
        </p:nvSpPr>
        <p:spPr/>
        <p:txBody>
          <a:bodyPr/>
          <a:lstStyle/>
          <a:p>
            <a:fld id="{28FB3829-FDC6-4D9D-88AA-EB96C8029622}" type="slidenum">
              <a:rPr lang="tr-TR" smtClean="0"/>
              <a:t>‹#›</a:t>
            </a:fld>
            <a:endParaRPr lang="tr-TR"/>
          </a:p>
        </p:txBody>
      </p:sp>
    </p:spTree>
    <p:extLst>
      <p:ext uri="{BB962C8B-B14F-4D97-AF65-F5344CB8AC3E}">
        <p14:creationId xmlns:p14="http://schemas.microsoft.com/office/powerpoint/2010/main" val="1926303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C9F7F-4B95-A895-B15C-EA09985FBEE3}"/>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AEE79EC-31AF-28D1-980F-786C2BBCF5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B40DECB4-9691-AEE8-036D-C565126FE7B8}"/>
              </a:ext>
            </a:extLst>
          </p:cNvPr>
          <p:cNvSpPr>
            <a:spLocks noGrp="1"/>
          </p:cNvSpPr>
          <p:nvPr>
            <p:ph type="dt" sz="half" idx="10"/>
          </p:nvPr>
        </p:nvSpPr>
        <p:spPr/>
        <p:txBody>
          <a:bodyPr/>
          <a:lstStyle/>
          <a:p>
            <a:fld id="{B3C33E61-29D7-4CF9-9DA2-A7947F411B9F}" type="datetimeFigureOut">
              <a:rPr lang="tr-TR" smtClean="0"/>
              <a:t>19.03.2023</a:t>
            </a:fld>
            <a:endParaRPr lang="tr-TR"/>
          </a:p>
        </p:txBody>
      </p:sp>
      <p:sp>
        <p:nvSpPr>
          <p:cNvPr id="5" name="Footer Placeholder 4">
            <a:extLst>
              <a:ext uri="{FF2B5EF4-FFF2-40B4-BE49-F238E27FC236}">
                <a16:creationId xmlns:a16="http://schemas.microsoft.com/office/drawing/2014/main" id="{0DBADBCE-FE07-73F0-E1D7-50A9F8C6E32A}"/>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6D3DC33-E014-09AB-0743-08C756F84B07}"/>
              </a:ext>
            </a:extLst>
          </p:cNvPr>
          <p:cNvSpPr>
            <a:spLocks noGrp="1"/>
          </p:cNvSpPr>
          <p:nvPr>
            <p:ph type="sldNum" sz="quarter" idx="12"/>
          </p:nvPr>
        </p:nvSpPr>
        <p:spPr/>
        <p:txBody>
          <a:bodyPr/>
          <a:lstStyle/>
          <a:p>
            <a:fld id="{28FB3829-FDC6-4D9D-88AA-EB96C8029622}" type="slidenum">
              <a:rPr lang="tr-TR" smtClean="0"/>
              <a:t>‹#›</a:t>
            </a:fld>
            <a:endParaRPr lang="tr-TR"/>
          </a:p>
        </p:txBody>
      </p:sp>
    </p:spTree>
    <p:extLst>
      <p:ext uri="{BB962C8B-B14F-4D97-AF65-F5344CB8AC3E}">
        <p14:creationId xmlns:p14="http://schemas.microsoft.com/office/powerpoint/2010/main" val="1760500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37D5A-20FE-59BB-5653-E040397E62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969F66CB-6FBC-D0CA-B9D0-6D9733B65D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A2AE07-6AE6-D28B-5C80-27BF88E26016}"/>
              </a:ext>
            </a:extLst>
          </p:cNvPr>
          <p:cNvSpPr>
            <a:spLocks noGrp="1"/>
          </p:cNvSpPr>
          <p:nvPr>
            <p:ph type="dt" sz="half" idx="10"/>
          </p:nvPr>
        </p:nvSpPr>
        <p:spPr/>
        <p:txBody>
          <a:bodyPr/>
          <a:lstStyle/>
          <a:p>
            <a:fld id="{B3C33E61-29D7-4CF9-9DA2-A7947F411B9F}" type="datetimeFigureOut">
              <a:rPr lang="tr-TR" smtClean="0"/>
              <a:t>19.03.2023</a:t>
            </a:fld>
            <a:endParaRPr lang="tr-TR"/>
          </a:p>
        </p:txBody>
      </p:sp>
      <p:sp>
        <p:nvSpPr>
          <p:cNvPr id="5" name="Footer Placeholder 4">
            <a:extLst>
              <a:ext uri="{FF2B5EF4-FFF2-40B4-BE49-F238E27FC236}">
                <a16:creationId xmlns:a16="http://schemas.microsoft.com/office/drawing/2014/main" id="{C5E66D63-FC71-0B96-BC3D-FC9B191A3B53}"/>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CBE6F5E-2A1C-E409-B777-86182B92C356}"/>
              </a:ext>
            </a:extLst>
          </p:cNvPr>
          <p:cNvSpPr>
            <a:spLocks noGrp="1"/>
          </p:cNvSpPr>
          <p:nvPr>
            <p:ph type="sldNum" sz="quarter" idx="12"/>
          </p:nvPr>
        </p:nvSpPr>
        <p:spPr/>
        <p:txBody>
          <a:bodyPr/>
          <a:lstStyle/>
          <a:p>
            <a:fld id="{28FB3829-FDC6-4D9D-88AA-EB96C8029622}" type="slidenum">
              <a:rPr lang="tr-TR" smtClean="0"/>
              <a:t>‹#›</a:t>
            </a:fld>
            <a:endParaRPr lang="tr-TR"/>
          </a:p>
        </p:txBody>
      </p:sp>
    </p:spTree>
    <p:extLst>
      <p:ext uri="{BB962C8B-B14F-4D97-AF65-F5344CB8AC3E}">
        <p14:creationId xmlns:p14="http://schemas.microsoft.com/office/powerpoint/2010/main" val="3394391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0428-C032-C6DC-DAF8-916DBD1B8708}"/>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41B2B382-58C4-EA13-CF90-E64569520E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BCDFC11C-CB4F-2350-B2B2-CD95529D7D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C1AEE240-D9C7-BCC2-2EF7-1C7A7BBE639F}"/>
              </a:ext>
            </a:extLst>
          </p:cNvPr>
          <p:cNvSpPr>
            <a:spLocks noGrp="1"/>
          </p:cNvSpPr>
          <p:nvPr>
            <p:ph type="dt" sz="half" idx="10"/>
          </p:nvPr>
        </p:nvSpPr>
        <p:spPr/>
        <p:txBody>
          <a:bodyPr/>
          <a:lstStyle/>
          <a:p>
            <a:fld id="{B3C33E61-29D7-4CF9-9DA2-A7947F411B9F}" type="datetimeFigureOut">
              <a:rPr lang="tr-TR" smtClean="0"/>
              <a:t>19.03.2023</a:t>
            </a:fld>
            <a:endParaRPr lang="tr-TR"/>
          </a:p>
        </p:txBody>
      </p:sp>
      <p:sp>
        <p:nvSpPr>
          <p:cNvPr id="6" name="Footer Placeholder 5">
            <a:extLst>
              <a:ext uri="{FF2B5EF4-FFF2-40B4-BE49-F238E27FC236}">
                <a16:creationId xmlns:a16="http://schemas.microsoft.com/office/drawing/2014/main" id="{BC29434F-7A80-467F-BA3A-8B1F977DEF7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19B3E475-840C-7408-7BFD-0039B9454C24}"/>
              </a:ext>
            </a:extLst>
          </p:cNvPr>
          <p:cNvSpPr>
            <a:spLocks noGrp="1"/>
          </p:cNvSpPr>
          <p:nvPr>
            <p:ph type="sldNum" sz="quarter" idx="12"/>
          </p:nvPr>
        </p:nvSpPr>
        <p:spPr/>
        <p:txBody>
          <a:bodyPr/>
          <a:lstStyle/>
          <a:p>
            <a:fld id="{28FB3829-FDC6-4D9D-88AA-EB96C8029622}" type="slidenum">
              <a:rPr lang="tr-TR" smtClean="0"/>
              <a:t>‹#›</a:t>
            </a:fld>
            <a:endParaRPr lang="tr-TR"/>
          </a:p>
        </p:txBody>
      </p:sp>
    </p:spTree>
    <p:extLst>
      <p:ext uri="{BB962C8B-B14F-4D97-AF65-F5344CB8AC3E}">
        <p14:creationId xmlns:p14="http://schemas.microsoft.com/office/powerpoint/2010/main" val="3591679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6AB15-219B-9CF3-A2EB-66F2D37B5E13}"/>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E4BB1D93-0FA0-F1B9-3A8A-8E76D93DD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8A4345-3E10-DBCD-046D-2EA2B02028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868F765D-7476-B26D-BB34-F963364715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98B110-22DB-5B68-4075-ADD82DCAA7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007FBE79-36A5-BD0E-35AB-969053A2D439}"/>
              </a:ext>
            </a:extLst>
          </p:cNvPr>
          <p:cNvSpPr>
            <a:spLocks noGrp="1"/>
          </p:cNvSpPr>
          <p:nvPr>
            <p:ph type="dt" sz="half" idx="10"/>
          </p:nvPr>
        </p:nvSpPr>
        <p:spPr/>
        <p:txBody>
          <a:bodyPr/>
          <a:lstStyle/>
          <a:p>
            <a:fld id="{B3C33E61-29D7-4CF9-9DA2-A7947F411B9F}" type="datetimeFigureOut">
              <a:rPr lang="tr-TR" smtClean="0"/>
              <a:t>19.03.2023</a:t>
            </a:fld>
            <a:endParaRPr lang="tr-TR"/>
          </a:p>
        </p:txBody>
      </p:sp>
      <p:sp>
        <p:nvSpPr>
          <p:cNvPr id="8" name="Footer Placeholder 7">
            <a:extLst>
              <a:ext uri="{FF2B5EF4-FFF2-40B4-BE49-F238E27FC236}">
                <a16:creationId xmlns:a16="http://schemas.microsoft.com/office/drawing/2014/main" id="{FA978D07-8F1E-EF83-0B34-DF2F12809C1C}"/>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1D593D59-752D-8509-7C98-651A991E5AE4}"/>
              </a:ext>
            </a:extLst>
          </p:cNvPr>
          <p:cNvSpPr>
            <a:spLocks noGrp="1"/>
          </p:cNvSpPr>
          <p:nvPr>
            <p:ph type="sldNum" sz="quarter" idx="12"/>
          </p:nvPr>
        </p:nvSpPr>
        <p:spPr/>
        <p:txBody>
          <a:bodyPr/>
          <a:lstStyle/>
          <a:p>
            <a:fld id="{28FB3829-FDC6-4D9D-88AA-EB96C8029622}" type="slidenum">
              <a:rPr lang="tr-TR" smtClean="0"/>
              <a:t>‹#›</a:t>
            </a:fld>
            <a:endParaRPr lang="tr-TR"/>
          </a:p>
        </p:txBody>
      </p:sp>
    </p:spTree>
    <p:extLst>
      <p:ext uri="{BB962C8B-B14F-4D97-AF65-F5344CB8AC3E}">
        <p14:creationId xmlns:p14="http://schemas.microsoft.com/office/powerpoint/2010/main" val="497343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72F3-3BDB-9BD7-32D0-8986BF5BD491}"/>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2C63734F-0DAD-B8FC-FB04-D6A85BAAF29E}"/>
              </a:ext>
            </a:extLst>
          </p:cNvPr>
          <p:cNvSpPr>
            <a:spLocks noGrp="1"/>
          </p:cNvSpPr>
          <p:nvPr>
            <p:ph type="dt" sz="half" idx="10"/>
          </p:nvPr>
        </p:nvSpPr>
        <p:spPr/>
        <p:txBody>
          <a:bodyPr/>
          <a:lstStyle/>
          <a:p>
            <a:fld id="{B3C33E61-29D7-4CF9-9DA2-A7947F411B9F}" type="datetimeFigureOut">
              <a:rPr lang="tr-TR" smtClean="0"/>
              <a:t>19.03.2023</a:t>
            </a:fld>
            <a:endParaRPr lang="tr-TR"/>
          </a:p>
        </p:txBody>
      </p:sp>
      <p:sp>
        <p:nvSpPr>
          <p:cNvPr id="4" name="Footer Placeholder 3">
            <a:extLst>
              <a:ext uri="{FF2B5EF4-FFF2-40B4-BE49-F238E27FC236}">
                <a16:creationId xmlns:a16="http://schemas.microsoft.com/office/drawing/2014/main" id="{D21108AB-1844-ED13-26AF-07D7D1AD4364}"/>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832E3E4A-3551-B6D0-B2A3-8B5CFC7AE3AA}"/>
              </a:ext>
            </a:extLst>
          </p:cNvPr>
          <p:cNvSpPr>
            <a:spLocks noGrp="1"/>
          </p:cNvSpPr>
          <p:nvPr>
            <p:ph type="sldNum" sz="quarter" idx="12"/>
          </p:nvPr>
        </p:nvSpPr>
        <p:spPr/>
        <p:txBody>
          <a:bodyPr/>
          <a:lstStyle/>
          <a:p>
            <a:fld id="{28FB3829-FDC6-4D9D-88AA-EB96C8029622}" type="slidenum">
              <a:rPr lang="tr-TR" smtClean="0"/>
              <a:t>‹#›</a:t>
            </a:fld>
            <a:endParaRPr lang="tr-TR"/>
          </a:p>
        </p:txBody>
      </p:sp>
    </p:spTree>
    <p:extLst>
      <p:ext uri="{BB962C8B-B14F-4D97-AF65-F5344CB8AC3E}">
        <p14:creationId xmlns:p14="http://schemas.microsoft.com/office/powerpoint/2010/main" val="1293590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4DCAB-CD32-D8BA-45F2-7A6B5C928E9A}"/>
              </a:ext>
            </a:extLst>
          </p:cNvPr>
          <p:cNvSpPr>
            <a:spLocks noGrp="1"/>
          </p:cNvSpPr>
          <p:nvPr>
            <p:ph type="dt" sz="half" idx="10"/>
          </p:nvPr>
        </p:nvSpPr>
        <p:spPr/>
        <p:txBody>
          <a:bodyPr/>
          <a:lstStyle/>
          <a:p>
            <a:fld id="{B3C33E61-29D7-4CF9-9DA2-A7947F411B9F}" type="datetimeFigureOut">
              <a:rPr lang="tr-TR" smtClean="0"/>
              <a:t>19.03.2023</a:t>
            </a:fld>
            <a:endParaRPr lang="tr-TR"/>
          </a:p>
        </p:txBody>
      </p:sp>
      <p:sp>
        <p:nvSpPr>
          <p:cNvPr id="3" name="Footer Placeholder 2">
            <a:extLst>
              <a:ext uri="{FF2B5EF4-FFF2-40B4-BE49-F238E27FC236}">
                <a16:creationId xmlns:a16="http://schemas.microsoft.com/office/drawing/2014/main" id="{EACD3B9E-943F-4F8C-6A63-8E78A2EAC06B}"/>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1B2619DA-BF51-B9AA-54C5-5295E767920E}"/>
              </a:ext>
            </a:extLst>
          </p:cNvPr>
          <p:cNvSpPr>
            <a:spLocks noGrp="1"/>
          </p:cNvSpPr>
          <p:nvPr>
            <p:ph type="sldNum" sz="quarter" idx="12"/>
          </p:nvPr>
        </p:nvSpPr>
        <p:spPr/>
        <p:txBody>
          <a:bodyPr/>
          <a:lstStyle/>
          <a:p>
            <a:fld id="{28FB3829-FDC6-4D9D-88AA-EB96C8029622}" type="slidenum">
              <a:rPr lang="tr-TR" smtClean="0"/>
              <a:t>‹#›</a:t>
            </a:fld>
            <a:endParaRPr lang="tr-TR"/>
          </a:p>
        </p:txBody>
      </p:sp>
    </p:spTree>
    <p:extLst>
      <p:ext uri="{BB962C8B-B14F-4D97-AF65-F5344CB8AC3E}">
        <p14:creationId xmlns:p14="http://schemas.microsoft.com/office/powerpoint/2010/main" val="1973194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9AE3-6B1E-0FEE-3C29-9C074EAD74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ABBCCB61-7130-13C3-69D5-CE8E87A630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748A23D3-A3DF-3783-76E7-E9D5DBA3C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94660F-02C8-4D62-F36D-EF2F730022BA}"/>
              </a:ext>
            </a:extLst>
          </p:cNvPr>
          <p:cNvSpPr>
            <a:spLocks noGrp="1"/>
          </p:cNvSpPr>
          <p:nvPr>
            <p:ph type="dt" sz="half" idx="10"/>
          </p:nvPr>
        </p:nvSpPr>
        <p:spPr/>
        <p:txBody>
          <a:bodyPr/>
          <a:lstStyle/>
          <a:p>
            <a:fld id="{B3C33E61-29D7-4CF9-9DA2-A7947F411B9F}" type="datetimeFigureOut">
              <a:rPr lang="tr-TR" smtClean="0"/>
              <a:t>19.03.2023</a:t>
            </a:fld>
            <a:endParaRPr lang="tr-TR"/>
          </a:p>
        </p:txBody>
      </p:sp>
      <p:sp>
        <p:nvSpPr>
          <p:cNvPr id="6" name="Footer Placeholder 5">
            <a:extLst>
              <a:ext uri="{FF2B5EF4-FFF2-40B4-BE49-F238E27FC236}">
                <a16:creationId xmlns:a16="http://schemas.microsoft.com/office/drawing/2014/main" id="{9771365D-21D3-9BE3-F39A-766394707506}"/>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F114FEB4-C60D-5510-4962-13B267660D6F}"/>
              </a:ext>
            </a:extLst>
          </p:cNvPr>
          <p:cNvSpPr>
            <a:spLocks noGrp="1"/>
          </p:cNvSpPr>
          <p:nvPr>
            <p:ph type="sldNum" sz="quarter" idx="12"/>
          </p:nvPr>
        </p:nvSpPr>
        <p:spPr/>
        <p:txBody>
          <a:bodyPr/>
          <a:lstStyle/>
          <a:p>
            <a:fld id="{28FB3829-FDC6-4D9D-88AA-EB96C8029622}" type="slidenum">
              <a:rPr lang="tr-TR" smtClean="0"/>
              <a:t>‹#›</a:t>
            </a:fld>
            <a:endParaRPr lang="tr-TR"/>
          </a:p>
        </p:txBody>
      </p:sp>
    </p:spTree>
    <p:extLst>
      <p:ext uri="{BB962C8B-B14F-4D97-AF65-F5344CB8AC3E}">
        <p14:creationId xmlns:p14="http://schemas.microsoft.com/office/powerpoint/2010/main" val="2986588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04C1-93E0-F372-07A3-2616400A16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4E698D49-1DF3-19FB-ACCA-889027934B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5E79CDE1-0FD5-23C0-33D0-4603390C5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FB2A47-6460-7106-120E-C924ACE6AA24}"/>
              </a:ext>
            </a:extLst>
          </p:cNvPr>
          <p:cNvSpPr>
            <a:spLocks noGrp="1"/>
          </p:cNvSpPr>
          <p:nvPr>
            <p:ph type="dt" sz="half" idx="10"/>
          </p:nvPr>
        </p:nvSpPr>
        <p:spPr/>
        <p:txBody>
          <a:bodyPr/>
          <a:lstStyle/>
          <a:p>
            <a:fld id="{B3C33E61-29D7-4CF9-9DA2-A7947F411B9F}" type="datetimeFigureOut">
              <a:rPr lang="tr-TR" smtClean="0"/>
              <a:t>19.03.2023</a:t>
            </a:fld>
            <a:endParaRPr lang="tr-TR"/>
          </a:p>
        </p:txBody>
      </p:sp>
      <p:sp>
        <p:nvSpPr>
          <p:cNvPr id="6" name="Footer Placeholder 5">
            <a:extLst>
              <a:ext uri="{FF2B5EF4-FFF2-40B4-BE49-F238E27FC236}">
                <a16:creationId xmlns:a16="http://schemas.microsoft.com/office/drawing/2014/main" id="{FD362C62-7F5F-7479-823B-0264328E8F08}"/>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FADE3E4E-5DCE-A394-D118-7EF6F2A0344A}"/>
              </a:ext>
            </a:extLst>
          </p:cNvPr>
          <p:cNvSpPr>
            <a:spLocks noGrp="1"/>
          </p:cNvSpPr>
          <p:nvPr>
            <p:ph type="sldNum" sz="quarter" idx="12"/>
          </p:nvPr>
        </p:nvSpPr>
        <p:spPr/>
        <p:txBody>
          <a:bodyPr/>
          <a:lstStyle/>
          <a:p>
            <a:fld id="{28FB3829-FDC6-4D9D-88AA-EB96C8029622}" type="slidenum">
              <a:rPr lang="tr-TR" smtClean="0"/>
              <a:t>‹#›</a:t>
            </a:fld>
            <a:endParaRPr lang="tr-TR"/>
          </a:p>
        </p:txBody>
      </p:sp>
    </p:spTree>
    <p:extLst>
      <p:ext uri="{BB962C8B-B14F-4D97-AF65-F5344CB8AC3E}">
        <p14:creationId xmlns:p14="http://schemas.microsoft.com/office/powerpoint/2010/main" val="621649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7D5AB9-4B8B-848E-3338-FE66A41E8F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32A8F8B9-F535-B1C6-A32C-0252BCBF1D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A0F57F75-DFD1-C181-23DE-E93E6CBA95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C33E61-29D7-4CF9-9DA2-A7947F411B9F}" type="datetimeFigureOut">
              <a:rPr lang="tr-TR" smtClean="0"/>
              <a:t>19.03.2023</a:t>
            </a:fld>
            <a:endParaRPr lang="tr-TR"/>
          </a:p>
        </p:txBody>
      </p:sp>
      <p:sp>
        <p:nvSpPr>
          <p:cNvPr id="5" name="Footer Placeholder 4">
            <a:extLst>
              <a:ext uri="{FF2B5EF4-FFF2-40B4-BE49-F238E27FC236}">
                <a16:creationId xmlns:a16="http://schemas.microsoft.com/office/drawing/2014/main" id="{0FE54A09-85A4-A664-2694-FBF6CCFE42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496A2816-2056-B454-0534-664F3090F1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FB3829-FDC6-4D9D-88AA-EB96C8029622}" type="slidenum">
              <a:rPr lang="tr-TR" smtClean="0"/>
              <a:t>‹#›</a:t>
            </a:fld>
            <a:endParaRPr lang="tr-TR"/>
          </a:p>
        </p:txBody>
      </p:sp>
    </p:spTree>
    <p:extLst>
      <p:ext uri="{BB962C8B-B14F-4D97-AF65-F5344CB8AC3E}">
        <p14:creationId xmlns:p14="http://schemas.microsoft.com/office/powerpoint/2010/main" val="304630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703C8-A3BA-8439-94C5-3540A9D5093F}"/>
              </a:ext>
            </a:extLst>
          </p:cNvPr>
          <p:cNvSpPr>
            <a:spLocks noGrp="1"/>
          </p:cNvSpPr>
          <p:nvPr>
            <p:ph type="ctrTitle"/>
          </p:nvPr>
        </p:nvSpPr>
        <p:spPr/>
        <p:txBody>
          <a:bodyPr/>
          <a:lstStyle/>
          <a:p>
            <a:r>
              <a:rPr lang="en-GB" dirty="0"/>
              <a:t>INTERFACE</a:t>
            </a:r>
            <a:endParaRPr lang="tr-TR" dirty="0"/>
          </a:p>
        </p:txBody>
      </p:sp>
      <p:sp>
        <p:nvSpPr>
          <p:cNvPr id="3" name="Subtitle 2">
            <a:extLst>
              <a:ext uri="{FF2B5EF4-FFF2-40B4-BE49-F238E27FC236}">
                <a16:creationId xmlns:a16="http://schemas.microsoft.com/office/drawing/2014/main" id="{ED3937DE-7580-18E7-A7C7-05AB09A0DB66}"/>
              </a:ext>
            </a:extLst>
          </p:cNvPr>
          <p:cNvSpPr>
            <a:spLocks noGrp="1"/>
          </p:cNvSpPr>
          <p:nvPr>
            <p:ph type="subTitle" idx="1"/>
          </p:nvPr>
        </p:nvSpPr>
        <p:spPr/>
        <p:txBody>
          <a:bodyPr/>
          <a:lstStyle/>
          <a:p>
            <a:r>
              <a:rPr lang="en-GB" dirty="0"/>
              <a:t>OOP</a:t>
            </a:r>
            <a:endParaRPr lang="tr-TR" dirty="0"/>
          </a:p>
        </p:txBody>
      </p:sp>
    </p:spTree>
    <p:extLst>
      <p:ext uri="{BB962C8B-B14F-4D97-AF65-F5344CB8AC3E}">
        <p14:creationId xmlns:p14="http://schemas.microsoft.com/office/powerpoint/2010/main" val="2163442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012F-E410-89D6-3D2E-C1D6F62EA46B}"/>
              </a:ext>
            </a:extLst>
          </p:cNvPr>
          <p:cNvSpPr>
            <a:spLocks noGrp="1"/>
          </p:cNvSpPr>
          <p:nvPr>
            <p:ph type="title"/>
          </p:nvPr>
        </p:nvSpPr>
        <p:spPr/>
        <p:txBody>
          <a:bodyPr/>
          <a:lstStyle/>
          <a:p>
            <a:r>
              <a:rPr lang="en-GB" dirty="0"/>
              <a:t>ACCESS MODIFIERS</a:t>
            </a:r>
            <a:endParaRPr lang="tr-TR" dirty="0"/>
          </a:p>
        </p:txBody>
      </p:sp>
      <p:sp>
        <p:nvSpPr>
          <p:cNvPr id="3" name="Content Placeholder 2">
            <a:extLst>
              <a:ext uri="{FF2B5EF4-FFF2-40B4-BE49-F238E27FC236}">
                <a16:creationId xmlns:a16="http://schemas.microsoft.com/office/drawing/2014/main" id="{8A29FDA0-4F35-4CDE-45A3-C2291A3DBBA2}"/>
              </a:ext>
            </a:extLst>
          </p:cNvPr>
          <p:cNvSpPr>
            <a:spLocks noGrp="1"/>
          </p:cNvSpPr>
          <p:nvPr>
            <p:ph idx="1"/>
          </p:nvPr>
        </p:nvSpPr>
        <p:spPr/>
        <p:txBody>
          <a:bodyPr>
            <a:normAutofit/>
          </a:bodyPr>
          <a:lstStyle/>
          <a:p>
            <a:r>
              <a:rPr lang="en-GB" b="0" i="0" dirty="0">
                <a:solidFill>
                  <a:srgbClr val="3A3A3A"/>
                </a:solidFill>
                <a:effectLst/>
                <a:latin typeface="Work Sans" panose="020B0604020202020204" pitchFamily="2" charset="0"/>
              </a:rPr>
              <a:t>The access modifiers determine which data members (methods or fields) of a class can be accessed by other data members of classes or packages</a:t>
            </a:r>
          </a:p>
          <a:p>
            <a:pPr lvl="1"/>
            <a:r>
              <a:rPr lang="en-GB" b="0" i="0" dirty="0">
                <a:solidFill>
                  <a:srgbClr val="3A3A3A"/>
                </a:solidFill>
                <a:effectLst/>
                <a:latin typeface="Work Sans" panose="020B0604020202020204" pitchFamily="2" charset="0"/>
              </a:rPr>
              <a:t>allow us to set the scope or accessibility or visibility of a data member be it a field, constructor, class, or method.</a:t>
            </a:r>
            <a:endParaRPr lang="en-GB" dirty="0">
              <a:solidFill>
                <a:srgbClr val="3A3A3A"/>
              </a:solidFill>
              <a:latin typeface="Work Sans" panose="020B0604020202020204" pitchFamily="2" charset="0"/>
            </a:endParaRPr>
          </a:p>
          <a:p>
            <a:pPr algn="l"/>
            <a:r>
              <a:rPr lang="en-GB" b="0" i="0" dirty="0">
                <a:solidFill>
                  <a:srgbClr val="3A3A3A"/>
                </a:solidFill>
                <a:effectLst/>
                <a:latin typeface="Work Sans" pitchFamily="2" charset="0"/>
              </a:rPr>
              <a:t>Java also provides non-access specifiers that are used with classes, variables, methods, constructors, etc. The non-access specifiers/modifiers define the </a:t>
            </a:r>
            <a:r>
              <a:rPr lang="en-GB" b="0" i="0" dirty="0" err="1">
                <a:solidFill>
                  <a:srgbClr val="3A3A3A"/>
                </a:solidFill>
                <a:effectLst/>
                <a:latin typeface="Work Sans" pitchFamily="2" charset="0"/>
              </a:rPr>
              <a:t>behavior</a:t>
            </a:r>
            <a:r>
              <a:rPr lang="en-GB" b="0" i="0" dirty="0">
                <a:solidFill>
                  <a:srgbClr val="3A3A3A"/>
                </a:solidFill>
                <a:effectLst/>
                <a:latin typeface="Work Sans" pitchFamily="2" charset="0"/>
              </a:rPr>
              <a:t> of the entities to the JVM.</a:t>
            </a:r>
          </a:p>
          <a:p>
            <a:pPr lvl="1"/>
            <a:r>
              <a:rPr lang="en-GB" dirty="0"/>
              <a:t>Static, final, abstract, …</a:t>
            </a:r>
            <a:br>
              <a:rPr lang="en-GB" dirty="0"/>
            </a:br>
            <a:endParaRPr lang="en-GB" b="0" i="0" dirty="0">
              <a:solidFill>
                <a:srgbClr val="3A3A3A"/>
              </a:solidFill>
              <a:effectLst/>
              <a:latin typeface="Work Sans" panose="020B0604020202020204" pitchFamily="2" charset="0"/>
            </a:endParaRPr>
          </a:p>
          <a:p>
            <a:endParaRPr lang="tr-TR" dirty="0"/>
          </a:p>
        </p:txBody>
      </p:sp>
    </p:spTree>
    <p:extLst>
      <p:ext uri="{BB962C8B-B14F-4D97-AF65-F5344CB8AC3E}">
        <p14:creationId xmlns:p14="http://schemas.microsoft.com/office/powerpoint/2010/main" val="2451824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012F-E410-89D6-3D2E-C1D6F62EA46B}"/>
              </a:ext>
            </a:extLst>
          </p:cNvPr>
          <p:cNvSpPr>
            <a:spLocks noGrp="1"/>
          </p:cNvSpPr>
          <p:nvPr>
            <p:ph type="title"/>
          </p:nvPr>
        </p:nvSpPr>
        <p:spPr/>
        <p:txBody>
          <a:bodyPr/>
          <a:lstStyle/>
          <a:p>
            <a:r>
              <a:rPr lang="en-GB" dirty="0"/>
              <a:t>TYPES of ACCESS MODIFIERS</a:t>
            </a:r>
            <a:endParaRPr lang="tr-TR" dirty="0"/>
          </a:p>
        </p:txBody>
      </p:sp>
      <p:sp>
        <p:nvSpPr>
          <p:cNvPr id="3" name="Content Placeholder 2">
            <a:extLst>
              <a:ext uri="{FF2B5EF4-FFF2-40B4-BE49-F238E27FC236}">
                <a16:creationId xmlns:a16="http://schemas.microsoft.com/office/drawing/2014/main" id="{8A29FDA0-4F35-4CDE-45A3-C2291A3DBBA2}"/>
              </a:ext>
            </a:extLst>
          </p:cNvPr>
          <p:cNvSpPr>
            <a:spLocks noGrp="1"/>
          </p:cNvSpPr>
          <p:nvPr>
            <p:ph idx="1"/>
          </p:nvPr>
        </p:nvSpPr>
        <p:spPr/>
        <p:txBody>
          <a:bodyPr>
            <a:normAutofit fontScale="92500" lnSpcReduction="20000"/>
          </a:bodyPr>
          <a:lstStyle/>
          <a:p>
            <a:r>
              <a:rPr lang="en-GB" b="1" i="0" dirty="0">
                <a:solidFill>
                  <a:srgbClr val="3A3A3A"/>
                </a:solidFill>
                <a:effectLst/>
                <a:latin typeface="Work Sans" pitchFamily="2" charset="0"/>
              </a:rPr>
              <a:t>Default: </a:t>
            </a:r>
            <a:r>
              <a:rPr lang="en-GB" b="0" i="0" dirty="0">
                <a:solidFill>
                  <a:srgbClr val="3A3A3A"/>
                </a:solidFill>
                <a:effectLst/>
                <a:latin typeface="Work Sans" pitchFamily="2" charset="0"/>
              </a:rPr>
              <a:t>Whenever a specific access level is not specified, then it is assumed to be ‘default’. The scope of the default level is within the package.</a:t>
            </a:r>
          </a:p>
          <a:p>
            <a:r>
              <a:rPr lang="en-GB" b="1" i="0" dirty="0">
                <a:solidFill>
                  <a:srgbClr val="3A3A3A"/>
                </a:solidFill>
                <a:effectLst/>
                <a:latin typeface="Work Sans" pitchFamily="2" charset="0"/>
              </a:rPr>
              <a:t>Public: </a:t>
            </a:r>
            <a:r>
              <a:rPr lang="en-GB" b="0" i="0" dirty="0">
                <a:solidFill>
                  <a:srgbClr val="3A3A3A"/>
                </a:solidFill>
                <a:effectLst/>
                <a:latin typeface="Work Sans" pitchFamily="2" charset="0"/>
              </a:rPr>
              <a:t>This is the most common access level and whenever the public access specifier is used with an entity, that particular entity is accessible throughout from within or outside the class, within or outside the package, etc.</a:t>
            </a:r>
            <a:endParaRPr lang="en-GB" dirty="0">
              <a:solidFill>
                <a:srgbClr val="3A3A3A"/>
              </a:solidFill>
              <a:latin typeface="Work Sans" pitchFamily="2" charset="0"/>
            </a:endParaRPr>
          </a:p>
          <a:p>
            <a:r>
              <a:rPr lang="en-GB" b="1" i="0" dirty="0">
                <a:solidFill>
                  <a:srgbClr val="3A3A3A"/>
                </a:solidFill>
                <a:effectLst/>
                <a:latin typeface="Work Sans" pitchFamily="2" charset="0"/>
              </a:rPr>
              <a:t> Protected: </a:t>
            </a:r>
            <a:r>
              <a:rPr lang="en-GB" b="0" i="0" dirty="0">
                <a:solidFill>
                  <a:srgbClr val="3A3A3A"/>
                </a:solidFill>
                <a:effectLst/>
                <a:latin typeface="Work Sans" pitchFamily="2" charset="0"/>
              </a:rPr>
              <a:t>The protected access level has a scope that is within the package. A protected entity is also accessible outside the package through inherited class or child class.</a:t>
            </a:r>
          </a:p>
          <a:p>
            <a:r>
              <a:rPr lang="en-GB" b="1" i="0" dirty="0">
                <a:solidFill>
                  <a:srgbClr val="3A3A3A"/>
                </a:solidFill>
                <a:effectLst/>
                <a:latin typeface="Work Sans" pitchFamily="2" charset="0"/>
              </a:rPr>
              <a:t>Private: </a:t>
            </a:r>
            <a:r>
              <a:rPr lang="en-GB" b="0" i="0" dirty="0">
                <a:solidFill>
                  <a:srgbClr val="3A3A3A"/>
                </a:solidFill>
                <a:effectLst/>
                <a:latin typeface="Work Sans" pitchFamily="2" charset="0"/>
              </a:rPr>
              <a:t>When an entity is private, then this entity cannot be accessed outside the class. A private entity can only be accessible from within the class.</a:t>
            </a:r>
            <a:endParaRPr lang="tr-TR" dirty="0"/>
          </a:p>
        </p:txBody>
      </p:sp>
    </p:spTree>
    <p:extLst>
      <p:ext uri="{BB962C8B-B14F-4D97-AF65-F5344CB8AC3E}">
        <p14:creationId xmlns:p14="http://schemas.microsoft.com/office/powerpoint/2010/main" val="3845590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E0012F-E410-89D6-3D2E-C1D6F62EA46B}"/>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TYPES of ACCESS MODIFIERS</a:t>
            </a:r>
          </a:p>
        </p:txBody>
      </p:sp>
      <p:graphicFrame>
        <p:nvGraphicFramePr>
          <p:cNvPr id="4" name="Content Placeholder 3">
            <a:extLst>
              <a:ext uri="{FF2B5EF4-FFF2-40B4-BE49-F238E27FC236}">
                <a16:creationId xmlns:a16="http://schemas.microsoft.com/office/drawing/2014/main" id="{35E01A4B-BF39-BD67-B48D-F249A10422CD}"/>
              </a:ext>
            </a:extLst>
          </p:cNvPr>
          <p:cNvGraphicFramePr>
            <a:graphicFrameLocks noGrp="1"/>
          </p:cNvGraphicFramePr>
          <p:nvPr>
            <p:ph idx="1"/>
            <p:extLst>
              <p:ext uri="{D42A27DB-BD31-4B8C-83A1-F6EECF244321}">
                <p14:modId xmlns:p14="http://schemas.microsoft.com/office/powerpoint/2010/main" val="3264663318"/>
              </p:ext>
            </p:extLst>
          </p:nvPr>
        </p:nvGraphicFramePr>
        <p:xfrm>
          <a:off x="4207933" y="1350429"/>
          <a:ext cx="7347538" cy="4158121"/>
        </p:xfrm>
        <a:graphic>
          <a:graphicData uri="http://schemas.openxmlformats.org/drawingml/2006/table">
            <a:tbl>
              <a:tblPr firstRow="1" bandRow="1">
                <a:tableStyleId>{69012ECD-51FC-41F1-AA8D-1B2483CD663E}</a:tableStyleId>
              </a:tblPr>
              <a:tblGrid>
                <a:gridCol w="1729152">
                  <a:extLst>
                    <a:ext uri="{9D8B030D-6E8A-4147-A177-3AD203B41FA5}">
                      <a16:colId xmlns:a16="http://schemas.microsoft.com/office/drawing/2014/main" val="595071587"/>
                    </a:ext>
                  </a:extLst>
                </a:gridCol>
                <a:gridCol w="1304508">
                  <a:extLst>
                    <a:ext uri="{9D8B030D-6E8A-4147-A177-3AD203B41FA5}">
                      <a16:colId xmlns:a16="http://schemas.microsoft.com/office/drawing/2014/main" val="791703014"/>
                    </a:ext>
                  </a:extLst>
                </a:gridCol>
                <a:gridCol w="1429523">
                  <a:extLst>
                    <a:ext uri="{9D8B030D-6E8A-4147-A177-3AD203B41FA5}">
                      <a16:colId xmlns:a16="http://schemas.microsoft.com/office/drawing/2014/main" val="2302972473"/>
                    </a:ext>
                  </a:extLst>
                </a:gridCol>
                <a:gridCol w="1448887">
                  <a:extLst>
                    <a:ext uri="{9D8B030D-6E8A-4147-A177-3AD203B41FA5}">
                      <a16:colId xmlns:a16="http://schemas.microsoft.com/office/drawing/2014/main" val="3178993376"/>
                    </a:ext>
                  </a:extLst>
                </a:gridCol>
                <a:gridCol w="1435468">
                  <a:extLst>
                    <a:ext uri="{9D8B030D-6E8A-4147-A177-3AD203B41FA5}">
                      <a16:colId xmlns:a16="http://schemas.microsoft.com/office/drawing/2014/main" val="964065010"/>
                    </a:ext>
                  </a:extLst>
                </a:gridCol>
              </a:tblGrid>
              <a:tr h="2005681">
                <a:tc>
                  <a:txBody>
                    <a:bodyPr/>
                    <a:lstStyle/>
                    <a:p>
                      <a:pPr algn="l" fontAlgn="ctr" latinLnBrk="0"/>
                      <a:r>
                        <a:rPr lang="en-GB" sz="2400" b="1" dirty="0">
                          <a:effectLst/>
                        </a:rPr>
                        <a:t>Access </a:t>
                      </a:r>
                      <a:r>
                        <a:rPr lang="en-GB" sz="2400" b="1" noProof="0" dirty="0">
                          <a:effectLst/>
                        </a:rPr>
                        <a:t>Mod</a:t>
                      </a:r>
                      <a:r>
                        <a:rPr lang="tr-TR" sz="2400" b="1" dirty="0" err="1">
                          <a:effectLst/>
                        </a:rPr>
                        <a:t>ifier</a:t>
                      </a:r>
                      <a:endParaRPr lang="en-GB" sz="2400" b="1" dirty="0">
                        <a:effectLst/>
                      </a:endParaRPr>
                    </a:p>
                  </a:txBody>
                  <a:tcPr marL="122298" marR="122298" marT="61149" marB="61149" anchor="ctr"/>
                </a:tc>
                <a:tc>
                  <a:txBody>
                    <a:bodyPr/>
                    <a:lstStyle/>
                    <a:p>
                      <a:pPr algn="l" fontAlgn="ctr" latinLnBrk="0"/>
                      <a:r>
                        <a:rPr lang="en-GB" sz="2400" b="1" dirty="0">
                          <a:effectLst/>
                        </a:rPr>
                        <a:t>Inside Class</a:t>
                      </a:r>
                    </a:p>
                  </a:txBody>
                  <a:tcPr marL="122298" marR="122298" marT="61149" marB="61149" anchor="ctr"/>
                </a:tc>
                <a:tc>
                  <a:txBody>
                    <a:bodyPr/>
                    <a:lstStyle/>
                    <a:p>
                      <a:pPr algn="l" fontAlgn="ctr" latinLnBrk="0"/>
                      <a:r>
                        <a:rPr lang="en-GB" sz="2400" b="1">
                          <a:effectLst/>
                        </a:rPr>
                        <a:t>Inside Package</a:t>
                      </a:r>
                    </a:p>
                  </a:txBody>
                  <a:tcPr marL="122298" marR="122298" marT="61149" marB="61149" anchor="ctr"/>
                </a:tc>
                <a:tc>
                  <a:txBody>
                    <a:bodyPr/>
                    <a:lstStyle/>
                    <a:p>
                      <a:pPr algn="l" fontAlgn="ctr" latinLnBrk="0"/>
                      <a:r>
                        <a:rPr lang="en-GB" sz="2400" b="1">
                          <a:effectLst/>
                        </a:rPr>
                        <a:t>Outside package subclass</a:t>
                      </a:r>
                    </a:p>
                  </a:txBody>
                  <a:tcPr marL="122298" marR="122298" marT="61149" marB="61149" anchor="ctr"/>
                </a:tc>
                <a:tc>
                  <a:txBody>
                    <a:bodyPr/>
                    <a:lstStyle/>
                    <a:p>
                      <a:pPr algn="l" fontAlgn="ctr" latinLnBrk="0"/>
                      <a:r>
                        <a:rPr lang="en-GB" sz="2400" b="1">
                          <a:effectLst/>
                        </a:rPr>
                        <a:t>Outside package</a:t>
                      </a:r>
                    </a:p>
                  </a:txBody>
                  <a:tcPr marL="122298" marR="122298" marT="61149" marB="61149" anchor="ctr"/>
                </a:tc>
                <a:extLst>
                  <a:ext uri="{0D108BD9-81ED-4DB2-BD59-A6C34878D82A}">
                    <a16:rowId xmlns:a16="http://schemas.microsoft.com/office/drawing/2014/main" val="2607338583"/>
                  </a:ext>
                </a:extLst>
              </a:tr>
              <a:tr h="538110">
                <a:tc>
                  <a:txBody>
                    <a:bodyPr/>
                    <a:lstStyle/>
                    <a:p>
                      <a:pPr algn="l" fontAlgn="t" latinLnBrk="0"/>
                      <a:r>
                        <a:rPr lang="en-GB" sz="2400" b="1" dirty="0">
                          <a:effectLst/>
                        </a:rPr>
                        <a:t>Private</a:t>
                      </a:r>
                    </a:p>
                  </a:txBody>
                  <a:tcPr marL="122298" marR="122298" marT="61149" marB="61149"/>
                </a:tc>
                <a:tc>
                  <a:txBody>
                    <a:bodyPr/>
                    <a:lstStyle/>
                    <a:p>
                      <a:pPr algn="l" fontAlgn="t" latinLnBrk="0"/>
                      <a:r>
                        <a:rPr lang="en-GB" sz="2400" b="0">
                          <a:effectLst/>
                        </a:rPr>
                        <a:t>Yes</a:t>
                      </a:r>
                    </a:p>
                  </a:txBody>
                  <a:tcPr marL="122298" marR="122298" marT="61149" marB="61149"/>
                </a:tc>
                <a:tc>
                  <a:txBody>
                    <a:bodyPr/>
                    <a:lstStyle/>
                    <a:p>
                      <a:pPr algn="l" fontAlgn="t" latinLnBrk="0"/>
                      <a:r>
                        <a:rPr lang="en-GB" sz="2400" b="0">
                          <a:effectLst/>
                        </a:rPr>
                        <a:t>No</a:t>
                      </a:r>
                    </a:p>
                  </a:txBody>
                  <a:tcPr marL="122298" marR="122298" marT="61149" marB="61149"/>
                </a:tc>
                <a:tc>
                  <a:txBody>
                    <a:bodyPr/>
                    <a:lstStyle/>
                    <a:p>
                      <a:pPr algn="l" fontAlgn="t" latinLnBrk="0"/>
                      <a:r>
                        <a:rPr lang="en-GB" sz="2400" b="0">
                          <a:effectLst/>
                        </a:rPr>
                        <a:t>No</a:t>
                      </a:r>
                    </a:p>
                  </a:txBody>
                  <a:tcPr marL="122298" marR="122298" marT="61149" marB="61149"/>
                </a:tc>
                <a:tc>
                  <a:txBody>
                    <a:bodyPr/>
                    <a:lstStyle/>
                    <a:p>
                      <a:pPr algn="l" fontAlgn="t" latinLnBrk="0"/>
                      <a:r>
                        <a:rPr lang="en-GB" sz="2400" b="0">
                          <a:effectLst/>
                        </a:rPr>
                        <a:t>No</a:t>
                      </a:r>
                    </a:p>
                  </a:txBody>
                  <a:tcPr marL="122298" marR="122298" marT="61149" marB="61149"/>
                </a:tc>
                <a:extLst>
                  <a:ext uri="{0D108BD9-81ED-4DB2-BD59-A6C34878D82A}">
                    <a16:rowId xmlns:a16="http://schemas.microsoft.com/office/drawing/2014/main" val="2749718497"/>
                  </a:ext>
                </a:extLst>
              </a:tr>
              <a:tr h="538110">
                <a:tc>
                  <a:txBody>
                    <a:bodyPr/>
                    <a:lstStyle/>
                    <a:p>
                      <a:pPr algn="l" fontAlgn="t" latinLnBrk="0"/>
                      <a:r>
                        <a:rPr lang="en-GB" sz="2400" b="1" dirty="0">
                          <a:effectLst/>
                        </a:rPr>
                        <a:t>Default</a:t>
                      </a:r>
                    </a:p>
                  </a:txBody>
                  <a:tcPr marL="122298" marR="122298" marT="61149" marB="61149"/>
                </a:tc>
                <a:tc>
                  <a:txBody>
                    <a:bodyPr/>
                    <a:lstStyle/>
                    <a:p>
                      <a:pPr algn="l" fontAlgn="t" latinLnBrk="0"/>
                      <a:r>
                        <a:rPr lang="en-GB" sz="2400" b="0">
                          <a:effectLst/>
                        </a:rPr>
                        <a:t>Yes</a:t>
                      </a:r>
                    </a:p>
                  </a:txBody>
                  <a:tcPr marL="122298" marR="122298" marT="61149" marB="61149"/>
                </a:tc>
                <a:tc>
                  <a:txBody>
                    <a:bodyPr/>
                    <a:lstStyle/>
                    <a:p>
                      <a:pPr algn="l" fontAlgn="t" latinLnBrk="0"/>
                      <a:r>
                        <a:rPr lang="en-GB" sz="2400" b="0">
                          <a:effectLst/>
                        </a:rPr>
                        <a:t>Yes</a:t>
                      </a:r>
                    </a:p>
                  </a:txBody>
                  <a:tcPr marL="122298" marR="122298" marT="61149" marB="61149"/>
                </a:tc>
                <a:tc>
                  <a:txBody>
                    <a:bodyPr/>
                    <a:lstStyle/>
                    <a:p>
                      <a:pPr algn="l" fontAlgn="t" latinLnBrk="0"/>
                      <a:r>
                        <a:rPr lang="en-GB" sz="2400" b="0">
                          <a:effectLst/>
                        </a:rPr>
                        <a:t>No</a:t>
                      </a:r>
                    </a:p>
                  </a:txBody>
                  <a:tcPr marL="122298" marR="122298" marT="61149" marB="61149"/>
                </a:tc>
                <a:tc>
                  <a:txBody>
                    <a:bodyPr/>
                    <a:lstStyle/>
                    <a:p>
                      <a:pPr algn="l" fontAlgn="t" latinLnBrk="0"/>
                      <a:r>
                        <a:rPr lang="en-GB" sz="2400" b="0">
                          <a:effectLst/>
                        </a:rPr>
                        <a:t>No</a:t>
                      </a:r>
                    </a:p>
                  </a:txBody>
                  <a:tcPr marL="122298" marR="122298" marT="61149" marB="61149"/>
                </a:tc>
                <a:extLst>
                  <a:ext uri="{0D108BD9-81ED-4DB2-BD59-A6C34878D82A}">
                    <a16:rowId xmlns:a16="http://schemas.microsoft.com/office/drawing/2014/main" val="257341092"/>
                  </a:ext>
                </a:extLst>
              </a:tr>
              <a:tr h="538110">
                <a:tc>
                  <a:txBody>
                    <a:bodyPr/>
                    <a:lstStyle/>
                    <a:p>
                      <a:pPr algn="l" fontAlgn="t" latinLnBrk="0"/>
                      <a:r>
                        <a:rPr lang="en-GB" sz="2400" b="1" dirty="0">
                          <a:effectLst/>
                        </a:rPr>
                        <a:t>Protected</a:t>
                      </a:r>
                    </a:p>
                  </a:txBody>
                  <a:tcPr marL="122298" marR="122298" marT="61149" marB="61149"/>
                </a:tc>
                <a:tc>
                  <a:txBody>
                    <a:bodyPr/>
                    <a:lstStyle/>
                    <a:p>
                      <a:pPr algn="l" fontAlgn="t" latinLnBrk="0"/>
                      <a:r>
                        <a:rPr lang="en-GB" sz="2400" b="0" dirty="0">
                          <a:effectLst/>
                        </a:rPr>
                        <a:t>Yes</a:t>
                      </a:r>
                    </a:p>
                  </a:txBody>
                  <a:tcPr marL="122298" marR="122298" marT="61149" marB="61149"/>
                </a:tc>
                <a:tc>
                  <a:txBody>
                    <a:bodyPr/>
                    <a:lstStyle/>
                    <a:p>
                      <a:pPr algn="l" fontAlgn="t" latinLnBrk="0"/>
                      <a:r>
                        <a:rPr lang="en-GB" sz="2400" b="0" dirty="0">
                          <a:effectLst/>
                        </a:rPr>
                        <a:t>Yes</a:t>
                      </a:r>
                    </a:p>
                  </a:txBody>
                  <a:tcPr marL="122298" marR="122298" marT="61149" marB="61149"/>
                </a:tc>
                <a:tc>
                  <a:txBody>
                    <a:bodyPr/>
                    <a:lstStyle/>
                    <a:p>
                      <a:pPr algn="l" fontAlgn="t" latinLnBrk="0"/>
                      <a:r>
                        <a:rPr lang="en-GB" sz="2400" b="0" dirty="0">
                          <a:effectLst/>
                        </a:rPr>
                        <a:t>Yes</a:t>
                      </a:r>
                    </a:p>
                  </a:txBody>
                  <a:tcPr marL="122298" marR="122298" marT="61149" marB="61149"/>
                </a:tc>
                <a:tc>
                  <a:txBody>
                    <a:bodyPr/>
                    <a:lstStyle/>
                    <a:p>
                      <a:pPr algn="l" fontAlgn="t" latinLnBrk="0"/>
                      <a:r>
                        <a:rPr lang="en-GB" sz="2400" b="0" dirty="0">
                          <a:effectLst/>
                        </a:rPr>
                        <a:t>No</a:t>
                      </a:r>
                    </a:p>
                  </a:txBody>
                  <a:tcPr marL="122298" marR="122298" marT="61149" marB="61149"/>
                </a:tc>
                <a:extLst>
                  <a:ext uri="{0D108BD9-81ED-4DB2-BD59-A6C34878D82A}">
                    <a16:rowId xmlns:a16="http://schemas.microsoft.com/office/drawing/2014/main" val="3736911531"/>
                  </a:ext>
                </a:extLst>
              </a:tr>
              <a:tr h="538110">
                <a:tc>
                  <a:txBody>
                    <a:bodyPr/>
                    <a:lstStyle/>
                    <a:p>
                      <a:pPr algn="l" fontAlgn="t" latinLnBrk="0"/>
                      <a:r>
                        <a:rPr lang="en-GB" sz="2400" b="1" dirty="0">
                          <a:effectLst/>
                        </a:rPr>
                        <a:t>Public</a:t>
                      </a:r>
                    </a:p>
                  </a:txBody>
                  <a:tcPr marL="122298" marR="122298" marT="61149" marB="61149"/>
                </a:tc>
                <a:tc>
                  <a:txBody>
                    <a:bodyPr/>
                    <a:lstStyle/>
                    <a:p>
                      <a:pPr algn="l" fontAlgn="t" latinLnBrk="0"/>
                      <a:r>
                        <a:rPr lang="en-GB" sz="2400" b="0">
                          <a:effectLst/>
                        </a:rPr>
                        <a:t>Yes</a:t>
                      </a:r>
                    </a:p>
                  </a:txBody>
                  <a:tcPr marL="122298" marR="122298" marT="61149" marB="61149"/>
                </a:tc>
                <a:tc>
                  <a:txBody>
                    <a:bodyPr/>
                    <a:lstStyle/>
                    <a:p>
                      <a:pPr algn="l" fontAlgn="t" latinLnBrk="0"/>
                      <a:r>
                        <a:rPr lang="en-GB" sz="2400" b="0">
                          <a:effectLst/>
                        </a:rPr>
                        <a:t>Yes</a:t>
                      </a:r>
                    </a:p>
                  </a:txBody>
                  <a:tcPr marL="122298" marR="122298" marT="61149" marB="61149"/>
                </a:tc>
                <a:tc>
                  <a:txBody>
                    <a:bodyPr/>
                    <a:lstStyle/>
                    <a:p>
                      <a:pPr algn="l" fontAlgn="t" latinLnBrk="0"/>
                      <a:r>
                        <a:rPr lang="en-GB" sz="2400" b="0">
                          <a:effectLst/>
                        </a:rPr>
                        <a:t>Yes</a:t>
                      </a:r>
                    </a:p>
                  </a:txBody>
                  <a:tcPr marL="122298" marR="122298" marT="61149" marB="61149"/>
                </a:tc>
                <a:tc>
                  <a:txBody>
                    <a:bodyPr/>
                    <a:lstStyle/>
                    <a:p>
                      <a:pPr algn="l" fontAlgn="t" latinLnBrk="0"/>
                      <a:r>
                        <a:rPr lang="en-GB" sz="2400" b="0" dirty="0">
                          <a:effectLst/>
                        </a:rPr>
                        <a:t>Yes</a:t>
                      </a:r>
                    </a:p>
                  </a:txBody>
                  <a:tcPr marL="122298" marR="122298" marT="61149" marB="61149"/>
                </a:tc>
                <a:extLst>
                  <a:ext uri="{0D108BD9-81ED-4DB2-BD59-A6C34878D82A}">
                    <a16:rowId xmlns:a16="http://schemas.microsoft.com/office/drawing/2014/main" val="853249874"/>
                  </a:ext>
                </a:extLst>
              </a:tr>
            </a:tbl>
          </a:graphicData>
        </a:graphic>
      </p:graphicFrame>
    </p:spTree>
    <p:extLst>
      <p:ext uri="{BB962C8B-B14F-4D97-AF65-F5344CB8AC3E}">
        <p14:creationId xmlns:p14="http://schemas.microsoft.com/office/powerpoint/2010/main" val="2718135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F7916-CAA0-AA63-88A7-5D3CADE86D70}"/>
              </a:ext>
            </a:extLst>
          </p:cNvPr>
          <p:cNvSpPr>
            <a:spLocks noGrp="1"/>
          </p:cNvSpPr>
          <p:nvPr>
            <p:ph type="title"/>
          </p:nvPr>
        </p:nvSpPr>
        <p:spPr/>
        <p:txBody>
          <a:bodyPr/>
          <a:lstStyle/>
          <a:p>
            <a:r>
              <a:rPr lang="en-GB" b="0" i="0" dirty="0">
                <a:solidFill>
                  <a:srgbClr val="3A3A3A"/>
                </a:solidFill>
                <a:effectLst/>
                <a:latin typeface="Work Sans" pitchFamily="2" charset="0"/>
              </a:rPr>
              <a:t>default access modifier</a:t>
            </a:r>
            <a:endParaRPr lang="tr-TR" dirty="0"/>
          </a:p>
        </p:txBody>
      </p:sp>
      <p:sp>
        <p:nvSpPr>
          <p:cNvPr id="3" name="Content Placeholder 2">
            <a:extLst>
              <a:ext uri="{FF2B5EF4-FFF2-40B4-BE49-F238E27FC236}">
                <a16:creationId xmlns:a16="http://schemas.microsoft.com/office/drawing/2014/main" id="{F995A20C-90D1-B7FB-9E55-949074F3309C}"/>
              </a:ext>
            </a:extLst>
          </p:cNvPr>
          <p:cNvSpPr>
            <a:spLocks noGrp="1"/>
          </p:cNvSpPr>
          <p:nvPr>
            <p:ph idx="1"/>
          </p:nvPr>
        </p:nvSpPr>
        <p:spPr/>
        <p:txBody>
          <a:bodyPr/>
          <a:lstStyle/>
          <a:p>
            <a:r>
              <a:rPr lang="en-GB" b="0" i="0" dirty="0">
                <a:solidFill>
                  <a:srgbClr val="3A3A3A"/>
                </a:solidFill>
                <a:effectLst/>
                <a:latin typeface="Work Sans" pitchFamily="2" charset="0"/>
              </a:rPr>
              <a:t>Whenever the access modifier is </a:t>
            </a:r>
            <a:r>
              <a:rPr lang="en-GB" b="1" i="0" dirty="0">
                <a:solidFill>
                  <a:srgbClr val="3A3A3A"/>
                </a:solidFill>
                <a:effectLst/>
                <a:latin typeface="Work Sans" pitchFamily="2" charset="0"/>
              </a:rPr>
              <a:t>not</a:t>
            </a:r>
            <a:r>
              <a:rPr lang="en-GB" b="0" i="0" dirty="0">
                <a:solidFill>
                  <a:srgbClr val="3A3A3A"/>
                </a:solidFill>
                <a:effectLst/>
                <a:latin typeface="Work Sans" pitchFamily="2" charset="0"/>
              </a:rPr>
              <a:t> specified, then it is </a:t>
            </a:r>
            <a:r>
              <a:rPr lang="en-GB" b="1" i="0" dirty="0">
                <a:solidFill>
                  <a:srgbClr val="3A3A3A"/>
                </a:solidFill>
                <a:effectLst/>
                <a:latin typeface="Work Sans" pitchFamily="2" charset="0"/>
              </a:rPr>
              <a:t>assumed</a:t>
            </a:r>
            <a:r>
              <a:rPr lang="en-GB" b="0" i="0" dirty="0">
                <a:solidFill>
                  <a:srgbClr val="3A3A3A"/>
                </a:solidFill>
                <a:effectLst/>
                <a:latin typeface="Work Sans" pitchFamily="2" charset="0"/>
              </a:rPr>
              <a:t> to be the default.</a:t>
            </a:r>
          </a:p>
          <a:p>
            <a:r>
              <a:rPr lang="en-GB" b="0" i="0" dirty="0">
                <a:solidFill>
                  <a:srgbClr val="3A3A3A"/>
                </a:solidFill>
                <a:effectLst/>
                <a:latin typeface="Work Sans" pitchFamily="2" charset="0"/>
              </a:rPr>
              <a:t>The entities like </a:t>
            </a:r>
            <a:r>
              <a:rPr lang="en-GB" b="1" i="0" dirty="0">
                <a:solidFill>
                  <a:srgbClr val="3A3A3A"/>
                </a:solidFill>
                <a:effectLst/>
                <a:latin typeface="Work Sans" pitchFamily="2" charset="0"/>
              </a:rPr>
              <a:t>classes</a:t>
            </a:r>
            <a:r>
              <a:rPr lang="en-GB" b="0" i="0" dirty="0">
                <a:solidFill>
                  <a:srgbClr val="3A3A3A"/>
                </a:solidFill>
                <a:effectLst/>
                <a:latin typeface="Work Sans" pitchFamily="2" charset="0"/>
              </a:rPr>
              <a:t>, </a:t>
            </a:r>
            <a:r>
              <a:rPr lang="en-GB" b="1" i="0" dirty="0">
                <a:solidFill>
                  <a:srgbClr val="3A3A3A"/>
                </a:solidFill>
                <a:effectLst/>
                <a:latin typeface="Work Sans" pitchFamily="2" charset="0"/>
              </a:rPr>
              <a:t>methods</a:t>
            </a:r>
            <a:r>
              <a:rPr lang="en-GB" b="0" i="0" dirty="0">
                <a:solidFill>
                  <a:srgbClr val="3A3A3A"/>
                </a:solidFill>
                <a:effectLst/>
                <a:latin typeface="Work Sans" pitchFamily="2" charset="0"/>
              </a:rPr>
              <a:t>, and </a:t>
            </a:r>
            <a:r>
              <a:rPr lang="en-GB" b="1" i="0" dirty="0">
                <a:solidFill>
                  <a:srgbClr val="3A3A3A"/>
                </a:solidFill>
                <a:effectLst/>
                <a:latin typeface="Work Sans" pitchFamily="2" charset="0"/>
              </a:rPr>
              <a:t>variables</a:t>
            </a:r>
            <a:r>
              <a:rPr lang="en-GB" b="0" i="0" dirty="0">
                <a:solidFill>
                  <a:srgbClr val="3A3A3A"/>
                </a:solidFill>
                <a:effectLst/>
                <a:latin typeface="Work Sans" pitchFamily="2" charset="0"/>
              </a:rPr>
              <a:t> can have a default access.</a:t>
            </a:r>
          </a:p>
          <a:p>
            <a:r>
              <a:rPr lang="en-GB" b="0" i="0" dirty="0">
                <a:solidFill>
                  <a:srgbClr val="3A3A3A"/>
                </a:solidFill>
                <a:effectLst/>
                <a:latin typeface="Work Sans" pitchFamily="2" charset="0"/>
              </a:rPr>
              <a:t>A </a:t>
            </a:r>
            <a:r>
              <a:rPr lang="en-GB" b="1" i="0" dirty="0">
                <a:solidFill>
                  <a:srgbClr val="3A3A3A"/>
                </a:solidFill>
                <a:effectLst/>
                <a:latin typeface="Work Sans" pitchFamily="2" charset="0"/>
              </a:rPr>
              <a:t>default</a:t>
            </a:r>
            <a:r>
              <a:rPr lang="en-GB" b="0" i="0" dirty="0">
                <a:solidFill>
                  <a:srgbClr val="3A3A3A"/>
                </a:solidFill>
                <a:effectLst/>
                <a:latin typeface="Work Sans" pitchFamily="2" charset="0"/>
              </a:rPr>
              <a:t> class is accessible inside the </a:t>
            </a:r>
            <a:r>
              <a:rPr lang="en-GB" b="1" i="0" dirty="0">
                <a:solidFill>
                  <a:srgbClr val="3A3A3A"/>
                </a:solidFill>
                <a:effectLst/>
                <a:latin typeface="Work Sans" pitchFamily="2" charset="0"/>
              </a:rPr>
              <a:t>package</a:t>
            </a:r>
            <a:r>
              <a:rPr lang="en-GB" b="0" i="0" dirty="0">
                <a:solidFill>
                  <a:srgbClr val="3A3A3A"/>
                </a:solidFill>
                <a:effectLst/>
                <a:latin typeface="Work Sans" pitchFamily="2" charset="0"/>
              </a:rPr>
              <a:t> but it is </a:t>
            </a:r>
            <a:r>
              <a:rPr lang="en-GB" b="1" i="0" dirty="0">
                <a:solidFill>
                  <a:srgbClr val="3A3A3A"/>
                </a:solidFill>
                <a:effectLst/>
                <a:latin typeface="Work Sans" pitchFamily="2" charset="0"/>
              </a:rPr>
              <a:t>not</a:t>
            </a:r>
            <a:r>
              <a:rPr lang="en-GB" b="0" i="0" dirty="0">
                <a:solidFill>
                  <a:srgbClr val="3A3A3A"/>
                </a:solidFill>
                <a:effectLst/>
                <a:latin typeface="Work Sans" pitchFamily="2" charset="0"/>
              </a:rPr>
              <a:t> accessible from outside the package</a:t>
            </a:r>
          </a:p>
          <a:p>
            <a:r>
              <a:rPr lang="en-GB" b="0" i="0" dirty="0">
                <a:solidFill>
                  <a:srgbClr val="3A3A3A"/>
                </a:solidFill>
                <a:effectLst/>
                <a:latin typeface="Work Sans" pitchFamily="2" charset="0"/>
              </a:rPr>
              <a:t>Similarly a </a:t>
            </a:r>
            <a:r>
              <a:rPr lang="en-GB" b="1" i="0" dirty="0">
                <a:solidFill>
                  <a:srgbClr val="3A3A3A"/>
                </a:solidFill>
                <a:effectLst/>
                <a:latin typeface="Work Sans" pitchFamily="2" charset="0"/>
              </a:rPr>
              <a:t>default</a:t>
            </a:r>
            <a:r>
              <a:rPr lang="en-GB" b="0" i="0" dirty="0">
                <a:solidFill>
                  <a:srgbClr val="3A3A3A"/>
                </a:solidFill>
                <a:effectLst/>
                <a:latin typeface="Work Sans" pitchFamily="2" charset="0"/>
              </a:rPr>
              <a:t> </a:t>
            </a:r>
            <a:r>
              <a:rPr lang="en-GB" b="1" i="0" dirty="0">
                <a:solidFill>
                  <a:srgbClr val="3A3A3A"/>
                </a:solidFill>
                <a:effectLst/>
                <a:latin typeface="Work Sans" pitchFamily="2" charset="0"/>
              </a:rPr>
              <a:t>method</a:t>
            </a:r>
            <a:r>
              <a:rPr lang="en-GB" b="0" i="0" dirty="0">
                <a:solidFill>
                  <a:srgbClr val="3A3A3A"/>
                </a:solidFill>
                <a:effectLst/>
                <a:latin typeface="Work Sans" pitchFamily="2" charset="0"/>
              </a:rPr>
              <a:t> or </a:t>
            </a:r>
            <a:r>
              <a:rPr lang="en-GB" b="1" i="0" dirty="0">
                <a:solidFill>
                  <a:srgbClr val="3A3A3A"/>
                </a:solidFill>
                <a:effectLst/>
                <a:latin typeface="Work Sans" pitchFamily="2" charset="0"/>
              </a:rPr>
              <a:t>variable</a:t>
            </a:r>
            <a:r>
              <a:rPr lang="en-GB" b="0" i="0" dirty="0">
                <a:solidFill>
                  <a:srgbClr val="3A3A3A"/>
                </a:solidFill>
                <a:effectLst/>
                <a:latin typeface="Work Sans" pitchFamily="2" charset="0"/>
              </a:rPr>
              <a:t> is also </a:t>
            </a:r>
            <a:r>
              <a:rPr lang="en-GB" b="1" i="0" dirty="0">
                <a:solidFill>
                  <a:srgbClr val="3A3A3A"/>
                </a:solidFill>
                <a:effectLst/>
                <a:latin typeface="Work Sans" pitchFamily="2" charset="0"/>
              </a:rPr>
              <a:t>accessible</a:t>
            </a:r>
            <a:r>
              <a:rPr lang="en-GB" b="0" i="0" dirty="0">
                <a:solidFill>
                  <a:srgbClr val="3A3A3A"/>
                </a:solidFill>
                <a:effectLst/>
                <a:latin typeface="Work Sans" pitchFamily="2" charset="0"/>
              </a:rPr>
              <a:t> </a:t>
            </a:r>
            <a:r>
              <a:rPr lang="en-GB" b="1" i="0" dirty="0">
                <a:solidFill>
                  <a:srgbClr val="3A3A3A"/>
                </a:solidFill>
                <a:effectLst/>
                <a:latin typeface="Work Sans" pitchFamily="2" charset="0"/>
              </a:rPr>
              <a:t>inside</a:t>
            </a:r>
            <a:r>
              <a:rPr lang="en-GB" b="0" i="0" dirty="0">
                <a:solidFill>
                  <a:srgbClr val="3A3A3A"/>
                </a:solidFill>
                <a:effectLst/>
                <a:latin typeface="Work Sans" pitchFamily="2" charset="0"/>
              </a:rPr>
              <a:t> the package in which they are defined and </a:t>
            </a:r>
            <a:r>
              <a:rPr lang="en-GB" b="1" i="0" dirty="0">
                <a:solidFill>
                  <a:srgbClr val="3A3A3A"/>
                </a:solidFill>
                <a:effectLst/>
                <a:latin typeface="Work Sans" pitchFamily="2" charset="0"/>
              </a:rPr>
              <a:t>not</a:t>
            </a:r>
            <a:r>
              <a:rPr lang="en-GB" b="0" i="0" dirty="0">
                <a:solidFill>
                  <a:srgbClr val="3A3A3A"/>
                </a:solidFill>
                <a:effectLst/>
                <a:latin typeface="Work Sans" pitchFamily="2" charset="0"/>
              </a:rPr>
              <a:t> </a:t>
            </a:r>
            <a:r>
              <a:rPr lang="en-GB" b="1" i="0" dirty="0">
                <a:solidFill>
                  <a:srgbClr val="3A3A3A"/>
                </a:solidFill>
                <a:effectLst/>
                <a:latin typeface="Work Sans" pitchFamily="2" charset="0"/>
              </a:rPr>
              <a:t>outside</a:t>
            </a:r>
            <a:r>
              <a:rPr lang="en-GB" b="0" i="0" dirty="0">
                <a:solidFill>
                  <a:srgbClr val="3A3A3A"/>
                </a:solidFill>
                <a:effectLst/>
                <a:latin typeface="Work Sans" pitchFamily="2" charset="0"/>
              </a:rPr>
              <a:t> the package.</a:t>
            </a:r>
            <a:endParaRPr lang="tr-TR" dirty="0"/>
          </a:p>
        </p:txBody>
      </p:sp>
    </p:spTree>
    <p:extLst>
      <p:ext uri="{BB962C8B-B14F-4D97-AF65-F5344CB8AC3E}">
        <p14:creationId xmlns:p14="http://schemas.microsoft.com/office/powerpoint/2010/main" val="446793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FF4B-2BA5-AAF9-7AD9-7BDC755252C7}"/>
              </a:ext>
            </a:extLst>
          </p:cNvPr>
          <p:cNvSpPr>
            <a:spLocks noGrp="1"/>
          </p:cNvSpPr>
          <p:nvPr>
            <p:ph type="title"/>
          </p:nvPr>
        </p:nvSpPr>
        <p:spPr/>
        <p:txBody>
          <a:bodyPr/>
          <a:lstStyle/>
          <a:p>
            <a:r>
              <a:rPr lang="en-GB" b="0" i="0" dirty="0">
                <a:solidFill>
                  <a:srgbClr val="3A3A3A"/>
                </a:solidFill>
                <a:effectLst/>
                <a:latin typeface="Work Sans" pitchFamily="2" charset="0"/>
              </a:rPr>
              <a:t>public access modifier</a:t>
            </a:r>
            <a:endParaRPr lang="tr-TR" dirty="0"/>
          </a:p>
        </p:txBody>
      </p:sp>
      <p:sp>
        <p:nvSpPr>
          <p:cNvPr id="3" name="Content Placeholder 2">
            <a:extLst>
              <a:ext uri="{FF2B5EF4-FFF2-40B4-BE49-F238E27FC236}">
                <a16:creationId xmlns:a16="http://schemas.microsoft.com/office/drawing/2014/main" id="{6FF1C085-62E1-53EB-B933-DEC5C2FD0699}"/>
              </a:ext>
            </a:extLst>
          </p:cNvPr>
          <p:cNvSpPr>
            <a:spLocks noGrp="1"/>
          </p:cNvSpPr>
          <p:nvPr>
            <p:ph idx="1"/>
          </p:nvPr>
        </p:nvSpPr>
        <p:spPr/>
        <p:txBody>
          <a:bodyPr/>
          <a:lstStyle/>
          <a:p>
            <a:r>
              <a:rPr lang="en-GB" b="0" i="0" dirty="0">
                <a:solidFill>
                  <a:srgbClr val="3A3A3A"/>
                </a:solidFill>
                <a:effectLst/>
                <a:latin typeface="Work Sans" pitchFamily="2" charset="0"/>
              </a:rPr>
              <a:t>A class or a method or a data field specified as ‘public’ is </a:t>
            </a:r>
            <a:r>
              <a:rPr lang="en-GB" b="1" i="0" dirty="0">
                <a:solidFill>
                  <a:srgbClr val="3A3A3A"/>
                </a:solidFill>
                <a:effectLst/>
                <a:latin typeface="Work Sans" pitchFamily="2" charset="0"/>
              </a:rPr>
              <a:t>accessible</a:t>
            </a:r>
            <a:r>
              <a:rPr lang="en-GB" b="0" i="0" dirty="0">
                <a:solidFill>
                  <a:srgbClr val="3A3A3A"/>
                </a:solidFill>
                <a:effectLst/>
                <a:latin typeface="Work Sans" pitchFamily="2" charset="0"/>
              </a:rPr>
              <a:t> from </a:t>
            </a:r>
            <a:r>
              <a:rPr lang="en-GB" b="1" i="0" dirty="0">
                <a:solidFill>
                  <a:srgbClr val="3A3A3A"/>
                </a:solidFill>
                <a:effectLst/>
                <a:latin typeface="Work Sans" pitchFamily="2" charset="0"/>
              </a:rPr>
              <a:t>any</a:t>
            </a:r>
            <a:r>
              <a:rPr lang="en-GB" b="0" i="0" dirty="0">
                <a:solidFill>
                  <a:srgbClr val="3A3A3A"/>
                </a:solidFill>
                <a:effectLst/>
                <a:latin typeface="Work Sans" pitchFamily="2" charset="0"/>
              </a:rPr>
              <a:t> </a:t>
            </a:r>
            <a:r>
              <a:rPr lang="en-GB" b="1" i="0" dirty="0">
                <a:solidFill>
                  <a:srgbClr val="3A3A3A"/>
                </a:solidFill>
                <a:effectLst/>
                <a:latin typeface="Work Sans" pitchFamily="2" charset="0"/>
              </a:rPr>
              <a:t>class</a:t>
            </a:r>
            <a:r>
              <a:rPr lang="en-GB" b="0" i="0" dirty="0">
                <a:solidFill>
                  <a:srgbClr val="3A3A3A"/>
                </a:solidFill>
                <a:effectLst/>
                <a:latin typeface="Work Sans" pitchFamily="2" charset="0"/>
              </a:rPr>
              <a:t> or </a:t>
            </a:r>
            <a:r>
              <a:rPr lang="en-GB" b="1" i="0" dirty="0">
                <a:solidFill>
                  <a:srgbClr val="3A3A3A"/>
                </a:solidFill>
                <a:effectLst/>
                <a:latin typeface="Work Sans" pitchFamily="2" charset="0"/>
              </a:rPr>
              <a:t>package</a:t>
            </a:r>
            <a:r>
              <a:rPr lang="en-GB" b="0" i="0" dirty="0">
                <a:solidFill>
                  <a:srgbClr val="3A3A3A"/>
                </a:solidFill>
                <a:effectLst/>
                <a:latin typeface="Work Sans" pitchFamily="2" charset="0"/>
              </a:rPr>
              <a:t> in the Java program</a:t>
            </a:r>
          </a:p>
          <a:p>
            <a:r>
              <a:rPr lang="en-GB" b="0" i="0" dirty="0">
                <a:solidFill>
                  <a:srgbClr val="3A3A3A"/>
                </a:solidFill>
                <a:effectLst/>
                <a:latin typeface="Work Sans" pitchFamily="2" charset="0"/>
              </a:rPr>
              <a:t>The public entity is accessible within the package as well as </a:t>
            </a:r>
            <a:r>
              <a:rPr lang="en-GB" b="1" i="0" dirty="0">
                <a:solidFill>
                  <a:srgbClr val="3A3A3A"/>
                </a:solidFill>
                <a:effectLst/>
                <a:latin typeface="Work Sans" pitchFamily="2" charset="0"/>
              </a:rPr>
              <a:t>outside</a:t>
            </a:r>
            <a:r>
              <a:rPr lang="en-GB" b="0" i="0" dirty="0">
                <a:solidFill>
                  <a:srgbClr val="3A3A3A"/>
                </a:solidFill>
                <a:effectLst/>
                <a:latin typeface="Work Sans" pitchFamily="2" charset="0"/>
              </a:rPr>
              <a:t> the package</a:t>
            </a:r>
          </a:p>
          <a:p>
            <a:r>
              <a:rPr lang="en-GB" b="0" i="0" dirty="0">
                <a:solidFill>
                  <a:srgbClr val="3A3A3A"/>
                </a:solidFill>
                <a:effectLst/>
                <a:latin typeface="Work Sans" pitchFamily="2" charset="0"/>
              </a:rPr>
              <a:t>public access modifier is a modifier that does </a:t>
            </a:r>
            <a:r>
              <a:rPr lang="en-GB" b="1" i="0" dirty="0">
                <a:solidFill>
                  <a:srgbClr val="3A3A3A"/>
                </a:solidFill>
                <a:effectLst/>
                <a:latin typeface="Work Sans" pitchFamily="2" charset="0"/>
              </a:rPr>
              <a:t>not</a:t>
            </a:r>
            <a:r>
              <a:rPr lang="en-GB" b="0" i="0" dirty="0">
                <a:solidFill>
                  <a:srgbClr val="3A3A3A"/>
                </a:solidFill>
                <a:effectLst/>
                <a:latin typeface="Work Sans" pitchFamily="2" charset="0"/>
              </a:rPr>
              <a:t> restrict the entity at all</a:t>
            </a:r>
            <a:endParaRPr lang="tr-TR" dirty="0"/>
          </a:p>
        </p:txBody>
      </p:sp>
    </p:spTree>
    <p:extLst>
      <p:ext uri="{BB962C8B-B14F-4D97-AF65-F5344CB8AC3E}">
        <p14:creationId xmlns:p14="http://schemas.microsoft.com/office/powerpoint/2010/main" val="1723428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DA9AC-CD5E-40EF-BA4E-B8FFCE823A56}"/>
              </a:ext>
            </a:extLst>
          </p:cNvPr>
          <p:cNvSpPr>
            <a:spLocks noGrp="1"/>
          </p:cNvSpPr>
          <p:nvPr>
            <p:ph type="title"/>
          </p:nvPr>
        </p:nvSpPr>
        <p:spPr>
          <a:xfrm>
            <a:off x="838200" y="365126"/>
            <a:ext cx="10515600" cy="1081120"/>
          </a:xfrm>
        </p:spPr>
        <p:txBody>
          <a:bodyPr>
            <a:normAutofit fontScale="90000"/>
          </a:bodyPr>
          <a:lstStyle/>
          <a:p>
            <a:pPr algn="l"/>
            <a:br>
              <a:rPr lang="en-GB" b="1" i="0" dirty="0">
                <a:solidFill>
                  <a:srgbClr val="FF0000"/>
                </a:solidFill>
                <a:effectLst/>
                <a:latin typeface="Work Sans" pitchFamily="2" charset="0"/>
              </a:rPr>
            </a:br>
            <a:r>
              <a:rPr lang="en-GB" b="1" i="0" dirty="0">
                <a:solidFill>
                  <a:srgbClr val="FF0000"/>
                </a:solidFill>
                <a:effectLst/>
                <a:latin typeface="Work Sans" pitchFamily="2" charset="0"/>
              </a:rPr>
              <a:t>Protected Access Specifier </a:t>
            </a:r>
            <a:br>
              <a:rPr lang="en-GB" dirty="0">
                <a:solidFill>
                  <a:srgbClr val="FF0000"/>
                </a:solidFill>
              </a:rPr>
            </a:br>
            <a:endParaRPr lang="tr-TR" dirty="0">
              <a:solidFill>
                <a:srgbClr val="FF0000"/>
              </a:solidFill>
            </a:endParaRPr>
          </a:p>
        </p:txBody>
      </p:sp>
      <p:sp>
        <p:nvSpPr>
          <p:cNvPr id="3" name="Content Placeholder 2">
            <a:extLst>
              <a:ext uri="{FF2B5EF4-FFF2-40B4-BE49-F238E27FC236}">
                <a16:creationId xmlns:a16="http://schemas.microsoft.com/office/drawing/2014/main" id="{F3273D98-D304-AE1D-AA13-3832DCF397B6}"/>
              </a:ext>
            </a:extLst>
          </p:cNvPr>
          <p:cNvSpPr>
            <a:spLocks noGrp="1"/>
          </p:cNvSpPr>
          <p:nvPr>
            <p:ph idx="1"/>
          </p:nvPr>
        </p:nvSpPr>
        <p:spPr/>
        <p:txBody>
          <a:bodyPr/>
          <a:lstStyle/>
          <a:p>
            <a:r>
              <a:rPr lang="en-GB" b="0" i="0" dirty="0">
                <a:solidFill>
                  <a:srgbClr val="3A3A3A"/>
                </a:solidFill>
                <a:effectLst/>
                <a:latin typeface="Work Sans" pitchFamily="2" charset="0"/>
              </a:rPr>
              <a:t>allows access to entities through </a:t>
            </a:r>
            <a:r>
              <a:rPr lang="en-GB" b="1" i="0" dirty="0">
                <a:solidFill>
                  <a:srgbClr val="3A3A3A"/>
                </a:solidFill>
                <a:effectLst/>
                <a:latin typeface="Work Sans" pitchFamily="2" charset="0"/>
              </a:rPr>
              <a:t>subclasses</a:t>
            </a:r>
            <a:r>
              <a:rPr lang="en-GB" b="0" i="0" dirty="0">
                <a:solidFill>
                  <a:srgbClr val="3A3A3A"/>
                </a:solidFill>
                <a:effectLst/>
                <a:latin typeface="Work Sans" pitchFamily="2" charset="0"/>
              </a:rPr>
              <a:t> of the class in which the entity is declared</a:t>
            </a:r>
          </a:p>
          <a:p>
            <a:r>
              <a:rPr lang="en-GB" b="0" i="0" dirty="0">
                <a:solidFill>
                  <a:srgbClr val="3A3A3A"/>
                </a:solidFill>
                <a:effectLst/>
                <a:latin typeface="Work Sans" pitchFamily="2" charset="0"/>
              </a:rPr>
              <a:t>It </a:t>
            </a:r>
            <a:r>
              <a:rPr lang="en-GB" b="1" i="0" dirty="0">
                <a:solidFill>
                  <a:srgbClr val="3A3A3A"/>
                </a:solidFill>
                <a:effectLst/>
                <a:latin typeface="Work Sans" pitchFamily="2" charset="0"/>
              </a:rPr>
              <a:t>doesn’t</a:t>
            </a:r>
            <a:r>
              <a:rPr lang="en-GB" b="0" i="0" dirty="0">
                <a:solidFill>
                  <a:srgbClr val="3A3A3A"/>
                </a:solidFill>
                <a:effectLst/>
                <a:latin typeface="Work Sans" pitchFamily="2" charset="0"/>
              </a:rPr>
              <a:t> matter whether the class is in the </a:t>
            </a:r>
            <a:r>
              <a:rPr lang="en-GB" b="1" i="0" dirty="0">
                <a:solidFill>
                  <a:srgbClr val="3A3A3A"/>
                </a:solidFill>
                <a:effectLst/>
                <a:latin typeface="Work Sans" pitchFamily="2" charset="0"/>
              </a:rPr>
              <a:t>same</a:t>
            </a:r>
            <a:r>
              <a:rPr lang="en-GB" b="0" i="0" dirty="0">
                <a:solidFill>
                  <a:srgbClr val="3A3A3A"/>
                </a:solidFill>
                <a:effectLst/>
                <a:latin typeface="Work Sans" pitchFamily="2" charset="0"/>
              </a:rPr>
              <a:t> package or </a:t>
            </a:r>
            <a:r>
              <a:rPr lang="en-GB" b="1" i="0" dirty="0">
                <a:solidFill>
                  <a:srgbClr val="3A3A3A"/>
                </a:solidFill>
                <a:effectLst/>
                <a:latin typeface="Work Sans" pitchFamily="2" charset="0"/>
              </a:rPr>
              <a:t>different</a:t>
            </a:r>
            <a:r>
              <a:rPr lang="en-GB" b="0" i="0" dirty="0">
                <a:solidFill>
                  <a:srgbClr val="3A3A3A"/>
                </a:solidFill>
                <a:effectLst/>
                <a:latin typeface="Work Sans" pitchFamily="2" charset="0"/>
              </a:rPr>
              <a:t> package</a:t>
            </a:r>
          </a:p>
          <a:p>
            <a:r>
              <a:rPr lang="en-GB" b="1" i="0" dirty="0">
                <a:solidFill>
                  <a:srgbClr val="3A3A3A"/>
                </a:solidFill>
                <a:effectLst/>
                <a:latin typeface="Work Sans" pitchFamily="2" charset="0"/>
              </a:rPr>
              <a:t>a class and an interface cannot be protected</a:t>
            </a:r>
            <a:r>
              <a:rPr lang="en-GB" sz="3600" b="1" dirty="0">
                <a:solidFill>
                  <a:srgbClr val="3A3A3A"/>
                </a:solidFill>
                <a:latin typeface="Work Sans" pitchFamily="2" charset="0"/>
              </a:rPr>
              <a:t>!</a:t>
            </a:r>
          </a:p>
          <a:p>
            <a:pPr lvl="1"/>
            <a:r>
              <a:rPr lang="en-GB" b="1" i="0" dirty="0">
                <a:solidFill>
                  <a:srgbClr val="3A3A3A"/>
                </a:solidFill>
                <a:effectLst/>
                <a:latin typeface="Work Sans" pitchFamily="2" charset="0"/>
              </a:rPr>
              <a:t>we cannot apply protected modifiers to classes and interfaces</a:t>
            </a:r>
          </a:p>
          <a:p>
            <a:pPr lvl="1"/>
            <a:r>
              <a:rPr lang="en-GB" b="0" i="0" dirty="0">
                <a:solidFill>
                  <a:srgbClr val="3A3A3A"/>
                </a:solidFill>
                <a:effectLst/>
                <a:latin typeface="Work Sans" pitchFamily="2" charset="0"/>
              </a:rPr>
              <a:t>The protected access modifier is usually used in parent-child relationships</a:t>
            </a:r>
            <a:endParaRPr lang="tr-TR" b="1" dirty="0"/>
          </a:p>
        </p:txBody>
      </p:sp>
    </p:spTree>
    <p:extLst>
      <p:ext uri="{BB962C8B-B14F-4D97-AF65-F5344CB8AC3E}">
        <p14:creationId xmlns:p14="http://schemas.microsoft.com/office/powerpoint/2010/main" val="2609498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3430-B647-3CF6-C473-D0F0B85AF872}"/>
              </a:ext>
            </a:extLst>
          </p:cNvPr>
          <p:cNvSpPr>
            <a:spLocks noGrp="1"/>
          </p:cNvSpPr>
          <p:nvPr>
            <p:ph type="title"/>
          </p:nvPr>
        </p:nvSpPr>
        <p:spPr/>
        <p:txBody>
          <a:bodyPr>
            <a:normAutofit/>
          </a:bodyPr>
          <a:lstStyle/>
          <a:p>
            <a:r>
              <a:rPr lang="en-GB" b="1" i="0" dirty="0">
                <a:solidFill>
                  <a:srgbClr val="FF0000"/>
                </a:solidFill>
                <a:effectLst/>
                <a:latin typeface="Work Sans" pitchFamily="2" charset="0"/>
              </a:rPr>
              <a:t>Private Access Modifier </a:t>
            </a:r>
            <a:br>
              <a:rPr lang="en-GB" dirty="0">
                <a:solidFill>
                  <a:srgbClr val="FF0000"/>
                </a:solidFill>
              </a:rPr>
            </a:br>
            <a:endParaRPr lang="tr-TR" dirty="0">
              <a:solidFill>
                <a:srgbClr val="FF0000"/>
              </a:solidFill>
            </a:endParaRPr>
          </a:p>
        </p:txBody>
      </p:sp>
      <p:sp>
        <p:nvSpPr>
          <p:cNvPr id="3" name="Content Placeholder 2">
            <a:extLst>
              <a:ext uri="{FF2B5EF4-FFF2-40B4-BE49-F238E27FC236}">
                <a16:creationId xmlns:a16="http://schemas.microsoft.com/office/drawing/2014/main" id="{1F1C6445-B1D4-DF1E-FADF-554C36759190}"/>
              </a:ext>
            </a:extLst>
          </p:cNvPr>
          <p:cNvSpPr>
            <a:spLocks noGrp="1"/>
          </p:cNvSpPr>
          <p:nvPr>
            <p:ph idx="1"/>
          </p:nvPr>
        </p:nvSpPr>
        <p:spPr/>
        <p:txBody>
          <a:bodyPr/>
          <a:lstStyle/>
          <a:p>
            <a:r>
              <a:rPr lang="en-GB" b="0" i="0" dirty="0">
                <a:solidFill>
                  <a:srgbClr val="3A3A3A"/>
                </a:solidFill>
                <a:effectLst/>
                <a:latin typeface="Work Sans" pitchFamily="2" charset="0"/>
              </a:rPr>
              <a:t>the one that has the lowest accessibility level.</a:t>
            </a:r>
          </a:p>
          <a:p>
            <a:r>
              <a:rPr lang="en-GB" b="0" i="0" dirty="0">
                <a:solidFill>
                  <a:srgbClr val="3A3A3A"/>
                </a:solidFill>
                <a:effectLst/>
                <a:latin typeface="Work Sans" pitchFamily="2" charset="0"/>
              </a:rPr>
              <a:t>The methods and fields that are declared as private are not accessible outside the class</a:t>
            </a:r>
            <a:endParaRPr lang="en-GB" dirty="0">
              <a:solidFill>
                <a:srgbClr val="3A3A3A"/>
              </a:solidFill>
              <a:latin typeface="Work Sans" pitchFamily="2" charset="0"/>
            </a:endParaRPr>
          </a:p>
          <a:p>
            <a:r>
              <a:rPr lang="en-GB" b="0" i="0" dirty="0">
                <a:solidFill>
                  <a:srgbClr val="3A3A3A"/>
                </a:solidFill>
                <a:effectLst/>
                <a:latin typeface="Work Sans" pitchFamily="2" charset="0"/>
              </a:rPr>
              <a:t>They are accessible only within the class which has these private entities as its members</a:t>
            </a:r>
          </a:p>
          <a:p>
            <a:r>
              <a:rPr lang="en-GB" b="0" i="0" dirty="0">
                <a:solidFill>
                  <a:srgbClr val="3A3A3A"/>
                </a:solidFill>
                <a:effectLst/>
                <a:latin typeface="Work Sans" pitchFamily="2" charset="0"/>
              </a:rPr>
              <a:t>the private entities are not even visible to the subclasses of the class</a:t>
            </a:r>
            <a:endParaRPr lang="en-GB" dirty="0">
              <a:solidFill>
                <a:srgbClr val="3A3A3A"/>
              </a:solidFill>
              <a:latin typeface="Work Sans" pitchFamily="2" charset="0"/>
            </a:endParaRPr>
          </a:p>
          <a:p>
            <a:r>
              <a:rPr lang="fr-FR" b="0" i="0" dirty="0">
                <a:solidFill>
                  <a:srgbClr val="3A3A3A"/>
                </a:solidFill>
                <a:effectLst/>
                <a:latin typeface="Work Sans" pitchFamily="2" charset="0"/>
              </a:rPr>
              <a:t>A private access modifier ensures encapsulation in Java</a:t>
            </a:r>
            <a:endParaRPr lang="tr-TR" dirty="0"/>
          </a:p>
        </p:txBody>
      </p:sp>
    </p:spTree>
    <p:extLst>
      <p:ext uri="{BB962C8B-B14F-4D97-AF65-F5344CB8AC3E}">
        <p14:creationId xmlns:p14="http://schemas.microsoft.com/office/powerpoint/2010/main" val="4234102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3430-B647-3CF6-C473-D0F0B85AF872}"/>
              </a:ext>
            </a:extLst>
          </p:cNvPr>
          <p:cNvSpPr>
            <a:spLocks noGrp="1"/>
          </p:cNvSpPr>
          <p:nvPr>
            <p:ph type="title"/>
          </p:nvPr>
        </p:nvSpPr>
        <p:spPr/>
        <p:txBody>
          <a:bodyPr>
            <a:normAutofit/>
          </a:bodyPr>
          <a:lstStyle/>
          <a:p>
            <a:r>
              <a:rPr lang="en-GB" b="1" i="0" dirty="0">
                <a:solidFill>
                  <a:srgbClr val="FF0000"/>
                </a:solidFill>
                <a:effectLst/>
                <a:latin typeface="Work Sans" pitchFamily="2" charset="0"/>
              </a:rPr>
              <a:t>Private Access Modifier </a:t>
            </a:r>
            <a:br>
              <a:rPr lang="en-GB" dirty="0">
                <a:solidFill>
                  <a:srgbClr val="FF0000"/>
                </a:solidFill>
              </a:rPr>
            </a:br>
            <a:endParaRPr lang="tr-TR" dirty="0">
              <a:solidFill>
                <a:srgbClr val="FF0000"/>
              </a:solidFill>
            </a:endParaRPr>
          </a:p>
        </p:txBody>
      </p:sp>
      <p:sp>
        <p:nvSpPr>
          <p:cNvPr id="3" name="Content Placeholder 2">
            <a:extLst>
              <a:ext uri="{FF2B5EF4-FFF2-40B4-BE49-F238E27FC236}">
                <a16:creationId xmlns:a16="http://schemas.microsoft.com/office/drawing/2014/main" id="{1F1C6445-B1D4-DF1E-FADF-554C36759190}"/>
              </a:ext>
            </a:extLst>
          </p:cNvPr>
          <p:cNvSpPr>
            <a:spLocks noGrp="1"/>
          </p:cNvSpPr>
          <p:nvPr>
            <p:ph idx="1"/>
          </p:nvPr>
        </p:nvSpPr>
        <p:spPr/>
        <p:txBody>
          <a:bodyPr/>
          <a:lstStyle/>
          <a:p>
            <a:r>
              <a:rPr lang="en-GB" b="0" i="0" dirty="0">
                <a:solidFill>
                  <a:srgbClr val="3A3A3A"/>
                </a:solidFill>
                <a:effectLst/>
                <a:latin typeface="Work Sans" pitchFamily="2" charset="0"/>
              </a:rPr>
              <a:t>Private access modifier </a:t>
            </a:r>
            <a:r>
              <a:rPr lang="en-GB" b="1" i="0" dirty="0">
                <a:solidFill>
                  <a:srgbClr val="3A3A3A"/>
                </a:solidFill>
                <a:effectLst/>
                <a:latin typeface="Work Sans" pitchFamily="2" charset="0"/>
              </a:rPr>
              <a:t>cannot</a:t>
            </a:r>
            <a:r>
              <a:rPr lang="en-GB" b="0" i="0" dirty="0">
                <a:solidFill>
                  <a:srgbClr val="3A3A3A"/>
                </a:solidFill>
                <a:effectLst/>
                <a:latin typeface="Work Sans" pitchFamily="2" charset="0"/>
              </a:rPr>
              <a:t> be used for </a:t>
            </a:r>
            <a:r>
              <a:rPr lang="en-GB" b="1" i="0" dirty="0">
                <a:solidFill>
                  <a:srgbClr val="3A3A3A"/>
                </a:solidFill>
                <a:effectLst/>
                <a:latin typeface="Work Sans" pitchFamily="2" charset="0"/>
              </a:rPr>
              <a:t>classes</a:t>
            </a:r>
            <a:r>
              <a:rPr lang="en-GB" b="0" i="0" dirty="0">
                <a:solidFill>
                  <a:srgbClr val="3A3A3A"/>
                </a:solidFill>
                <a:effectLst/>
                <a:latin typeface="Work Sans" pitchFamily="2" charset="0"/>
              </a:rPr>
              <a:t> and </a:t>
            </a:r>
            <a:r>
              <a:rPr lang="en-GB" b="1" i="0" dirty="0">
                <a:solidFill>
                  <a:srgbClr val="3A3A3A"/>
                </a:solidFill>
                <a:effectLst/>
                <a:latin typeface="Work Sans" pitchFamily="2" charset="0"/>
              </a:rPr>
              <a:t>interfaces</a:t>
            </a:r>
            <a:r>
              <a:rPr lang="en-GB" b="0" i="0" dirty="0">
                <a:solidFill>
                  <a:srgbClr val="3A3A3A"/>
                </a:solidFill>
                <a:effectLst/>
                <a:latin typeface="Work Sans" pitchFamily="2" charset="0"/>
              </a:rPr>
              <a:t>.</a:t>
            </a:r>
          </a:p>
          <a:p>
            <a:r>
              <a:rPr lang="en-GB" b="0" i="0" dirty="0">
                <a:solidFill>
                  <a:srgbClr val="3A3A3A"/>
                </a:solidFill>
                <a:effectLst/>
                <a:latin typeface="Work Sans" pitchFamily="2" charset="0"/>
              </a:rPr>
              <a:t>The scope of private entities (methods and variables) is limited to the class in which they are declared</a:t>
            </a:r>
          </a:p>
          <a:p>
            <a:pPr marL="0" indent="0">
              <a:buNone/>
            </a:pPr>
            <a:endParaRPr lang="tr-TR" dirty="0"/>
          </a:p>
        </p:txBody>
      </p:sp>
    </p:spTree>
    <p:extLst>
      <p:ext uri="{BB962C8B-B14F-4D97-AF65-F5344CB8AC3E}">
        <p14:creationId xmlns:p14="http://schemas.microsoft.com/office/powerpoint/2010/main" val="1924718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5E7AB-A0E0-74FE-3EE9-68A2061E7F1B}"/>
              </a:ext>
            </a:extLst>
          </p:cNvPr>
          <p:cNvSpPr>
            <a:spLocks noGrp="1"/>
          </p:cNvSpPr>
          <p:nvPr>
            <p:ph type="title"/>
          </p:nvPr>
        </p:nvSpPr>
        <p:spPr/>
        <p:txBody>
          <a:bodyPr/>
          <a:lstStyle/>
          <a:p>
            <a:r>
              <a:rPr lang="en-GB" dirty="0">
                <a:solidFill>
                  <a:srgbClr val="FF0000"/>
                </a:solidFill>
              </a:rPr>
              <a:t>NON-ACCESS MODIFIERS</a:t>
            </a:r>
            <a:endParaRPr lang="tr-TR" dirty="0">
              <a:solidFill>
                <a:srgbClr val="FF0000"/>
              </a:solidFill>
            </a:endParaRPr>
          </a:p>
        </p:txBody>
      </p:sp>
      <p:sp>
        <p:nvSpPr>
          <p:cNvPr id="3" name="Content Placeholder 2">
            <a:extLst>
              <a:ext uri="{FF2B5EF4-FFF2-40B4-BE49-F238E27FC236}">
                <a16:creationId xmlns:a16="http://schemas.microsoft.com/office/drawing/2014/main" id="{4CA57A17-F127-E962-E41D-0713F7F5774C}"/>
              </a:ext>
            </a:extLst>
          </p:cNvPr>
          <p:cNvSpPr>
            <a:spLocks noGrp="1"/>
          </p:cNvSpPr>
          <p:nvPr>
            <p:ph idx="1"/>
          </p:nvPr>
        </p:nvSpPr>
        <p:spPr/>
        <p:txBody>
          <a:bodyPr>
            <a:normAutofit fontScale="92500" lnSpcReduction="10000"/>
          </a:bodyPr>
          <a:lstStyle/>
          <a:p>
            <a:pPr algn="just"/>
            <a:r>
              <a:rPr lang="en-GB" b="0" i="0" dirty="0">
                <a:solidFill>
                  <a:srgbClr val="000000"/>
                </a:solidFill>
                <a:effectLst/>
                <a:latin typeface="Nunito" panose="020B0604020202020204" pitchFamily="2" charset="0"/>
              </a:rPr>
              <a:t>Java provides a number of non-access modifiers to achieve many other functionalities.</a:t>
            </a:r>
          </a:p>
          <a:p>
            <a:pPr algn="just">
              <a:buFont typeface="Arial" panose="020B0604020202020204" pitchFamily="34" charset="0"/>
              <a:buChar char="•"/>
            </a:pPr>
            <a:r>
              <a:rPr lang="en-GB" b="0" i="0" dirty="0">
                <a:solidFill>
                  <a:srgbClr val="000000"/>
                </a:solidFill>
                <a:effectLst/>
                <a:latin typeface="Nunito" panose="020B0604020202020204" pitchFamily="2" charset="0"/>
              </a:rPr>
              <a:t>The </a:t>
            </a:r>
            <a:r>
              <a:rPr lang="en-GB" b="0" i="1" dirty="0">
                <a:solidFill>
                  <a:srgbClr val="000000"/>
                </a:solidFill>
                <a:effectLst/>
                <a:latin typeface="Nunito" pitchFamily="2" charset="0"/>
              </a:rPr>
              <a:t>static</a:t>
            </a:r>
            <a:r>
              <a:rPr lang="en-GB" b="0" i="0" dirty="0">
                <a:solidFill>
                  <a:srgbClr val="000000"/>
                </a:solidFill>
                <a:effectLst/>
                <a:latin typeface="Nunito" pitchFamily="2" charset="0"/>
              </a:rPr>
              <a:t> modifier for creating class methods and variables.</a:t>
            </a:r>
          </a:p>
          <a:p>
            <a:pPr algn="just">
              <a:buFont typeface="Arial" panose="020B0604020202020204" pitchFamily="34" charset="0"/>
              <a:buChar char="•"/>
            </a:pPr>
            <a:r>
              <a:rPr lang="en-GB" b="0" i="0" dirty="0">
                <a:solidFill>
                  <a:srgbClr val="000000"/>
                </a:solidFill>
                <a:effectLst/>
                <a:latin typeface="Nunito" pitchFamily="2" charset="0"/>
              </a:rPr>
              <a:t>The </a:t>
            </a:r>
            <a:r>
              <a:rPr lang="en-GB" b="0" i="1" dirty="0">
                <a:solidFill>
                  <a:srgbClr val="000000"/>
                </a:solidFill>
                <a:effectLst/>
                <a:latin typeface="Nunito" pitchFamily="2" charset="0"/>
              </a:rPr>
              <a:t>final</a:t>
            </a:r>
            <a:r>
              <a:rPr lang="en-GB" b="0" i="0" dirty="0">
                <a:solidFill>
                  <a:srgbClr val="000000"/>
                </a:solidFill>
                <a:effectLst/>
                <a:latin typeface="Nunito" pitchFamily="2" charset="0"/>
              </a:rPr>
              <a:t> modifier for finalizing the implementations of classes, methods, and variables.</a:t>
            </a:r>
          </a:p>
          <a:p>
            <a:pPr algn="just">
              <a:buFont typeface="Arial" panose="020B0604020202020204" pitchFamily="34" charset="0"/>
              <a:buChar char="•"/>
            </a:pPr>
            <a:r>
              <a:rPr lang="en-GB" b="0" i="0" dirty="0">
                <a:solidFill>
                  <a:srgbClr val="000000"/>
                </a:solidFill>
                <a:effectLst/>
                <a:latin typeface="Nunito" pitchFamily="2" charset="0"/>
              </a:rPr>
              <a:t>The </a:t>
            </a:r>
            <a:r>
              <a:rPr lang="en-GB" b="0" i="1" dirty="0">
                <a:solidFill>
                  <a:srgbClr val="000000"/>
                </a:solidFill>
                <a:effectLst/>
                <a:latin typeface="Nunito" pitchFamily="2" charset="0"/>
              </a:rPr>
              <a:t>abstract</a:t>
            </a:r>
            <a:r>
              <a:rPr lang="en-GB" b="0" i="0" dirty="0">
                <a:solidFill>
                  <a:srgbClr val="000000"/>
                </a:solidFill>
                <a:effectLst/>
                <a:latin typeface="Nunito" pitchFamily="2" charset="0"/>
              </a:rPr>
              <a:t> modifier for creating abstract classes and methods.</a:t>
            </a:r>
          </a:p>
          <a:p>
            <a:pPr marL="0" indent="0">
              <a:buNone/>
            </a:pPr>
            <a:br>
              <a:rPr lang="en-GB" dirty="0"/>
            </a:br>
            <a:br>
              <a:rPr lang="en-GB" dirty="0"/>
            </a:br>
            <a:br>
              <a:rPr lang="en-GB" dirty="0"/>
            </a:br>
            <a:br>
              <a:rPr lang="en-GB" b="0" i="0" dirty="0">
                <a:solidFill>
                  <a:srgbClr val="000000"/>
                </a:solidFill>
                <a:effectLst/>
                <a:latin typeface="Nunito" panose="020B0604020202020204" pitchFamily="2" charset="0"/>
              </a:rPr>
            </a:br>
            <a:endParaRPr lang="tr-TR" dirty="0"/>
          </a:p>
        </p:txBody>
      </p:sp>
    </p:spTree>
    <p:extLst>
      <p:ext uri="{BB962C8B-B14F-4D97-AF65-F5344CB8AC3E}">
        <p14:creationId xmlns:p14="http://schemas.microsoft.com/office/powerpoint/2010/main" val="2532778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32F8-2F97-1E0E-1413-7624767AB1AB}"/>
              </a:ext>
            </a:extLst>
          </p:cNvPr>
          <p:cNvSpPr>
            <a:spLocks noGrp="1"/>
          </p:cNvSpPr>
          <p:nvPr>
            <p:ph type="title"/>
          </p:nvPr>
        </p:nvSpPr>
        <p:spPr/>
        <p:txBody>
          <a:bodyPr/>
          <a:lstStyle/>
          <a:p>
            <a:r>
              <a:rPr lang="en-GB" dirty="0"/>
              <a:t>STATIC MODIFIER</a:t>
            </a:r>
            <a:endParaRPr lang="tr-TR" dirty="0"/>
          </a:p>
        </p:txBody>
      </p:sp>
      <p:sp>
        <p:nvSpPr>
          <p:cNvPr id="3" name="Content Placeholder 2">
            <a:extLst>
              <a:ext uri="{FF2B5EF4-FFF2-40B4-BE49-F238E27FC236}">
                <a16:creationId xmlns:a16="http://schemas.microsoft.com/office/drawing/2014/main" id="{DA9BC0A2-D4AC-2D46-21A1-06A29AF670BB}"/>
              </a:ext>
            </a:extLst>
          </p:cNvPr>
          <p:cNvSpPr>
            <a:spLocks noGrp="1"/>
          </p:cNvSpPr>
          <p:nvPr>
            <p:ph idx="1"/>
          </p:nvPr>
        </p:nvSpPr>
        <p:spPr/>
        <p:txBody>
          <a:bodyPr/>
          <a:lstStyle/>
          <a:p>
            <a:pPr algn="l"/>
            <a:r>
              <a:rPr lang="en-GB" b="0" i="0" dirty="0">
                <a:effectLst/>
                <a:latin typeface="Heebo" panose="020B0604020202020204" pitchFamily="2" charset="-79"/>
                <a:cs typeface="Heebo" panose="020B0604020202020204" pitchFamily="2" charset="-79"/>
              </a:rPr>
              <a:t>Static Variables</a:t>
            </a:r>
          </a:p>
          <a:p>
            <a:pPr lvl="1" algn="just"/>
            <a:r>
              <a:rPr lang="en-GB" b="0" i="0" dirty="0">
                <a:solidFill>
                  <a:srgbClr val="000000"/>
                </a:solidFill>
                <a:effectLst/>
                <a:latin typeface="Nunito" pitchFamily="2" charset="0"/>
              </a:rPr>
              <a:t>The </a:t>
            </a:r>
            <a:r>
              <a:rPr lang="en-GB" b="1" i="1" dirty="0">
                <a:solidFill>
                  <a:srgbClr val="000000"/>
                </a:solidFill>
                <a:effectLst/>
                <a:latin typeface="Nunito" pitchFamily="2" charset="0"/>
              </a:rPr>
              <a:t>static</a:t>
            </a:r>
            <a:r>
              <a:rPr lang="en-GB" b="0" i="0" dirty="0">
                <a:solidFill>
                  <a:srgbClr val="000000"/>
                </a:solidFill>
                <a:effectLst/>
                <a:latin typeface="Nunito" pitchFamily="2" charset="0"/>
              </a:rPr>
              <a:t> keyword is used to create variables that will exist independently of any instances created for the class. </a:t>
            </a:r>
          </a:p>
          <a:p>
            <a:pPr lvl="1" algn="just"/>
            <a:r>
              <a:rPr lang="en-GB" b="1" i="0" dirty="0">
                <a:solidFill>
                  <a:srgbClr val="000000"/>
                </a:solidFill>
                <a:effectLst/>
                <a:latin typeface="Nunito" pitchFamily="2" charset="0"/>
              </a:rPr>
              <a:t>Only</a:t>
            </a:r>
            <a:r>
              <a:rPr lang="en-GB" b="0" i="0" dirty="0">
                <a:solidFill>
                  <a:srgbClr val="000000"/>
                </a:solidFill>
                <a:effectLst/>
                <a:latin typeface="Nunito" pitchFamily="2" charset="0"/>
              </a:rPr>
              <a:t> </a:t>
            </a:r>
            <a:r>
              <a:rPr lang="en-GB" b="1" i="0" dirty="0">
                <a:solidFill>
                  <a:srgbClr val="000000"/>
                </a:solidFill>
                <a:effectLst/>
                <a:latin typeface="Nunito" pitchFamily="2" charset="0"/>
              </a:rPr>
              <a:t>one</a:t>
            </a:r>
            <a:r>
              <a:rPr lang="en-GB" b="0" i="0" dirty="0">
                <a:solidFill>
                  <a:srgbClr val="000000"/>
                </a:solidFill>
                <a:effectLst/>
                <a:latin typeface="Nunito" pitchFamily="2" charset="0"/>
              </a:rPr>
              <a:t> copy of the static variable exists </a:t>
            </a:r>
            <a:r>
              <a:rPr lang="en-GB" b="1" i="0" dirty="0">
                <a:solidFill>
                  <a:srgbClr val="000000"/>
                </a:solidFill>
                <a:effectLst/>
                <a:latin typeface="Nunito" pitchFamily="2" charset="0"/>
              </a:rPr>
              <a:t>regardless</a:t>
            </a:r>
            <a:r>
              <a:rPr lang="en-GB" b="0" i="0" dirty="0">
                <a:solidFill>
                  <a:srgbClr val="000000"/>
                </a:solidFill>
                <a:effectLst/>
                <a:latin typeface="Nunito" pitchFamily="2" charset="0"/>
              </a:rPr>
              <a:t> of the number of instances of the class.</a:t>
            </a:r>
          </a:p>
          <a:p>
            <a:pPr lvl="1" algn="just"/>
            <a:r>
              <a:rPr lang="en-GB" b="1" i="0" dirty="0">
                <a:solidFill>
                  <a:srgbClr val="000000"/>
                </a:solidFill>
                <a:effectLst/>
                <a:latin typeface="Nunito" pitchFamily="2" charset="0"/>
              </a:rPr>
              <a:t>Static</a:t>
            </a:r>
            <a:r>
              <a:rPr lang="en-GB" b="0" i="0" dirty="0">
                <a:solidFill>
                  <a:srgbClr val="000000"/>
                </a:solidFill>
                <a:effectLst/>
                <a:latin typeface="Nunito" pitchFamily="2" charset="0"/>
              </a:rPr>
              <a:t> variables are also known as </a:t>
            </a:r>
            <a:r>
              <a:rPr lang="en-GB" b="1" i="0" dirty="0">
                <a:solidFill>
                  <a:srgbClr val="000000"/>
                </a:solidFill>
                <a:effectLst/>
                <a:latin typeface="Nunito" pitchFamily="2" charset="0"/>
              </a:rPr>
              <a:t>class</a:t>
            </a:r>
            <a:r>
              <a:rPr lang="en-GB" b="0" i="0" dirty="0">
                <a:solidFill>
                  <a:srgbClr val="000000"/>
                </a:solidFill>
                <a:effectLst/>
                <a:latin typeface="Nunito" pitchFamily="2" charset="0"/>
              </a:rPr>
              <a:t> variables. Local variables </a:t>
            </a:r>
            <a:r>
              <a:rPr lang="en-GB" b="1" i="0" dirty="0">
                <a:solidFill>
                  <a:srgbClr val="000000"/>
                </a:solidFill>
                <a:effectLst/>
                <a:latin typeface="Nunito" pitchFamily="2" charset="0"/>
              </a:rPr>
              <a:t>cannot</a:t>
            </a:r>
            <a:r>
              <a:rPr lang="en-GB" b="0" i="0" dirty="0">
                <a:solidFill>
                  <a:srgbClr val="000000"/>
                </a:solidFill>
                <a:effectLst/>
                <a:latin typeface="Nunito" pitchFamily="2" charset="0"/>
              </a:rPr>
              <a:t> be declared static.</a:t>
            </a:r>
          </a:p>
          <a:p>
            <a:endParaRPr lang="tr-TR" dirty="0"/>
          </a:p>
        </p:txBody>
      </p:sp>
    </p:spTree>
    <p:extLst>
      <p:ext uri="{BB962C8B-B14F-4D97-AF65-F5344CB8AC3E}">
        <p14:creationId xmlns:p14="http://schemas.microsoft.com/office/powerpoint/2010/main" val="118941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D0462-8B15-4188-8B05-AA9354BCA639}"/>
              </a:ext>
            </a:extLst>
          </p:cNvPr>
          <p:cNvSpPr>
            <a:spLocks noGrp="1"/>
          </p:cNvSpPr>
          <p:nvPr>
            <p:ph type="title"/>
          </p:nvPr>
        </p:nvSpPr>
        <p:spPr/>
        <p:txBody>
          <a:bodyPr/>
          <a:lstStyle/>
          <a:p>
            <a:r>
              <a:rPr lang="en-GB" dirty="0"/>
              <a:t>INTERFACE? In JAVA</a:t>
            </a:r>
            <a:endParaRPr lang="tr-TR" dirty="0"/>
          </a:p>
        </p:txBody>
      </p:sp>
      <p:sp>
        <p:nvSpPr>
          <p:cNvPr id="3" name="Content Placeholder 2">
            <a:extLst>
              <a:ext uri="{FF2B5EF4-FFF2-40B4-BE49-F238E27FC236}">
                <a16:creationId xmlns:a16="http://schemas.microsoft.com/office/drawing/2014/main" id="{35A4FF8F-934E-4913-5CDC-301B32D8FB79}"/>
              </a:ext>
            </a:extLst>
          </p:cNvPr>
          <p:cNvSpPr>
            <a:spLocks noGrp="1"/>
          </p:cNvSpPr>
          <p:nvPr>
            <p:ph idx="1"/>
          </p:nvPr>
        </p:nvSpPr>
        <p:spPr/>
        <p:txBody>
          <a:bodyPr/>
          <a:lstStyle/>
          <a:p>
            <a:r>
              <a:rPr lang="en-GB" b="0" i="0" dirty="0">
                <a:solidFill>
                  <a:srgbClr val="222222"/>
                </a:solidFill>
                <a:effectLst/>
                <a:latin typeface="Source Sans Pro" panose="020B0503030403020204" pitchFamily="34" charset="0"/>
              </a:rPr>
              <a:t>is defined as an abstract type used to specify the </a:t>
            </a:r>
            <a:r>
              <a:rPr lang="en-GB" b="0" i="0" dirty="0" err="1">
                <a:solidFill>
                  <a:srgbClr val="222222"/>
                </a:solidFill>
                <a:effectLst/>
                <a:latin typeface="Source Sans Pro" panose="020B0503030403020204" pitchFamily="34" charset="0"/>
              </a:rPr>
              <a:t>behavior</a:t>
            </a:r>
            <a:r>
              <a:rPr lang="en-GB" b="0" i="0" dirty="0">
                <a:solidFill>
                  <a:srgbClr val="222222"/>
                </a:solidFill>
                <a:effectLst/>
                <a:latin typeface="Source Sans Pro" panose="020B0503030403020204" pitchFamily="34" charset="0"/>
              </a:rPr>
              <a:t> of a class</a:t>
            </a:r>
          </a:p>
          <a:p>
            <a:r>
              <a:rPr lang="en-GB" b="0" i="0" dirty="0">
                <a:solidFill>
                  <a:srgbClr val="222222"/>
                </a:solidFill>
                <a:effectLst/>
                <a:latin typeface="Source Sans Pro" panose="020B0503030403020204" pitchFamily="34" charset="0"/>
              </a:rPr>
              <a:t>contains static constants and abstract methods</a:t>
            </a:r>
          </a:p>
          <a:p>
            <a:r>
              <a:rPr lang="en-GB" b="0" i="0" dirty="0">
                <a:solidFill>
                  <a:srgbClr val="222222"/>
                </a:solidFill>
                <a:effectLst/>
                <a:latin typeface="Source Sans Pro" panose="020B0503030403020204" pitchFamily="34" charset="0"/>
              </a:rPr>
              <a:t>A class can implement multiple interfaces</a:t>
            </a:r>
            <a:endParaRPr lang="en-GB" dirty="0">
              <a:solidFill>
                <a:srgbClr val="222222"/>
              </a:solidFill>
              <a:latin typeface="Source Sans Pro" panose="020B0503030403020204" pitchFamily="34" charset="0"/>
            </a:endParaRPr>
          </a:p>
          <a:p>
            <a:r>
              <a:rPr lang="en-GB" b="0" i="0" dirty="0">
                <a:solidFill>
                  <a:srgbClr val="222222"/>
                </a:solidFill>
                <a:effectLst/>
                <a:latin typeface="Source Sans Pro" panose="020B0503030403020204" pitchFamily="34" charset="0"/>
              </a:rPr>
              <a:t>interfaces are declared using the interface keyword</a:t>
            </a:r>
          </a:p>
          <a:p>
            <a:r>
              <a:rPr lang="en-GB" b="0" i="0" dirty="0">
                <a:solidFill>
                  <a:srgbClr val="222222"/>
                </a:solidFill>
                <a:effectLst/>
                <a:latin typeface="Source Sans Pro" panose="020B0503030403020204" pitchFamily="34" charset="0"/>
              </a:rPr>
              <a:t>All methods in the interface are </a:t>
            </a:r>
            <a:r>
              <a:rPr lang="en-GB" b="1" i="0" dirty="0">
                <a:solidFill>
                  <a:srgbClr val="222222"/>
                </a:solidFill>
                <a:effectLst/>
                <a:latin typeface="Source Sans Pro" panose="020B0503030403020204" pitchFamily="34" charset="0"/>
              </a:rPr>
              <a:t>implicitly</a:t>
            </a:r>
            <a:r>
              <a:rPr lang="en-GB" b="0" i="0" dirty="0">
                <a:solidFill>
                  <a:srgbClr val="222222"/>
                </a:solidFill>
                <a:effectLst/>
                <a:latin typeface="Source Sans Pro" panose="020B0503030403020204" pitchFamily="34" charset="0"/>
              </a:rPr>
              <a:t> </a:t>
            </a:r>
            <a:r>
              <a:rPr lang="en-GB" b="1" i="0" dirty="0">
                <a:solidFill>
                  <a:srgbClr val="222222"/>
                </a:solidFill>
                <a:effectLst/>
                <a:latin typeface="Source Sans Pro" panose="020B0503030403020204" pitchFamily="34" charset="0"/>
              </a:rPr>
              <a:t>public</a:t>
            </a:r>
            <a:r>
              <a:rPr lang="en-GB" b="0" i="0" dirty="0">
                <a:solidFill>
                  <a:srgbClr val="222222"/>
                </a:solidFill>
                <a:effectLst/>
                <a:latin typeface="Source Sans Pro" panose="020B0503030403020204" pitchFamily="34" charset="0"/>
              </a:rPr>
              <a:t> and </a:t>
            </a:r>
            <a:r>
              <a:rPr lang="en-GB" b="1" i="0" dirty="0">
                <a:solidFill>
                  <a:srgbClr val="222222"/>
                </a:solidFill>
                <a:effectLst/>
                <a:latin typeface="Source Sans Pro" panose="020B0503030403020204" pitchFamily="34" charset="0"/>
              </a:rPr>
              <a:t>abstract</a:t>
            </a:r>
            <a:endParaRPr lang="tr-TR" b="1" dirty="0"/>
          </a:p>
        </p:txBody>
      </p:sp>
    </p:spTree>
    <p:extLst>
      <p:ext uri="{BB962C8B-B14F-4D97-AF65-F5344CB8AC3E}">
        <p14:creationId xmlns:p14="http://schemas.microsoft.com/office/powerpoint/2010/main" val="975606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32F8-2F97-1E0E-1413-7624767AB1AB}"/>
              </a:ext>
            </a:extLst>
          </p:cNvPr>
          <p:cNvSpPr>
            <a:spLocks noGrp="1"/>
          </p:cNvSpPr>
          <p:nvPr>
            <p:ph type="title"/>
          </p:nvPr>
        </p:nvSpPr>
        <p:spPr/>
        <p:txBody>
          <a:bodyPr/>
          <a:lstStyle/>
          <a:p>
            <a:r>
              <a:rPr lang="en-GB" dirty="0"/>
              <a:t>STATIC MODIFIER</a:t>
            </a:r>
            <a:endParaRPr lang="tr-TR" dirty="0"/>
          </a:p>
        </p:txBody>
      </p:sp>
      <p:sp>
        <p:nvSpPr>
          <p:cNvPr id="3" name="Content Placeholder 2">
            <a:extLst>
              <a:ext uri="{FF2B5EF4-FFF2-40B4-BE49-F238E27FC236}">
                <a16:creationId xmlns:a16="http://schemas.microsoft.com/office/drawing/2014/main" id="{DA9BC0A2-D4AC-2D46-21A1-06A29AF670BB}"/>
              </a:ext>
            </a:extLst>
          </p:cNvPr>
          <p:cNvSpPr>
            <a:spLocks noGrp="1"/>
          </p:cNvSpPr>
          <p:nvPr>
            <p:ph idx="1"/>
          </p:nvPr>
        </p:nvSpPr>
        <p:spPr/>
        <p:txBody>
          <a:bodyPr/>
          <a:lstStyle/>
          <a:p>
            <a:pPr algn="l"/>
            <a:r>
              <a:rPr lang="en-GB" b="1" i="0" dirty="0">
                <a:effectLst/>
                <a:latin typeface="Heebo" pitchFamily="2" charset="-79"/>
                <a:cs typeface="Heebo" pitchFamily="2" charset="-79"/>
              </a:rPr>
              <a:t>Static Methods</a:t>
            </a:r>
          </a:p>
          <a:p>
            <a:pPr lvl="1" algn="just"/>
            <a:r>
              <a:rPr lang="en-GB" b="0" i="0" dirty="0">
                <a:solidFill>
                  <a:srgbClr val="000000"/>
                </a:solidFill>
                <a:effectLst/>
                <a:latin typeface="Nunito" pitchFamily="2" charset="0"/>
              </a:rPr>
              <a:t>The static keyword is used to create methods that will exist independently of any instances created for the class.</a:t>
            </a:r>
          </a:p>
          <a:p>
            <a:pPr lvl="1" algn="just"/>
            <a:r>
              <a:rPr lang="en-GB" b="0" i="0" dirty="0">
                <a:solidFill>
                  <a:srgbClr val="000000"/>
                </a:solidFill>
                <a:effectLst/>
                <a:latin typeface="Nunito" pitchFamily="2" charset="0"/>
              </a:rPr>
              <a:t>Static methods do </a:t>
            </a:r>
            <a:r>
              <a:rPr lang="en-GB" b="1" i="0" dirty="0">
                <a:solidFill>
                  <a:srgbClr val="000000"/>
                </a:solidFill>
                <a:effectLst/>
                <a:latin typeface="Nunito" pitchFamily="2" charset="0"/>
              </a:rPr>
              <a:t>not</a:t>
            </a:r>
            <a:r>
              <a:rPr lang="en-GB" b="0" i="0" dirty="0">
                <a:solidFill>
                  <a:srgbClr val="000000"/>
                </a:solidFill>
                <a:effectLst/>
                <a:latin typeface="Nunito" pitchFamily="2" charset="0"/>
              </a:rPr>
              <a:t> use any instance variables of any object of the class they are defined in. Static methods take all the data from parameters and compute something from those parameters, with no reference to variables.</a:t>
            </a:r>
          </a:p>
          <a:p>
            <a:pPr lvl="1" algn="just"/>
            <a:r>
              <a:rPr lang="en-GB" b="0" i="0" dirty="0">
                <a:solidFill>
                  <a:srgbClr val="000000"/>
                </a:solidFill>
                <a:effectLst/>
                <a:latin typeface="Nunito" pitchFamily="2" charset="0"/>
              </a:rPr>
              <a:t>Class variables and methods can be accessed using the </a:t>
            </a:r>
            <a:r>
              <a:rPr lang="en-GB" b="1" i="0" dirty="0">
                <a:solidFill>
                  <a:srgbClr val="000000"/>
                </a:solidFill>
                <a:effectLst/>
                <a:latin typeface="Nunito" pitchFamily="2" charset="0"/>
              </a:rPr>
              <a:t>class name followed by a dot</a:t>
            </a:r>
            <a:r>
              <a:rPr lang="en-GB" b="0" i="0" dirty="0">
                <a:solidFill>
                  <a:srgbClr val="000000"/>
                </a:solidFill>
                <a:effectLst/>
                <a:latin typeface="Nunito" pitchFamily="2" charset="0"/>
              </a:rPr>
              <a:t> and the name of the variable or method.</a:t>
            </a:r>
          </a:p>
          <a:p>
            <a:endParaRPr lang="tr-TR" dirty="0"/>
          </a:p>
        </p:txBody>
      </p:sp>
    </p:spTree>
    <p:extLst>
      <p:ext uri="{BB962C8B-B14F-4D97-AF65-F5344CB8AC3E}">
        <p14:creationId xmlns:p14="http://schemas.microsoft.com/office/powerpoint/2010/main" val="352702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50486-A4DA-166C-15FC-9A743370B274}"/>
              </a:ext>
            </a:extLst>
          </p:cNvPr>
          <p:cNvSpPr>
            <a:spLocks noGrp="1"/>
          </p:cNvSpPr>
          <p:nvPr>
            <p:ph type="title"/>
          </p:nvPr>
        </p:nvSpPr>
        <p:spPr/>
        <p:txBody>
          <a:bodyPr/>
          <a:lstStyle/>
          <a:p>
            <a:r>
              <a:rPr lang="en-GB" dirty="0"/>
              <a:t>FINAL MODIFIER</a:t>
            </a:r>
            <a:endParaRPr lang="tr-TR" dirty="0"/>
          </a:p>
        </p:txBody>
      </p:sp>
      <p:sp>
        <p:nvSpPr>
          <p:cNvPr id="3" name="Content Placeholder 2">
            <a:extLst>
              <a:ext uri="{FF2B5EF4-FFF2-40B4-BE49-F238E27FC236}">
                <a16:creationId xmlns:a16="http://schemas.microsoft.com/office/drawing/2014/main" id="{9334D980-F30B-7751-8F7B-7C8948FA0175}"/>
              </a:ext>
            </a:extLst>
          </p:cNvPr>
          <p:cNvSpPr>
            <a:spLocks noGrp="1"/>
          </p:cNvSpPr>
          <p:nvPr>
            <p:ph idx="1"/>
          </p:nvPr>
        </p:nvSpPr>
        <p:spPr/>
        <p:txBody>
          <a:bodyPr/>
          <a:lstStyle/>
          <a:p>
            <a:pPr algn="l"/>
            <a:r>
              <a:rPr lang="en-GB" b="1" i="0" dirty="0">
                <a:effectLst/>
                <a:latin typeface="Heebo" pitchFamily="2" charset="-79"/>
                <a:cs typeface="Heebo" pitchFamily="2" charset="-79"/>
              </a:rPr>
              <a:t>Final Variables</a:t>
            </a:r>
          </a:p>
          <a:p>
            <a:pPr lvl="1" algn="just"/>
            <a:r>
              <a:rPr lang="en-GB" b="0" i="0" dirty="0">
                <a:solidFill>
                  <a:srgbClr val="000000"/>
                </a:solidFill>
                <a:effectLst/>
                <a:latin typeface="Nunito" pitchFamily="2" charset="0"/>
              </a:rPr>
              <a:t>A final variable can be </a:t>
            </a:r>
            <a:r>
              <a:rPr lang="en-GB" b="1" i="0" dirty="0">
                <a:solidFill>
                  <a:srgbClr val="000000"/>
                </a:solidFill>
                <a:effectLst/>
                <a:latin typeface="Nunito" pitchFamily="2" charset="0"/>
              </a:rPr>
              <a:t>explicitly</a:t>
            </a:r>
            <a:r>
              <a:rPr lang="en-GB" b="0" i="0" dirty="0">
                <a:solidFill>
                  <a:srgbClr val="000000"/>
                </a:solidFill>
                <a:effectLst/>
                <a:latin typeface="Nunito" pitchFamily="2" charset="0"/>
              </a:rPr>
              <a:t> initialized </a:t>
            </a:r>
            <a:r>
              <a:rPr lang="en-GB" b="1" i="0" dirty="0">
                <a:solidFill>
                  <a:srgbClr val="000000"/>
                </a:solidFill>
                <a:effectLst/>
                <a:latin typeface="Nunito" pitchFamily="2" charset="0"/>
              </a:rPr>
              <a:t>only</a:t>
            </a:r>
            <a:r>
              <a:rPr lang="en-GB" b="0" i="0" dirty="0">
                <a:solidFill>
                  <a:srgbClr val="000000"/>
                </a:solidFill>
                <a:effectLst/>
                <a:latin typeface="Nunito" pitchFamily="2" charset="0"/>
              </a:rPr>
              <a:t> </a:t>
            </a:r>
            <a:r>
              <a:rPr lang="en-GB" b="1" i="0" dirty="0">
                <a:solidFill>
                  <a:srgbClr val="000000"/>
                </a:solidFill>
                <a:effectLst/>
                <a:latin typeface="Nunito" pitchFamily="2" charset="0"/>
              </a:rPr>
              <a:t>once</a:t>
            </a:r>
            <a:r>
              <a:rPr lang="en-GB" b="0" i="0" dirty="0">
                <a:solidFill>
                  <a:srgbClr val="000000"/>
                </a:solidFill>
                <a:effectLst/>
                <a:latin typeface="Nunito" pitchFamily="2" charset="0"/>
              </a:rPr>
              <a:t>. A reference variable declared final can </a:t>
            </a:r>
            <a:r>
              <a:rPr lang="en-GB" b="1" i="0" dirty="0">
                <a:solidFill>
                  <a:srgbClr val="000000"/>
                </a:solidFill>
                <a:effectLst/>
                <a:latin typeface="Nunito" pitchFamily="2" charset="0"/>
              </a:rPr>
              <a:t>never</a:t>
            </a:r>
            <a:r>
              <a:rPr lang="en-GB" b="0" i="0" dirty="0">
                <a:solidFill>
                  <a:srgbClr val="000000"/>
                </a:solidFill>
                <a:effectLst/>
                <a:latin typeface="Nunito" pitchFamily="2" charset="0"/>
              </a:rPr>
              <a:t> be </a:t>
            </a:r>
            <a:r>
              <a:rPr lang="en-GB" b="1" i="0" dirty="0">
                <a:solidFill>
                  <a:srgbClr val="000000"/>
                </a:solidFill>
                <a:effectLst/>
                <a:latin typeface="Nunito" pitchFamily="2" charset="0"/>
              </a:rPr>
              <a:t>reassigned</a:t>
            </a:r>
            <a:r>
              <a:rPr lang="en-GB" b="0" i="0" dirty="0">
                <a:solidFill>
                  <a:srgbClr val="000000"/>
                </a:solidFill>
                <a:effectLst/>
                <a:latin typeface="Nunito" pitchFamily="2" charset="0"/>
              </a:rPr>
              <a:t> to refer to an different object.</a:t>
            </a:r>
          </a:p>
          <a:p>
            <a:pPr lvl="1" algn="just"/>
            <a:r>
              <a:rPr lang="en-GB" b="0" i="0" dirty="0">
                <a:solidFill>
                  <a:srgbClr val="000000"/>
                </a:solidFill>
                <a:effectLst/>
                <a:latin typeface="Nunito" pitchFamily="2" charset="0"/>
              </a:rPr>
              <a:t>With variables, the </a:t>
            </a:r>
            <a:r>
              <a:rPr lang="en-GB" b="1" i="1" dirty="0">
                <a:solidFill>
                  <a:srgbClr val="000000"/>
                </a:solidFill>
                <a:effectLst/>
                <a:latin typeface="Nunito" pitchFamily="2" charset="0"/>
              </a:rPr>
              <a:t>final</a:t>
            </a:r>
            <a:r>
              <a:rPr lang="en-GB" b="0" i="0" dirty="0">
                <a:solidFill>
                  <a:srgbClr val="000000"/>
                </a:solidFill>
                <a:effectLst/>
                <a:latin typeface="Nunito" pitchFamily="2" charset="0"/>
              </a:rPr>
              <a:t> modifier often is used with </a:t>
            </a:r>
            <a:r>
              <a:rPr lang="en-GB" b="1" i="1" dirty="0">
                <a:solidFill>
                  <a:srgbClr val="000000"/>
                </a:solidFill>
                <a:effectLst/>
                <a:latin typeface="Nunito" pitchFamily="2" charset="0"/>
              </a:rPr>
              <a:t>static</a:t>
            </a:r>
            <a:r>
              <a:rPr lang="en-GB" b="0" i="0" dirty="0">
                <a:solidFill>
                  <a:srgbClr val="000000"/>
                </a:solidFill>
                <a:effectLst/>
                <a:latin typeface="Nunito" pitchFamily="2" charset="0"/>
              </a:rPr>
              <a:t> to make the constant a </a:t>
            </a:r>
            <a:r>
              <a:rPr lang="en-GB" b="1" i="0" dirty="0">
                <a:solidFill>
                  <a:srgbClr val="000000"/>
                </a:solidFill>
                <a:effectLst/>
                <a:latin typeface="Nunito" pitchFamily="2" charset="0"/>
              </a:rPr>
              <a:t>class variable</a:t>
            </a:r>
            <a:r>
              <a:rPr lang="en-GB" b="0" i="0" dirty="0">
                <a:solidFill>
                  <a:srgbClr val="000000"/>
                </a:solidFill>
                <a:effectLst/>
                <a:latin typeface="Nunito" pitchFamily="2" charset="0"/>
              </a:rPr>
              <a:t>.</a:t>
            </a:r>
          </a:p>
          <a:p>
            <a:endParaRPr lang="tr-TR" dirty="0"/>
          </a:p>
        </p:txBody>
      </p:sp>
    </p:spTree>
    <p:extLst>
      <p:ext uri="{BB962C8B-B14F-4D97-AF65-F5344CB8AC3E}">
        <p14:creationId xmlns:p14="http://schemas.microsoft.com/office/powerpoint/2010/main" val="3719107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50486-A4DA-166C-15FC-9A743370B274}"/>
              </a:ext>
            </a:extLst>
          </p:cNvPr>
          <p:cNvSpPr>
            <a:spLocks noGrp="1"/>
          </p:cNvSpPr>
          <p:nvPr>
            <p:ph type="title"/>
          </p:nvPr>
        </p:nvSpPr>
        <p:spPr/>
        <p:txBody>
          <a:bodyPr/>
          <a:lstStyle/>
          <a:p>
            <a:r>
              <a:rPr lang="en-GB" dirty="0"/>
              <a:t>FINAL MODIFIER</a:t>
            </a:r>
            <a:endParaRPr lang="tr-TR" dirty="0"/>
          </a:p>
        </p:txBody>
      </p:sp>
      <p:sp>
        <p:nvSpPr>
          <p:cNvPr id="3" name="Content Placeholder 2">
            <a:extLst>
              <a:ext uri="{FF2B5EF4-FFF2-40B4-BE49-F238E27FC236}">
                <a16:creationId xmlns:a16="http://schemas.microsoft.com/office/drawing/2014/main" id="{9334D980-F30B-7751-8F7B-7C8948FA0175}"/>
              </a:ext>
            </a:extLst>
          </p:cNvPr>
          <p:cNvSpPr>
            <a:spLocks noGrp="1"/>
          </p:cNvSpPr>
          <p:nvPr>
            <p:ph idx="1"/>
          </p:nvPr>
        </p:nvSpPr>
        <p:spPr/>
        <p:txBody>
          <a:bodyPr/>
          <a:lstStyle/>
          <a:p>
            <a:pPr algn="l"/>
            <a:r>
              <a:rPr lang="en-GB" b="1" i="0" dirty="0">
                <a:effectLst/>
                <a:latin typeface="Heebo" pitchFamily="2" charset="-79"/>
                <a:cs typeface="Heebo" pitchFamily="2" charset="-79"/>
              </a:rPr>
              <a:t>Final Methods</a:t>
            </a:r>
          </a:p>
          <a:p>
            <a:pPr lvl="1" algn="just"/>
            <a:r>
              <a:rPr lang="en-GB" b="0" i="0" dirty="0">
                <a:solidFill>
                  <a:srgbClr val="000000"/>
                </a:solidFill>
                <a:effectLst/>
                <a:latin typeface="Nunito" pitchFamily="2" charset="0"/>
              </a:rPr>
              <a:t>A final method </a:t>
            </a:r>
            <a:r>
              <a:rPr lang="en-GB" b="1" i="0" dirty="0">
                <a:solidFill>
                  <a:srgbClr val="000000"/>
                </a:solidFill>
                <a:effectLst/>
                <a:latin typeface="Nunito" pitchFamily="2" charset="0"/>
              </a:rPr>
              <a:t>cannot</a:t>
            </a:r>
            <a:r>
              <a:rPr lang="en-GB" b="0" i="0" dirty="0">
                <a:solidFill>
                  <a:srgbClr val="000000"/>
                </a:solidFill>
                <a:effectLst/>
                <a:latin typeface="Nunito" pitchFamily="2" charset="0"/>
              </a:rPr>
              <a:t> be </a:t>
            </a:r>
            <a:r>
              <a:rPr lang="en-GB" b="1" i="0" dirty="0">
                <a:solidFill>
                  <a:srgbClr val="000000"/>
                </a:solidFill>
                <a:effectLst/>
                <a:latin typeface="Nunito" pitchFamily="2" charset="0"/>
              </a:rPr>
              <a:t>overridden</a:t>
            </a:r>
            <a:r>
              <a:rPr lang="en-GB" b="0" i="0" dirty="0">
                <a:solidFill>
                  <a:srgbClr val="000000"/>
                </a:solidFill>
                <a:effectLst/>
                <a:latin typeface="Nunito" pitchFamily="2" charset="0"/>
              </a:rPr>
              <a:t> by any subclasses. </a:t>
            </a:r>
          </a:p>
          <a:p>
            <a:pPr lvl="1" algn="just"/>
            <a:r>
              <a:rPr lang="en-GB" dirty="0">
                <a:solidFill>
                  <a:srgbClr val="000000"/>
                </a:solidFill>
                <a:latin typeface="Nunito" pitchFamily="2" charset="0"/>
              </a:rPr>
              <a:t>T</a:t>
            </a:r>
            <a:r>
              <a:rPr lang="en-GB" b="0" i="0" dirty="0">
                <a:solidFill>
                  <a:srgbClr val="000000"/>
                </a:solidFill>
                <a:effectLst/>
                <a:latin typeface="Nunito" pitchFamily="2" charset="0"/>
              </a:rPr>
              <a:t>he final modifier prevents a method from being modified in a subclass.</a:t>
            </a:r>
          </a:p>
          <a:p>
            <a:pPr lvl="1" algn="just"/>
            <a:r>
              <a:rPr lang="en-GB" b="0" i="0" dirty="0">
                <a:solidFill>
                  <a:srgbClr val="000000"/>
                </a:solidFill>
                <a:effectLst/>
                <a:latin typeface="Nunito" pitchFamily="2" charset="0"/>
              </a:rPr>
              <a:t>The main intention of making a method final would be that the content of the method should </a:t>
            </a:r>
            <a:r>
              <a:rPr lang="en-GB" b="1" i="0" dirty="0">
                <a:solidFill>
                  <a:srgbClr val="000000"/>
                </a:solidFill>
                <a:effectLst/>
                <a:latin typeface="Nunito" pitchFamily="2" charset="0"/>
              </a:rPr>
              <a:t>not</a:t>
            </a:r>
            <a:r>
              <a:rPr lang="en-GB" b="0" i="0" dirty="0">
                <a:solidFill>
                  <a:srgbClr val="000000"/>
                </a:solidFill>
                <a:effectLst/>
                <a:latin typeface="Nunito" pitchFamily="2" charset="0"/>
              </a:rPr>
              <a:t> be changed by any outsider.</a:t>
            </a:r>
          </a:p>
          <a:p>
            <a:pPr algn="l"/>
            <a:endParaRPr lang="en-GB" b="0" i="0" dirty="0">
              <a:solidFill>
                <a:srgbClr val="000000"/>
              </a:solidFill>
              <a:effectLst/>
              <a:latin typeface="Nunito" pitchFamily="2" charset="0"/>
            </a:endParaRPr>
          </a:p>
          <a:p>
            <a:endParaRPr lang="tr-TR" dirty="0"/>
          </a:p>
        </p:txBody>
      </p:sp>
    </p:spTree>
    <p:extLst>
      <p:ext uri="{BB962C8B-B14F-4D97-AF65-F5344CB8AC3E}">
        <p14:creationId xmlns:p14="http://schemas.microsoft.com/office/powerpoint/2010/main" val="2371107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0D217-1F59-AA29-28A5-C36C03DC851A}"/>
              </a:ext>
            </a:extLst>
          </p:cNvPr>
          <p:cNvSpPr>
            <a:spLocks noGrp="1"/>
          </p:cNvSpPr>
          <p:nvPr>
            <p:ph type="title"/>
          </p:nvPr>
        </p:nvSpPr>
        <p:spPr/>
        <p:txBody>
          <a:bodyPr/>
          <a:lstStyle/>
          <a:p>
            <a:r>
              <a:rPr lang="en-GB" dirty="0"/>
              <a:t>FINAL MODIFIER</a:t>
            </a:r>
            <a:endParaRPr lang="tr-TR" dirty="0"/>
          </a:p>
        </p:txBody>
      </p:sp>
      <p:sp>
        <p:nvSpPr>
          <p:cNvPr id="3" name="Content Placeholder 2">
            <a:extLst>
              <a:ext uri="{FF2B5EF4-FFF2-40B4-BE49-F238E27FC236}">
                <a16:creationId xmlns:a16="http://schemas.microsoft.com/office/drawing/2014/main" id="{BEB7DD60-6753-E385-4F31-C5C5AA340523}"/>
              </a:ext>
            </a:extLst>
          </p:cNvPr>
          <p:cNvSpPr>
            <a:spLocks noGrp="1"/>
          </p:cNvSpPr>
          <p:nvPr>
            <p:ph idx="1"/>
          </p:nvPr>
        </p:nvSpPr>
        <p:spPr/>
        <p:txBody>
          <a:bodyPr/>
          <a:lstStyle/>
          <a:p>
            <a:pPr algn="l"/>
            <a:r>
              <a:rPr lang="en-GB" b="1" i="0" dirty="0">
                <a:effectLst/>
                <a:latin typeface="Heebo" pitchFamily="2" charset="-79"/>
                <a:cs typeface="Heebo" pitchFamily="2" charset="-79"/>
              </a:rPr>
              <a:t>Final Classes</a:t>
            </a:r>
          </a:p>
          <a:p>
            <a:pPr lvl="1" algn="just"/>
            <a:r>
              <a:rPr lang="en-GB" b="0" i="0" dirty="0">
                <a:solidFill>
                  <a:srgbClr val="000000"/>
                </a:solidFill>
                <a:effectLst/>
                <a:latin typeface="Nunito" pitchFamily="2" charset="0"/>
              </a:rPr>
              <a:t>The main purpose of using a class being declared as </a:t>
            </a:r>
            <a:r>
              <a:rPr lang="en-GB" b="1" i="1" dirty="0">
                <a:solidFill>
                  <a:srgbClr val="000000"/>
                </a:solidFill>
                <a:effectLst/>
                <a:latin typeface="Nunito" pitchFamily="2" charset="0"/>
              </a:rPr>
              <a:t>final</a:t>
            </a:r>
            <a:r>
              <a:rPr lang="en-GB" b="0" i="0" dirty="0">
                <a:solidFill>
                  <a:srgbClr val="000000"/>
                </a:solidFill>
                <a:effectLst/>
                <a:latin typeface="Nunito" pitchFamily="2" charset="0"/>
              </a:rPr>
              <a:t> is to </a:t>
            </a:r>
            <a:r>
              <a:rPr lang="en-GB" b="1" i="0" dirty="0">
                <a:solidFill>
                  <a:srgbClr val="000000"/>
                </a:solidFill>
                <a:effectLst/>
                <a:latin typeface="Nunito" pitchFamily="2" charset="0"/>
              </a:rPr>
              <a:t>prevent</a:t>
            </a:r>
            <a:r>
              <a:rPr lang="en-GB" b="0" i="0" dirty="0">
                <a:solidFill>
                  <a:srgbClr val="000000"/>
                </a:solidFill>
                <a:effectLst/>
                <a:latin typeface="Nunito" pitchFamily="2" charset="0"/>
              </a:rPr>
              <a:t> the class from </a:t>
            </a:r>
            <a:r>
              <a:rPr lang="en-GB" b="1" i="0" dirty="0">
                <a:solidFill>
                  <a:srgbClr val="000000"/>
                </a:solidFill>
                <a:effectLst/>
                <a:latin typeface="Nunito" pitchFamily="2" charset="0"/>
              </a:rPr>
              <a:t>being</a:t>
            </a:r>
            <a:r>
              <a:rPr lang="en-GB" b="0" i="0" dirty="0">
                <a:solidFill>
                  <a:srgbClr val="000000"/>
                </a:solidFill>
                <a:effectLst/>
                <a:latin typeface="Nunito" pitchFamily="2" charset="0"/>
              </a:rPr>
              <a:t> </a:t>
            </a:r>
            <a:r>
              <a:rPr lang="en-GB" b="1" i="0" dirty="0">
                <a:solidFill>
                  <a:srgbClr val="000000"/>
                </a:solidFill>
                <a:effectLst/>
                <a:latin typeface="Nunito" pitchFamily="2" charset="0"/>
              </a:rPr>
              <a:t>subclassed</a:t>
            </a:r>
            <a:r>
              <a:rPr lang="en-GB" b="0" i="0" dirty="0">
                <a:solidFill>
                  <a:srgbClr val="000000"/>
                </a:solidFill>
                <a:effectLst/>
                <a:latin typeface="Nunito" pitchFamily="2" charset="0"/>
              </a:rPr>
              <a:t>. If a class is marked as </a:t>
            </a:r>
            <a:r>
              <a:rPr lang="en-GB" b="1" i="0" dirty="0">
                <a:solidFill>
                  <a:srgbClr val="000000"/>
                </a:solidFill>
                <a:effectLst/>
                <a:latin typeface="Nunito" pitchFamily="2" charset="0"/>
              </a:rPr>
              <a:t>final</a:t>
            </a:r>
            <a:r>
              <a:rPr lang="en-GB" b="0" i="0" dirty="0">
                <a:solidFill>
                  <a:srgbClr val="000000"/>
                </a:solidFill>
                <a:effectLst/>
                <a:latin typeface="Nunito" pitchFamily="2" charset="0"/>
              </a:rPr>
              <a:t> then </a:t>
            </a:r>
            <a:r>
              <a:rPr lang="en-GB" b="1" i="0" dirty="0">
                <a:solidFill>
                  <a:srgbClr val="000000"/>
                </a:solidFill>
                <a:effectLst/>
                <a:latin typeface="Nunito" pitchFamily="2" charset="0"/>
              </a:rPr>
              <a:t>no class can inherit any feature from the final class</a:t>
            </a:r>
            <a:r>
              <a:rPr lang="en-GB" b="0" i="0" dirty="0">
                <a:solidFill>
                  <a:srgbClr val="000000"/>
                </a:solidFill>
                <a:effectLst/>
                <a:latin typeface="Nunito" pitchFamily="2" charset="0"/>
              </a:rPr>
              <a:t>.</a:t>
            </a:r>
          </a:p>
          <a:p>
            <a:endParaRPr lang="tr-TR" dirty="0"/>
          </a:p>
        </p:txBody>
      </p:sp>
    </p:spTree>
    <p:extLst>
      <p:ext uri="{BB962C8B-B14F-4D97-AF65-F5344CB8AC3E}">
        <p14:creationId xmlns:p14="http://schemas.microsoft.com/office/powerpoint/2010/main" val="928861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D0462-8B15-4188-8B05-AA9354BCA639}"/>
              </a:ext>
            </a:extLst>
          </p:cNvPr>
          <p:cNvSpPr>
            <a:spLocks noGrp="1"/>
          </p:cNvSpPr>
          <p:nvPr>
            <p:ph type="title"/>
          </p:nvPr>
        </p:nvSpPr>
        <p:spPr/>
        <p:txBody>
          <a:bodyPr/>
          <a:lstStyle/>
          <a:p>
            <a:r>
              <a:rPr lang="en-GB" dirty="0"/>
              <a:t>INTERFACE? In JAVA</a:t>
            </a:r>
            <a:endParaRPr lang="tr-TR" dirty="0"/>
          </a:p>
        </p:txBody>
      </p:sp>
      <p:sp>
        <p:nvSpPr>
          <p:cNvPr id="3" name="Content Placeholder 2">
            <a:extLst>
              <a:ext uri="{FF2B5EF4-FFF2-40B4-BE49-F238E27FC236}">
                <a16:creationId xmlns:a16="http://schemas.microsoft.com/office/drawing/2014/main" id="{35A4FF8F-934E-4913-5CDC-301B32D8FB79}"/>
              </a:ext>
            </a:extLst>
          </p:cNvPr>
          <p:cNvSpPr>
            <a:spLocks noGrp="1"/>
          </p:cNvSpPr>
          <p:nvPr>
            <p:ph idx="1"/>
          </p:nvPr>
        </p:nvSpPr>
        <p:spPr/>
        <p:txBody>
          <a:bodyPr/>
          <a:lstStyle/>
          <a:p>
            <a:r>
              <a:rPr lang="en-GB" b="0" i="0" dirty="0">
                <a:solidFill>
                  <a:srgbClr val="222222"/>
                </a:solidFill>
                <a:effectLst/>
                <a:latin typeface="Source Sans Pro" panose="020B0503030403020204" pitchFamily="34" charset="0"/>
              </a:rPr>
              <a:t>To use an interface in your class, append the keyword “implements” after your class name followed by the interface name</a:t>
            </a:r>
          </a:p>
          <a:p>
            <a:endParaRPr lang="en-GB" dirty="0">
              <a:solidFill>
                <a:srgbClr val="222222"/>
              </a:solidFill>
              <a:latin typeface="Source Sans Pro" panose="020B0503030403020204" pitchFamily="34" charset="0"/>
            </a:endParaRPr>
          </a:p>
          <a:p>
            <a:r>
              <a:rPr lang="tr-TR" dirty="0" err="1"/>
              <a:t>interface</a:t>
            </a:r>
            <a:r>
              <a:rPr lang="tr-TR" dirty="0"/>
              <a:t> </a:t>
            </a:r>
            <a:r>
              <a:rPr lang="en-GB" dirty="0" err="1"/>
              <a:t>Name_of_the_Interface</a:t>
            </a:r>
            <a:r>
              <a:rPr lang="tr-TR" dirty="0"/>
              <a:t>{</a:t>
            </a:r>
          </a:p>
          <a:p>
            <a:pPr marL="0" indent="0">
              <a:buNone/>
            </a:pPr>
            <a:r>
              <a:rPr lang="en-GB" dirty="0"/>
              <a:t> </a:t>
            </a:r>
            <a:r>
              <a:rPr lang="tr-TR" dirty="0"/>
              <a:t>//</a:t>
            </a:r>
            <a:r>
              <a:rPr lang="tr-TR" dirty="0" err="1"/>
              <a:t>methods</a:t>
            </a:r>
            <a:endParaRPr lang="tr-TR" dirty="0"/>
          </a:p>
          <a:p>
            <a:pPr marL="0" indent="0">
              <a:buNone/>
            </a:pPr>
            <a:r>
              <a:rPr lang="tr-TR" dirty="0"/>
              <a:t>}</a:t>
            </a:r>
          </a:p>
          <a:p>
            <a:endParaRPr lang="tr-TR" dirty="0"/>
          </a:p>
        </p:txBody>
      </p:sp>
    </p:spTree>
    <p:extLst>
      <p:ext uri="{BB962C8B-B14F-4D97-AF65-F5344CB8AC3E}">
        <p14:creationId xmlns:p14="http://schemas.microsoft.com/office/powerpoint/2010/main" val="1414883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3" name="Freeform: Shape 3082">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85" name="Freeform: Shape 3084">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623697-51FC-620C-C34C-9BE70407B644}"/>
              </a:ext>
            </a:extLst>
          </p:cNvPr>
          <p:cNvSpPr>
            <a:spLocks noGrp="1"/>
          </p:cNvSpPr>
          <p:nvPr>
            <p:ph type="title"/>
          </p:nvPr>
        </p:nvSpPr>
        <p:spPr>
          <a:xfrm>
            <a:off x="438913" y="859536"/>
            <a:ext cx="4832802" cy="1243584"/>
          </a:xfrm>
        </p:spPr>
        <p:txBody>
          <a:bodyPr vert="horz" lIns="91440" tIns="45720" rIns="91440" bIns="45720" rtlCol="0" anchor="ctr">
            <a:normAutofit/>
          </a:bodyPr>
          <a:lstStyle/>
          <a:p>
            <a:r>
              <a:rPr lang="en-US" sz="3400"/>
              <a:t>INTERFACE</a:t>
            </a:r>
            <a:br>
              <a:rPr lang="en-US" sz="3400"/>
            </a:br>
            <a:r>
              <a:rPr lang="en-US" sz="3400"/>
              <a:t>Why required?</a:t>
            </a:r>
          </a:p>
        </p:txBody>
      </p:sp>
      <p:sp>
        <p:nvSpPr>
          <p:cNvPr id="3087" name="Rectangle 3086">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89" name="Rectangle 308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9D3FC38-6DC5-9339-8026-73429BCD8401}"/>
              </a:ext>
            </a:extLst>
          </p:cNvPr>
          <p:cNvSpPr txBox="1"/>
          <p:nvPr/>
        </p:nvSpPr>
        <p:spPr>
          <a:xfrm>
            <a:off x="438912" y="2512611"/>
            <a:ext cx="4832803" cy="3664351"/>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b="0" i="0" dirty="0">
                <a:effectLst/>
              </a:rPr>
              <a:t>class “Media Player” has two subclasses: CD player and DVD player</a:t>
            </a:r>
          </a:p>
          <a:p>
            <a:pPr marL="285750" indent="-228600">
              <a:lnSpc>
                <a:spcPct val="90000"/>
              </a:lnSpc>
              <a:spcAft>
                <a:spcPts val="600"/>
              </a:spcAft>
              <a:buFont typeface="Arial" panose="020B0604020202020204" pitchFamily="34" charset="0"/>
              <a:buChar char="•"/>
            </a:pPr>
            <a:r>
              <a:rPr lang="en-US" b="0" i="0" dirty="0">
                <a:effectLst/>
              </a:rPr>
              <a:t>Each having its unique interface implementation in Java method to play music</a:t>
            </a:r>
          </a:p>
          <a:p>
            <a:pPr marL="285750" indent="-228600">
              <a:lnSpc>
                <a:spcPct val="90000"/>
              </a:lnSpc>
              <a:spcAft>
                <a:spcPts val="600"/>
              </a:spcAft>
              <a:buFont typeface="Arial" panose="020B0604020202020204" pitchFamily="34" charset="0"/>
              <a:buChar char="•"/>
            </a:pPr>
            <a:r>
              <a:rPr lang="en-US" b="0" i="0" dirty="0">
                <a:effectLst/>
              </a:rPr>
              <a:t>Another class “Combo drive” is inheriting both CD and DVD</a:t>
            </a:r>
            <a:endParaRPr lang="en-US" dirty="0"/>
          </a:p>
          <a:p>
            <a:pPr marL="285750" indent="-228600">
              <a:lnSpc>
                <a:spcPct val="90000"/>
              </a:lnSpc>
              <a:spcAft>
                <a:spcPts val="600"/>
              </a:spcAft>
              <a:buFont typeface="Arial" panose="020B0604020202020204" pitchFamily="34" charset="0"/>
              <a:buChar char="•"/>
            </a:pPr>
            <a:r>
              <a:rPr lang="en-US" b="0" i="0" dirty="0">
                <a:effectLst/>
              </a:rPr>
              <a:t>Which play method should it inherit? </a:t>
            </a:r>
          </a:p>
          <a:p>
            <a:pPr marL="285750" indent="-228600">
              <a:lnSpc>
                <a:spcPct val="90000"/>
              </a:lnSpc>
              <a:spcAft>
                <a:spcPts val="600"/>
              </a:spcAft>
              <a:buFont typeface="Arial" panose="020B0604020202020204" pitchFamily="34" charset="0"/>
              <a:buChar char="•"/>
            </a:pPr>
            <a:r>
              <a:rPr lang="en-US" b="0" i="0" dirty="0">
                <a:effectLst/>
              </a:rPr>
              <a:t>This may cause serious design issues</a:t>
            </a:r>
            <a:endParaRPr lang="en-US" dirty="0"/>
          </a:p>
          <a:p>
            <a:pPr marL="285750" indent="-228600">
              <a:lnSpc>
                <a:spcPct val="90000"/>
              </a:lnSpc>
              <a:spcAft>
                <a:spcPts val="600"/>
              </a:spcAft>
              <a:buFont typeface="Arial" panose="020B0604020202020204" pitchFamily="34" charset="0"/>
              <a:buChar char="•"/>
            </a:pPr>
            <a:r>
              <a:rPr lang="en-US" b="0" i="0" dirty="0">
                <a:effectLst/>
                <a:sym typeface="Wingdings" panose="05000000000000000000" pitchFamily="2" charset="2"/>
              </a:rPr>
              <a:t> </a:t>
            </a:r>
            <a:r>
              <a:rPr lang="en-US" b="0" i="0" dirty="0">
                <a:effectLst/>
              </a:rPr>
              <a:t>Java does </a:t>
            </a:r>
            <a:r>
              <a:rPr lang="en-US" b="1" i="0" dirty="0">
                <a:effectLst/>
              </a:rPr>
              <a:t>not</a:t>
            </a:r>
            <a:r>
              <a:rPr lang="en-US" b="0" i="0" dirty="0">
                <a:effectLst/>
              </a:rPr>
              <a:t> allow </a:t>
            </a:r>
            <a:r>
              <a:rPr lang="en-US" b="1" i="0" dirty="0">
                <a:effectLst/>
              </a:rPr>
              <a:t>multiple</a:t>
            </a:r>
            <a:r>
              <a:rPr lang="en-US" b="0" i="0" dirty="0">
                <a:effectLst/>
              </a:rPr>
              <a:t> inheritance</a:t>
            </a:r>
            <a:endParaRPr lang="en-US" dirty="0"/>
          </a:p>
        </p:txBody>
      </p:sp>
      <p:pic>
        <p:nvPicPr>
          <p:cNvPr id="3076" name="Picture 4" descr="Example of Java Interface">
            <a:extLst>
              <a:ext uri="{FF2B5EF4-FFF2-40B4-BE49-F238E27FC236}">
                <a16:creationId xmlns:a16="http://schemas.microsoft.com/office/drawing/2014/main" id="{E74943A7-081D-4D37-2B52-CD775DB456F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97104" y="517600"/>
            <a:ext cx="3376246" cy="27432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Java Interface Example">
            <a:extLst>
              <a:ext uri="{FF2B5EF4-FFF2-40B4-BE49-F238E27FC236}">
                <a16:creationId xmlns:a16="http://schemas.microsoft.com/office/drawing/2014/main" id="{EB081449-BFBC-4D11-0725-8FC2B5EAF04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645227" y="3429000"/>
            <a:ext cx="50800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312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D0462-8B15-4188-8B05-AA9354BCA639}"/>
              </a:ext>
            </a:extLst>
          </p:cNvPr>
          <p:cNvSpPr>
            <a:spLocks noGrp="1"/>
          </p:cNvSpPr>
          <p:nvPr>
            <p:ph type="title"/>
          </p:nvPr>
        </p:nvSpPr>
        <p:spPr/>
        <p:txBody>
          <a:bodyPr/>
          <a:lstStyle/>
          <a:p>
            <a:r>
              <a:rPr lang="en-GB" dirty="0"/>
              <a:t>INTERFACE? In JAVA</a:t>
            </a:r>
            <a:endParaRPr lang="tr-TR" dirty="0"/>
          </a:p>
        </p:txBody>
      </p:sp>
      <p:sp>
        <p:nvSpPr>
          <p:cNvPr id="3" name="Content Placeholder 2">
            <a:extLst>
              <a:ext uri="{FF2B5EF4-FFF2-40B4-BE49-F238E27FC236}">
                <a16:creationId xmlns:a16="http://schemas.microsoft.com/office/drawing/2014/main" id="{35A4FF8F-934E-4913-5CDC-301B32D8FB79}"/>
              </a:ext>
            </a:extLst>
          </p:cNvPr>
          <p:cNvSpPr>
            <a:spLocks noGrp="1"/>
          </p:cNvSpPr>
          <p:nvPr>
            <p:ph idx="1"/>
          </p:nvPr>
        </p:nvSpPr>
        <p:spPr/>
        <p:txBody>
          <a:bodyPr>
            <a:normAutofit fontScale="32500" lnSpcReduction="20000"/>
          </a:bodyPr>
          <a:lstStyle/>
          <a:p>
            <a:r>
              <a:rPr lang="en-GB" b="0" i="0" dirty="0">
                <a:solidFill>
                  <a:srgbClr val="222222"/>
                </a:solidFill>
                <a:effectLst/>
                <a:latin typeface="Source Sans Pro" panose="020B0503030403020204" pitchFamily="34" charset="0"/>
              </a:rPr>
              <a:t>To use an interface in your class, append the keyword “implements” after your class name followed by the interface name</a:t>
            </a:r>
          </a:p>
          <a:p>
            <a:endParaRPr lang="en-GB" dirty="0">
              <a:solidFill>
                <a:srgbClr val="222222"/>
              </a:solidFill>
              <a:latin typeface="Source Sans Pro" panose="020B0503030403020204" pitchFamily="34" charset="0"/>
            </a:endParaRPr>
          </a:p>
          <a:p>
            <a:pPr marL="0" indent="0">
              <a:buNone/>
            </a:pPr>
            <a:r>
              <a:rPr lang="tr-TR" sz="5000" dirty="0" err="1"/>
              <a:t>interface</a:t>
            </a:r>
            <a:r>
              <a:rPr lang="tr-TR" sz="5000" dirty="0"/>
              <a:t> Pet{</a:t>
            </a:r>
          </a:p>
          <a:p>
            <a:pPr marL="0" indent="0">
              <a:buNone/>
            </a:pPr>
            <a:r>
              <a:rPr lang="tr-TR" sz="5000" dirty="0"/>
              <a:t>  </a:t>
            </a:r>
            <a:r>
              <a:rPr lang="tr-TR" sz="5000" dirty="0" err="1"/>
              <a:t>public</a:t>
            </a:r>
            <a:r>
              <a:rPr lang="tr-TR" sz="5000" dirty="0"/>
              <a:t> </a:t>
            </a:r>
            <a:r>
              <a:rPr lang="tr-TR" sz="5000" dirty="0" err="1"/>
              <a:t>void</a:t>
            </a:r>
            <a:r>
              <a:rPr lang="tr-TR" sz="5000" dirty="0"/>
              <a:t> test();</a:t>
            </a:r>
          </a:p>
          <a:p>
            <a:pPr marL="0" indent="0">
              <a:buNone/>
            </a:pPr>
            <a:r>
              <a:rPr lang="tr-TR" sz="5000" dirty="0"/>
              <a:t>}</a:t>
            </a:r>
          </a:p>
          <a:p>
            <a:pPr marL="0" indent="0">
              <a:buNone/>
            </a:pPr>
            <a:r>
              <a:rPr lang="tr-TR" sz="5000" dirty="0" err="1"/>
              <a:t>class</a:t>
            </a:r>
            <a:r>
              <a:rPr lang="tr-TR" sz="5000" dirty="0"/>
              <a:t> </a:t>
            </a:r>
            <a:r>
              <a:rPr lang="tr-TR" sz="5000" dirty="0" err="1"/>
              <a:t>Dog</a:t>
            </a:r>
            <a:r>
              <a:rPr lang="tr-TR" sz="5000" dirty="0"/>
              <a:t> </a:t>
            </a:r>
            <a:r>
              <a:rPr lang="tr-TR" sz="5000" b="1" dirty="0" err="1"/>
              <a:t>implements</a:t>
            </a:r>
            <a:r>
              <a:rPr lang="tr-TR" sz="5000" dirty="0"/>
              <a:t> Pet{</a:t>
            </a:r>
          </a:p>
          <a:p>
            <a:pPr marL="0" indent="0">
              <a:buNone/>
            </a:pPr>
            <a:r>
              <a:rPr lang="tr-TR" sz="5000" dirty="0"/>
              <a:t>   </a:t>
            </a:r>
            <a:r>
              <a:rPr lang="tr-TR" sz="5000" dirty="0" err="1"/>
              <a:t>public</a:t>
            </a:r>
            <a:r>
              <a:rPr lang="tr-TR" sz="5000" dirty="0"/>
              <a:t> </a:t>
            </a:r>
            <a:r>
              <a:rPr lang="tr-TR" sz="5000" dirty="0" err="1"/>
              <a:t>void</a:t>
            </a:r>
            <a:r>
              <a:rPr lang="tr-TR" sz="5000" dirty="0"/>
              <a:t> test(){</a:t>
            </a:r>
          </a:p>
          <a:p>
            <a:pPr marL="0" indent="0">
              <a:buNone/>
            </a:pPr>
            <a:r>
              <a:rPr lang="tr-TR" sz="5000" dirty="0"/>
              <a:t>     </a:t>
            </a:r>
            <a:r>
              <a:rPr lang="tr-TR" sz="5000" dirty="0" err="1"/>
              <a:t>System.out.println</a:t>
            </a:r>
            <a:r>
              <a:rPr lang="tr-TR" sz="5000" dirty="0"/>
              <a:t>("</a:t>
            </a:r>
            <a:r>
              <a:rPr lang="tr-TR" sz="5000" dirty="0" err="1"/>
              <a:t>Interface</a:t>
            </a:r>
            <a:r>
              <a:rPr lang="tr-TR" sz="5000" dirty="0"/>
              <a:t> </a:t>
            </a:r>
            <a:r>
              <a:rPr lang="tr-TR" sz="5000" dirty="0" err="1"/>
              <a:t>Method</a:t>
            </a:r>
            <a:r>
              <a:rPr lang="tr-TR" sz="5000" dirty="0"/>
              <a:t> </a:t>
            </a:r>
            <a:r>
              <a:rPr lang="tr-TR" sz="5000" dirty="0" err="1"/>
              <a:t>Implemented</a:t>
            </a:r>
            <a:r>
              <a:rPr lang="tr-TR" sz="5000" dirty="0"/>
              <a:t>");</a:t>
            </a:r>
          </a:p>
          <a:p>
            <a:pPr marL="0" indent="0">
              <a:buNone/>
            </a:pPr>
            <a:r>
              <a:rPr lang="tr-TR" sz="5000" dirty="0"/>
              <a:t>  }</a:t>
            </a:r>
          </a:p>
          <a:p>
            <a:pPr marL="0" indent="0">
              <a:buNone/>
            </a:pPr>
            <a:r>
              <a:rPr lang="tr-TR" sz="5000" dirty="0"/>
              <a:t>   </a:t>
            </a:r>
            <a:r>
              <a:rPr lang="tr-TR" sz="5000" dirty="0" err="1"/>
              <a:t>public</a:t>
            </a:r>
            <a:r>
              <a:rPr lang="tr-TR" sz="5000" dirty="0"/>
              <a:t> </a:t>
            </a:r>
            <a:r>
              <a:rPr lang="tr-TR" sz="5000" dirty="0" err="1"/>
              <a:t>static</a:t>
            </a:r>
            <a:r>
              <a:rPr lang="tr-TR" sz="5000" dirty="0"/>
              <a:t> </a:t>
            </a:r>
            <a:r>
              <a:rPr lang="tr-TR" sz="5000" dirty="0" err="1"/>
              <a:t>void</a:t>
            </a:r>
            <a:r>
              <a:rPr lang="tr-TR" sz="5000" dirty="0"/>
              <a:t> main(</a:t>
            </a:r>
            <a:r>
              <a:rPr lang="tr-TR" sz="5000" dirty="0" err="1"/>
              <a:t>String</a:t>
            </a:r>
            <a:r>
              <a:rPr lang="tr-TR" sz="5000" dirty="0"/>
              <a:t> </a:t>
            </a:r>
            <a:r>
              <a:rPr lang="tr-TR" sz="5000" dirty="0" err="1"/>
              <a:t>args</a:t>
            </a:r>
            <a:r>
              <a:rPr lang="tr-TR" sz="5000" dirty="0"/>
              <a:t>[]){</a:t>
            </a:r>
          </a:p>
          <a:p>
            <a:pPr marL="0" indent="0">
              <a:buNone/>
            </a:pPr>
            <a:r>
              <a:rPr lang="tr-TR" sz="5000" dirty="0"/>
              <a:t>     Pet p = </a:t>
            </a:r>
            <a:r>
              <a:rPr lang="tr-TR" sz="5000" dirty="0" err="1"/>
              <a:t>new</a:t>
            </a:r>
            <a:r>
              <a:rPr lang="tr-TR" sz="5000" dirty="0"/>
              <a:t> </a:t>
            </a:r>
            <a:r>
              <a:rPr lang="tr-TR" sz="5000" dirty="0" err="1"/>
              <a:t>Dog</a:t>
            </a:r>
            <a:r>
              <a:rPr lang="tr-TR" sz="5000" dirty="0"/>
              <a:t>();</a:t>
            </a:r>
          </a:p>
          <a:p>
            <a:pPr marL="0" indent="0">
              <a:buNone/>
            </a:pPr>
            <a:r>
              <a:rPr lang="tr-TR" sz="5000" dirty="0"/>
              <a:t>     </a:t>
            </a:r>
            <a:r>
              <a:rPr lang="tr-TR" sz="5000" dirty="0" err="1"/>
              <a:t>p.test</a:t>
            </a:r>
            <a:r>
              <a:rPr lang="tr-TR" sz="5000" dirty="0"/>
              <a:t>();</a:t>
            </a:r>
          </a:p>
          <a:p>
            <a:pPr marL="0" indent="0">
              <a:buNone/>
            </a:pPr>
            <a:r>
              <a:rPr lang="tr-TR" sz="5000" dirty="0"/>
              <a:t>  }</a:t>
            </a:r>
          </a:p>
          <a:p>
            <a:pPr marL="0" indent="0">
              <a:buNone/>
            </a:pPr>
            <a:r>
              <a:rPr lang="tr-TR" sz="5000" dirty="0"/>
              <a:t>}</a:t>
            </a:r>
          </a:p>
        </p:txBody>
      </p:sp>
    </p:spTree>
    <p:extLst>
      <p:ext uri="{BB962C8B-B14F-4D97-AF65-F5344CB8AC3E}">
        <p14:creationId xmlns:p14="http://schemas.microsoft.com/office/powerpoint/2010/main" val="1622559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3EEB8ED6-9142-4A11-B029-18DDE98C4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8D0462-8B15-4188-8B05-AA9354BCA639}"/>
              </a:ext>
            </a:extLst>
          </p:cNvPr>
          <p:cNvSpPr>
            <a:spLocks noGrp="1"/>
          </p:cNvSpPr>
          <p:nvPr>
            <p:ph type="title"/>
          </p:nvPr>
        </p:nvSpPr>
        <p:spPr>
          <a:xfrm>
            <a:off x="838200" y="365126"/>
            <a:ext cx="10515600" cy="1288784"/>
          </a:xfrm>
        </p:spPr>
        <p:txBody>
          <a:bodyPr>
            <a:normAutofit/>
          </a:bodyPr>
          <a:lstStyle/>
          <a:p>
            <a:r>
              <a:rPr lang="en-GB" sz="4000"/>
              <a:t>INTERFACE? In JAVA – Another Example</a:t>
            </a:r>
            <a:endParaRPr lang="tr-TR" sz="4000"/>
          </a:p>
        </p:txBody>
      </p:sp>
      <p:pic>
        <p:nvPicPr>
          <p:cNvPr id="4098" name="Picture 2" descr="Java Interface Example">
            <a:extLst>
              <a:ext uri="{FF2B5EF4-FFF2-40B4-BE49-F238E27FC236}">
                <a16:creationId xmlns:a16="http://schemas.microsoft.com/office/drawing/2014/main" id="{94C7B9C7-060F-0D03-443E-499F94CE22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513" b="2"/>
          <a:stretch/>
        </p:blipFill>
        <p:spPr bwMode="auto">
          <a:xfrm>
            <a:off x="838200" y="1825625"/>
            <a:ext cx="6151651" cy="4303465"/>
          </a:xfrm>
          <a:prstGeom prst="rect">
            <a:avLst/>
          </a:prstGeom>
          <a:noFill/>
          <a:extLst>
            <a:ext uri="{909E8E84-426E-40DD-AFC4-6F175D3DCCD1}">
              <a14:hiddenFill xmlns:a14="http://schemas.microsoft.com/office/drawing/2010/main">
                <a:solidFill>
                  <a:srgbClr val="FFFFFF"/>
                </a:solidFill>
              </a14:hiddenFill>
            </a:ext>
          </a:extLst>
        </p:spPr>
      </p:pic>
      <p:sp>
        <p:nvSpPr>
          <p:cNvPr id="4102" name="Content Placeholder 4101">
            <a:extLst>
              <a:ext uri="{FF2B5EF4-FFF2-40B4-BE49-F238E27FC236}">
                <a16:creationId xmlns:a16="http://schemas.microsoft.com/office/drawing/2014/main" id="{96E1255F-5B7D-2E26-B75E-0E32ECD66F59}"/>
              </a:ext>
            </a:extLst>
          </p:cNvPr>
          <p:cNvSpPr>
            <a:spLocks noGrp="1"/>
          </p:cNvSpPr>
          <p:nvPr>
            <p:ph idx="1"/>
          </p:nvPr>
        </p:nvSpPr>
        <p:spPr>
          <a:xfrm>
            <a:off x="7552944" y="1825625"/>
            <a:ext cx="3800856" cy="4303464"/>
          </a:xfrm>
        </p:spPr>
        <p:txBody>
          <a:bodyPr>
            <a:normAutofit/>
          </a:bodyPr>
          <a:lstStyle/>
          <a:p>
            <a:r>
              <a:rPr lang="en-GB" sz="1400" b="0" i="0" dirty="0">
                <a:solidFill>
                  <a:srgbClr val="222222"/>
                </a:solidFill>
                <a:effectLst/>
                <a:latin typeface="Source Sans Pro" panose="020B0503030403020204" pitchFamily="34" charset="0"/>
              </a:rPr>
              <a:t>Suppose you have a requirement where class “dog” inheriting class “animal” and “Pet”</a:t>
            </a:r>
          </a:p>
          <a:p>
            <a:r>
              <a:rPr lang="en-GB" sz="1400" b="0" i="0" dirty="0">
                <a:solidFill>
                  <a:srgbClr val="222222"/>
                </a:solidFill>
                <a:effectLst/>
                <a:latin typeface="Source Sans Pro" panose="020B0503030403020204" pitchFamily="34" charset="0"/>
              </a:rPr>
              <a:t>But you cannot extend two classes in Java</a:t>
            </a:r>
            <a:endParaRPr lang="en-GB" sz="1400" dirty="0">
              <a:solidFill>
                <a:srgbClr val="222222"/>
              </a:solidFill>
              <a:latin typeface="Source Sans Pro" panose="020B0503030403020204" pitchFamily="34" charset="0"/>
            </a:endParaRPr>
          </a:p>
          <a:p>
            <a:r>
              <a:rPr lang="en-GB" sz="1400" b="0" i="0" dirty="0">
                <a:solidFill>
                  <a:srgbClr val="222222"/>
                </a:solidFill>
                <a:effectLst/>
                <a:latin typeface="Source Sans Pro" panose="020B0503030403020204" pitchFamily="34" charset="0"/>
              </a:rPr>
              <a:t>So what would you do? The solution is Interface.</a:t>
            </a:r>
          </a:p>
          <a:p>
            <a:r>
              <a:rPr lang="en-GB" sz="1400" b="0" i="0" dirty="0">
                <a:solidFill>
                  <a:srgbClr val="222222"/>
                </a:solidFill>
                <a:effectLst/>
                <a:latin typeface="Source Sans Pro" panose="020B0503030403020204" pitchFamily="34" charset="0"/>
              </a:rPr>
              <a:t>A Java interface is a 100% abstract class and has only abstract methods</a:t>
            </a:r>
          </a:p>
          <a:p>
            <a:r>
              <a:rPr lang="en-GB" sz="1400" b="0" i="0" dirty="0">
                <a:solidFill>
                  <a:srgbClr val="222222"/>
                </a:solidFill>
                <a:effectLst/>
                <a:latin typeface="Source Sans Pro" panose="020B0503030403020204" pitchFamily="34" charset="0"/>
              </a:rPr>
              <a:t>A “Class” can implement any number of interfaces</a:t>
            </a:r>
          </a:p>
          <a:p>
            <a:pPr algn="l"/>
            <a:r>
              <a:rPr lang="en-GB" sz="1400" b="0" i="0" dirty="0">
                <a:solidFill>
                  <a:srgbClr val="222222"/>
                </a:solidFill>
                <a:effectLst/>
                <a:latin typeface="Source Sans Pro" panose="020B0503030403020204" pitchFamily="34" charset="0"/>
              </a:rPr>
              <a:t>Class Dog can </a:t>
            </a:r>
            <a:r>
              <a:rPr lang="en-GB" sz="1400" b="1" i="0" dirty="0">
                <a:solidFill>
                  <a:srgbClr val="222222"/>
                </a:solidFill>
                <a:effectLst/>
                <a:latin typeface="Source Sans Pro" panose="020B0503030403020204" pitchFamily="34" charset="0"/>
              </a:rPr>
              <a:t>extend</a:t>
            </a:r>
            <a:r>
              <a:rPr lang="en-GB" sz="1400" b="0" i="0" dirty="0">
                <a:solidFill>
                  <a:srgbClr val="222222"/>
                </a:solidFill>
                <a:effectLst/>
                <a:latin typeface="Source Sans Pro" panose="020B0503030403020204" pitchFamily="34" charset="0"/>
              </a:rPr>
              <a:t> to class “</a:t>
            </a:r>
            <a:r>
              <a:rPr lang="en-GB" sz="1400" b="1" i="0" dirty="0">
                <a:solidFill>
                  <a:srgbClr val="222222"/>
                </a:solidFill>
                <a:effectLst/>
                <a:latin typeface="Source Sans Pro" panose="020B0503030403020204" pitchFamily="34" charset="0"/>
              </a:rPr>
              <a:t>Animal</a:t>
            </a:r>
            <a:r>
              <a:rPr lang="en-GB" sz="1400" b="0" i="0" dirty="0">
                <a:solidFill>
                  <a:srgbClr val="222222"/>
                </a:solidFill>
                <a:effectLst/>
                <a:latin typeface="Source Sans Pro" panose="020B0503030403020204" pitchFamily="34" charset="0"/>
              </a:rPr>
              <a:t>” and </a:t>
            </a:r>
            <a:r>
              <a:rPr lang="en-GB" sz="1400" b="1" i="0" dirty="0">
                <a:solidFill>
                  <a:srgbClr val="222222"/>
                </a:solidFill>
                <a:effectLst/>
                <a:latin typeface="Source Sans Pro" panose="020B0503030403020204" pitchFamily="34" charset="0"/>
              </a:rPr>
              <a:t>implement</a:t>
            </a:r>
            <a:r>
              <a:rPr lang="en-GB" sz="1400" b="0" i="0" dirty="0">
                <a:solidFill>
                  <a:srgbClr val="222222"/>
                </a:solidFill>
                <a:effectLst/>
                <a:latin typeface="Source Sans Pro" panose="020B0503030403020204" pitchFamily="34" charset="0"/>
              </a:rPr>
              <a:t> </a:t>
            </a:r>
            <a:r>
              <a:rPr lang="en-GB" sz="1400" b="1" i="0" dirty="0">
                <a:solidFill>
                  <a:srgbClr val="222222"/>
                </a:solidFill>
                <a:effectLst/>
                <a:latin typeface="Source Sans Pro" panose="020B0503030403020204" pitchFamily="34" charset="0"/>
              </a:rPr>
              <a:t>interface</a:t>
            </a:r>
            <a:r>
              <a:rPr lang="en-GB" sz="1400" b="0" i="0" dirty="0">
                <a:solidFill>
                  <a:srgbClr val="222222"/>
                </a:solidFill>
                <a:effectLst/>
                <a:latin typeface="Source Sans Pro" panose="020B0503030403020204" pitchFamily="34" charset="0"/>
              </a:rPr>
              <a:t> as “Pet”.</a:t>
            </a:r>
          </a:p>
          <a:p>
            <a:br>
              <a:rPr lang="en-GB" sz="1400" dirty="0"/>
            </a:br>
            <a:endParaRPr lang="en-US" sz="2000" dirty="0"/>
          </a:p>
        </p:txBody>
      </p:sp>
    </p:spTree>
    <p:extLst>
      <p:ext uri="{BB962C8B-B14F-4D97-AF65-F5344CB8AC3E}">
        <p14:creationId xmlns:p14="http://schemas.microsoft.com/office/powerpoint/2010/main" val="1516768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A0A27-D081-E08B-F0B8-1C0D15E55E0A}"/>
              </a:ext>
            </a:extLst>
          </p:cNvPr>
          <p:cNvSpPr>
            <a:spLocks noGrp="1"/>
          </p:cNvSpPr>
          <p:nvPr>
            <p:ph type="title"/>
          </p:nvPr>
        </p:nvSpPr>
        <p:spPr/>
        <p:txBody>
          <a:bodyPr/>
          <a:lstStyle/>
          <a:p>
            <a:r>
              <a:rPr lang="en-GB" dirty="0"/>
              <a:t>Difference between Class &amp; Interface</a:t>
            </a:r>
            <a:endParaRPr lang="tr-TR" dirty="0"/>
          </a:p>
        </p:txBody>
      </p:sp>
      <p:graphicFrame>
        <p:nvGraphicFramePr>
          <p:cNvPr id="4" name="Table 4">
            <a:extLst>
              <a:ext uri="{FF2B5EF4-FFF2-40B4-BE49-F238E27FC236}">
                <a16:creationId xmlns:a16="http://schemas.microsoft.com/office/drawing/2014/main" id="{63810F41-84CC-CAF9-66F5-0BEBCC8A259B}"/>
              </a:ext>
            </a:extLst>
          </p:cNvPr>
          <p:cNvGraphicFramePr>
            <a:graphicFrameLocks noGrp="1"/>
          </p:cNvGraphicFramePr>
          <p:nvPr>
            <p:ph idx="1"/>
            <p:extLst>
              <p:ext uri="{D42A27DB-BD31-4B8C-83A1-F6EECF244321}">
                <p14:modId xmlns:p14="http://schemas.microsoft.com/office/powerpoint/2010/main" val="3320889730"/>
              </p:ext>
            </p:extLst>
          </p:nvPr>
        </p:nvGraphicFramePr>
        <p:xfrm>
          <a:off x="828869" y="1825625"/>
          <a:ext cx="10515600" cy="17526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094227961"/>
                    </a:ext>
                  </a:extLst>
                </a:gridCol>
                <a:gridCol w="5257800">
                  <a:extLst>
                    <a:ext uri="{9D8B030D-6E8A-4147-A177-3AD203B41FA5}">
                      <a16:colId xmlns:a16="http://schemas.microsoft.com/office/drawing/2014/main" val="1406012245"/>
                    </a:ext>
                  </a:extLst>
                </a:gridCol>
              </a:tblGrid>
              <a:tr h="370840">
                <a:tc>
                  <a:txBody>
                    <a:bodyPr/>
                    <a:lstStyle/>
                    <a:p>
                      <a:r>
                        <a:rPr lang="en-GB" dirty="0"/>
                        <a:t>CLASS</a:t>
                      </a:r>
                      <a:endParaRPr lang="tr-TR" dirty="0"/>
                    </a:p>
                  </a:txBody>
                  <a:tcPr/>
                </a:tc>
                <a:tc>
                  <a:txBody>
                    <a:bodyPr/>
                    <a:lstStyle/>
                    <a:p>
                      <a:r>
                        <a:rPr lang="en-GB" dirty="0"/>
                        <a:t>INTERFACE</a:t>
                      </a:r>
                      <a:endParaRPr lang="tr-TR" dirty="0"/>
                    </a:p>
                  </a:txBody>
                  <a:tcPr/>
                </a:tc>
                <a:extLst>
                  <a:ext uri="{0D108BD9-81ED-4DB2-BD59-A6C34878D82A}">
                    <a16:rowId xmlns:a16="http://schemas.microsoft.com/office/drawing/2014/main" val="3897947920"/>
                  </a:ext>
                </a:extLst>
              </a:tr>
              <a:tr h="370840">
                <a:tc>
                  <a:txBody>
                    <a:bodyPr/>
                    <a:lstStyle/>
                    <a:p>
                      <a:r>
                        <a:rPr lang="en-GB" sz="1800" b="0" i="0" kern="1200" dirty="0">
                          <a:solidFill>
                            <a:schemeClr val="dk1"/>
                          </a:solidFill>
                          <a:effectLst/>
                          <a:latin typeface="+mn-lt"/>
                          <a:ea typeface="+mn-ea"/>
                          <a:cs typeface="+mn-cs"/>
                        </a:rPr>
                        <a:t>instantiate variable and create an object</a:t>
                      </a:r>
                      <a:endParaRPr lang="tr-TR" dirty="0"/>
                    </a:p>
                  </a:txBody>
                  <a:tcPr/>
                </a:tc>
                <a:tc>
                  <a:txBody>
                    <a:bodyPr/>
                    <a:lstStyle/>
                    <a:p>
                      <a:r>
                        <a:rPr lang="en-GB" sz="1800" b="0" i="0" kern="1200" dirty="0">
                          <a:solidFill>
                            <a:schemeClr val="dk1"/>
                          </a:solidFill>
                          <a:effectLst/>
                          <a:latin typeface="+mn-lt"/>
                          <a:ea typeface="+mn-ea"/>
                          <a:cs typeface="+mn-cs"/>
                        </a:rPr>
                        <a:t>you can’t instantiate variable and create an object</a:t>
                      </a:r>
                      <a:endParaRPr lang="tr-TR" dirty="0"/>
                    </a:p>
                  </a:txBody>
                  <a:tcPr/>
                </a:tc>
                <a:extLst>
                  <a:ext uri="{0D108BD9-81ED-4DB2-BD59-A6C34878D82A}">
                    <a16:rowId xmlns:a16="http://schemas.microsoft.com/office/drawing/2014/main" val="1013120408"/>
                  </a:ext>
                </a:extLst>
              </a:tr>
              <a:tr h="370840">
                <a:tc>
                  <a:txBody>
                    <a:bodyPr/>
                    <a:lstStyle/>
                    <a:p>
                      <a:r>
                        <a:rPr lang="en-GB" sz="1800" b="0" i="0" kern="1200" dirty="0">
                          <a:solidFill>
                            <a:schemeClr val="dk1"/>
                          </a:solidFill>
                          <a:effectLst/>
                          <a:latin typeface="+mn-lt"/>
                          <a:ea typeface="+mn-ea"/>
                          <a:cs typeface="+mn-cs"/>
                        </a:rPr>
                        <a:t>Concrete methods</a:t>
                      </a:r>
                      <a:endParaRPr lang="tr-TR" dirty="0"/>
                    </a:p>
                  </a:txBody>
                  <a:tcPr/>
                </a:tc>
                <a:tc>
                  <a:txBody>
                    <a:bodyPr/>
                    <a:lstStyle/>
                    <a:p>
                      <a:r>
                        <a:rPr lang="en-GB" sz="1800" b="0" i="0" kern="1200" dirty="0">
                          <a:solidFill>
                            <a:schemeClr val="dk1"/>
                          </a:solidFill>
                          <a:effectLst/>
                          <a:latin typeface="+mn-lt"/>
                          <a:ea typeface="+mn-ea"/>
                          <a:cs typeface="+mn-cs"/>
                        </a:rPr>
                        <a:t>cannot contain concrete(with implementation) methods</a:t>
                      </a:r>
                      <a:endParaRPr lang="tr-TR" dirty="0"/>
                    </a:p>
                  </a:txBody>
                  <a:tcPr/>
                </a:tc>
                <a:extLst>
                  <a:ext uri="{0D108BD9-81ED-4DB2-BD59-A6C34878D82A}">
                    <a16:rowId xmlns:a16="http://schemas.microsoft.com/office/drawing/2014/main" val="3755078327"/>
                  </a:ext>
                </a:extLst>
              </a:tr>
              <a:tr h="370840">
                <a:tc>
                  <a:txBody>
                    <a:bodyPr/>
                    <a:lstStyle/>
                    <a:p>
                      <a:endParaRPr lang="tr-TR" dirty="0"/>
                    </a:p>
                  </a:txBody>
                  <a:tcPr/>
                </a:tc>
                <a:tc>
                  <a:txBody>
                    <a:bodyPr/>
                    <a:lstStyle/>
                    <a:p>
                      <a:endParaRPr lang="tr-TR" dirty="0"/>
                    </a:p>
                  </a:txBody>
                  <a:tcPr/>
                </a:tc>
                <a:extLst>
                  <a:ext uri="{0D108BD9-81ED-4DB2-BD59-A6C34878D82A}">
                    <a16:rowId xmlns:a16="http://schemas.microsoft.com/office/drawing/2014/main" val="2842759891"/>
                  </a:ext>
                </a:extLst>
              </a:tr>
            </a:tbl>
          </a:graphicData>
        </a:graphic>
      </p:graphicFrame>
    </p:spTree>
    <p:extLst>
      <p:ext uri="{BB962C8B-B14F-4D97-AF65-F5344CB8AC3E}">
        <p14:creationId xmlns:p14="http://schemas.microsoft.com/office/powerpoint/2010/main" val="3878529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A0A27-D081-E08B-F0B8-1C0D15E55E0A}"/>
              </a:ext>
            </a:extLst>
          </p:cNvPr>
          <p:cNvSpPr>
            <a:spLocks noGrp="1"/>
          </p:cNvSpPr>
          <p:nvPr>
            <p:ph type="title"/>
          </p:nvPr>
        </p:nvSpPr>
        <p:spPr/>
        <p:txBody>
          <a:bodyPr/>
          <a:lstStyle/>
          <a:p>
            <a:r>
              <a:rPr lang="en-GB" b="1" dirty="0"/>
              <a:t>When</a:t>
            </a:r>
            <a:r>
              <a:rPr lang="en-GB" dirty="0"/>
              <a:t> to </a:t>
            </a:r>
            <a:r>
              <a:rPr lang="en-GB" b="1" dirty="0"/>
              <a:t>use</a:t>
            </a:r>
            <a:r>
              <a:rPr lang="en-GB" dirty="0"/>
              <a:t> Abstract Class &amp; Interface</a:t>
            </a:r>
            <a:endParaRPr lang="tr-TR" dirty="0"/>
          </a:p>
        </p:txBody>
      </p:sp>
      <p:sp>
        <p:nvSpPr>
          <p:cNvPr id="5" name="Content Placeholder 4">
            <a:extLst>
              <a:ext uri="{FF2B5EF4-FFF2-40B4-BE49-F238E27FC236}">
                <a16:creationId xmlns:a16="http://schemas.microsoft.com/office/drawing/2014/main" id="{133C3333-E7F3-0BD3-527C-C09FEDD933CC}"/>
              </a:ext>
            </a:extLst>
          </p:cNvPr>
          <p:cNvSpPr>
            <a:spLocks noGrp="1"/>
          </p:cNvSpPr>
          <p:nvPr>
            <p:ph idx="1"/>
          </p:nvPr>
        </p:nvSpPr>
        <p:spPr/>
        <p:txBody>
          <a:bodyPr/>
          <a:lstStyle/>
          <a:p>
            <a:r>
              <a:rPr lang="en-GB" dirty="0"/>
              <a:t>ABSTRACT CLASS </a:t>
            </a:r>
            <a:r>
              <a:rPr lang="en-GB" dirty="0">
                <a:sym typeface="Wingdings" panose="05000000000000000000" pitchFamily="2" charset="2"/>
              </a:rPr>
              <a:t> </a:t>
            </a:r>
            <a:r>
              <a:rPr lang="en-GB" b="0" i="0" dirty="0">
                <a:solidFill>
                  <a:srgbClr val="222222"/>
                </a:solidFill>
                <a:effectLst/>
                <a:latin typeface="Source Sans Pro" panose="020B0503030403020204" pitchFamily="34" charset="0"/>
              </a:rPr>
              <a:t>when a template needs to be defined for a group of </a:t>
            </a:r>
            <a:r>
              <a:rPr lang="en-GB" b="1" i="0" dirty="0">
                <a:solidFill>
                  <a:srgbClr val="222222"/>
                </a:solidFill>
                <a:effectLst/>
                <a:latin typeface="Source Sans Pro" panose="020B0503030403020204" pitchFamily="34" charset="0"/>
              </a:rPr>
              <a:t>subclasses</a:t>
            </a:r>
          </a:p>
          <a:p>
            <a:r>
              <a:rPr lang="en-GB" dirty="0">
                <a:solidFill>
                  <a:srgbClr val="222222"/>
                </a:solidFill>
                <a:latin typeface="Source Sans Pro" panose="020B0503030403020204" pitchFamily="34" charset="0"/>
              </a:rPr>
              <a:t>INTERFACE </a:t>
            </a:r>
            <a:r>
              <a:rPr lang="en-GB" dirty="0">
                <a:solidFill>
                  <a:srgbClr val="222222"/>
                </a:solidFill>
                <a:latin typeface="Source Sans Pro" panose="020B0503030403020204" pitchFamily="34" charset="0"/>
                <a:sym typeface="Wingdings" panose="05000000000000000000" pitchFamily="2" charset="2"/>
              </a:rPr>
              <a:t> </a:t>
            </a:r>
            <a:r>
              <a:rPr lang="en-GB" b="0" i="0" dirty="0">
                <a:solidFill>
                  <a:srgbClr val="222222"/>
                </a:solidFill>
                <a:effectLst/>
                <a:latin typeface="Source Sans Pro" panose="020B0503030403020204" pitchFamily="34" charset="0"/>
              </a:rPr>
              <a:t>when a </a:t>
            </a:r>
            <a:r>
              <a:rPr lang="en-GB" b="1" i="0" dirty="0">
                <a:solidFill>
                  <a:srgbClr val="222222"/>
                </a:solidFill>
                <a:effectLst/>
                <a:latin typeface="Source Sans Pro" panose="020B0503030403020204" pitchFamily="34" charset="0"/>
              </a:rPr>
              <a:t>role</a:t>
            </a:r>
            <a:r>
              <a:rPr lang="en-GB" b="0" i="0" dirty="0">
                <a:solidFill>
                  <a:srgbClr val="222222"/>
                </a:solidFill>
                <a:effectLst/>
                <a:latin typeface="Source Sans Pro" panose="020B0503030403020204" pitchFamily="34" charset="0"/>
              </a:rPr>
              <a:t> needs to be defined for </a:t>
            </a:r>
            <a:r>
              <a:rPr lang="en-GB" b="1" i="0" dirty="0">
                <a:solidFill>
                  <a:srgbClr val="222222"/>
                </a:solidFill>
                <a:effectLst/>
                <a:latin typeface="Source Sans Pro" panose="020B0503030403020204" pitchFamily="34" charset="0"/>
              </a:rPr>
              <a:t>other</a:t>
            </a:r>
            <a:r>
              <a:rPr lang="en-GB" b="0" i="0" dirty="0">
                <a:solidFill>
                  <a:srgbClr val="222222"/>
                </a:solidFill>
                <a:effectLst/>
                <a:latin typeface="Source Sans Pro" panose="020B0503030403020204" pitchFamily="34" charset="0"/>
              </a:rPr>
              <a:t> </a:t>
            </a:r>
            <a:r>
              <a:rPr lang="en-GB" b="1" i="0" dirty="0">
                <a:solidFill>
                  <a:srgbClr val="222222"/>
                </a:solidFill>
                <a:effectLst/>
                <a:latin typeface="Source Sans Pro" panose="020B0503030403020204" pitchFamily="34" charset="0"/>
              </a:rPr>
              <a:t>classes</a:t>
            </a:r>
            <a:r>
              <a:rPr lang="en-GB" b="0" i="0" dirty="0">
                <a:solidFill>
                  <a:srgbClr val="222222"/>
                </a:solidFill>
                <a:effectLst/>
                <a:latin typeface="Source Sans Pro" panose="020B0503030403020204" pitchFamily="34" charset="0"/>
              </a:rPr>
              <a:t>, </a:t>
            </a:r>
            <a:r>
              <a:rPr lang="en-GB" b="1" i="0" dirty="0">
                <a:solidFill>
                  <a:srgbClr val="222222"/>
                </a:solidFill>
                <a:effectLst/>
                <a:latin typeface="Source Sans Pro" panose="020B0503030403020204" pitchFamily="34" charset="0"/>
              </a:rPr>
              <a:t>regardless</a:t>
            </a:r>
            <a:r>
              <a:rPr lang="en-GB" b="0" i="0" dirty="0">
                <a:solidFill>
                  <a:srgbClr val="222222"/>
                </a:solidFill>
                <a:effectLst/>
                <a:latin typeface="Source Sans Pro" panose="020B0503030403020204" pitchFamily="34" charset="0"/>
              </a:rPr>
              <a:t> of the </a:t>
            </a:r>
            <a:r>
              <a:rPr lang="en-GB" b="1" i="0" dirty="0">
                <a:solidFill>
                  <a:srgbClr val="222222"/>
                </a:solidFill>
                <a:effectLst/>
                <a:latin typeface="Source Sans Pro" panose="020B0503030403020204" pitchFamily="34" charset="0"/>
              </a:rPr>
              <a:t>inheritance tree </a:t>
            </a:r>
            <a:r>
              <a:rPr lang="en-GB" b="0" i="0" dirty="0">
                <a:solidFill>
                  <a:srgbClr val="222222"/>
                </a:solidFill>
                <a:effectLst/>
                <a:latin typeface="Source Sans Pro" panose="020B0503030403020204" pitchFamily="34" charset="0"/>
              </a:rPr>
              <a:t>of these classes</a:t>
            </a:r>
            <a:endParaRPr lang="tr-TR" dirty="0"/>
          </a:p>
        </p:txBody>
      </p:sp>
    </p:spTree>
    <p:extLst>
      <p:ext uri="{BB962C8B-B14F-4D97-AF65-F5344CB8AC3E}">
        <p14:creationId xmlns:p14="http://schemas.microsoft.com/office/powerpoint/2010/main" val="4090384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EF39-5AF1-A3F6-A04D-BA0A81B63AAD}"/>
              </a:ext>
            </a:extLst>
          </p:cNvPr>
          <p:cNvSpPr>
            <a:spLocks noGrp="1"/>
          </p:cNvSpPr>
          <p:nvPr>
            <p:ph type="title"/>
          </p:nvPr>
        </p:nvSpPr>
        <p:spPr/>
        <p:txBody>
          <a:bodyPr/>
          <a:lstStyle/>
          <a:p>
            <a:r>
              <a:rPr lang="en-GB" dirty="0"/>
              <a:t>INTERFACE (must know)</a:t>
            </a:r>
            <a:endParaRPr lang="tr-TR" dirty="0"/>
          </a:p>
        </p:txBody>
      </p:sp>
      <p:sp>
        <p:nvSpPr>
          <p:cNvPr id="3" name="Content Placeholder 2">
            <a:extLst>
              <a:ext uri="{FF2B5EF4-FFF2-40B4-BE49-F238E27FC236}">
                <a16:creationId xmlns:a16="http://schemas.microsoft.com/office/drawing/2014/main" id="{691D9D06-FB4A-0D38-A1B1-6918AC14CAB5}"/>
              </a:ext>
            </a:extLst>
          </p:cNvPr>
          <p:cNvSpPr>
            <a:spLocks noGrp="1"/>
          </p:cNvSpPr>
          <p:nvPr>
            <p:ph idx="1"/>
          </p:nvPr>
        </p:nvSpPr>
        <p:spPr/>
        <p:txBody>
          <a:bodyPr>
            <a:normAutofit lnSpcReduction="10000"/>
          </a:bodyPr>
          <a:lstStyle/>
          <a:p>
            <a:r>
              <a:rPr lang="en-GB" b="0" i="0" dirty="0">
                <a:solidFill>
                  <a:srgbClr val="222222"/>
                </a:solidFill>
                <a:effectLst/>
                <a:latin typeface="Source Sans Pro" panose="020B0503030403020204" pitchFamily="34" charset="0"/>
              </a:rPr>
              <a:t>A Java class can implement </a:t>
            </a:r>
            <a:r>
              <a:rPr lang="en-GB" b="1" i="0" dirty="0">
                <a:solidFill>
                  <a:srgbClr val="222222"/>
                </a:solidFill>
                <a:effectLst/>
                <a:latin typeface="Source Sans Pro" panose="020B0503030403020204" pitchFamily="34" charset="0"/>
              </a:rPr>
              <a:t>multiple</a:t>
            </a:r>
            <a:r>
              <a:rPr lang="en-GB" b="0" i="0" dirty="0">
                <a:solidFill>
                  <a:srgbClr val="222222"/>
                </a:solidFill>
                <a:effectLst/>
                <a:latin typeface="Source Sans Pro" panose="020B0503030403020204" pitchFamily="34" charset="0"/>
              </a:rPr>
              <a:t> Java Interfaces</a:t>
            </a:r>
          </a:p>
          <a:p>
            <a:r>
              <a:rPr lang="en-GB" dirty="0">
                <a:solidFill>
                  <a:srgbClr val="222222"/>
                </a:solidFill>
                <a:latin typeface="Source Sans Pro" panose="020B0503030403020204" pitchFamily="34" charset="0"/>
              </a:rPr>
              <a:t>T</a:t>
            </a:r>
            <a:r>
              <a:rPr lang="en-GB" b="0" i="0" dirty="0">
                <a:solidFill>
                  <a:srgbClr val="222222"/>
                </a:solidFill>
                <a:effectLst/>
                <a:latin typeface="Source Sans Pro" panose="020B0503030403020204" pitchFamily="34" charset="0"/>
              </a:rPr>
              <a:t>he class must implement </a:t>
            </a:r>
            <a:r>
              <a:rPr lang="en-GB" b="1" i="0" dirty="0">
                <a:solidFill>
                  <a:srgbClr val="222222"/>
                </a:solidFill>
                <a:effectLst/>
                <a:latin typeface="Source Sans Pro" panose="020B0503030403020204" pitchFamily="34" charset="0"/>
              </a:rPr>
              <a:t>all</a:t>
            </a:r>
            <a:r>
              <a:rPr lang="en-GB" b="0" i="0" dirty="0">
                <a:solidFill>
                  <a:srgbClr val="222222"/>
                </a:solidFill>
                <a:effectLst/>
                <a:latin typeface="Source Sans Pro" panose="020B0503030403020204" pitchFamily="34" charset="0"/>
              </a:rPr>
              <a:t> the methods declared in the interface</a:t>
            </a:r>
          </a:p>
          <a:p>
            <a:pPr algn="l">
              <a:buFont typeface="Arial" panose="020B0604020202020204" pitchFamily="34" charset="0"/>
              <a:buChar char="•"/>
            </a:pPr>
            <a:r>
              <a:rPr lang="en-GB" b="0" i="0" dirty="0">
                <a:solidFill>
                  <a:srgbClr val="222222"/>
                </a:solidFill>
                <a:effectLst/>
                <a:latin typeface="Source Sans Pro" panose="020B0503030403020204" pitchFamily="34" charset="0"/>
              </a:rPr>
              <a:t>All methods in an interface are </a:t>
            </a:r>
            <a:r>
              <a:rPr lang="en-GB" b="1" i="0" dirty="0">
                <a:solidFill>
                  <a:srgbClr val="222222"/>
                </a:solidFill>
                <a:effectLst/>
                <a:latin typeface="Source Sans Pro" panose="020B0503030403020204" pitchFamily="34" charset="0"/>
              </a:rPr>
              <a:t>implicitly</a:t>
            </a:r>
            <a:r>
              <a:rPr lang="en-GB" b="0" i="0" dirty="0">
                <a:solidFill>
                  <a:srgbClr val="222222"/>
                </a:solidFill>
                <a:effectLst/>
                <a:latin typeface="Source Sans Pro" panose="020B0503030403020204" pitchFamily="34" charset="0"/>
              </a:rPr>
              <a:t> public and abstract</a:t>
            </a:r>
          </a:p>
          <a:p>
            <a:r>
              <a:rPr lang="en-GB" b="0" i="0" dirty="0">
                <a:solidFill>
                  <a:srgbClr val="222222"/>
                </a:solidFill>
                <a:effectLst/>
                <a:latin typeface="Source Sans Pro" panose="020B0503030403020204" pitchFamily="34" charset="0"/>
              </a:rPr>
              <a:t>An interface </a:t>
            </a:r>
            <a:r>
              <a:rPr lang="en-GB" b="1" i="0" dirty="0">
                <a:solidFill>
                  <a:srgbClr val="222222"/>
                </a:solidFill>
                <a:effectLst/>
                <a:latin typeface="Source Sans Pro" panose="020B0503030403020204" pitchFamily="34" charset="0"/>
              </a:rPr>
              <a:t>cannot</a:t>
            </a:r>
            <a:r>
              <a:rPr lang="en-GB" b="0" i="0" dirty="0">
                <a:solidFill>
                  <a:srgbClr val="222222"/>
                </a:solidFill>
                <a:effectLst/>
                <a:latin typeface="Source Sans Pro" panose="020B0503030403020204" pitchFamily="34" charset="0"/>
              </a:rPr>
              <a:t> be instantiated</a:t>
            </a:r>
          </a:p>
          <a:p>
            <a:r>
              <a:rPr lang="en-GB" b="0" i="0" dirty="0">
                <a:solidFill>
                  <a:srgbClr val="222222"/>
                </a:solidFill>
                <a:effectLst/>
                <a:latin typeface="Source Sans Pro" panose="020B0503030403020204" pitchFamily="34" charset="0"/>
              </a:rPr>
              <a:t>An interface </a:t>
            </a:r>
            <a:r>
              <a:rPr lang="en-GB" b="1" i="0" dirty="0">
                <a:solidFill>
                  <a:srgbClr val="222222"/>
                </a:solidFill>
                <a:effectLst/>
                <a:latin typeface="Source Sans Pro" panose="020B0503030403020204" pitchFamily="34" charset="0"/>
              </a:rPr>
              <a:t>cannot</a:t>
            </a:r>
            <a:r>
              <a:rPr lang="en-GB" b="0" i="0" dirty="0">
                <a:solidFill>
                  <a:srgbClr val="222222"/>
                </a:solidFill>
                <a:effectLst/>
                <a:latin typeface="Source Sans Pro" panose="020B0503030403020204" pitchFamily="34" charset="0"/>
              </a:rPr>
              <a:t> </a:t>
            </a:r>
            <a:r>
              <a:rPr lang="en-GB" b="1" i="0" dirty="0">
                <a:solidFill>
                  <a:srgbClr val="222222"/>
                </a:solidFill>
                <a:effectLst/>
                <a:latin typeface="Source Sans Pro" panose="020B0503030403020204" pitchFamily="34" charset="0"/>
              </a:rPr>
              <a:t>implement</a:t>
            </a:r>
            <a:r>
              <a:rPr lang="en-GB" b="0" i="0" dirty="0">
                <a:solidFill>
                  <a:srgbClr val="222222"/>
                </a:solidFill>
                <a:effectLst/>
                <a:latin typeface="Source Sans Pro" panose="020B0503030403020204" pitchFamily="34" charset="0"/>
              </a:rPr>
              <a:t> another Interface</a:t>
            </a:r>
          </a:p>
          <a:p>
            <a:pPr algn="l">
              <a:buFont typeface="Arial" panose="020B0604020202020204" pitchFamily="34" charset="0"/>
              <a:buChar char="•"/>
            </a:pPr>
            <a:r>
              <a:rPr lang="en-GB" b="0" i="0" dirty="0">
                <a:solidFill>
                  <a:srgbClr val="222222"/>
                </a:solidFill>
                <a:effectLst/>
                <a:latin typeface="Source Sans Pro" panose="020B0503030403020204" pitchFamily="34" charset="0"/>
              </a:rPr>
              <a:t>The class </a:t>
            </a:r>
            <a:r>
              <a:rPr lang="en-GB" b="1" i="0" dirty="0">
                <a:solidFill>
                  <a:srgbClr val="222222"/>
                </a:solidFill>
                <a:effectLst/>
                <a:latin typeface="Source Sans Pro" panose="020B0503030403020204" pitchFamily="34" charset="0"/>
              </a:rPr>
              <a:t>cannot</a:t>
            </a:r>
            <a:r>
              <a:rPr lang="en-GB" b="0" i="0" dirty="0">
                <a:solidFill>
                  <a:srgbClr val="222222"/>
                </a:solidFill>
                <a:effectLst/>
                <a:latin typeface="Source Sans Pro" panose="020B0503030403020204" pitchFamily="34" charset="0"/>
              </a:rPr>
              <a:t> implement two interfaces in java that have methods with same name but different return type.</a:t>
            </a:r>
          </a:p>
          <a:p>
            <a:br>
              <a:rPr lang="en-GB" dirty="0"/>
            </a:br>
            <a:br>
              <a:rPr lang="en-GB" dirty="0"/>
            </a:br>
            <a:endParaRPr lang="tr-TR" dirty="0"/>
          </a:p>
        </p:txBody>
      </p:sp>
    </p:spTree>
    <p:extLst>
      <p:ext uri="{BB962C8B-B14F-4D97-AF65-F5344CB8AC3E}">
        <p14:creationId xmlns:p14="http://schemas.microsoft.com/office/powerpoint/2010/main" val="1535950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1367</Words>
  <Application>Microsoft Office PowerPoint</Application>
  <PresentationFormat>Widescreen</PresentationFormat>
  <Paragraphs>150</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Heebo</vt:lpstr>
      <vt:lpstr>Nunito</vt:lpstr>
      <vt:lpstr>Source Sans Pro</vt:lpstr>
      <vt:lpstr>Work Sans</vt:lpstr>
      <vt:lpstr>Office Theme</vt:lpstr>
      <vt:lpstr>INTERFACE</vt:lpstr>
      <vt:lpstr>INTERFACE? In JAVA</vt:lpstr>
      <vt:lpstr>INTERFACE? In JAVA</vt:lpstr>
      <vt:lpstr>INTERFACE Why required?</vt:lpstr>
      <vt:lpstr>INTERFACE? In JAVA</vt:lpstr>
      <vt:lpstr>INTERFACE? In JAVA – Another Example</vt:lpstr>
      <vt:lpstr>Difference between Class &amp; Interface</vt:lpstr>
      <vt:lpstr>When to use Abstract Class &amp; Interface</vt:lpstr>
      <vt:lpstr>INTERFACE (must know)</vt:lpstr>
      <vt:lpstr>ACCESS MODIFIERS</vt:lpstr>
      <vt:lpstr>TYPES of ACCESS MODIFIERS</vt:lpstr>
      <vt:lpstr>TYPES of ACCESS MODIFIERS</vt:lpstr>
      <vt:lpstr>default access modifier</vt:lpstr>
      <vt:lpstr>public access modifier</vt:lpstr>
      <vt:lpstr> Protected Access Specifier  </vt:lpstr>
      <vt:lpstr>Private Access Modifier  </vt:lpstr>
      <vt:lpstr>Private Access Modifier  </vt:lpstr>
      <vt:lpstr>NON-ACCESS MODIFIERS</vt:lpstr>
      <vt:lpstr>STATIC MODIFIER</vt:lpstr>
      <vt:lpstr>STATIC MODIFIER</vt:lpstr>
      <vt:lpstr>FINAL MODIFIER</vt:lpstr>
      <vt:lpstr>FINAL MODIFIER</vt:lpstr>
      <vt:lpstr>FINAL MODIFIER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dc:title>
  <dc:creator>Koray Açıcı</dc:creator>
  <cp:lastModifiedBy>Koray Açıcı</cp:lastModifiedBy>
  <cp:revision>69</cp:revision>
  <dcterms:created xsi:type="dcterms:W3CDTF">2023-03-19T18:52:25Z</dcterms:created>
  <dcterms:modified xsi:type="dcterms:W3CDTF">2023-03-19T22:08:50Z</dcterms:modified>
</cp:coreProperties>
</file>