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2EC2-8C80-07F3-A83D-4A8BF1A3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F7F14-3356-7D9E-060A-2A722C5B5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7DDA-9AA5-46E5-E79E-18BFFBA9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110B-955E-864B-6B34-C98E6C9C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46E5-C300-8BF9-DCA0-5BA0EB16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8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B22B-ED7F-4AFC-BB9A-4F25408E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0049-5884-29A1-9218-B8972B3A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5D26-0380-AEEA-43EB-490EB10D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12FE-2C47-F92C-BE1E-57D47C1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698D-81E0-541F-C8B1-BFC1FDCF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0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C6F5B-65CE-896C-17EF-A9B2A8FEB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4C2DB-E221-8974-D4CC-DED300429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165B-5903-359F-F991-785FAD27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8B80-CBD4-F20D-6700-4902D46D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6C07-2DA7-F8B7-86F1-C0E7B088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48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8399-4B66-CF15-2D62-77AF55CB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356B-ADF6-C3F9-D57C-CD98339F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8211-AC85-210A-4DCC-1134532D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39D85-E224-4806-D62B-42193238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3FF9-4F11-C67E-254A-208D3D9A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63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8E7-46E5-A431-38CA-38B96F65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F8CDA-C3BF-FB0C-9232-D3682AA4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0B7D-B3D5-6987-B576-798A9771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D7EA-2729-F7A3-A968-A02DE90B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6957-D128-42C3-AB33-BC0DB4FF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85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5568-F770-915E-68F8-910454C3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2CCC-83A8-802F-1479-12A9B8017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8B407-0DAB-561A-187C-FCF3C18B9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3CFC-AAEC-CFE8-7D6E-94A772D5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95650-FD8C-9A4B-3ACF-9F4E4AF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7121-24DC-A34D-8A03-D78E5119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00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5C04-D2F4-2909-19EA-3CC28F28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A07BD-AA98-4E9C-0282-FB5992A8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E6F4A-C508-CA88-DD1A-913F8E62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0D268-54D8-0435-1C1E-33DB5F69E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31F31-788F-A591-26DD-9BD2DA01D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11B38-39C5-2C89-BCBC-D18A2620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AAAD0-0AD5-AC70-248D-65EDFCB8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BB9D6-E3C1-3BE5-D5DD-57E68A03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71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63E1-8B95-5D7D-3E35-38268A9F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19E0A-C5D3-1219-E6DA-5CC536F7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48AC8-906E-CDCD-25F3-57335D5C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7B301-88CF-B91E-8682-38B2394B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2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0648-725B-8B5C-E9F7-F5E4A374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6A82D-C321-11E2-C4C5-D6F39B70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6B339-905F-DB6C-6753-B2895731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92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957D-F6C3-BB1A-7459-D47A641C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43DD-EF2F-AFE5-7667-B889C45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42EA-865D-274E-6A68-FAC99096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E8-BEFA-B4E3-1ADD-1AEBFB8A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55BC-C81D-6B07-6802-7851BD58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E515-2E3C-8B7F-A5CE-36FEFEC7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97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BD67-AC27-084C-9E74-53015100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34A90-3C4B-0C26-81EE-94280F86A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2068B-6F94-F5C4-1CC0-2D87A3FC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CA24-68D4-070A-B68F-35EEF974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8E2A-7668-951F-11C8-B3148550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B8817-1181-BFB7-ABD9-8004093B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589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F2E32-392C-86CC-E438-F0EDFA16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B603-8E2D-9579-D5C8-84D93D4D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8F00-2D95-131D-33A9-A2F73E56F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4E45-9AD9-42BF-91AE-73B3B2D2FC2C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AEF0-79DA-695D-F68C-9A4E917ED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0F1E-870A-5BF5-83D1-11CFC57B3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40F39-0DB3-49B9-A03C-43D94A0F48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53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1A32-6872-2DD9-FF54-6B553F950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POLYMORPHISM in JAVA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13336-79DE-49BD-6FC2-D82366BD9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COM2044-B</a:t>
            </a:r>
          </a:p>
          <a:p>
            <a:r>
              <a:rPr lang="en-GB" dirty="0"/>
              <a:t>Object Oriented Programming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615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1F21-0BED-B2B6-1FF6-E1308DB0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BBD4-9D37-D020-7840-808A0713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Now, consider the following code:</a:t>
            </a:r>
            <a:r>
              <a:rPr lang="en-GB" sz="2000" dirty="0"/>
              <a:t> </a:t>
            </a:r>
            <a:br>
              <a:rPr lang="en-GB" sz="2000" dirty="0"/>
            </a:br>
            <a:endParaRPr lang="en-GB" sz="2000" dirty="0"/>
          </a:p>
          <a:p>
            <a:endParaRPr lang="en-GB" dirty="0"/>
          </a:p>
          <a:p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Will it work? The answer is</a:t>
            </a:r>
            <a:r>
              <a:rPr lang="en-GB" sz="2400" dirty="0"/>
              <a:t> YES</a:t>
            </a:r>
          </a:p>
          <a:p>
            <a:pPr lvl="1"/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When a variable (such as </a:t>
            </a:r>
            <a:r>
              <a:rPr lang="en-GB" b="1" i="0" dirty="0" err="1">
                <a:solidFill>
                  <a:srgbClr val="242021"/>
                </a:solidFill>
                <a:effectLst/>
                <a:latin typeface="Frutiger-Roman"/>
              </a:rPr>
              <a:t>petOne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) is declared to be of class </a:t>
            </a:r>
            <a:r>
              <a:rPr lang="en-GB" b="1" i="0" dirty="0">
                <a:solidFill>
                  <a:srgbClr val="242021"/>
                </a:solidFill>
                <a:effectLst/>
                <a:latin typeface="Frutiger-Roman"/>
              </a:rPr>
              <a:t>S</a:t>
            </a:r>
            <a:r>
              <a:rPr lang="en-GB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(such as </a:t>
            </a:r>
            <a:r>
              <a:rPr lang="en-GB" b="1" i="0" dirty="0">
                <a:solidFill>
                  <a:srgbClr val="242021"/>
                </a:solidFill>
                <a:effectLst/>
                <a:latin typeface="Frutiger-Roman"/>
              </a:rPr>
              <a:t>Pet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)</a:t>
            </a:r>
            <a:r>
              <a:rPr lang="en-GB" dirty="0"/>
              <a:t> </a:t>
            </a:r>
          </a:p>
          <a:p>
            <a:pPr lvl="1"/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the variable can be a reference to </a:t>
            </a:r>
            <a:r>
              <a:rPr lang="en-GB" b="1" i="0" dirty="0">
                <a:solidFill>
                  <a:srgbClr val="242021"/>
                </a:solidFill>
                <a:effectLst/>
                <a:latin typeface="Times-Roman"/>
              </a:rPr>
              <a:t>an instance of </a:t>
            </a:r>
            <a:r>
              <a:rPr lang="en-GB" b="1" i="0" dirty="0">
                <a:solidFill>
                  <a:srgbClr val="242021"/>
                </a:solidFill>
                <a:effectLst/>
                <a:latin typeface="Frutiger-Roman"/>
              </a:rPr>
              <a:t>S 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or any </a:t>
            </a:r>
            <a:r>
              <a:rPr lang="en-GB" b="1" i="0" dirty="0">
                <a:solidFill>
                  <a:srgbClr val="242021"/>
                </a:solidFill>
                <a:effectLst/>
                <a:latin typeface="Times-Roman"/>
              </a:rPr>
              <a:t>of its subclasses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 (such as </a:t>
            </a:r>
            <a:r>
              <a:rPr lang="en-GB" b="1" i="0" dirty="0">
                <a:solidFill>
                  <a:srgbClr val="242021"/>
                </a:solidFill>
                <a:effectLst/>
                <a:latin typeface="Frutiger-Roman"/>
              </a:rPr>
              <a:t>Dog</a:t>
            </a:r>
            <a:r>
              <a:rPr lang="en-GB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and </a:t>
            </a:r>
            <a:r>
              <a:rPr lang="en-GB" b="1" i="0" dirty="0">
                <a:solidFill>
                  <a:srgbClr val="242021"/>
                </a:solidFill>
                <a:effectLst/>
                <a:latin typeface="Frutiger-Roman"/>
              </a:rPr>
              <a:t>Cat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)</a:t>
            </a:r>
            <a:r>
              <a:rPr lang="en-GB" dirty="0"/>
              <a:t> </a:t>
            </a:r>
          </a:p>
          <a:p>
            <a:pPr lvl="1"/>
            <a:r>
              <a:rPr lang="en-GB" sz="2000" b="1" dirty="0"/>
              <a:t>THEREFORE THE ANSWER IS </a:t>
            </a:r>
            <a:r>
              <a:rPr lang="en-GB" b="1" dirty="0"/>
              <a:t>YES</a:t>
            </a:r>
            <a:br>
              <a:rPr lang="en-GB" sz="1200" dirty="0"/>
            </a:br>
            <a:br>
              <a:rPr lang="en-GB" sz="1600" dirty="0"/>
            </a:br>
            <a:br>
              <a:rPr lang="en-GB" sz="2000" dirty="0"/>
            </a:br>
            <a:endParaRPr lang="tr-T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DAE49-C8CF-4FCD-69F5-4744FE3B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06" y="2113187"/>
            <a:ext cx="36099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88A7-6A31-C4E8-78A7-9F5F00C1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F2D4F-9331-BD51-B3E9-27E187A80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686175" cy="571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D3421-6162-8DE0-A2FE-D2C2300D8BAE}"/>
              </a:ext>
            </a:extLst>
          </p:cNvPr>
          <p:cNvSpPr txBox="1"/>
          <p:nvPr/>
        </p:nvSpPr>
        <p:spPr>
          <a:xfrm>
            <a:off x="838199" y="2341984"/>
            <a:ext cx="106664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Will it 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INVALID</a:t>
            </a:r>
            <a:r>
              <a:rPr lang="en-GB" sz="2400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SINCE A PET IS </a:t>
            </a:r>
            <a:r>
              <a:rPr lang="en-GB" sz="2800" b="1" dirty="0"/>
              <a:t>NOT</a:t>
            </a:r>
            <a:r>
              <a:rPr lang="en-GB" sz="2800" dirty="0"/>
              <a:t> A DOG! IT </a:t>
            </a:r>
            <a:r>
              <a:rPr lang="en-GB" sz="2800" b="1" dirty="0"/>
              <a:t>CANNOT</a:t>
            </a:r>
            <a:r>
              <a:rPr lang="en-GB" sz="2800" dirty="0"/>
              <a:t> </a:t>
            </a:r>
            <a:r>
              <a:rPr lang="en-GB" sz="2800" b="1" dirty="0"/>
              <a:t>INHERIT</a:t>
            </a:r>
            <a:r>
              <a:rPr lang="en-GB" sz="2800" dirty="0"/>
              <a:t> FROM A </a:t>
            </a:r>
            <a:r>
              <a:rPr lang="en-GB" sz="2800" b="1" dirty="0"/>
              <a:t>SUBCLASS</a:t>
            </a:r>
            <a:r>
              <a:rPr lang="en-GB" sz="2800" dirty="0"/>
              <a:t>!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9508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87DC-87A3-E6DD-4F70-9EFC6E06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0DA9-4246-748A-0049-A8619B96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fact that the </a:t>
            </a:r>
            <a:r>
              <a:rPr lang="en-GB" b="1" dirty="0"/>
              <a:t>same</a:t>
            </a:r>
            <a:r>
              <a:rPr lang="en-GB" dirty="0"/>
              <a:t> </a:t>
            </a:r>
            <a:r>
              <a:rPr lang="en-GB" b="1" dirty="0"/>
              <a:t>variable</a:t>
            </a:r>
            <a:r>
              <a:rPr lang="en-GB" dirty="0"/>
              <a:t> can be referring to an instance of a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results in </a:t>
            </a:r>
            <a:r>
              <a:rPr lang="en-GB" b="1" dirty="0"/>
              <a:t>polymorphism</a:t>
            </a:r>
            <a:r>
              <a:rPr lang="en-GB" dirty="0"/>
              <a:t>. </a:t>
            </a:r>
          </a:p>
          <a:p>
            <a:r>
              <a:rPr lang="en-GB" dirty="0"/>
              <a:t>The following two output statements will produce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results</a:t>
            </a:r>
            <a:r>
              <a:rPr lang="en-GB" dirty="0"/>
              <a:t>, depending on whether </a:t>
            </a:r>
            <a:r>
              <a:rPr lang="en-GB" b="1" dirty="0"/>
              <a:t>p</a:t>
            </a:r>
            <a:r>
              <a:rPr lang="en-GB" dirty="0"/>
              <a:t> is a </a:t>
            </a:r>
            <a:r>
              <a:rPr lang="en-GB" b="1" dirty="0"/>
              <a:t>Dog</a:t>
            </a:r>
            <a:r>
              <a:rPr lang="en-GB" dirty="0"/>
              <a:t> or a </a:t>
            </a:r>
            <a:r>
              <a:rPr lang="en-GB" b="1" dirty="0"/>
              <a:t>Cat</a:t>
            </a:r>
            <a:r>
              <a:rPr lang="en-GB" dirty="0"/>
              <a:t>: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8C440-F6E8-46DD-8452-E26C9883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62" y="3851307"/>
            <a:ext cx="4695825" cy="2047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665A1-C9F6-C0CA-14A5-8CAFC0FFAF05}"/>
              </a:ext>
            </a:extLst>
          </p:cNvPr>
          <p:cNvSpPr txBox="1"/>
          <p:nvPr/>
        </p:nvSpPr>
        <p:spPr>
          <a:xfrm>
            <a:off x="7266215" y="4812166"/>
            <a:ext cx="43382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242021"/>
                </a:solidFill>
                <a:effectLst/>
                <a:latin typeface="Times-Roman"/>
              </a:rPr>
              <a:t>The </a:t>
            </a:r>
            <a:r>
              <a:rPr lang="en-GB" sz="2800" b="1" i="0" dirty="0">
                <a:solidFill>
                  <a:srgbClr val="242021"/>
                </a:solidFill>
                <a:effectLst/>
                <a:latin typeface="Frutiger-Roman"/>
              </a:rPr>
              <a:t>speak </a:t>
            </a:r>
            <a:r>
              <a:rPr lang="en-GB" sz="2800" b="1" i="0" dirty="0">
                <a:solidFill>
                  <a:srgbClr val="242021"/>
                </a:solidFill>
                <a:effectLst/>
                <a:latin typeface="Times-Roman"/>
              </a:rPr>
              <a:t>method</a:t>
            </a:r>
            <a:r>
              <a:rPr lang="en-GB" sz="2800" b="0" i="0" dirty="0">
                <a:solidFill>
                  <a:srgbClr val="242021"/>
                </a:solidFill>
                <a:effectLst/>
                <a:latin typeface="Times-Roman"/>
              </a:rPr>
              <a:t> is called a </a:t>
            </a:r>
            <a:r>
              <a:rPr lang="en-GB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BoldItalic"/>
              </a:rPr>
              <a:t>polymorphic method</a:t>
            </a:r>
            <a:r>
              <a:rPr lang="en-GB" sz="2800" b="0" i="0" dirty="0">
                <a:solidFill>
                  <a:srgbClr val="242021"/>
                </a:solidFill>
                <a:effectLst/>
                <a:latin typeface="Times-Roman"/>
              </a:rPr>
              <a:t>.</a:t>
            </a:r>
            <a:r>
              <a:rPr lang="en-GB" sz="2800" dirty="0"/>
              <a:t> </a:t>
            </a:r>
            <a:br>
              <a:rPr lang="en-GB" sz="2800" dirty="0"/>
            </a:br>
            <a:endParaRPr lang="tr-TR" sz="28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8746A6F-C123-DD47-804A-81854CE3C069}"/>
              </a:ext>
            </a:extLst>
          </p:cNvPr>
          <p:cNvSpPr/>
          <p:nvPr/>
        </p:nvSpPr>
        <p:spPr>
          <a:xfrm>
            <a:off x="5918111" y="50200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04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8F20-1D7E-AAC2-A399-43CE23B2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7762-D5F8-6F17-2861-68706210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If a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variable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is declared of type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and is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referring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to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an instance of a subclass of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, then we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must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typecast the variable to the subclass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when calling </a:t>
            </a:r>
            <a:r>
              <a:rPr lang="en-GB" sz="2000" b="1" i="0" dirty="0" err="1">
                <a:solidFill>
                  <a:srgbClr val="242021"/>
                </a:solidFill>
                <a:effectLst/>
                <a:latin typeface="Times-Roman"/>
              </a:rPr>
              <a:t>noninherited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 methods of the subclass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.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For example,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fetch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method is defined in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Dog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class only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. So code such as</a:t>
            </a:r>
            <a:r>
              <a:rPr lang="en-GB" dirty="0"/>
              <a:t> </a:t>
            </a:r>
            <a:br>
              <a:rPr lang="en-GB" dirty="0"/>
            </a:b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0FBCB-3C72-B749-9A68-BBB90392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7" y="3320256"/>
            <a:ext cx="4714875" cy="13620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BD18E8-4F3F-EAA6-0C56-84EF78995C3B}"/>
              </a:ext>
            </a:extLst>
          </p:cNvPr>
          <p:cNvSpPr/>
          <p:nvPr/>
        </p:nvSpPr>
        <p:spPr>
          <a:xfrm>
            <a:off x="5718109" y="38442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714F0-7F07-9C72-89DB-9C8E1B57EB60}"/>
              </a:ext>
            </a:extLst>
          </p:cNvPr>
          <p:cNvSpPr txBox="1"/>
          <p:nvPr/>
        </p:nvSpPr>
        <p:spPr>
          <a:xfrm>
            <a:off x="7047068" y="3678127"/>
            <a:ext cx="395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VALID? or INVALID?</a:t>
            </a:r>
            <a:endParaRPr lang="tr-T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2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8F20-1D7E-AAC2-A399-43CE23B2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7762-D5F8-6F17-2861-68706210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If a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variable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is declared of type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and is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referring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to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an instance of a subclass of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, then we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must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typecast the variable to the subclass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when calling </a:t>
            </a:r>
            <a:r>
              <a:rPr lang="en-GB" sz="2000" b="1" i="0" dirty="0" err="1">
                <a:solidFill>
                  <a:srgbClr val="242021"/>
                </a:solidFill>
                <a:effectLst/>
                <a:latin typeface="Times-Roman"/>
              </a:rPr>
              <a:t>noninherited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 methods of the subclass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.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For example,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fetch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method is defined in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Dog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class only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. So code such as</a:t>
            </a:r>
            <a:r>
              <a:rPr lang="en-GB" dirty="0"/>
              <a:t> </a:t>
            </a:r>
            <a:br>
              <a:rPr lang="en-GB" dirty="0"/>
            </a:b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0FBCB-3C72-B749-9A68-BBB90392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7" y="3320256"/>
            <a:ext cx="4714875" cy="13620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BD18E8-4F3F-EAA6-0C56-84EF78995C3B}"/>
              </a:ext>
            </a:extLst>
          </p:cNvPr>
          <p:cNvSpPr/>
          <p:nvPr/>
        </p:nvSpPr>
        <p:spPr>
          <a:xfrm>
            <a:off x="5718109" y="38442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714F0-7F07-9C72-89DB-9C8E1B57EB60}"/>
              </a:ext>
            </a:extLst>
          </p:cNvPr>
          <p:cNvSpPr txBox="1"/>
          <p:nvPr/>
        </p:nvSpPr>
        <p:spPr>
          <a:xfrm>
            <a:off x="7047068" y="3678127"/>
            <a:ext cx="395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INVALID!</a:t>
            </a:r>
            <a:endParaRPr lang="tr-T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1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8F20-1D7E-AAC2-A399-43CE23B2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7762-D5F8-6F17-2861-68706210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If a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variable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is declared of type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and is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referring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to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an instance of a subclass of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, then we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must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typecast the variable to the subclass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when calling </a:t>
            </a:r>
            <a:r>
              <a:rPr lang="en-GB" sz="2000" b="1" i="0" dirty="0" err="1">
                <a:solidFill>
                  <a:srgbClr val="242021"/>
                </a:solidFill>
                <a:effectLst/>
                <a:latin typeface="Times-Roman"/>
              </a:rPr>
              <a:t>noninherited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 methods of the subclass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. </a:t>
            </a:r>
          </a:p>
          <a:p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For example,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fetch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method is defined in the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Dog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class only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. So code such as</a:t>
            </a:r>
            <a:r>
              <a:rPr lang="en-GB" dirty="0"/>
              <a:t> </a:t>
            </a:r>
            <a:br>
              <a:rPr lang="en-GB" dirty="0"/>
            </a:b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0FBCB-3C72-B749-9A68-BBB90392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7" y="3320256"/>
            <a:ext cx="4714875" cy="13620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BD18E8-4F3F-EAA6-0C56-84EF78995C3B}"/>
              </a:ext>
            </a:extLst>
          </p:cNvPr>
          <p:cNvSpPr/>
          <p:nvPr/>
        </p:nvSpPr>
        <p:spPr>
          <a:xfrm>
            <a:off x="5718109" y="38442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714F0-7F07-9C72-89DB-9C8E1B57EB60}"/>
              </a:ext>
            </a:extLst>
          </p:cNvPr>
          <p:cNvSpPr txBox="1"/>
          <p:nvPr/>
        </p:nvSpPr>
        <p:spPr>
          <a:xfrm>
            <a:off x="7047068" y="3678127"/>
            <a:ext cx="3956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INVALID! </a:t>
            </a:r>
          </a:p>
          <a:p>
            <a:r>
              <a:rPr lang="en-GB" sz="4000" b="0" i="0" dirty="0">
                <a:solidFill>
                  <a:srgbClr val="242021"/>
                </a:solidFill>
                <a:effectLst/>
                <a:latin typeface="Times-Roman"/>
              </a:rPr>
              <a:t>We </a:t>
            </a:r>
            <a:r>
              <a:rPr lang="en-GB" sz="4000" b="1" i="0" dirty="0">
                <a:solidFill>
                  <a:srgbClr val="242021"/>
                </a:solidFill>
                <a:effectLst/>
                <a:latin typeface="Times-Roman"/>
              </a:rPr>
              <a:t>must</a:t>
            </a:r>
            <a:r>
              <a:rPr lang="en-GB" sz="40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4000" b="1" i="0" dirty="0">
                <a:solidFill>
                  <a:srgbClr val="242021"/>
                </a:solidFill>
                <a:effectLst/>
                <a:latin typeface="Times-Roman"/>
              </a:rPr>
              <a:t>typecast</a:t>
            </a:r>
            <a:r>
              <a:rPr lang="en-GB" sz="4000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sz="4000" b="1" i="0" dirty="0">
                <a:solidFill>
                  <a:srgbClr val="242021"/>
                </a:solidFill>
                <a:effectLst/>
                <a:latin typeface="Frutiger-Roman"/>
              </a:rPr>
              <a:t>p</a:t>
            </a:r>
            <a:r>
              <a:rPr lang="en-GB" sz="4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4000" b="0" i="0" dirty="0">
                <a:solidFill>
                  <a:srgbClr val="242021"/>
                </a:solidFill>
                <a:effectLst/>
                <a:latin typeface="Times-Roman"/>
              </a:rPr>
              <a:t>to </a:t>
            </a:r>
            <a:r>
              <a:rPr lang="en-GB" sz="4000" b="1" i="0" dirty="0">
                <a:solidFill>
                  <a:srgbClr val="242021"/>
                </a:solidFill>
                <a:effectLst/>
                <a:latin typeface="Frutiger-Roman"/>
              </a:rPr>
              <a:t>Dog</a:t>
            </a:r>
            <a:r>
              <a:rPr lang="en-GB" sz="3600" dirty="0"/>
              <a:t> </a:t>
            </a:r>
            <a:br>
              <a:rPr lang="en-GB" sz="3600" dirty="0"/>
            </a:br>
            <a:endParaRPr lang="tr-TR" sz="36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FFE04-6534-90F9-79B8-F2446AD84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0" y="5225467"/>
            <a:ext cx="5791200" cy="129540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A0E7D044-3DD7-8A48-E1BE-B2A98777A12D}"/>
              </a:ext>
            </a:extLst>
          </p:cNvPr>
          <p:cNvSpPr/>
          <p:nvPr/>
        </p:nvSpPr>
        <p:spPr>
          <a:xfrm>
            <a:off x="6691881" y="572603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019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8FDE-5608-CDF3-F434-A9848F8C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64EB-1B18-A7EF-3B36-E7EBA8E3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70" y="1825625"/>
            <a:ext cx="10775830" cy="4351338"/>
          </a:xfrm>
        </p:spPr>
        <p:txBody>
          <a:bodyPr/>
          <a:lstStyle/>
          <a:p>
            <a:r>
              <a:rPr lang="en-GB" dirty="0"/>
              <a:t>Whenever we need to call a method </a:t>
            </a:r>
            <a:r>
              <a:rPr lang="en-GB" b="1" dirty="0"/>
              <a:t>unique</a:t>
            </a:r>
            <a:r>
              <a:rPr lang="en-GB" dirty="0"/>
              <a:t> to a </a:t>
            </a:r>
            <a:r>
              <a:rPr lang="en-GB" b="1" dirty="0"/>
              <a:t>subclass</a:t>
            </a:r>
          </a:p>
          <a:p>
            <a:pPr lvl="1"/>
            <a:r>
              <a:rPr lang="en-GB" dirty="0"/>
              <a:t>we must </a:t>
            </a:r>
            <a:r>
              <a:rPr lang="en-GB" b="1" dirty="0"/>
              <a:t>typecast</a:t>
            </a:r>
            <a:r>
              <a:rPr lang="en-GB" dirty="0"/>
              <a:t> the variable to the </a:t>
            </a:r>
            <a:r>
              <a:rPr lang="en-GB" b="1" dirty="0"/>
              <a:t>subclass</a:t>
            </a:r>
            <a:r>
              <a:rPr lang="en-GB" dirty="0"/>
              <a:t> if the variable’s </a:t>
            </a:r>
            <a:r>
              <a:rPr lang="en-GB" b="1" dirty="0"/>
              <a:t>declared type</a:t>
            </a:r>
            <a:r>
              <a:rPr lang="en-GB" dirty="0"/>
              <a:t> is the </a:t>
            </a:r>
            <a:r>
              <a:rPr lang="en-GB" b="1" dirty="0"/>
              <a:t>superclass</a:t>
            </a:r>
          </a:p>
          <a:p>
            <a:endParaRPr lang="tr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88BB2-97A5-F593-8189-A5C04854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6079"/>
            <a:ext cx="5791200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EA362-29EE-8D70-0F2F-06B9B9A0F1C6}"/>
              </a:ext>
            </a:extLst>
          </p:cNvPr>
          <p:cNvSpPr txBox="1"/>
          <p:nvPr/>
        </p:nvSpPr>
        <p:spPr>
          <a:xfrm>
            <a:off x="838200" y="4488024"/>
            <a:ext cx="108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 DOG </a:t>
            </a:r>
            <a:r>
              <a:rPr lang="en-GB" sz="2800" b="1" dirty="0"/>
              <a:t>IS</a:t>
            </a:r>
            <a:r>
              <a:rPr lang="en-GB" sz="2800" dirty="0"/>
              <a:t> A PET!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HOWEVER THE FETCH METHOD DOES </a:t>
            </a:r>
            <a:r>
              <a:rPr lang="en-GB" sz="2800" b="1" dirty="0"/>
              <a:t>NOT</a:t>
            </a:r>
            <a:r>
              <a:rPr lang="en-GB" sz="2800" dirty="0"/>
              <a:t> EXIST IN THE PET CLASS!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THEREFORE WE MUST </a:t>
            </a:r>
            <a:r>
              <a:rPr lang="en-GB" sz="2800" b="1" dirty="0"/>
              <a:t>TYPECAST</a:t>
            </a:r>
            <a:r>
              <a:rPr lang="en-GB" sz="2800" dirty="0"/>
              <a:t> </a:t>
            </a:r>
            <a:r>
              <a:rPr lang="en-GB" sz="2800" b="1" dirty="0"/>
              <a:t>p OBJECT </a:t>
            </a:r>
            <a:r>
              <a:rPr lang="en-GB" sz="2800" dirty="0"/>
              <a:t>TO </a:t>
            </a:r>
            <a:r>
              <a:rPr lang="en-GB" sz="2800" b="1" dirty="0"/>
              <a:t>DOG</a:t>
            </a:r>
            <a:r>
              <a:rPr lang="en-GB" sz="2800" dirty="0"/>
              <a:t> </a:t>
            </a:r>
            <a:r>
              <a:rPr lang="en-GB" sz="2800" b="1" dirty="0"/>
              <a:t>CLASS</a:t>
            </a:r>
            <a:r>
              <a:rPr lang="en-GB" sz="2800" dirty="0"/>
              <a:t>!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2401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F46D-70F4-B192-AB44-0EF9E6C4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Hw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D694-AF4A-99CC-5203-A5A337E6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classes for Student, </a:t>
            </a:r>
            <a:r>
              <a:rPr lang="en-GB" dirty="0" err="1"/>
              <a:t>UnderGraduateStudent</a:t>
            </a:r>
            <a:r>
              <a:rPr lang="en-GB" dirty="0"/>
              <a:t>, </a:t>
            </a:r>
            <a:r>
              <a:rPr lang="en-GB" dirty="0" err="1"/>
              <a:t>GraduateStudent</a:t>
            </a:r>
            <a:r>
              <a:rPr lang="en-GB" dirty="0"/>
              <a:t> and </a:t>
            </a:r>
            <a:r>
              <a:rPr lang="en-GB" dirty="0" err="1"/>
              <a:t>PhDStudent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196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CECD-415F-6F39-847A-82AAA66A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4678-3A60-2CAD-D2DA-837E3B06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5100" dirty="0"/>
              <a:t>Another indispensable feature in object-oriented programming</a:t>
            </a:r>
          </a:p>
          <a:p>
            <a:pPr lvl="1"/>
            <a:r>
              <a:rPr lang="en-GB" sz="4400" dirty="0"/>
              <a:t>allows programmers to send the same message to objects from different classes</a:t>
            </a:r>
          </a:p>
          <a:p>
            <a:r>
              <a:rPr lang="en-GB" sz="5100" dirty="0"/>
              <a:t>Ex: Consider the statement</a:t>
            </a:r>
          </a:p>
          <a:p>
            <a:pPr lvl="1"/>
            <a:r>
              <a:rPr lang="en-GB" sz="5100" b="0" i="0" dirty="0" err="1">
                <a:solidFill>
                  <a:srgbClr val="242021"/>
                </a:solidFill>
                <a:effectLst/>
                <a:latin typeface="Courier"/>
              </a:rPr>
              <a:t>account.computeMonthlyFee</a:t>
            </a:r>
            <a:r>
              <a:rPr lang="en-GB" sz="5100" b="1" i="0" dirty="0">
                <a:solidFill>
                  <a:srgbClr val="C85B19"/>
                </a:solidFill>
                <a:effectLst/>
                <a:latin typeface="Courier-Bold"/>
              </a:rPr>
              <a:t>()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Courier"/>
              </a:rPr>
              <a:t>;</a:t>
            </a:r>
            <a:r>
              <a:rPr lang="en-GB" sz="5100" dirty="0"/>
              <a:t> </a:t>
            </a:r>
          </a:p>
          <a:p>
            <a:pPr lvl="1"/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account 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could be </a:t>
            </a:r>
            <a:r>
              <a:rPr lang="en-GB" sz="5100" b="1" i="0" dirty="0">
                <a:solidFill>
                  <a:srgbClr val="242021"/>
                </a:solidFill>
                <a:effectLst/>
                <a:latin typeface="Times-Roman"/>
              </a:rPr>
              <a:t>either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 a </a:t>
            </a:r>
            <a:r>
              <a:rPr lang="en-GB" sz="5100" b="0" i="0" dirty="0" err="1">
                <a:solidFill>
                  <a:srgbClr val="242021"/>
                </a:solidFill>
                <a:effectLst/>
                <a:latin typeface="Frutiger-Roman"/>
              </a:rPr>
              <a:t>SavingsAccount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5100" b="1" i="0" dirty="0">
                <a:solidFill>
                  <a:srgbClr val="242021"/>
                </a:solidFill>
                <a:effectLst/>
                <a:latin typeface="Times-Roman"/>
              </a:rPr>
              <a:t>or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 a </a:t>
            </a:r>
            <a:r>
              <a:rPr lang="en-GB" sz="5100" b="0" i="0" dirty="0" err="1">
                <a:solidFill>
                  <a:srgbClr val="242021"/>
                </a:solidFill>
                <a:effectLst/>
                <a:latin typeface="Frutiger-Roman"/>
              </a:rPr>
              <a:t>CheckingAccount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object</a:t>
            </a:r>
            <a:r>
              <a:rPr lang="en-GB" sz="5100" dirty="0"/>
              <a:t> </a:t>
            </a:r>
          </a:p>
          <a:p>
            <a:pPr lvl="1"/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If 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account 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is a </a:t>
            </a:r>
            <a:r>
              <a:rPr lang="en-GB" sz="5100" b="0" i="0" dirty="0" err="1">
                <a:solidFill>
                  <a:srgbClr val="242021"/>
                </a:solidFill>
                <a:effectLst/>
                <a:latin typeface="Frutiger-Roman"/>
              </a:rPr>
              <a:t>SavingsAccount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5100" b="1" i="0" dirty="0">
                <a:solidFill>
                  <a:srgbClr val="242021"/>
                </a:solidFill>
                <a:effectLst/>
                <a:latin typeface="Times-Roman"/>
              </a:rPr>
              <a:t>object</a:t>
            </a:r>
            <a:r>
              <a:rPr lang="en-GB" sz="5100" dirty="0"/>
              <a:t> </a:t>
            </a:r>
          </a:p>
          <a:p>
            <a:pPr lvl="2"/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the method </a:t>
            </a:r>
            <a:r>
              <a:rPr lang="en-GB" sz="5100" b="0" i="0" dirty="0" err="1">
                <a:solidFill>
                  <a:srgbClr val="242021"/>
                </a:solidFill>
                <a:effectLst/>
                <a:latin typeface="Frutiger-Roman"/>
              </a:rPr>
              <a:t>computeMonthlyFee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defined for the </a:t>
            </a:r>
            <a:r>
              <a:rPr lang="en-GB" sz="5100" b="0" i="0" dirty="0" err="1">
                <a:solidFill>
                  <a:srgbClr val="242021"/>
                </a:solidFill>
                <a:effectLst/>
                <a:latin typeface="Frutiger-Roman"/>
              </a:rPr>
              <a:t>SavingsAccount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5100" b="1" i="0" dirty="0">
                <a:solidFill>
                  <a:srgbClr val="242021"/>
                </a:solidFill>
                <a:effectLst/>
                <a:latin typeface="Times-Roman"/>
              </a:rPr>
              <a:t>class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 is executed</a:t>
            </a:r>
            <a:r>
              <a:rPr lang="en-GB" sz="5100" dirty="0"/>
              <a:t> </a:t>
            </a:r>
          </a:p>
          <a:p>
            <a:pPr lvl="1"/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if 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account 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is a </a:t>
            </a:r>
            <a:r>
              <a:rPr lang="en-GB" sz="5100" b="0" i="0" dirty="0" err="1">
                <a:solidFill>
                  <a:srgbClr val="242021"/>
                </a:solidFill>
                <a:effectLst/>
                <a:latin typeface="Frutiger-Roman"/>
              </a:rPr>
              <a:t>CheckingAccount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5100" b="1" i="0" dirty="0">
                <a:solidFill>
                  <a:srgbClr val="242021"/>
                </a:solidFill>
                <a:effectLst/>
                <a:latin typeface="Times-Roman"/>
              </a:rPr>
              <a:t>object</a:t>
            </a:r>
            <a:r>
              <a:rPr lang="en-GB" sz="5100" dirty="0"/>
              <a:t> </a:t>
            </a:r>
          </a:p>
          <a:p>
            <a:pPr lvl="2"/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the method </a:t>
            </a:r>
            <a:r>
              <a:rPr lang="en-GB" sz="5100" b="0" i="0" dirty="0" err="1">
                <a:solidFill>
                  <a:srgbClr val="242021"/>
                </a:solidFill>
                <a:effectLst/>
                <a:latin typeface="Frutiger-Roman"/>
              </a:rPr>
              <a:t>computeMonthlyFee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defined for the </a:t>
            </a:r>
            <a:r>
              <a:rPr lang="en-GB" sz="5100" b="0" i="0" dirty="0" err="1">
                <a:solidFill>
                  <a:srgbClr val="242021"/>
                </a:solidFill>
                <a:effectLst/>
                <a:latin typeface="Frutiger-Roman"/>
              </a:rPr>
              <a:t>CheckingAccount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5100" b="1" i="0" dirty="0">
                <a:solidFill>
                  <a:srgbClr val="242021"/>
                </a:solidFill>
                <a:effectLst/>
                <a:latin typeface="Times-Roman"/>
              </a:rPr>
              <a:t>class</a:t>
            </a:r>
            <a:r>
              <a:rPr lang="en-GB" sz="5100" b="0" i="0" dirty="0">
                <a:solidFill>
                  <a:srgbClr val="242021"/>
                </a:solidFill>
                <a:effectLst/>
                <a:latin typeface="Times-Roman"/>
              </a:rPr>
              <a:t> is executed</a:t>
            </a:r>
            <a:r>
              <a:rPr lang="en-GB" sz="5100" dirty="0"/>
              <a:t> </a:t>
            </a:r>
          </a:p>
          <a:p>
            <a:endParaRPr lang="en-GB" sz="5100" dirty="0"/>
          </a:p>
          <a:p>
            <a:r>
              <a:rPr lang="en-GB" sz="5100" dirty="0"/>
              <a:t>Sending the </a:t>
            </a:r>
            <a:r>
              <a:rPr lang="en-GB" sz="5100" b="1" dirty="0"/>
              <a:t>same</a:t>
            </a:r>
            <a:r>
              <a:rPr lang="en-GB" sz="5100" dirty="0"/>
              <a:t> message therefore could result in executing </a:t>
            </a:r>
            <a:r>
              <a:rPr lang="en-GB" sz="5100" b="1" dirty="0"/>
              <a:t>different</a:t>
            </a:r>
            <a:r>
              <a:rPr lang="en-GB" sz="5100" dirty="0"/>
              <a:t> </a:t>
            </a:r>
            <a:r>
              <a:rPr lang="en-GB" sz="5100" b="1" dirty="0"/>
              <a:t>methods</a:t>
            </a:r>
            <a:r>
              <a:rPr lang="en-GB" sz="5100" dirty="0"/>
              <a:t>.</a:t>
            </a:r>
            <a:br>
              <a:rPr lang="en-GB" sz="5100" dirty="0"/>
            </a:br>
            <a:br>
              <a:rPr lang="en-GB" sz="5100" dirty="0"/>
            </a:br>
            <a:br>
              <a:rPr lang="en-GB" sz="5100" dirty="0"/>
            </a:br>
            <a:br>
              <a:rPr lang="en-GB" sz="5100" dirty="0"/>
            </a:br>
            <a:br>
              <a:rPr lang="en-GB" sz="5100" dirty="0"/>
            </a:br>
            <a:endParaRPr lang="en-GB" sz="5100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550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CECD-415F-6F39-847A-82AAA66A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4678-3A60-2CAD-D2DA-837E3B06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 err="1">
                <a:solidFill>
                  <a:srgbClr val="242021"/>
                </a:solidFill>
                <a:effectLst/>
                <a:latin typeface="Frutiger-Roman"/>
              </a:rPr>
              <a:t>computeMonthlyFee</a:t>
            </a:r>
            <a:r>
              <a:rPr lang="en-GB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is called a </a:t>
            </a:r>
            <a:r>
              <a:rPr lang="en-GB" b="1" i="1" u="sng" dirty="0">
                <a:solidFill>
                  <a:srgbClr val="FF0000"/>
                </a:solidFill>
                <a:effectLst/>
                <a:latin typeface="Times-BoldItalic"/>
              </a:rPr>
              <a:t>polymorphic message</a:t>
            </a:r>
            <a:r>
              <a:rPr lang="en-GB" b="1" i="1" u="sng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since depending on the receiver object, </a:t>
            </a:r>
            <a:r>
              <a:rPr lang="en-GB" b="1" i="0" dirty="0">
                <a:solidFill>
                  <a:srgbClr val="242021"/>
                </a:solidFill>
                <a:effectLst/>
                <a:latin typeface="Times-Roman"/>
              </a:rPr>
              <a:t>different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 </a:t>
            </a:r>
            <a:r>
              <a:rPr lang="en-GB" b="1" i="0" dirty="0">
                <a:solidFill>
                  <a:srgbClr val="242021"/>
                </a:solidFill>
                <a:effectLst/>
                <a:latin typeface="Times-Roman"/>
              </a:rPr>
              <a:t>methods</a:t>
            </a:r>
            <a:r>
              <a:rPr lang="en-GB" b="0" i="0" dirty="0">
                <a:solidFill>
                  <a:srgbClr val="242021"/>
                </a:solidFill>
                <a:effectLst/>
                <a:latin typeface="Times-Roman"/>
              </a:rPr>
              <a:t> are executed.</a:t>
            </a:r>
            <a:r>
              <a:rPr lang="en-GB" dirty="0"/>
              <a:t> </a:t>
            </a:r>
          </a:p>
          <a:p>
            <a:r>
              <a:rPr lang="en-GB" sz="4400" dirty="0"/>
              <a:t>Polymorphism </a:t>
            </a:r>
            <a:r>
              <a:rPr lang="en-GB" sz="4400" b="1" dirty="0"/>
              <a:t>helps</a:t>
            </a:r>
            <a:r>
              <a:rPr lang="en-GB" sz="4400" dirty="0"/>
              <a:t> us write code that is easy to </a:t>
            </a:r>
            <a:r>
              <a:rPr lang="en-GB" sz="4400" b="1" dirty="0"/>
              <a:t>modify</a:t>
            </a:r>
            <a:r>
              <a:rPr lang="en-GB" sz="4400" dirty="0"/>
              <a:t> and </a:t>
            </a:r>
            <a:r>
              <a:rPr lang="en-GB" sz="4400" b="1" dirty="0"/>
              <a:t>extend</a:t>
            </a:r>
            <a:br>
              <a:rPr lang="en-GB" sz="4400" dirty="0"/>
            </a:br>
            <a:br>
              <a:rPr lang="en-GB" sz="5100" dirty="0"/>
            </a:br>
            <a:br>
              <a:rPr lang="en-GB" sz="5100" dirty="0"/>
            </a:br>
            <a:br>
              <a:rPr lang="en-GB" sz="5100" dirty="0"/>
            </a:br>
            <a:br>
              <a:rPr lang="en-GB" sz="5100" dirty="0"/>
            </a:br>
            <a:br>
              <a:rPr lang="en-GB" sz="5100" dirty="0"/>
            </a:br>
            <a:endParaRPr lang="en-GB" sz="5100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455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C567-582F-B126-214C-289B2081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0363-EE2B-6DE1-6991-B8DB3145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begin with a class that models a pet</a:t>
            </a:r>
          </a:p>
          <a:p>
            <a:endParaRPr lang="en-GB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0E302-6E4E-3D5E-5B73-D7F42041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90" y="2458130"/>
            <a:ext cx="6686550" cy="416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B7565-0EDF-87AC-2BAA-1D4D2852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2323193"/>
            <a:ext cx="5276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2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65B4-B210-73F5-68EB-EAE12E3E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8901-AEC6-37A3-3288-D6098816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There are many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different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types of pets, </a:t>
            </a:r>
          </a:p>
          <a:p>
            <a:pPr lvl="1"/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so we really can’t expect one class to be capable of modelling them all. </a:t>
            </a:r>
          </a:p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We all know how different dogs, cats, and reptiles are, for example. </a:t>
            </a:r>
          </a:p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Let’s define the individual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Cat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and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Dog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classes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to model them a little more precisely than the generic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Pet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class. </a:t>
            </a:r>
          </a:p>
          <a:p>
            <a:r>
              <a:rPr lang="en-GB" sz="2000" b="1" dirty="0">
                <a:solidFill>
                  <a:srgbClr val="242021"/>
                </a:solidFill>
                <a:latin typeface="Times-Roman"/>
              </a:rPr>
              <a:t>I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nstead of defining the two new classes independently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, we will define them based on the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Pet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class. </a:t>
            </a:r>
          </a:p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Although they are different, they share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common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traits of being a pet, so it makes sense to derive the two classes from the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Pet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class. </a:t>
            </a:r>
          </a:p>
          <a:p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We already know that this is inheritance. </a:t>
            </a:r>
          </a:p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We’ll make the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Dog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and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Cat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classes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Times-Roman"/>
              </a:rPr>
              <a:t>inherit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 the data members and methods of the </a:t>
            </a:r>
            <a:r>
              <a:rPr lang="en-GB" sz="2000" b="1" i="0" dirty="0">
                <a:solidFill>
                  <a:srgbClr val="242021"/>
                </a:solidFill>
                <a:effectLst/>
                <a:latin typeface="Frutiger-Roman"/>
              </a:rPr>
              <a:t>Pet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class.</a:t>
            </a:r>
            <a:r>
              <a:rPr lang="en-GB" sz="2000" dirty="0"/>
              <a:t> </a:t>
            </a:r>
            <a:br>
              <a:rPr lang="en-GB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32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CC50-270C-0404-DE1A-D91C3560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B1BED-BA0C-4A18-7B30-5DAE0B7C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9578"/>
            <a:ext cx="9439275" cy="2066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E9AC5-4883-7E59-87FF-84ABB331E630}"/>
              </a:ext>
            </a:extLst>
          </p:cNvPr>
          <p:cNvSpPr txBox="1"/>
          <p:nvPr/>
        </p:nvSpPr>
        <p:spPr>
          <a:xfrm>
            <a:off x="727788" y="3727495"/>
            <a:ext cx="1017406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We know that  the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Frutiger-Roman"/>
              </a:rPr>
              <a:t>Cat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class is the </a:t>
            </a:r>
            <a:r>
              <a:rPr lang="en-GB" sz="2400" b="1" i="1" dirty="0">
                <a:solidFill>
                  <a:srgbClr val="00ADEE"/>
                </a:solidFill>
                <a:effectLst/>
                <a:latin typeface="Times-BoldItalic"/>
              </a:rPr>
              <a:t>subclass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or </a:t>
            </a:r>
            <a:r>
              <a:rPr lang="en-GB" sz="2400" b="0" i="1" dirty="0">
                <a:solidFill>
                  <a:srgbClr val="242021"/>
                </a:solidFill>
                <a:effectLst/>
                <a:latin typeface="Times-Italic"/>
              </a:rPr>
              <a:t>derived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class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the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Frutiger-Roman"/>
              </a:rPr>
              <a:t>Pet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class is the </a:t>
            </a:r>
            <a:r>
              <a:rPr lang="en-GB" sz="2400" b="1" i="1" dirty="0">
                <a:solidFill>
                  <a:srgbClr val="00ADEE"/>
                </a:solidFill>
                <a:effectLst/>
                <a:latin typeface="Times-BoldItalic"/>
              </a:rPr>
              <a:t>superclass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or </a:t>
            </a:r>
            <a:r>
              <a:rPr lang="en-GB" sz="2400" b="0" i="1" dirty="0">
                <a:solidFill>
                  <a:srgbClr val="242021"/>
                </a:solidFill>
                <a:effectLst/>
                <a:latin typeface="Times-Italic"/>
              </a:rPr>
              <a:t>base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We use the reserved word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Frutiger-Roman"/>
              </a:rPr>
              <a:t>extends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to define a subclass.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Data members and methods of a superclass are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inherited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 by its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subclasses</a:t>
            </a:r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. So, for example, the following code is valid:</a:t>
            </a:r>
            <a:r>
              <a:rPr lang="en-GB" sz="2400" dirty="0"/>
              <a:t> </a:t>
            </a:r>
            <a:br>
              <a:rPr lang="en-GB" dirty="0"/>
            </a:b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75C8A3-406D-34C6-0445-D74E7F10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87" y="5619750"/>
            <a:ext cx="85058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3544-BA93-DE8E-824D-2DBEFB58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6FBA-64EE-B8FB-1E93-1BA0DFEB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</a:t>
            </a:r>
            <a:r>
              <a:rPr lang="en-GB" b="1" dirty="0"/>
              <a:t>Cat</a:t>
            </a:r>
            <a:r>
              <a:rPr lang="en-GB" dirty="0"/>
              <a:t> class, we see that the </a:t>
            </a:r>
            <a:r>
              <a:rPr lang="en-GB" b="1" dirty="0"/>
              <a:t>body</a:t>
            </a:r>
            <a:r>
              <a:rPr lang="en-GB" dirty="0"/>
              <a:t> of the </a:t>
            </a:r>
            <a:r>
              <a:rPr lang="en-GB" b="1" dirty="0"/>
              <a:t>speak</a:t>
            </a:r>
            <a:r>
              <a:rPr lang="en-GB" dirty="0"/>
              <a:t> method is </a:t>
            </a:r>
            <a:r>
              <a:rPr lang="en-GB" b="1" dirty="0"/>
              <a:t>different</a:t>
            </a:r>
            <a:r>
              <a:rPr lang="en-GB" dirty="0"/>
              <a:t>. We say the </a:t>
            </a:r>
            <a:r>
              <a:rPr lang="en-GB" b="1" dirty="0"/>
              <a:t>Cat class overrides </a:t>
            </a:r>
            <a:r>
              <a:rPr lang="en-GB" dirty="0"/>
              <a:t>the speak method. For example, the code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will result in: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9214-6A46-8CF9-90B3-CCCB04E0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2" y="3036239"/>
            <a:ext cx="73342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5976E-301C-B6E5-A9B3-0ACC1BFD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143500"/>
            <a:ext cx="75628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B897-43FD-5447-2C26-2760A9A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62D4-B8CD-0037-418E-51FE34CB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define additional methods and data members to a subclass. The following Dog class defines an additional method named fetch:</a:t>
            </a:r>
          </a:p>
          <a:p>
            <a:endParaRPr lang="en-GB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8C636-1763-DC87-767B-2D698FDF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743200"/>
            <a:ext cx="6562725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87EE6-A5A1-12A2-CE6B-D2F02AF95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4791075"/>
            <a:ext cx="7210425" cy="1885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D0B266-BF59-8BFF-405A-0E8B810B76BF}"/>
              </a:ext>
            </a:extLst>
          </p:cNvPr>
          <p:cNvSpPr/>
          <p:nvPr/>
        </p:nvSpPr>
        <p:spPr>
          <a:xfrm>
            <a:off x="3722914" y="5663682"/>
            <a:ext cx="961053" cy="317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err="1"/>
              <a:t>myDog</a:t>
            </a:r>
            <a:endParaRPr lang="tr-T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D99C4-0DC8-4791-9288-14EB68147F9F}"/>
              </a:ext>
            </a:extLst>
          </p:cNvPr>
          <p:cNvSpPr txBox="1"/>
          <p:nvPr/>
        </p:nvSpPr>
        <p:spPr>
          <a:xfrm>
            <a:off x="4683967" y="4091285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In addition to using all the inherited methods, we can call the </a:t>
            </a:r>
            <a:r>
              <a:rPr lang="en-GB" sz="1600" b="1" i="0" dirty="0">
                <a:solidFill>
                  <a:srgbClr val="242021"/>
                </a:solidFill>
                <a:effectLst/>
                <a:latin typeface="Frutiger-Roman"/>
              </a:rPr>
              <a:t>fetch </a:t>
            </a:r>
            <a:r>
              <a:rPr lang="en-GB" sz="2400" b="1" i="0" dirty="0">
                <a:solidFill>
                  <a:srgbClr val="242021"/>
                </a:solidFill>
                <a:effectLst/>
                <a:latin typeface="Times-Roman"/>
              </a:rPr>
              <a:t>method if it is a dog</a:t>
            </a:r>
            <a:r>
              <a:rPr lang="en-GB" sz="2400" b="1" dirty="0"/>
              <a:t> </a:t>
            </a:r>
            <a:br>
              <a:rPr lang="en-GB" dirty="0"/>
            </a:br>
            <a:endParaRPr lang="tr-T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69BAAD-2AF6-E45A-34D1-5CDB68FDD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473" y="5980923"/>
            <a:ext cx="3431914" cy="8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0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1F21-0BED-B2B6-1FF6-E1308DB0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BBD4-9D37-D020-7840-808A0713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0" i="0" dirty="0">
                <a:solidFill>
                  <a:srgbClr val="242021"/>
                </a:solidFill>
                <a:effectLst/>
                <a:latin typeface="Times-Roman"/>
              </a:rPr>
              <a:t>Now, consider the following code:</a:t>
            </a:r>
            <a:r>
              <a:rPr lang="en-GB" sz="2000" dirty="0"/>
              <a:t> </a:t>
            </a:r>
            <a:br>
              <a:rPr lang="en-GB" sz="2000" dirty="0"/>
            </a:br>
            <a:endParaRPr lang="en-GB" sz="2000" dirty="0"/>
          </a:p>
          <a:p>
            <a:endParaRPr lang="en-GB" dirty="0"/>
          </a:p>
          <a:p>
            <a:r>
              <a:rPr lang="en-GB" sz="2400" b="0" i="0" dirty="0">
                <a:solidFill>
                  <a:srgbClr val="242021"/>
                </a:solidFill>
                <a:effectLst/>
                <a:latin typeface="Times-Roman"/>
              </a:rPr>
              <a:t>Will it work? The answer is</a:t>
            </a:r>
            <a:r>
              <a:rPr lang="en-GB" sz="2400" dirty="0"/>
              <a:t> ???</a:t>
            </a:r>
          </a:p>
          <a:p>
            <a:pPr lvl="1"/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When a variable (such as </a:t>
            </a:r>
            <a:r>
              <a:rPr lang="en-GB" sz="1800" b="1" i="0" dirty="0" err="1">
                <a:solidFill>
                  <a:srgbClr val="242021"/>
                </a:solidFill>
                <a:effectLst/>
                <a:latin typeface="Frutiger-Roman"/>
              </a:rPr>
              <a:t>petOne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) is declared to be of class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S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(such as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Pet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)</a:t>
            </a:r>
            <a:r>
              <a:rPr lang="en-GB" sz="1600" dirty="0"/>
              <a:t> </a:t>
            </a:r>
          </a:p>
          <a:p>
            <a:pPr lvl="1"/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the variable can be a reference to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an instance of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S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or any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Times-Roman"/>
              </a:rPr>
              <a:t>of its subclasses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 (such as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Dog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Frutiger-Roman"/>
              </a:rPr>
              <a:t> 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and </a:t>
            </a:r>
            <a:r>
              <a:rPr lang="en-GB" sz="1800" b="1" i="0" dirty="0">
                <a:solidFill>
                  <a:srgbClr val="242021"/>
                </a:solidFill>
                <a:effectLst/>
                <a:latin typeface="Frutiger-Roman"/>
              </a:rPr>
              <a:t>Cat</a:t>
            </a:r>
            <a:r>
              <a:rPr lang="en-GB" sz="1800" b="0" i="0" dirty="0">
                <a:solidFill>
                  <a:srgbClr val="242021"/>
                </a:solidFill>
                <a:effectLst/>
                <a:latin typeface="Times-Roman"/>
              </a:rPr>
              <a:t>)</a:t>
            </a:r>
            <a:r>
              <a:rPr lang="en-GB" sz="1200" dirty="0"/>
              <a:t> </a:t>
            </a:r>
          </a:p>
          <a:p>
            <a:pPr lvl="1"/>
            <a:r>
              <a:rPr lang="en-GB" sz="2000" b="1" dirty="0"/>
              <a:t>THEREFORE THE ANSWER IS ???</a:t>
            </a:r>
            <a:br>
              <a:rPr lang="en-GB" sz="1200" dirty="0"/>
            </a:br>
            <a:br>
              <a:rPr lang="en-GB" sz="1600" dirty="0"/>
            </a:br>
            <a:br>
              <a:rPr lang="en-GB" sz="2000" dirty="0"/>
            </a:br>
            <a:endParaRPr lang="tr-T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DAE49-C8CF-4FCD-69F5-4744FE3B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06" y="2169173"/>
            <a:ext cx="36099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885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Courier-Bold</vt:lpstr>
      <vt:lpstr>Frutiger-Roman</vt:lpstr>
      <vt:lpstr>Times-BoldItalic</vt:lpstr>
      <vt:lpstr>Times-Italic</vt:lpstr>
      <vt:lpstr>Times-Roman</vt:lpstr>
      <vt:lpstr>Office Theme</vt:lpstr>
      <vt:lpstr>POLYMORPHISM in JAVA</vt:lpstr>
      <vt:lpstr>Polymorphism?</vt:lpstr>
      <vt:lpstr>Polymorphism?</vt:lpstr>
      <vt:lpstr>EXAMPLE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Koray Açıcı</dc:creator>
  <cp:lastModifiedBy>Koray Açıcı</cp:lastModifiedBy>
  <cp:revision>29</cp:revision>
  <dcterms:created xsi:type="dcterms:W3CDTF">2023-03-26T19:00:12Z</dcterms:created>
  <dcterms:modified xsi:type="dcterms:W3CDTF">2023-03-27T08:39:06Z</dcterms:modified>
</cp:coreProperties>
</file>