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E6A7-65E4-A152-D01D-FAAE6C594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8B6D3-30B7-C898-62D0-1865428ED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1CC69-B35A-3C32-3D5D-946FA9F8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7CEA-209F-4D1C-A908-B237E373BA05}" type="datetimeFigureOut">
              <a:rPr lang="tr-TR" smtClean="0"/>
              <a:t>16.04.2023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3E6F-80C2-802B-596B-6C421020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1529C-F632-9C79-B8A8-786A6BEE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1CEC-3F52-4AA3-BB8E-396E385FE7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369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F257-CBB3-15ED-B69B-8772C99F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79344-F9E0-B230-491B-5A2383CB9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0AD69-CC4A-EAA1-1B51-E76AC663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7CEA-209F-4D1C-A908-B237E373BA05}" type="datetimeFigureOut">
              <a:rPr lang="tr-TR" smtClean="0"/>
              <a:t>16.04.2023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27038-CB10-9C08-B768-D1DD62C6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2B82F-07ED-A67B-8E88-563B6709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1CEC-3F52-4AA3-BB8E-396E385FE7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949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38CB46-4AB4-DB47-4FFF-16386F33B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72BD8-F48D-C92D-A1BA-23027FBF4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D568B-29AF-CFE5-7A47-9345308B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7CEA-209F-4D1C-A908-B237E373BA05}" type="datetimeFigureOut">
              <a:rPr lang="tr-TR" smtClean="0"/>
              <a:t>16.04.2023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6BD5A-5640-E269-5A1B-0ADE339B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1AF6-100D-CE6E-2E49-6C0BEEC0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1CEC-3F52-4AA3-BB8E-396E385FE7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69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F56B-75A8-56BA-BE21-F19DC928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D314D-11D0-3C9D-5DA3-C15E0E77D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B53BE-D250-6FF5-1AA4-BEAA4C9FE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7CEA-209F-4D1C-A908-B237E373BA05}" type="datetimeFigureOut">
              <a:rPr lang="tr-TR" smtClean="0"/>
              <a:t>16.04.2023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49A1B-34E8-45E2-30E9-01C12F14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ACC4A-71DF-D13A-E5AE-B95C1ECC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1CEC-3F52-4AA3-BB8E-396E385FE7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015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B010-4D0E-B136-29DF-84F97D78E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317F6-B67C-B919-732F-72E0C46C7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07377-F0CF-6A36-263C-451AF6DE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7CEA-209F-4D1C-A908-B237E373BA05}" type="datetimeFigureOut">
              <a:rPr lang="tr-TR" smtClean="0"/>
              <a:t>16.04.2023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F5E1A-C5E5-ED2E-DC03-483EEA34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973A7-CC9D-6480-FAB9-06BD1469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1CEC-3F52-4AA3-BB8E-396E385FE7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040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4A2FF-08AF-E6D3-4066-5F5054C5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62071-90D3-14DD-EE37-AE9F634A2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9572D-8770-9842-F18C-6FCD72A13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B5F62-965B-3099-7F6C-85FC85B6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7CEA-209F-4D1C-A908-B237E373BA05}" type="datetimeFigureOut">
              <a:rPr lang="tr-TR" smtClean="0"/>
              <a:t>16.04.2023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5593C-0932-A799-9862-ABE79B39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9D503-46E9-4DC5-ED9D-54F827AB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1CEC-3F52-4AA3-BB8E-396E385FE7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65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84ED-BDB7-6D9B-3266-0444C9C0F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47ABE-18E3-6877-9BE3-30D22B85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42AD6-64CE-C182-A37D-83C23D279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F9460-860F-D3FF-C488-2E94C03BA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A41B0-D01E-53B5-1D30-C483CB0C9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CBC34-7528-5A84-B40A-AAA08ECE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7CEA-209F-4D1C-A908-B237E373BA05}" type="datetimeFigureOut">
              <a:rPr lang="tr-TR" smtClean="0"/>
              <a:t>16.04.2023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B6A1C-47A1-5BBF-DEA4-7AB9F0EB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D7927-16A0-56F0-C809-6E5D9891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1CEC-3F52-4AA3-BB8E-396E385FE7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156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85AB-0AE1-8937-73B6-8FE9C35B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84F2CC-AFCB-0352-487C-2CEC347A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7CEA-209F-4D1C-A908-B237E373BA05}" type="datetimeFigureOut">
              <a:rPr lang="tr-TR" smtClean="0"/>
              <a:t>16.04.2023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A1FB8-10D5-DBDA-7F99-2E58CBDA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6D5C5-69DE-D76D-4B1C-B41698BD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1CEC-3F52-4AA3-BB8E-396E385FE7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038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4736C9-F08C-CEBC-2DBF-D5CEC04E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7CEA-209F-4D1C-A908-B237E373BA05}" type="datetimeFigureOut">
              <a:rPr lang="tr-TR" smtClean="0"/>
              <a:t>16.04.2023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04F60-C425-DD1A-C46D-3E3AB25E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F4BB4-D5C4-A5BE-41FD-F00AFC7E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1CEC-3F52-4AA3-BB8E-396E385FE7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1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48EA-5EEF-AD20-6083-F37EF054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E272-9614-67BF-1A2D-EF355234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7DD60-F005-7966-D890-D48F6F657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4CE93-C5F0-64CD-94AD-23760771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7CEA-209F-4D1C-A908-B237E373BA05}" type="datetimeFigureOut">
              <a:rPr lang="tr-TR" smtClean="0"/>
              <a:t>16.04.2023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27ABC-5932-23A6-802B-8F35D096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DE69D-9BE0-0CAE-2351-4CE9E9AD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1CEC-3F52-4AA3-BB8E-396E385FE7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304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6D47-F2D5-FCEB-7FA7-6E9BC285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277B0-308C-6AF0-BCBB-ADE9C6844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A3E8C-7E11-168E-9EBA-C41C71428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3829D-BE8D-2DAC-5FFF-1B49E93D2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7CEA-209F-4D1C-A908-B237E373BA05}" type="datetimeFigureOut">
              <a:rPr lang="tr-TR" smtClean="0"/>
              <a:t>16.04.2023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30479-853B-A51B-7C92-00F2FCA1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E6A62-54EE-59CE-2F57-C6FF1283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1CEC-3F52-4AA3-BB8E-396E385FE7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326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3E2806-1BDC-27AA-81DB-73038759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60553-B0C3-61EC-5BB5-1619F49FD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E474A-A2C3-2824-6E9D-784DCCB65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37CEA-209F-4D1C-A908-B237E373BA05}" type="datetimeFigureOut">
              <a:rPr lang="tr-TR" smtClean="0"/>
              <a:t>16.04.2023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C619C-B327-FF8F-55EB-E3428E88C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9A3CA-AE4A-2AF2-CE93-5B7173CD3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51CEC-3F52-4AA3-BB8E-396E385FE7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874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F0EE-D4BA-5058-4D1E-3BD9A50B6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EXCEPTIONS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C57DE-DDCD-603C-0D97-8DDC743224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JAVA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70360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74F5-9A33-3363-116A-7F357ACC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CATCH blocks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A3306-B309-08CF-4FFA-2B8ED1AA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because the exception classes form an </a:t>
            </a:r>
            <a:r>
              <a:rPr lang="en-GB" b="1" dirty="0"/>
              <a:t>inheritance</a:t>
            </a:r>
            <a:r>
              <a:rPr lang="en-GB" dirty="0"/>
              <a:t> </a:t>
            </a:r>
            <a:r>
              <a:rPr lang="en-GB" b="1" dirty="0"/>
              <a:t>hierarchy</a:t>
            </a:r>
            <a:r>
              <a:rPr lang="en-GB" dirty="0"/>
              <a:t>, it is </a:t>
            </a:r>
            <a:r>
              <a:rPr lang="en-GB" b="1" dirty="0"/>
              <a:t>important</a:t>
            </a:r>
            <a:r>
              <a:rPr lang="en-GB" dirty="0"/>
              <a:t> to check the more </a:t>
            </a:r>
            <a:r>
              <a:rPr lang="en-GB" b="1" dirty="0"/>
              <a:t>specialized</a:t>
            </a:r>
            <a:r>
              <a:rPr lang="en-GB" dirty="0"/>
              <a:t> </a:t>
            </a:r>
            <a:r>
              <a:rPr lang="en-GB" b="1" dirty="0"/>
              <a:t>exception</a:t>
            </a:r>
            <a:r>
              <a:rPr lang="en-GB" dirty="0"/>
              <a:t> </a:t>
            </a:r>
            <a:r>
              <a:rPr lang="en-GB" b="1" dirty="0"/>
              <a:t>classes</a:t>
            </a:r>
            <a:r>
              <a:rPr lang="en-GB" dirty="0"/>
              <a:t> </a:t>
            </a:r>
            <a:r>
              <a:rPr lang="en-GB" b="1" dirty="0">
                <a:solidFill>
                  <a:srgbClr val="FF0000"/>
                </a:solidFill>
              </a:rPr>
              <a:t>before</a:t>
            </a:r>
            <a:r>
              <a:rPr lang="en-GB" dirty="0"/>
              <a:t> the more </a:t>
            </a:r>
            <a:r>
              <a:rPr lang="en-GB" b="1" dirty="0"/>
              <a:t>general</a:t>
            </a:r>
            <a:r>
              <a:rPr lang="en-GB" dirty="0"/>
              <a:t> </a:t>
            </a:r>
            <a:r>
              <a:rPr lang="en-GB" b="1" dirty="0"/>
              <a:t>exception</a:t>
            </a:r>
            <a:r>
              <a:rPr lang="en-GB" dirty="0"/>
              <a:t> </a:t>
            </a:r>
            <a:r>
              <a:rPr lang="en-GB" b="1" dirty="0"/>
              <a:t>classes</a:t>
            </a:r>
            <a:r>
              <a:rPr lang="en-GB" dirty="0"/>
              <a:t>. 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171D3-6732-608A-6BFB-93A7273D7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132970"/>
            <a:ext cx="5734050" cy="2514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8F0AC8-6D6C-15FC-256F-EDAC9DB9A27F}"/>
              </a:ext>
            </a:extLst>
          </p:cNvPr>
          <p:cNvSpPr txBox="1"/>
          <p:nvPr/>
        </p:nvSpPr>
        <p:spPr>
          <a:xfrm>
            <a:off x="6196642" y="3172364"/>
            <a:ext cx="573405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242021"/>
                </a:solidFill>
                <a:effectLst/>
                <a:latin typeface="Times-Roman"/>
              </a:rPr>
              <a:t>the second </a:t>
            </a:r>
            <a:r>
              <a:rPr lang="en-GB" sz="1600" b="0" i="0" dirty="0">
                <a:solidFill>
                  <a:srgbClr val="242021"/>
                </a:solidFill>
                <a:effectLst/>
                <a:latin typeface="Frutiger-Roman"/>
              </a:rPr>
              <a:t>catch </a:t>
            </a:r>
            <a:r>
              <a:rPr lang="en-GB" sz="2400" b="0" i="0" dirty="0">
                <a:solidFill>
                  <a:srgbClr val="242021"/>
                </a:solidFill>
                <a:effectLst/>
                <a:latin typeface="Times-Roman"/>
              </a:rPr>
              <a:t>block will </a:t>
            </a:r>
            <a:r>
              <a:rPr lang="en-GB" sz="2400" b="1" i="0" dirty="0">
                <a:solidFill>
                  <a:srgbClr val="242021"/>
                </a:solidFill>
                <a:effectLst/>
                <a:latin typeface="Times-Roman"/>
              </a:rPr>
              <a:t>never</a:t>
            </a:r>
            <a:r>
              <a:rPr lang="en-GB" sz="2400" b="0" i="0" dirty="0">
                <a:solidFill>
                  <a:srgbClr val="242021"/>
                </a:solidFill>
                <a:effectLst/>
                <a:latin typeface="Times-Roman"/>
              </a:rPr>
              <a:t> be executed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242021"/>
                </a:solidFill>
                <a:effectLst/>
                <a:latin typeface="Times-Roman"/>
              </a:rPr>
              <a:t>because any exception object that is an </a:t>
            </a:r>
            <a:r>
              <a:rPr lang="en-GB" sz="2400" b="1" i="0" dirty="0">
                <a:solidFill>
                  <a:srgbClr val="242021"/>
                </a:solidFill>
                <a:effectLst/>
                <a:latin typeface="Times-Roman"/>
              </a:rPr>
              <a:t>instance</a:t>
            </a:r>
            <a:r>
              <a:rPr lang="en-GB" sz="2400" b="0" i="0" dirty="0">
                <a:solidFill>
                  <a:srgbClr val="242021"/>
                </a:solidFill>
                <a:effectLst/>
                <a:latin typeface="Times-Roman"/>
              </a:rPr>
              <a:t> of </a:t>
            </a:r>
            <a:r>
              <a:rPr lang="en-GB" sz="1600" b="1" i="0" dirty="0">
                <a:solidFill>
                  <a:srgbClr val="242021"/>
                </a:solidFill>
                <a:effectLst/>
                <a:latin typeface="Frutiger-Roman"/>
              </a:rPr>
              <a:t>Exception</a:t>
            </a:r>
            <a:r>
              <a:rPr lang="en-GB" sz="1600" b="0" i="0" dirty="0">
                <a:solidFill>
                  <a:srgbClr val="242021"/>
                </a:solidFill>
                <a:effectLst/>
                <a:latin typeface="Frutiger-Roman"/>
              </a:rPr>
              <a:t> </a:t>
            </a:r>
            <a:r>
              <a:rPr lang="en-GB" sz="2400" b="0" i="0" dirty="0">
                <a:solidFill>
                  <a:srgbClr val="242021"/>
                </a:solidFill>
                <a:effectLst/>
                <a:latin typeface="Times-Roman"/>
              </a:rPr>
              <a:t>or its subclasses </a:t>
            </a:r>
            <a:r>
              <a:rPr lang="en-GB" sz="2400" b="1" i="0" dirty="0">
                <a:solidFill>
                  <a:srgbClr val="242021"/>
                </a:solidFill>
                <a:effectLst/>
                <a:latin typeface="Times-Roman"/>
              </a:rPr>
              <a:t>will</a:t>
            </a:r>
            <a:r>
              <a:rPr lang="en-GB" sz="2400" b="0" i="0" dirty="0">
                <a:solidFill>
                  <a:srgbClr val="242021"/>
                </a:solidFill>
                <a:effectLst/>
                <a:latin typeface="Times-Roman"/>
              </a:rPr>
              <a:t> </a:t>
            </a:r>
            <a:r>
              <a:rPr lang="en-GB" sz="2400" b="1" i="0" dirty="0">
                <a:solidFill>
                  <a:srgbClr val="242021"/>
                </a:solidFill>
                <a:effectLst/>
                <a:latin typeface="Times-Roman"/>
              </a:rPr>
              <a:t>match</a:t>
            </a:r>
            <a:r>
              <a:rPr lang="en-GB" sz="2400" b="0" i="0" dirty="0">
                <a:solidFill>
                  <a:srgbClr val="242021"/>
                </a:solidFill>
                <a:effectLst/>
                <a:latin typeface="Times-Roman"/>
              </a:rPr>
              <a:t> the </a:t>
            </a:r>
            <a:r>
              <a:rPr lang="en-GB" sz="2400" b="1" i="0" dirty="0">
                <a:solidFill>
                  <a:srgbClr val="242021"/>
                </a:solidFill>
                <a:effectLst/>
                <a:latin typeface="Times-Roman"/>
              </a:rPr>
              <a:t>first</a:t>
            </a:r>
            <a:r>
              <a:rPr lang="en-GB" sz="2400" b="0" i="0" dirty="0">
                <a:solidFill>
                  <a:srgbClr val="242021"/>
                </a:solidFill>
                <a:effectLst/>
                <a:latin typeface="Times-Roman"/>
              </a:rPr>
              <a:t> </a:t>
            </a:r>
            <a:r>
              <a:rPr lang="en-GB" sz="1600" b="0" i="0" dirty="0">
                <a:solidFill>
                  <a:srgbClr val="242021"/>
                </a:solidFill>
                <a:effectLst/>
                <a:latin typeface="Frutiger-Roman"/>
              </a:rPr>
              <a:t>catch </a:t>
            </a:r>
            <a:r>
              <a:rPr lang="en-GB" sz="2400" b="0" i="0" dirty="0">
                <a:solidFill>
                  <a:srgbClr val="242021"/>
                </a:solidFill>
                <a:effectLst/>
                <a:latin typeface="Times-Roman"/>
              </a:rPr>
              <a:t>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242021"/>
                </a:solidFill>
                <a:effectLst/>
                <a:latin typeface="Times-Roman"/>
              </a:rPr>
              <a:t> When an exception is thrown, a matching </a:t>
            </a:r>
            <a:r>
              <a:rPr lang="en-GB" sz="1600" b="0" i="0" dirty="0">
                <a:solidFill>
                  <a:srgbClr val="242021"/>
                </a:solidFill>
                <a:effectLst/>
                <a:latin typeface="Frutiger-Roman"/>
              </a:rPr>
              <a:t>catch </a:t>
            </a:r>
            <a:r>
              <a:rPr lang="en-GB" sz="2400" b="0" i="0" dirty="0">
                <a:solidFill>
                  <a:srgbClr val="242021"/>
                </a:solidFill>
                <a:effectLst/>
                <a:latin typeface="Times-Roman"/>
              </a:rPr>
              <a:t>block is executed and all other </a:t>
            </a:r>
            <a:r>
              <a:rPr lang="en-GB" sz="1600" b="0" i="0" dirty="0">
                <a:solidFill>
                  <a:srgbClr val="242021"/>
                </a:solidFill>
                <a:effectLst/>
                <a:latin typeface="Frutiger-Roman"/>
              </a:rPr>
              <a:t>catch </a:t>
            </a:r>
            <a:r>
              <a:rPr lang="en-GB" sz="2400" b="0" i="0" dirty="0">
                <a:solidFill>
                  <a:srgbClr val="242021"/>
                </a:solidFill>
                <a:effectLst/>
                <a:latin typeface="Times-Roman"/>
              </a:rPr>
              <a:t>blocks are </a:t>
            </a:r>
            <a:r>
              <a:rPr lang="en-GB" sz="2400" b="1" i="0" dirty="0">
                <a:solidFill>
                  <a:srgbClr val="242021"/>
                </a:solidFill>
                <a:effectLst/>
                <a:latin typeface="Times-Roman"/>
              </a:rPr>
              <a:t>ignored</a:t>
            </a:r>
            <a:r>
              <a:rPr lang="en-GB" sz="2400" b="0" i="0" dirty="0">
                <a:solidFill>
                  <a:srgbClr val="242021"/>
                </a:solidFill>
                <a:effectLst/>
                <a:latin typeface="Times-Roman"/>
              </a:rPr>
              <a:t>.</a:t>
            </a:r>
            <a:r>
              <a:rPr lang="en-GB" sz="2400" dirty="0"/>
              <a:t> </a:t>
            </a:r>
            <a:br>
              <a:rPr lang="en-GB" dirty="0"/>
            </a:br>
            <a:endParaRPr lang="tr-TR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17272E7-79C8-7819-A827-0CE959BC06E0}"/>
              </a:ext>
            </a:extLst>
          </p:cNvPr>
          <p:cNvSpPr/>
          <p:nvPr/>
        </p:nvSpPr>
        <p:spPr>
          <a:xfrm>
            <a:off x="4572000" y="3429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8602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74F5-9A33-3363-116A-7F357ACC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CATCH blocks</a:t>
            </a:r>
            <a:endParaRPr lang="tr-T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746F30-35C1-4B46-679E-95283DAF4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460" y="1336593"/>
            <a:ext cx="6986239" cy="5179320"/>
          </a:xfr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17272E7-79C8-7819-A827-0CE959BC06E0}"/>
              </a:ext>
            </a:extLst>
          </p:cNvPr>
          <p:cNvSpPr/>
          <p:nvPr/>
        </p:nvSpPr>
        <p:spPr>
          <a:xfrm>
            <a:off x="4572000" y="3429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753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74F5-9A33-3363-116A-7F357ACC8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/>
              <a:t>Finally block </a:t>
            </a:r>
            <a:r>
              <a:rPr lang="en-GB" dirty="0">
                <a:sym typeface="Wingdings" panose="05000000000000000000" pitchFamily="2" charset="2"/>
              </a:rPr>
              <a:t> ALWAYS EXECUTED!</a:t>
            </a:r>
            <a:endParaRPr lang="tr-TR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17272E7-79C8-7819-A827-0CE959BC06E0}"/>
              </a:ext>
            </a:extLst>
          </p:cNvPr>
          <p:cNvSpPr/>
          <p:nvPr/>
        </p:nvSpPr>
        <p:spPr>
          <a:xfrm>
            <a:off x="4572000" y="3429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CC6AE1-26DF-9196-7D7A-108A4BC56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60" y="1061049"/>
            <a:ext cx="7350515" cy="545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6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B6E2-BE95-A58E-849D-A4D8BBD8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 HANDLING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4DCB6-74C4-D3F7-B54B-507B325FE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2100" b="0" i="0" dirty="0">
                <a:solidFill>
                  <a:srgbClr val="242021"/>
                </a:solidFill>
                <a:effectLst/>
                <a:latin typeface="Times-Roman"/>
              </a:rPr>
              <a:t>Program correctness guarantees correct results for all </a:t>
            </a:r>
            <a:r>
              <a:rPr lang="en-GB" sz="2100" b="1" i="0" dirty="0">
                <a:solidFill>
                  <a:srgbClr val="242021"/>
                </a:solidFill>
                <a:effectLst/>
                <a:latin typeface="Times-Roman"/>
              </a:rPr>
              <a:t>valid</a:t>
            </a:r>
            <a:r>
              <a:rPr lang="en-GB" sz="2100" b="0" i="0" dirty="0">
                <a:solidFill>
                  <a:srgbClr val="242021"/>
                </a:solidFill>
                <a:effectLst/>
                <a:latin typeface="Times-Roman"/>
              </a:rPr>
              <a:t> input. </a:t>
            </a:r>
          </a:p>
          <a:p>
            <a:r>
              <a:rPr lang="en-GB" sz="2100" b="0" i="0" dirty="0">
                <a:solidFill>
                  <a:srgbClr val="242021"/>
                </a:solidFill>
                <a:effectLst/>
                <a:latin typeface="Times-Roman"/>
              </a:rPr>
              <a:t>BUT what happens when the input is </a:t>
            </a:r>
            <a:r>
              <a:rPr lang="en-GB" sz="2100" b="1" i="0" dirty="0">
                <a:solidFill>
                  <a:srgbClr val="242021"/>
                </a:solidFill>
                <a:effectLst/>
                <a:latin typeface="Times-Roman"/>
              </a:rPr>
              <a:t>invalid</a:t>
            </a:r>
            <a:r>
              <a:rPr lang="en-GB" sz="2100" b="0" i="0" dirty="0">
                <a:solidFill>
                  <a:srgbClr val="242021"/>
                </a:solidFill>
                <a:effectLst/>
                <a:latin typeface="Times-Roman"/>
              </a:rPr>
              <a:t>?</a:t>
            </a:r>
            <a:r>
              <a:rPr lang="en-GB" sz="4100" dirty="0"/>
              <a:t> </a:t>
            </a:r>
          </a:p>
          <a:p>
            <a:r>
              <a:rPr lang="en-GB" sz="2300" b="0" i="0" dirty="0">
                <a:solidFill>
                  <a:srgbClr val="242021"/>
                </a:solidFill>
                <a:effectLst/>
                <a:latin typeface="Times-Roman"/>
              </a:rPr>
              <a:t>An important criterion of program reliability is the </a:t>
            </a:r>
            <a:r>
              <a:rPr lang="en-GB" sz="2300" b="1" i="0" dirty="0">
                <a:solidFill>
                  <a:srgbClr val="242021"/>
                </a:solidFill>
                <a:effectLst/>
                <a:latin typeface="Times-Roman"/>
              </a:rPr>
              <a:t>robustness</a:t>
            </a:r>
            <a:r>
              <a:rPr lang="en-GB" sz="2300" dirty="0"/>
              <a:t> </a:t>
            </a:r>
          </a:p>
          <a:p>
            <a:pPr lvl="1"/>
            <a:r>
              <a:rPr lang="en-GB" sz="2100" b="0" i="0" dirty="0">
                <a:solidFill>
                  <a:srgbClr val="242021"/>
                </a:solidFill>
                <a:effectLst/>
                <a:latin typeface="Times-Roman"/>
              </a:rPr>
              <a:t>measures how well the program runs under </a:t>
            </a:r>
            <a:r>
              <a:rPr lang="en-GB" sz="2100" b="1" i="0" dirty="0">
                <a:solidFill>
                  <a:srgbClr val="242021"/>
                </a:solidFill>
                <a:effectLst/>
                <a:latin typeface="Times-Roman"/>
              </a:rPr>
              <a:t>various</a:t>
            </a:r>
            <a:r>
              <a:rPr lang="en-GB" sz="2100" b="0" i="0" dirty="0">
                <a:solidFill>
                  <a:srgbClr val="242021"/>
                </a:solidFill>
                <a:effectLst/>
                <a:latin typeface="Times-Roman"/>
              </a:rPr>
              <a:t> </a:t>
            </a:r>
            <a:r>
              <a:rPr lang="en-GB" sz="2100" b="1" i="0" dirty="0">
                <a:solidFill>
                  <a:srgbClr val="242021"/>
                </a:solidFill>
                <a:effectLst/>
                <a:latin typeface="Times-Roman"/>
              </a:rPr>
              <a:t>conditions</a:t>
            </a:r>
            <a:r>
              <a:rPr lang="en-GB" sz="2100" dirty="0"/>
              <a:t> </a:t>
            </a:r>
          </a:p>
          <a:p>
            <a:endParaRPr lang="en-GB" sz="2400" b="0" i="0" dirty="0">
              <a:solidFill>
                <a:srgbClr val="242021"/>
              </a:solidFill>
              <a:effectLst/>
              <a:latin typeface="Times-Roman"/>
            </a:endParaRPr>
          </a:p>
          <a:p>
            <a:r>
              <a:rPr lang="en-GB" sz="2600" b="0" i="0" dirty="0">
                <a:solidFill>
                  <a:srgbClr val="242021"/>
                </a:solidFill>
                <a:effectLst/>
                <a:latin typeface="Times-Roman"/>
              </a:rPr>
              <a:t>If a program </a:t>
            </a:r>
            <a:r>
              <a:rPr lang="en-GB" sz="2600" b="1" i="0" dirty="0">
                <a:solidFill>
                  <a:srgbClr val="242021"/>
                </a:solidFill>
                <a:effectLst/>
                <a:latin typeface="Times-Roman"/>
              </a:rPr>
              <a:t>crashes</a:t>
            </a:r>
            <a:r>
              <a:rPr lang="en-GB" sz="2600" b="0" i="0" dirty="0">
                <a:solidFill>
                  <a:srgbClr val="242021"/>
                </a:solidFill>
                <a:effectLst/>
                <a:latin typeface="Times-Roman"/>
              </a:rPr>
              <a:t> too easily when a wrong type of argument is passed to a method or an invalid input value is entered, we cannot say the program is very robust. </a:t>
            </a:r>
          </a:p>
          <a:p>
            <a:endParaRPr lang="en-GB" sz="2600" b="0" i="0" dirty="0">
              <a:solidFill>
                <a:srgbClr val="242021"/>
              </a:solidFill>
              <a:effectLst/>
              <a:latin typeface="Times-Roman"/>
            </a:endParaRPr>
          </a:p>
          <a:p>
            <a:r>
              <a:rPr lang="en-GB" sz="2600" b="0" i="0" dirty="0">
                <a:solidFill>
                  <a:srgbClr val="242021"/>
                </a:solidFill>
                <a:effectLst/>
                <a:latin typeface="Times-Roman"/>
              </a:rPr>
              <a:t>A mechanism called </a:t>
            </a:r>
            <a:r>
              <a:rPr lang="en-GB" sz="2600" b="1" i="1" dirty="0">
                <a:solidFill>
                  <a:srgbClr val="00ADEE"/>
                </a:solidFill>
                <a:effectLst/>
                <a:latin typeface="Times-BoldItalic"/>
              </a:rPr>
              <a:t>exception handling </a:t>
            </a:r>
            <a:r>
              <a:rPr lang="en-GB" sz="2600" b="0" i="0" dirty="0">
                <a:solidFill>
                  <a:srgbClr val="242021"/>
                </a:solidFill>
                <a:effectLst/>
                <a:latin typeface="Times-Roman"/>
              </a:rPr>
              <a:t>can be used to </a:t>
            </a:r>
            <a:r>
              <a:rPr lang="en-GB" sz="2600" b="1" i="0" dirty="0">
                <a:solidFill>
                  <a:srgbClr val="242021"/>
                </a:solidFill>
                <a:effectLst/>
                <a:latin typeface="Times-Roman"/>
              </a:rPr>
              <a:t>improve</a:t>
            </a:r>
            <a:r>
              <a:rPr lang="en-GB" sz="2600" b="0" i="0" dirty="0">
                <a:solidFill>
                  <a:srgbClr val="242021"/>
                </a:solidFill>
                <a:effectLst/>
                <a:latin typeface="Times-Roman"/>
              </a:rPr>
              <a:t> the program’s </a:t>
            </a:r>
            <a:r>
              <a:rPr lang="en-GB" sz="2600" b="1" i="0" dirty="0">
                <a:solidFill>
                  <a:srgbClr val="242021"/>
                </a:solidFill>
                <a:effectLst/>
                <a:latin typeface="Times-Roman"/>
              </a:rPr>
              <a:t>robustness</a:t>
            </a:r>
            <a:r>
              <a:rPr lang="en-GB" sz="2600" b="0" i="0" dirty="0">
                <a:solidFill>
                  <a:srgbClr val="242021"/>
                </a:solidFill>
                <a:effectLst/>
                <a:latin typeface="Times-Roman"/>
              </a:rPr>
              <a:t>. 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1990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9075-2BA9-E241-C223-DE429F12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Catching Exceptions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78A17-A4AF-FEF0-1D12-86425B7B8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The </a:t>
            </a:r>
            <a:r>
              <a:rPr lang="en-GB" sz="1800" b="1" i="0" dirty="0">
                <a:solidFill>
                  <a:srgbClr val="242021"/>
                </a:solidFill>
                <a:effectLst/>
                <a:latin typeface="Times-Roman"/>
              </a:rPr>
              <a:t>exception-handling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 mechanism can be viewed as another form of </a:t>
            </a:r>
            <a:r>
              <a:rPr lang="en-GB" sz="1800" b="1" i="0" dirty="0">
                <a:solidFill>
                  <a:srgbClr val="242021"/>
                </a:solidFill>
                <a:effectLst/>
                <a:latin typeface="Times-Roman"/>
              </a:rPr>
              <a:t>control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 </a:t>
            </a:r>
            <a:r>
              <a:rPr lang="en-GB" sz="1800" b="1" i="0" dirty="0">
                <a:solidFill>
                  <a:srgbClr val="242021"/>
                </a:solidFill>
                <a:effectLst/>
                <a:latin typeface="Times-Roman"/>
              </a:rPr>
              <a:t>structure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.</a:t>
            </a:r>
            <a:r>
              <a:rPr lang="en-GB" dirty="0"/>
              <a:t> </a:t>
            </a:r>
          </a:p>
          <a:p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An </a:t>
            </a:r>
            <a:r>
              <a:rPr lang="en-GB" sz="1800" b="1" i="1" dirty="0">
                <a:solidFill>
                  <a:srgbClr val="00ADEE"/>
                </a:solidFill>
                <a:effectLst/>
                <a:latin typeface="Times-BoldItalic"/>
              </a:rPr>
              <a:t>exception 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represents an error condition that can occur during the </a:t>
            </a:r>
            <a:r>
              <a:rPr lang="en-GB" sz="1800" b="1" i="0" dirty="0">
                <a:solidFill>
                  <a:srgbClr val="242021"/>
                </a:solidFill>
                <a:effectLst/>
                <a:latin typeface="Times-Roman"/>
              </a:rPr>
              <a:t>normal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 course of program execution.</a:t>
            </a:r>
            <a:r>
              <a:rPr lang="en-GB" dirty="0"/>
              <a:t> </a:t>
            </a:r>
          </a:p>
          <a:p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When an exception occurs, the normal sequence of flow is </a:t>
            </a:r>
            <a:r>
              <a:rPr lang="en-GB" sz="1800" b="1" i="0" dirty="0">
                <a:solidFill>
                  <a:srgbClr val="242021"/>
                </a:solidFill>
                <a:effectLst/>
                <a:latin typeface="Times-Roman"/>
              </a:rPr>
              <a:t>terminated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 and the </a:t>
            </a:r>
            <a:r>
              <a:rPr lang="en-GB" sz="1800" b="1" i="0" dirty="0">
                <a:solidFill>
                  <a:srgbClr val="242021"/>
                </a:solidFill>
                <a:effectLst/>
                <a:latin typeface="Times-Roman"/>
              </a:rPr>
              <a:t>exception-handling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 </a:t>
            </a:r>
            <a:r>
              <a:rPr lang="en-GB" sz="1800" b="1" i="0" dirty="0">
                <a:solidFill>
                  <a:srgbClr val="242021"/>
                </a:solidFill>
                <a:effectLst/>
                <a:latin typeface="Times-Roman"/>
              </a:rPr>
              <a:t>routine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 is executed. </a:t>
            </a:r>
          </a:p>
          <a:p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When an exception occurs, we say an exception is </a:t>
            </a:r>
            <a:r>
              <a:rPr lang="en-GB" sz="1800" b="1" i="1" dirty="0">
                <a:solidFill>
                  <a:srgbClr val="242021"/>
                </a:solidFill>
                <a:effectLst/>
                <a:latin typeface="Times-Italic"/>
              </a:rPr>
              <a:t>thrown</a:t>
            </a:r>
            <a:r>
              <a:rPr lang="en-GB" sz="1800" b="0" i="1" dirty="0">
                <a:solidFill>
                  <a:srgbClr val="242021"/>
                </a:solidFill>
                <a:effectLst/>
                <a:latin typeface="Times-Italic"/>
              </a:rPr>
              <a:t>. </a:t>
            </a:r>
          </a:p>
          <a:p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When the matching exception-handling code is executed, we say the thrown exception is </a:t>
            </a:r>
            <a:r>
              <a:rPr lang="en-GB" sz="1800" b="1" i="1" dirty="0">
                <a:solidFill>
                  <a:srgbClr val="242021"/>
                </a:solidFill>
                <a:effectLst/>
                <a:latin typeface="Times-Italic"/>
              </a:rPr>
              <a:t>caught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. </a:t>
            </a:r>
          </a:p>
          <a:p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By using exception-handling routines in our code, we can increase its </a:t>
            </a:r>
            <a:r>
              <a:rPr lang="en-GB" sz="1800" b="1" i="0" dirty="0">
                <a:solidFill>
                  <a:srgbClr val="242021"/>
                </a:solidFill>
                <a:effectLst/>
                <a:latin typeface="Times-Roman"/>
              </a:rPr>
              <a:t>robustness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.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276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0D38-C208-C0DB-6016-2A230044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066A8-6982-166A-76EC-C5E0F941C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Let’s begin with a short program to illustrate the </a:t>
            </a:r>
            <a:r>
              <a:rPr lang="en-GB" sz="1800" b="1" i="0" dirty="0">
                <a:solidFill>
                  <a:srgbClr val="242021"/>
                </a:solidFill>
                <a:effectLst/>
                <a:latin typeface="Times-Roman"/>
              </a:rPr>
              <a:t>exception-handling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 mechanism. </a:t>
            </a:r>
          </a:p>
          <a:p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define a service class that supports a method to input a person’s </a:t>
            </a:r>
            <a:r>
              <a:rPr lang="en-GB" sz="1800" b="1" i="0" dirty="0">
                <a:solidFill>
                  <a:srgbClr val="242021"/>
                </a:solidFill>
                <a:effectLst/>
                <a:latin typeface="Times-Roman"/>
              </a:rPr>
              <a:t>age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.</a:t>
            </a:r>
            <a:r>
              <a:rPr lang="en-GB" dirty="0"/>
              <a:t> </a:t>
            </a:r>
          </a:p>
          <a:p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Using this service class, we can write a program that </a:t>
            </a:r>
            <a:r>
              <a:rPr lang="en-GB" sz="1800" b="1" i="0" dirty="0">
                <a:solidFill>
                  <a:srgbClr val="242021"/>
                </a:solidFill>
                <a:effectLst/>
                <a:latin typeface="Times-Roman"/>
              </a:rPr>
              <a:t>gets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 a person’s age and </a:t>
            </a:r>
            <a:r>
              <a:rPr lang="en-GB" sz="1800" b="1" i="0" dirty="0">
                <a:solidFill>
                  <a:srgbClr val="242021"/>
                </a:solidFill>
                <a:effectLst/>
                <a:latin typeface="Times-Roman"/>
              </a:rPr>
              <a:t>replies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 with the year in which the person was born. </a:t>
            </a:r>
          </a:p>
          <a:p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Notice the program takes into consideration whether the person already had a birthday this year. 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6796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CC2BA-59EE-A8FA-B352-AAE56907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GB" sz="3600" dirty="0"/>
              <a:t>Catching Exceptions</a:t>
            </a:r>
            <a:endParaRPr lang="tr-TR" sz="3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F612D-0164-3092-8F8B-B8D6C02B7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GB" sz="1800" dirty="0"/>
              <a:t>Consider the code:</a:t>
            </a:r>
          </a:p>
          <a:p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What would happen if we entered, say, 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Frutiger-Roman"/>
              </a:rPr>
              <a:t>abc123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, an input value that is not an 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Frutiger-Roman"/>
              </a:rPr>
              <a:t>int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? </a:t>
            </a:r>
            <a:br>
              <a:rPr lang="en-GB" sz="1200" dirty="0"/>
            </a:br>
            <a:endParaRPr lang="en-GB" sz="1800" dirty="0"/>
          </a:p>
          <a:p>
            <a:endParaRPr lang="tr-TR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961D4-30F7-B86F-971D-003CC0EFA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256" y="1253257"/>
            <a:ext cx="5138928" cy="1271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DE7B9-36D7-4394-31D5-660870D41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057" y="3778399"/>
            <a:ext cx="5679887" cy="165330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CED465A-4B32-E8AE-1567-2B9E04C9E588}"/>
              </a:ext>
            </a:extLst>
          </p:cNvPr>
          <p:cNvSpPr/>
          <p:nvPr/>
        </p:nvSpPr>
        <p:spPr>
          <a:xfrm>
            <a:off x="5505653" y="2203350"/>
            <a:ext cx="115943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302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CC2BA-59EE-A8FA-B352-AAE56907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GB" sz="3600" dirty="0"/>
              <a:t>Catching Exceptions</a:t>
            </a:r>
            <a:endParaRPr lang="tr-TR" sz="3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F612D-0164-3092-8F8B-B8D6C02B7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4189078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GB" sz="2900" b="0" i="0" dirty="0">
                <a:solidFill>
                  <a:srgbClr val="242021"/>
                </a:solidFill>
                <a:effectLst/>
                <a:latin typeface="Times-Roman"/>
              </a:rPr>
              <a:t>This error message indicates the system has </a:t>
            </a:r>
            <a:r>
              <a:rPr lang="en-GB" sz="2900" b="1" i="0" dirty="0">
                <a:solidFill>
                  <a:srgbClr val="242021"/>
                </a:solidFill>
                <a:effectLst/>
                <a:latin typeface="Times-Roman"/>
              </a:rPr>
              <a:t>caught</a:t>
            </a:r>
            <a:r>
              <a:rPr lang="en-GB" sz="2900" b="0" i="0" dirty="0">
                <a:solidFill>
                  <a:srgbClr val="242021"/>
                </a:solidFill>
                <a:effectLst/>
                <a:latin typeface="Times-Roman"/>
              </a:rPr>
              <a:t> an </a:t>
            </a:r>
            <a:r>
              <a:rPr lang="en-GB" sz="2900" b="1" i="0" dirty="0">
                <a:solidFill>
                  <a:srgbClr val="242021"/>
                </a:solidFill>
                <a:effectLst/>
                <a:latin typeface="Times-Roman"/>
              </a:rPr>
              <a:t>exception</a:t>
            </a:r>
            <a:r>
              <a:rPr lang="en-GB" sz="2900" b="0" i="0" dirty="0">
                <a:solidFill>
                  <a:srgbClr val="242021"/>
                </a:solidFill>
                <a:effectLst/>
                <a:latin typeface="Times-Roman"/>
              </a:rPr>
              <a:t> called the </a:t>
            </a:r>
            <a:r>
              <a:rPr lang="en-GB" sz="2900" b="0" i="0" u="sng" dirty="0">
                <a:solidFill>
                  <a:srgbClr val="242021"/>
                </a:solidFill>
                <a:effectLst/>
                <a:latin typeface="Frutiger-Roman"/>
              </a:rPr>
              <a:t>InputMismatchException</a:t>
            </a:r>
            <a:r>
              <a:rPr lang="en-GB" sz="2900" b="0" i="0" dirty="0">
                <a:solidFill>
                  <a:srgbClr val="242021"/>
                </a:solidFill>
                <a:effectLst/>
                <a:latin typeface="Times-Roman"/>
              </a:rPr>
              <a:t>, an error that occurs when we try to convert a string that cannot be converted to a numerical value. </a:t>
            </a:r>
          </a:p>
          <a:p>
            <a:pPr algn="just"/>
            <a:r>
              <a:rPr lang="en-GB" sz="2600" b="0" i="0" dirty="0">
                <a:solidFill>
                  <a:srgbClr val="242021"/>
                </a:solidFill>
                <a:effectLst/>
                <a:latin typeface="Times-Roman"/>
              </a:rPr>
              <a:t>Up until now, we have let the </a:t>
            </a:r>
            <a:r>
              <a:rPr lang="en-GB" sz="2600" b="1" i="0" dirty="0">
                <a:solidFill>
                  <a:srgbClr val="242021"/>
                </a:solidFill>
                <a:effectLst/>
                <a:latin typeface="Times-Roman"/>
              </a:rPr>
              <a:t>system</a:t>
            </a:r>
            <a:r>
              <a:rPr lang="en-GB" sz="2600" b="0" i="0" dirty="0">
                <a:solidFill>
                  <a:srgbClr val="242021"/>
                </a:solidFill>
                <a:effectLst/>
                <a:latin typeface="Times-Roman"/>
              </a:rPr>
              <a:t> handle the thrown exceptions. </a:t>
            </a:r>
          </a:p>
          <a:p>
            <a:pPr algn="just"/>
            <a:r>
              <a:rPr lang="en-GB" sz="2900" b="0" i="0" dirty="0">
                <a:solidFill>
                  <a:srgbClr val="242021"/>
                </a:solidFill>
                <a:effectLst/>
                <a:latin typeface="Times-Roman"/>
              </a:rPr>
              <a:t>However, when we let the system handle the exceptions, a single thrown exception most likely will result in </a:t>
            </a:r>
            <a:r>
              <a:rPr lang="en-GB" sz="2900" b="1" i="0" dirty="0">
                <a:solidFill>
                  <a:srgbClr val="FF0000"/>
                </a:solidFill>
                <a:effectLst/>
                <a:latin typeface="Times-Roman"/>
              </a:rPr>
              <a:t>erroneous results </a:t>
            </a:r>
            <a:r>
              <a:rPr lang="en-GB" sz="2900" b="0" i="0" dirty="0">
                <a:solidFill>
                  <a:srgbClr val="242021"/>
                </a:solidFill>
                <a:effectLst/>
                <a:latin typeface="Times-Roman"/>
              </a:rPr>
              <a:t>or a </a:t>
            </a:r>
            <a:r>
              <a:rPr lang="en-GB" sz="2900" b="1" i="0" dirty="0">
                <a:solidFill>
                  <a:srgbClr val="FF0000"/>
                </a:solidFill>
                <a:effectLst/>
                <a:latin typeface="Times-Roman"/>
              </a:rPr>
              <a:t>program</a:t>
            </a:r>
            <a:r>
              <a:rPr lang="en-GB" sz="2900" b="0" i="0" dirty="0">
                <a:solidFill>
                  <a:srgbClr val="FF0000"/>
                </a:solidFill>
                <a:effectLst/>
                <a:latin typeface="Times-Roman"/>
              </a:rPr>
              <a:t> </a:t>
            </a:r>
            <a:r>
              <a:rPr lang="en-GB" sz="2900" b="1" i="0" dirty="0">
                <a:solidFill>
                  <a:srgbClr val="FF0000"/>
                </a:solidFill>
                <a:effectLst/>
                <a:latin typeface="Times-Roman"/>
              </a:rPr>
              <a:t>termination</a:t>
            </a:r>
            <a:r>
              <a:rPr lang="en-GB" sz="2900" b="0" i="0" dirty="0">
                <a:solidFill>
                  <a:srgbClr val="FF0000"/>
                </a:solidFill>
                <a:effectLst/>
                <a:latin typeface="Times-Roman"/>
              </a:rPr>
              <a:t>. </a:t>
            </a:r>
          </a:p>
          <a:p>
            <a:r>
              <a:rPr lang="en-GB" sz="3200" b="1" i="0" dirty="0">
                <a:solidFill>
                  <a:srgbClr val="242021"/>
                </a:solidFill>
                <a:effectLst/>
                <a:latin typeface="Times-Roman"/>
              </a:rPr>
              <a:t>Instead</a:t>
            </a:r>
            <a:r>
              <a:rPr lang="en-GB" sz="3200" b="0" i="0" dirty="0">
                <a:solidFill>
                  <a:srgbClr val="242021"/>
                </a:solidFill>
                <a:effectLst/>
                <a:latin typeface="Times-Roman"/>
              </a:rPr>
              <a:t> </a:t>
            </a:r>
            <a:r>
              <a:rPr lang="en-GB" sz="3200" b="1" i="0" dirty="0">
                <a:solidFill>
                  <a:srgbClr val="242021"/>
                </a:solidFill>
                <a:effectLst/>
                <a:latin typeface="Times-Roman"/>
              </a:rPr>
              <a:t>of</a:t>
            </a:r>
            <a:r>
              <a:rPr lang="en-GB" sz="3200" b="0" i="0" dirty="0">
                <a:solidFill>
                  <a:srgbClr val="242021"/>
                </a:solidFill>
                <a:effectLst/>
                <a:latin typeface="Times-Roman"/>
              </a:rPr>
              <a:t> depending on the system for exception handling, we can increase the program’s </a:t>
            </a:r>
            <a:r>
              <a:rPr lang="en-GB" sz="3200" b="1" i="0" dirty="0">
                <a:solidFill>
                  <a:srgbClr val="242021"/>
                </a:solidFill>
                <a:effectLst/>
                <a:latin typeface="Times-Roman"/>
              </a:rPr>
              <a:t>reliability</a:t>
            </a:r>
            <a:r>
              <a:rPr lang="en-GB" sz="3200" b="0" i="0" dirty="0">
                <a:solidFill>
                  <a:srgbClr val="242021"/>
                </a:solidFill>
                <a:effectLst/>
                <a:latin typeface="Times-Roman"/>
              </a:rPr>
              <a:t> and </a:t>
            </a:r>
            <a:r>
              <a:rPr lang="en-GB" sz="3200" b="1" i="0" dirty="0">
                <a:solidFill>
                  <a:srgbClr val="242021"/>
                </a:solidFill>
                <a:effectLst/>
                <a:latin typeface="Times-Roman"/>
              </a:rPr>
              <a:t>robustness</a:t>
            </a:r>
            <a:r>
              <a:rPr lang="en-GB" sz="3200" b="0" i="0" dirty="0">
                <a:solidFill>
                  <a:srgbClr val="242021"/>
                </a:solidFill>
                <a:effectLst/>
                <a:latin typeface="Times-Roman"/>
              </a:rPr>
              <a:t> if we catch the exceptions </a:t>
            </a:r>
            <a:r>
              <a:rPr lang="en-GB" sz="3200" b="1" i="0" dirty="0">
                <a:solidFill>
                  <a:srgbClr val="242021"/>
                </a:solidFill>
                <a:effectLst/>
                <a:latin typeface="Times-Roman"/>
              </a:rPr>
              <a:t>ourselves</a:t>
            </a:r>
            <a:r>
              <a:rPr lang="en-GB" sz="3200" b="0" i="0" dirty="0">
                <a:solidFill>
                  <a:srgbClr val="242021"/>
                </a:solidFill>
                <a:effectLst/>
                <a:latin typeface="Times-Roman"/>
              </a:rPr>
              <a:t> by including </a:t>
            </a:r>
            <a:r>
              <a:rPr lang="en-GB" sz="3200" b="1" i="0" dirty="0">
                <a:solidFill>
                  <a:srgbClr val="242021"/>
                </a:solidFill>
                <a:effectLst/>
                <a:latin typeface="Times-Roman"/>
              </a:rPr>
              <a:t>error</a:t>
            </a:r>
            <a:r>
              <a:rPr lang="en-GB" sz="3200" b="0" i="0" dirty="0">
                <a:solidFill>
                  <a:srgbClr val="242021"/>
                </a:solidFill>
                <a:effectLst/>
                <a:latin typeface="Times-Roman"/>
              </a:rPr>
              <a:t> </a:t>
            </a:r>
            <a:r>
              <a:rPr lang="en-GB" sz="3200" b="1" i="0" dirty="0">
                <a:solidFill>
                  <a:srgbClr val="242021"/>
                </a:solidFill>
                <a:effectLst/>
                <a:latin typeface="Times-Roman"/>
              </a:rPr>
              <a:t>recovery</a:t>
            </a:r>
            <a:r>
              <a:rPr lang="en-GB" sz="3200" b="0" i="0" dirty="0">
                <a:solidFill>
                  <a:srgbClr val="242021"/>
                </a:solidFill>
                <a:effectLst/>
                <a:latin typeface="Times-Roman"/>
              </a:rPr>
              <a:t> </a:t>
            </a:r>
            <a:r>
              <a:rPr lang="en-GB" sz="3200" b="1" i="0" dirty="0">
                <a:solidFill>
                  <a:srgbClr val="242021"/>
                </a:solidFill>
                <a:effectLst/>
                <a:latin typeface="Times-Roman"/>
              </a:rPr>
              <a:t>routines</a:t>
            </a:r>
            <a:r>
              <a:rPr lang="en-GB" sz="3200" b="0" i="0" dirty="0">
                <a:solidFill>
                  <a:srgbClr val="242021"/>
                </a:solidFill>
                <a:effectLst/>
                <a:latin typeface="Times-Roman"/>
              </a:rPr>
              <a:t> in our program.</a:t>
            </a:r>
            <a:r>
              <a:rPr lang="en-GB" sz="3200" dirty="0"/>
              <a:t> </a:t>
            </a:r>
            <a:br>
              <a:rPr lang="en-GB" sz="1100" dirty="0"/>
            </a:br>
            <a:br>
              <a:rPr lang="en-GB" sz="1400" dirty="0"/>
            </a:br>
            <a:endParaRPr lang="en-GB" sz="1900" dirty="0"/>
          </a:p>
          <a:p>
            <a:endParaRPr lang="tr-TR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961D4-30F7-B86F-971D-003CC0EFA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256" y="1253257"/>
            <a:ext cx="5138928" cy="1271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DE7B9-36D7-4394-31D5-660870D41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057" y="3778399"/>
            <a:ext cx="5679887" cy="165330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CBC31ED7-6BF8-CDF7-3483-85CD00D4C611}"/>
              </a:ext>
            </a:extLst>
          </p:cNvPr>
          <p:cNvSpPr/>
          <p:nvPr/>
        </p:nvSpPr>
        <p:spPr>
          <a:xfrm flipH="1">
            <a:off x="5612302" y="4037163"/>
            <a:ext cx="87989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073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0EDF8-4A36-F7D9-AF37-A3D8D6C6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Two possible control flows of the </a:t>
            </a: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try-catch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statement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06496A1-86AA-3B54-02DD-62EB2E35C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82156"/>
            <a:ext cx="7188199" cy="4690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5C9291-91D2-A378-B326-42061694095B}"/>
              </a:ext>
            </a:extLst>
          </p:cNvPr>
          <p:cNvSpPr txBox="1"/>
          <p:nvPr/>
        </p:nvSpPr>
        <p:spPr>
          <a:xfrm>
            <a:off x="5765321" y="620828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dirty="0">
                <a:solidFill>
                  <a:srgbClr val="242021"/>
                </a:solidFill>
                <a:effectLst/>
                <a:latin typeface="Myriad-Roman"/>
              </a:rPr>
              <a:t>Assume </a:t>
            </a:r>
            <a:r>
              <a:rPr lang="en-GB" sz="1800" b="1" i="0" dirty="0">
                <a:solidFill>
                  <a:srgbClr val="242021"/>
                </a:solidFill>
                <a:effectLst/>
                <a:latin typeface="Myriad-Bold"/>
              </a:rPr>
              <a:t>&lt;t-stmt-3&gt; 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Myriad-Roman"/>
              </a:rPr>
              <a:t>throws an exception</a:t>
            </a:r>
            <a:r>
              <a:rPr lang="en-GB" dirty="0"/>
              <a:t> </a:t>
            </a:r>
            <a:br>
              <a:rPr lang="en-GB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9489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F3B1-338F-D405-0E25-6754FDA5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Info. About Thrown Exceptions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C6624-85B2-93C0-BA4E-0A11C6AED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0" i="0" dirty="0">
                <a:solidFill>
                  <a:srgbClr val="242021"/>
                </a:solidFill>
                <a:effectLst/>
                <a:latin typeface="Times-Roman"/>
              </a:rPr>
              <a:t>There are </a:t>
            </a:r>
            <a:r>
              <a:rPr lang="en-GB" sz="2400" b="1" i="0" dirty="0">
                <a:solidFill>
                  <a:srgbClr val="242021"/>
                </a:solidFill>
                <a:effectLst/>
                <a:latin typeface="Times-Roman"/>
              </a:rPr>
              <a:t>two</a:t>
            </a:r>
            <a:r>
              <a:rPr lang="en-GB" sz="2400" b="0" i="0" dirty="0">
                <a:solidFill>
                  <a:srgbClr val="242021"/>
                </a:solidFill>
                <a:effectLst/>
                <a:latin typeface="Times-Roman"/>
              </a:rPr>
              <a:t> methods to get some information about the thrown exception: </a:t>
            </a:r>
          </a:p>
          <a:p>
            <a:pPr lvl="1"/>
            <a:r>
              <a:rPr lang="en-GB" sz="1800" b="1" i="0" dirty="0" err="1">
                <a:solidFill>
                  <a:srgbClr val="242021"/>
                </a:solidFill>
                <a:effectLst/>
                <a:latin typeface="Frutiger-Roman"/>
              </a:rPr>
              <a:t>getMessage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Frutiger-Roman"/>
              </a:rPr>
              <a:t> 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and </a:t>
            </a:r>
            <a:r>
              <a:rPr lang="en-GB" sz="1800" b="1" i="0" dirty="0" err="1">
                <a:solidFill>
                  <a:srgbClr val="242021"/>
                </a:solidFill>
                <a:effectLst/>
                <a:latin typeface="Frutiger-Roman"/>
              </a:rPr>
              <a:t>printStackTrace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. We can call these methods inside the 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Frutiger-Roman"/>
              </a:rPr>
              <a:t>catch 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block as follows:</a:t>
            </a:r>
            <a:r>
              <a:rPr lang="en-GB" sz="3200" dirty="0"/>
              <a:t> </a:t>
            </a:r>
            <a:br>
              <a:rPr lang="en-GB" dirty="0"/>
            </a:b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0EAD6C-CCE1-BE95-EC72-A01FD6AB2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63" y="2886019"/>
            <a:ext cx="5054600" cy="3562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2F7AF6-59DF-D03C-D742-F17D19EE4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100" y="3699808"/>
            <a:ext cx="6167558" cy="16571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B52B4E-D3CD-1E4D-71B0-A5A248042F3A}"/>
              </a:ext>
            </a:extLst>
          </p:cNvPr>
          <p:cNvSpPr txBox="1"/>
          <p:nvPr/>
        </p:nvSpPr>
        <p:spPr>
          <a:xfrm>
            <a:off x="5239729" y="307796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With this modified code, if we enter </a:t>
            </a:r>
            <a:r>
              <a:rPr lang="en-GB" sz="1200" b="0" i="0" dirty="0">
                <a:solidFill>
                  <a:srgbClr val="242021"/>
                </a:solidFill>
                <a:effectLst/>
                <a:latin typeface="Frutiger-Roman"/>
              </a:rPr>
              <a:t>ten 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as an input, then we will receive the following output:</a:t>
            </a:r>
            <a:r>
              <a:rPr lang="en-GB" dirty="0"/>
              <a:t> </a:t>
            </a:r>
            <a:br>
              <a:rPr lang="en-GB" dirty="0"/>
            </a:br>
            <a:endParaRPr lang="tr-T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1454E-43FB-42FA-D72D-C996B0C839CE}"/>
              </a:ext>
            </a:extLst>
          </p:cNvPr>
          <p:cNvSpPr txBox="1"/>
          <p:nvPr/>
        </p:nvSpPr>
        <p:spPr>
          <a:xfrm>
            <a:off x="5419545" y="5236426"/>
            <a:ext cx="58293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Notice that the result we see from the </a:t>
            </a:r>
            <a:r>
              <a:rPr lang="en-GB" sz="1200" b="0" i="0" dirty="0" err="1">
                <a:solidFill>
                  <a:srgbClr val="242021"/>
                </a:solidFill>
                <a:effectLst/>
                <a:latin typeface="Frutiger-Roman"/>
              </a:rPr>
              <a:t>printStackTrace</a:t>
            </a:r>
            <a:r>
              <a:rPr lang="en-GB" sz="1200" b="0" i="0" dirty="0">
                <a:solidFill>
                  <a:srgbClr val="242021"/>
                </a:solidFill>
                <a:effectLst/>
                <a:latin typeface="Frutiger-Roman"/>
              </a:rPr>
              <a:t> 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method is the one we </a:t>
            </a:r>
            <a:r>
              <a:rPr lang="en-GB" sz="1800" b="1" i="0" dirty="0">
                <a:solidFill>
                  <a:srgbClr val="242021"/>
                </a:solidFill>
                <a:effectLst/>
                <a:latin typeface="Times-Roman"/>
              </a:rPr>
              <a:t>saw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 when the </a:t>
            </a:r>
            <a:r>
              <a:rPr lang="en-GB" sz="1800" b="1" i="0" dirty="0">
                <a:solidFill>
                  <a:srgbClr val="242021"/>
                </a:solidFill>
                <a:effectLst/>
                <a:latin typeface="Times-Roman"/>
              </a:rPr>
              <a:t>system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 handled the thrown exception (</a:t>
            </a:r>
            <a:r>
              <a:rPr lang="en-GB" sz="1800" b="0" i="0" dirty="0" err="1">
                <a:solidFill>
                  <a:srgbClr val="242021"/>
                </a:solidFill>
                <a:effectLst/>
                <a:latin typeface="Times-Roman"/>
              </a:rPr>
              <a:t>AgeInput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 class). The stack trace shows the sequence of calls made from the </a:t>
            </a:r>
            <a:r>
              <a:rPr lang="en-GB" sz="1200" b="0" i="0" dirty="0">
                <a:solidFill>
                  <a:srgbClr val="242021"/>
                </a:solidFill>
                <a:effectLst/>
                <a:latin typeface="Frutiger-Roman"/>
              </a:rPr>
              <a:t>main 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method of the main class to the method that throws the exception.</a:t>
            </a:r>
            <a:r>
              <a:rPr lang="en-GB" dirty="0"/>
              <a:t> </a:t>
            </a:r>
            <a:br>
              <a:rPr lang="en-GB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6662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74F5-9A33-3363-116A-7F357ACC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CATCH blocks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A3306-B309-08CF-4FFA-2B8ED1AA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current implementation accepts invalid </a:t>
            </a:r>
            <a:r>
              <a:rPr lang="en-GB" b="1" dirty="0"/>
              <a:t>negative</a:t>
            </a:r>
            <a:r>
              <a:rPr lang="en-GB" dirty="0"/>
              <a:t> integers. Since negative age is not possible, let’s improve the code by disallowing the input of negative integers.</a:t>
            </a:r>
          </a:p>
          <a:p>
            <a:r>
              <a:rPr lang="en-GB" dirty="0"/>
              <a:t>When there are </a:t>
            </a:r>
            <a:r>
              <a:rPr lang="en-GB" b="1" dirty="0"/>
              <a:t>multiple</a:t>
            </a:r>
            <a:r>
              <a:rPr lang="en-GB" dirty="0"/>
              <a:t> </a:t>
            </a:r>
            <a:r>
              <a:rPr lang="en-GB" b="1" dirty="0"/>
              <a:t>catch</a:t>
            </a:r>
            <a:r>
              <a:rPr lang="en-GB" dirty="0"/>
              <a:t> </a:t>
            </a:r>
            <a:r>
              <a:rPr lang="en-GB" b="1" dirty="0"/>
              <a:t>blocks</a:t>
            </a:r>
            <a:r>
              <a:rPr lang="en-GB" dirty="0"/>
              <a:t> in a try-catch statement, they are checked in </a:t>
            </a:r>
            <a:r>
              <a:rPr lang="en-GB" b="1" dirty="0"/>
              <a:t>sequence</a:t>
            </a:r>
          </a:p>
          <a:p>
            <a:r>
              <a:rPr lang="en-GB" dirty="0"/>
              <a:t>because the exception classes form an </a:t>
            </a:r>
            <a:r>
              <a:rPr lang="en-GB" b="1" dirty="0"/>
              <a:t>inheritance</a:t>
            </a:r>
            <a:r>
              <a:rPr lang="en-GB" dirty="0"/>
              <a:t> </a:t>
            </a:r>
            <a:r>
              <a:rPr lang="en-GB" b="1" dirty="0"/>
              <a:t>hierarchy</a:t>
            </a:r>
            <a:r>
              <a:rPr lang="en-GB" dirty="0"/>
              <a:t>, it is </a:t>
            </a:r>
            <a:r>
              <a:rPr lang="en-GB" b="1" dirty="0"/>
              <a:t>important</a:t>
            </a:r>
            <a:r>
              <a:rPr lang="en-GB" dirty="0"/>
              <a:t> to check the more </a:t>
            </a:r>
            <a:r>
              <a:rPr lang="en-GB" b="1" dirty="0"/>
              <a:t>specialized</a:t>
            </a:r>
            <a:r>
              <a:rPr lang="en-GB" dirty="0"/>
              <a:t> </a:t>
            </a:r>
            <a:r>
              <a:rPr lang="en-GB" b="1" dirty="0"/>
              <a:t>exception</a:t>
            </a:r>
            <a:r>
              <a:rPr lang="en-GB" dirty="0"/>
              <a:t> </a:t>
            </a:r>
            <a:r>
              <a:rPr lang="en-GB" b="1" dirty="0"/>
              <a:t>classes</a:t>
            </a:r>
            <a:r>
              <a:rPr lang="en-GB" dirty="0"/>
              <a:t> </a:t>
            </a:r>
            <a:r>
              <a:rPr lang="en-GB" b="1" dirty="0">
                <a:solidFill>
                  <a:srgbClr val="FF0000"/>
                </a:solidFill>
              </a:rPr>
              <a:t>before</a:t>
            </a:r>
            <a:r>
              <a:rPr lang="en-GB" dirty="0"/>
              <a:t> the more </a:t>
            </a:r>
            <a:r>
              <a:rPr lang="en-GB" b="1" dirty="0"/>
              <a:t>general</a:t>
            </a:r>
            <a:r>
              <a:rPr lang="en-GB" dirty="0"/>
              <a:t> </a:t>
            </a:r>
            <a:r>
              <a:rPr lang="en-GB" b="1" dirty="0"/>
              <a:t>exception</a:t>
            </a:r>
            <a:r>
              <a:rPr lang="en-GB" dirty="0"/>
              <a:t> </a:t>
            </a:r>
            <a:r>
              <a:rPr lang="en-GB" b="1" dirty="0"/>
              <a:t>classes</a:t>
            </a:r>
            <a:r>
              <a:rPr lang="en-GB" dirty="0"/>
              <a:t>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609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687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Frutiger-Roman</vt:lpstr>
      <vt:lpstr>Myriad-Bold</vt:lpstr>
      <vt:lpstr>Myriad-Roman</vt:lpstr>
      <vt:lpstr>Times-BoldItalic</vt:lpstr>
      <vt:lpstr>Times-Italic</vt:lpstr>
      <vt:lpstr>Times-Roman</vt:lpstr>
      <vt:lpstr>Office Theme</vt:lpstr>
      <vt:lpstr>EXCEPTIONS</vt:lpstr>
      <vt:lpstr>EXCEPTION HANDLING</vt:lpstr>
      <vt:lpstr>Catching Exceptions</vt:lpstr>
      <vt:lpstr>An example</vt:lpstr>
      <vt:lpstr>Catching Exceptions</vt:lpstr>
      <vt:lpstr>Catching Exceptions</vt:lpstr>
      <vt:lpstr>Two possible control flows of the try-catch statement</vt:lpstr>
      <vt:lpstr>Info. About Thrown Exceptions</vt:lpstr>
      <vt:lpstr>Multiple CATCH blocks</vt:lpstr>
      <vt:lpstr>Multiple CATCH blocks</vt:lpstr>
      <vt:lpstr>Multiple CATCH blocks</vt:lpstr>
      <vt:lpstr>Finally block  ALWAYS EXECUTED!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</dc:title>
  <dc:creator>Koray Açıcı</dc:creator>
  <cp:lastModifiedBy>Koray Açıcı</cp:lastModifiedBy>
  <cp:revision>20</cp:revision>
  <dcterms:created xsi:type="dcterms:W3CDTF">2023-04-16T18:32:11Z</dcterms:created>
  <dcterms:modified xsi:type="dcterms:W3CDTF">2023-04-16T21:41:59Z</dcterms:modified>
</cp:coreProperties>
</file>