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A3E4-9E61-0698-4BD2-327CB1B7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0D66-63C6-B0B1-8EE9-59465108F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8960-575E-9876-7A70-A209261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B0F7-5D94-F9C1-93C8-0DBC6D4C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E1F2-DE16-8917-B64C-F51BAC38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58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6C9B-830A-25D3-3D56-431BE8DA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AF67-6482-E541-158D-EA8041D6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C647-4607-3763-E9EE-362F4C25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58B6-12E8-2602-034E-26BCA2DB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3A10-DB0D-76D8-2DE7-F17411B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58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8ED85-76C1-710F-1297-63473559B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85BBE-BD03-0338-7A19-0AA111A0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4F69-ABA0-56AA-41A8-1623C426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615B-6479-3233-652B-F4B26843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12AF-9C90-57C5-FC59-A185F22F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36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45C2-D993-6326-CC9A-E620E340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C313-EFAD-4646-0618-45D8CEA3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0A83-71DA-C77E-7650-0DB0681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052C-5920-2ECC-8FE8-09312505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CFAA-47D1-FE3D-0427-3A35BD7C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7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A204-A6CE-67A1-4239-D072F0AB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8AAB1-D4BC-0EAB-E725-695AB353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2B4C-EDA9-47C1-CA1B-80D6AFD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FB05-8A60-081E-595F-294C3742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F0D0-4499-5124-406E-795AD2D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818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3223-7FEE-62C9-EDD8-2E55DE9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1874-9FC9-FA0F-AE40-EC27F9F6C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537BA-3662-B849-C69A-359D21A7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0C9E1-E217-B839-A79F-7DC0B530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1026-F6E2-6324-898A-D076A4C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D9CD-9934-5C7E-405F-25434BAB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26DB-5F2B-38B1-B16B-C0916EDD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0E82-D9FC-24EF-6B17-ECC1B7C9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F795-D457-AA9A-50E6-450ECABC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E175-D881-21E9-4D96-57EF1342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6C0AC-ECB8-4177-F246-EC3AE503E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97A7F-A1A6-B8C4-1DA9-CBD76A0D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0DEC1-D484-D924-939D-406DD3CC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FA703-C4B5-36B9-ACBC-612E930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5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B7E6-8C8C-833A-8F6C-9026872A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01DA4-3CA4-9E81-7DB8-375525C0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C896D-441F-FEB0-F24E-9A80A34F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5E75D-0A0D-CE56-491C-C5A01E85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7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1CE39-67EE-A328-0661-FBD3C5F7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D3A47-BDA0-51FF-77B4-3CE100AF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31808-BB4B-395B-1452-96F7D7FA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8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CFB-4489-84D7-8703-EB9A78A2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7D34-8B0D-E2FB-01DE-3B02BB545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649BD-0C7F-0E03-AEE9-9A73D553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D067-6329-3AD4-4E52-000382B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6546-F230-73CA-0313-348ABE3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0981-498D-E255-EE92-989F126C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0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62A7-0E0E-11CB-5435-27D49B52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54157-25CE-8035-2118-85FCB734D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D1C5-A13B-4BD4-580D-155439E3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9772B-2314-E70F-129F-0B72B1D6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2577-5694-A2FC-B8EC-E8B5234B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04D3-56AA-6802-9B24-F1946832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3F785-884F-532B-98A3-50F780BD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ABCB-4F45-58EF-7F21-DA919D29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994E-A06A-AF66-A740-9CBB5B83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DA71-0A02-448C-A282-AF1D5FE556BD}" type="datetimeFigureOut">
              <a:rPr lang="tr-TR" smtClean="0"/>
              <a:t>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2DE4-A6CA-E1B2-C048-D7149A6FB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98F4-E02E-2962-11F4-1405CA94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1F91-B66A-4A3A-A4B8-0A7A49CC0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058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720C-4EA7-7371-378C-5F97A2A26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NESTED CLASSES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07322-6C76-DF5A-BB49-5345F55CD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COM2044-B OOP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05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7D0-3EF9-7537-4611-E622FD26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SHADOWING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6707-614B-9B26-33E2-6AFF1263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96" y="681037"/>
            <a:ext cx="11887200" cy="6030314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declaration of a type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(such as a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a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in a particular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(such as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inner class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a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has the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declaration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enclosing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the declaration 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shadows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declaration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enclosing scope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You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 to a shadowed declaration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its name alone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118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994-4FB1-9DBA-667F-8BF7CB2B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23836"/>
            <a:ext cx="10515600" cy="457201"/>
          </a:xfrm>
        </p:spPr>
        <p:txBody>
          <a:bodyPr>
            <a:normAutofit fontScale="90000"/>
          </a:bodyPr>
          <a:lstStyle/>
          <a:p>
            <a:r>
              <a:rPr lang="en-GB" b="1"/>
              <a:t>NESTED CLASSES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D876-834D-B3D3-7ECF-C56F0B81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681036"/>
            <a:ext cx="11887200" cy="6090699"/>
          </a:xfrm>
        </p:spPr>
        <p:txBody>
          <a:bodyPr/>
          <a:lstStyle/>
          <a:p>
            <a:pPr algn="l"/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Java programming language allows us to define </a:t>
            </a:r>
            <a:r>
              <a:rPr lang="en-GB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within </a:t>
            </a:r>
            <a:r>
              <a:rPr lang="en-GB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Such a class is called a </a:t>
            </a:r>
            <a:r>
              <a:rPr lang="en-GB" b="1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nested class</a:t>
            </a:r>
            <a:r>
              <a:rPr lang="en-GB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is illustrated as the following:</a:t>
            </a:r>
          </a:p>
          <a:p>
            <a:br>
              <a:rPr lang="en-GB" b="0" i="0">
                <a:solidFill>
                  <a:srgbClr val="000000"/>
                </a:solidFill>
                <a:effectLst/>
                <a:latin typeface="Monaco"/>
              </a:rPr>
            </a:br>
            <a:endParaRPr lang="tr-TR" dirty="0"/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83F29B8-9256-7C79-7A1F-881B4A37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4" y="2257526"/>
            <a:ext cx="5358170" cy="3393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8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994-4FB1-9DBA-667F-8BF7CB2B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23836"/>
            <a:ext cx="10515600" cy="457201"/>
          </a:xfrm>
        </p:spPr>
        <p:txBody>
          <a:bodyPr>
            <a:normAutofit fontScale="90000"/>
          </a:bodyPr>
          <a:lstStyle/>
          <a:p>
            <a:r>
              <a:rPr lang="en-GB" b="1"/>
              <a:t>NESTED CLASSES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D876-834D-B3D3-7ECF-C56F0B81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681036"/>
            <a:ext cx="11887200" cy="6090699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Nested classes are divided into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categories: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Monaco"/>
              </a:rPr>
              <a:t>Non-static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Monaco"/>
              </a:rPr>
              <a:t>Static</a:t>
            </a: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Non-static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nested classes are called 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Monaco"/>
              </a:rPr>
              <a:t>Nested classes that are declared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Monaco"/>
              </a:rPr>
              <a:t> are called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static nested classes</a:t>
            </a:r>
            <a:r>
              <a:rPr lang="en-GB" b="0" i="0" dirty="0">
                <a:solidFill>
                  <a:srgbClr val="000000"/>
                </a:solidFill>
                <a:effectLst/>
                <a:latin typeface="Monaco"/>
              </a:rPr>
              <a:t>.</a:t>
            </a:r>
            <a:br>
              <a:rPr lang="en-GB" b="0" i="0" dirty="0">
                <a:solidFill>
                  <a:srgbClr val="000000"/>
                </a:solidFill>
                <a:effectLst/>
                <a:latin typeface="Monaco"/>
              </a:rPr>
            </a:br>
            <a:endParaRPr lang="tr-TR" dirty="0"/>
          </a:p>
        </p:txBody>
      </p:sp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4F61225-8A39-D9E4-2347-956DF754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19" y="3429000"/>
            <a:ext cx="4259949" cy="2712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1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994-4FB1-9DBA-667F-8BF7CB2B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23836"/>
            <a:ext cx="10515600" cy="457201"/>
          </a:xfrm>
        </p:spPr>
        <p:txBody>
          <a:bodyPr>
            <a:normAutofit fontScale="90000"/>
          </a:bodyPr>
          <a:lstStyle/>
          <a:p>
            <a:r>
              <a:rPr lang="en-GB" b="1"/>
              <a:t>NESTED CLASSES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D876-834D-B3D3-7ECF-C56F0B81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681036"/>
            <a:ext cx="11887200" cy="6090699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nested class is a member of its enclosing class. 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Non-static nested classes (inner classes) have access to other members of the enclosing class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if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are declared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 nested classes do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have access to other members of the enclosing class.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As a member of the OuterClass, a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nested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class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 can be declared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private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public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protected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, or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package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private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. 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Recall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 that outer classes can only be declared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public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 or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package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Monaco"/>
              </a:rPr>
              <a:t>private</a:t>
            </a:r>
            <a:r>
              <a:rPr lang="en-GB" i="0" dirty="0">
                <a:solidFill>
                  <a:srgbClr val="000000"/>
                </a:solidFill>
                <a:effectLst/>
                <a:latin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6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994-4FB1-9DBA-667F-8BF7CB2B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23836"/>
            <a:ext cx="10515600" cy="457201"/>
          </a:xfrm>
        </p:spPr>
        <p:txBody>
          <a:bodyPr>
            <a:normAutofit fontScale="90000"/>
          </a:bodyPr>
          <a:lstStyle/>
          <a:p>
            <a:r>
              <a:rPr lang="en-GB" b="1"/>
              <a:t>NESTED CLASSES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D876-834D-B3D3-7ECF-C56F0B81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681036"/>
            <a:ext cx="11887200" cy="6090699"/>
          </a:xfrm>
        </p:spPr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Why Are Nested Classes Used?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a way of logically grouping classes that are only used in one place</a:t>
            </a:r>
            <a:endParaRPr lang="en-GB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 class is useful to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other class, then it is logical to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 in that class and keep the two together.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Helper Classes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increases encapsulation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two top-level classes, A and B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r>
              <a:rPr lang="en-GB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where B needs access to members of A that would otherwise be declared private</a:t>
            </a: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hiding class B within class A, A's members can be declared private and B can access them</a:t>
            </a:r>
            <a:endParaRPr lang="en-GB" b="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addition, B itself can be hidden from the outside world</a:t>
            </a:r>
            <a:endParaRPr lang="en-GB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lead to more readable and maintainable code</a:t>
            </a:r>
            <a:endParaRPr lang="en-GB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Nesting small classes within top-level classes places the code closer to where it is used</a:t>
            </a:r>
            <a:endParaRPr lang="en-GB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GB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614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A68D-4B78-120A-BA5C-665EAB30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603398"/>
          </a:xfrm>
        </p:spPr>
        <p:txBody>
          <a:bodyPr>
            <a:normAutofit fontScale="90000"/>
          </a:bodyPr>
          <a:lstStyle/>
          <a:p>
            <a:r>
              <a:rPr lang="en-GB" dirty="0"/>
              <a:t>INNER CLASSES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D68B-430C-CF9F-F0DA-17857218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" y="681037"/>
            <a:ext cx="11844068" cy="6099324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inner class is associated with an instance of its enclosing class and has direct access to that object's methods and fields</a:t>
            </a:r>
          </a:p>
          <a:p>
            <a:pPr marL="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an inner class is associated with an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it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define any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itself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are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an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exist 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4282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A68D-4B78-120A-BA5C-665EAB30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603398"/>
          </a:xfrm>
        </p:spPr>
        <p:txBody>
          <a:bodyPr>
            <a:normAutofit fontScale="90000"/>
          </a:bodyPr>
          <a:lstStyle/>
          <a:p>
            <a:r>
              <a:rPr lang="en-GB"/>
              <a:t>INNER CLASSES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D68B-430C-CF9F-F0DA-17857218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" y="681037"/>
            <a:ext cx="11844068" cy="6099324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classes:</a:t>
            </a:r>
          </a:p>
          <a:p>
            <a:pPr algn="l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InnerClass can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exist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only within an instance of OuterClass and has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the methods and fields of its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enclosing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</a:p>
          <a:p>
            <a:pPr algn="l"/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instantiate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you must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instantiate the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</a:p>
          <a:p>
            <a:pPr algn="l"/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create the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within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this syntax:</a:t>
            </a:r>
            <a:endParaRPr lang="en-GB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GB" b="0" i="0" dirty="0">
                <a:solidFill>
                  <a:srgbClr val="000000"/>
                </a:solidFill>
                <a:effectLst/>
                <a:latin typeface="Monaco"/>
              </a:rPr>
            </a:br>
            <a:endParaRPr lang="tr-TR" b="1" dirty="0"/>
          </a:p>
        </p:txBody>
      </p:sp>
      <p:pic>
        <p:nvPicPr>
          <p:cNvPr id="7" name="Picture 6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B758D86E-87E7-8027-70EB-9C829E528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89" y="1196189"/>
            <a:ext cx="2682472" cy="17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554E3-135D-68E9-10B6-9B92EE249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19" y="5008099"/>
            <a:ext cx="7285351" cy="5715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9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A68D-4B78-120A-BA5C-665EAB30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60339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STATIC NESTED CLASSES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D68B-430C-CF9F-F0DA-17857218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" y="681037"/>
            <a:ext cx="11844068" cy="6099324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with class methods and variables, a static nested class is associated with its outer class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ike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static nested class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defined in its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enclosing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It can use them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 nested class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interacts with the instance members of its outer class (and other classes) just like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other top-level class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effect, a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 nested class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behaviourally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top-level class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has been nested in another top-level class for packaging convenience</a:t>
            </a:r>
            <a:endParaRPr lang="en-GB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static nested class is instantiated the same way as a top-level class:</a:t>
            </a:r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D5A1F-1801-44FA-356F-B7054538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63" y="5532333"/>
            <a:ext cx="7155800" cy="4115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041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7D0-3EF9-7537-4611-E622FD26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Inner Class and Nested Static Class 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6707-614B-9B26-33E2-6AFF1263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example, </a:t>
            </a:r>
            <a:r>
              <a:rPr lang="en-GB" b="1" dirty="0"/>
              <a:t>OuterClass</a:t>
            </a:r>
            <a:r>
              <a:rPr lang="en-GB" dirty="0"/>
              <a:t>, along with </a:t>
            </a:r>
            <a:r>
              <a:rPr lang="en-GB" b="1" dirty="0"/>
              <a:t>TopLevelClass</a:t>
            </a:r>
            <a:r>
              <a:rPr lang="en-GB" dirty="0"/>
              <a:t>, demonstrates </a:t>
            </a:r>
            <a:r>
              <a:rPr lang="en-GB" b="1" dirty="0"/>
              <a:t>which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b="1" dirty="0"/>
              <a:t>members</a:t>
            </a:r>
            <a:r>
              <a:rPr lang="en-GB" dirty="0"/>
              <a:t> of OuterClass an inner class (</a:t>
            </a:r>
            <a:r>
              <a:rPr lang="en-GB" b="1" dirty="0"/>
              <a:t>InnerClass</a:t>
            </a:r>
            <a:r>
              <a:rPr lang="en-GB" dirty="0"/>
              <a:t>), a nested static class (</a:t>
            </a:r>
            <a:r>
              <a:rPr lang="en-GB" b="1" dirty="0"/>
              <a:t>StaticNestedClass</a:t>
            </a:r>
            <a:r>
              <a:rPr lang="en-GB" dirty="0"/>
              <a:t>), and a top-level class (</a:t>
            </a:r>
            <a:r>
              <a:rPr lang="en-GB" b="1" dirty="0"/>
              <a:t>TopLevelClass</a:t>
            </a:r>
            <a:r>
              <a:rPr lang="en-GB" dirty="0"/>
              <a:t>) can access.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9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631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Office Theme</vt:lpstr>
      <vt:lpstr>NESTED CLASSES</vt:lpstr>
      <vt:lpstr>NESTED CLASSES</vt:lpstr>
      <vt:lpstr>NESTED CLASSES</vt:lpstr>
      <vt:lpstr>NESTED CLASSES</vt:lpstr>
      <vt:lpstr>NESTED CLASSES</vt:lpstr>
      <vt:lpstr>INNER CLASSES</vt:lpstr>
      <vt:lpstr>INNER CLASSES</vt:lpstr>
      <vt:lpstr>STATIC NESTED CLASSES</vt:lpstr>
      <vt:lpstr>Inner Class and Nested Static Class Example</vt:lpstr>
      <vt:lpstr>SHADOWING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Koray Açıcı</dc:creator>
  <cp:lastModifiedBy>Koray Açıcı</cp:lastModifiedBy>
  <cp:revision>14</cp:revision>
  <dcterms:created xsi:type="dcterms:W3CDTF">2023-05-07T19:19:53Z</dcterms:created>
  <dcterms:modified xsi:type="dcterms:W3CDTF">2023-05-08T07:04:49Z</dcterms:modified>
</cp:coreProperties>
</file>