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8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7" r:id="rId25"/>
    <p:sldId id="283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70E9C-1255-4D48-A37E-AABE4709F28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8A852-1591-4BF1-BC63-2453CAC9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1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FF0-8279-4BA2-BF9C-D63CB877968C}" type="datetime1">
              <a:rPr lang="en-US" smtClean="0"/>
              <a:t>1/7/2021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3022-93DC-4E29-B409-94C4E6C395EC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F172-B58A-470F-9926-9BF3F5C259EA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3E90-D6B1-4B5A-A0F3-0F37B03EFA69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24600"/>
            <a:ext cx="762000" cy="365125"/>
          </a:xfrm>
        </p:spPr>
        <p:txBody>
          <a:bodyPr/>
          <a:lstStyle>
            <a:lvl1pPr>
              <a:defRPr sz="1600"/>
            </a:lvl1pPr>
          </a:lstStyle>
          <a:p>
            <a:fld id="{342D68EE-5EF2-49AD-815A-3FCC3A4810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70AD-F6EB-49DF-A767-FF643E364C25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9712-501E-4E06-964E-75EF2059EEA6}" type="datetime1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8BC7-2D5F-4774-BFE1-2F442F5BFAC9}" type="datetime1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E99D-8E4A-477F-A5D0-0FB7B9A4A992}" type="datetime1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DBDE-AA8E-44D7-9E1A-7C5CDFAE208E}" type="datetime1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E498-3B27-4003-90E7-87273191DFE1}" type="datetime1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24B5-4E30-498B-8C8E-151B7CF8C228}" type="datetime1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42D68EE-5EF2-49AD-815A-3FCC3A48100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43E50A-5D2B-43C1-9DCB-D8BD3775B93F}" type="datetime1">
              <a:rPr lang="en-US" smtClean="0"/>
              <a:t>1/7/2021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2D68EE-5EF2-49AD-815A-3FCC3A48100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001000" cy="1905000"/>
          </a:xfrm>
        </p:spPr>
        <p:txBody>
          <a:bodyPr>
            <a:normAutofit/>
          </a:bodyPr>
          <a:lstStyle/>
          <a:p>
            <a:pPr algn="ctr"/>
            <a:r>
              <a:rPr lang="tr-TR" dirty="0" smtClean="0"/>
              <a:t>Scientific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248464"/>
          </a:xfrm>
        </p:spPr>
        <p:txBody>
          <a:bodyPr>
            <a:normAutofit lnSpcReduction="10000"/>
          </a:bodyPr>
          <a:lstStyle/>
          <a:p>
            <a:pPr algn="ctr"/>
            <a:r>
              <a:rPr lang="tr-TR" sz="4400" dirty="0" smtClean="0"/>
              <a:t>Artificial Intelligence</a:t>
            </a:r>
          </a:p>
          <a:p>
            <a:pPr algn="ctr"/>
            <a:endParaRPr lang="tr-TR" sz="4400" dirty="0" smtClean="0"/>
          </a:p>
          <a:p>
            <a:pPr algn="ctr"/>
            <a:endParaRPr lang="tr-TR" sz="4400" dirty="0"/>
          </a:p>
          <a:p>
            <a:pPr algn="ctr"/>
            <a:r>
              <a:rPr lang="en-US" sz="3200" dirty="0"/>
              <a:t>Ankara </a:t>
            </a:r>
            <a:r>
              <a:rPr lang="tr-TR" sz="3200" dirty="0" smtClean="0"/>
              <a:t>University</a:t>
            </a:r>
          </a:p>
          <a:p>
            <a:pPr algn="ctr"/>
            <a:r>
              <a:rPr lang="tr-TR" sz="3200" dirty="0" smtClean="0"/>
              <a:t>Computer Engineering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4300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Intelligent Agent </a:t>
            </a:r>
            <a:r>
              <a:rPr lang="tr-TR" sz="5400" dirty="0"/>
              <a:t>Concept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Automatic Taxi Driver</a:t>
            </a:r>
          </a:p>
          <a:p>
            <a:pPr lvl="1"/>
            <a:r>
              <a:rPr lang="en-US" dirty="0"/>
              <a:t>Defining performance</a:t>
            </a:r>
          </a:p>
          <a:p>
            <a:pPr lvl="2"/>
            <a:r>
              <a:rPr lang="en-US" dirty="0"/>
              <a:t>Providing the customer with a safe, fast, comfortable and legal journey, maximizing the amount of profit to be </a:t>
            </a:r>
            <a:r>
              <a:rPr lang="en-US" dirty="0" smtClean="0"/>
              <a:t>obtained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E</a:t>
            </a:r>
            <a:r>
              <a:rPr lang="en-US" dirty="0" smtClean="0"/>
              <a:t>nvironment</a:t>
            </a:r>
          </a:p>
          <a:p>
            <a:pPr lvl="2"/>
            <a:r>
              <a:rPr lang="en-US" dirty="0" smtClean="0"/>
              <a:t>Roads</a:t>
            </a:r>
            <a:r>
              <a:rPr lang="en-US" dirty="0"/>
              <a:t>, other vehicles, pedestrians and customers</a:t>
            </a:r>
          </a:p>
          <a:p>
            <a:pPr lvl="1"/>
            <a:r>
              <a:rPr lang="en-US" dirty="0" smtClean="0"/>
              <a:t>Actuators</a:t>
            </a:r>
            <a:endParaRPr lang="en-US" dirty="0"/>
          </a:p>
          <a:p>
            <a:pPr lvl="2"/>
            <a:r>
              <a:rPr lang="en-US" dirty="0"/>
              <a:t>Steering, accelerator, brake, signal and horn</a:t>
            </a:r>
          </a:p>
          <a:p>
            <a:pPr lvl="1"/>
            <a:r>
              <a:rPr lang="tr-TR" dirty="0" smtClean="0"/>
              <a:t>Sensors</a:t>
            </a:r>
            <a:endParaRPr lang="en-US" dirty="0"/>
          </a:p>
          <a:p>
            <a:pPr lvl="2"/>
            <a:r>
              <a:rPr lang="en-US" dirty="0"/>
              <a:t>Cameras, sonar, speedometer, GPS, odometer, engine sensors, keyboard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0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 a real-life problem be turned into a search problem?</a:t>
            </a:r>
          </a:p>
          <a:p>
            <a:r>
              <a:rPr lang="en-US" dirty="0"/>
              <a:t>The Search Problem consists of the following elements:</a:t>
            </a:r>
          </a:p>
          <a:p>
            <a:endParaRPr lang="en-US" dirty="0"/>
          </a:p>
          <a:p>
            <a:pPr lvl="1"/>
            <a:r>
              <a:rPr lang="en-US" dirty="0"/>
              <a:t>State Space</a:t>
            </a:r>
          </a:p>
          <a:p>
            <a:pPr lvl="1"/>
            <a:r>
              <a:rPr lang="en-US" dirty="0"/>
              <a:t>Successor Function (transaction and transaction cost)</a:t>
            </a:r>
          </a:p>
          <a:p>
            <a:pPr lvl="1"/>
            <a:r>
              <a:rPr lang="en-US" dirty="0"/>
              <a:t>Initial Condition</a:t>
            </a:r>
          </a:p>
          <a:p>
            <a:pPr lvl="1"/>
            <a:r>
              <a:rPr lang="tr-TR" dirty="0" smtClean="0"/>
              <a:t>Final State (Solution)</a:t>
            </a: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smtClean="0"/>
              <a:t>solution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r>
              <a:rPr lang="en-US" dirty="0"/>
              <a:t>Sequential execution of operations from the initial state to </a:t>
            </a:r>
            <a:r>
              <a:rPr lang="en-US" dirty="0" smtClean="0"/>
              <a:t>the</a:t>
            </a:r>
            <a:r>
              <a:rPr lang="tr-TR" dirty="0" smtClean="0"/>
              <a:t> final</a:t>
            </a:r>
            <a:r>
              <a:rPr lang="en-US" dirty="0" smtClean="0"/>
              <a:t> </a:t>
            </a:r>
            <a:r>
              <a:rPr lang="en-US" dirty="0"/>
              <a:t>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8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smtClean="0"/>
              <a:t>Example: </a:t>
            </a:r>
            <a:r>
              <a:rPr lang="tr-TR" sz="2400" dirty="0"/>
              <a:t>8 </a:t>
            </a:r>
            <a:r>
              <a:rPr lang="tr-TR" sz="2400" dirty="0" smtClean="0"/>
              <a:t>puzzle</a:t>
            </a:r>
          </a:p>
          <a:p>
            <a:endParaRPr lang="tr-TR" sz="2400" dirty="0"/>
          </a:p>
          <a:p>
            <a:endParaRPr lang="tr-TR" sz="2400" dirty="0" smtClean="0"/>
          </a:p>
          <a:p>
            <a:endParaRPr lang="tr-TR" sz="2400" dirty="0"/>
          </a:p>
          <a:p>
            <a:endParaRPr lang="tr-TR" sz="2400" dirty="0" smtClean="0"/>
          </a:p>
          <a:p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r>
              <a:rPr lang="en-US" sz="2400" dirty="0" smtClean="0"/>
              <a:t>Successor </a:t>
            </a:r>
            <a:r>
              <a:rPr lang="en-US" sz="2400" dirty="0"/>
              <a:t>Function: The empty cell moves left, right, up or down.</a:t>
            </a:r>
          </a:p>
          <a:p>
            <a:pPr marL="0" indent="0">
              <a:buNone/>
            </a:pPr>
            <a:r>
              <a:rPr lang="en-US" sz="2400" dirty="0"/>
              <a:t>Cost: Each movement of the empty cell costs 1 unit.</a:t>
            </a:r>
            <a:endParaRPr lang="en-US" dirty="0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744033959"/>
              </p:ext>
            </p:extLst>
          </p:nvPr>
        </p:nvGraphicFramePr>
        <p:xfrm>
          <a:off x="1219200" y="2514600"/>
          <a:ext cx="2395440" cy="19076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59240"/>
                <a:gridCol w="837720"/>
                <a:gridCol w="798480"/>
              </a:tblGrid>
              <a:tr h="63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r-TR" sz="2800" strike="noStrike" spc="-1" dirty="0"/>
                        <a:t>8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r-TR" sz="2800" strike="noStrike" spc="-1" dirty="0"/>
                        <a:t>5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r-TR" sz="2800" strike="noStrike" spc="-1"/>
                        <a:t>2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/>
                </a:tc>
              </a:tr>
              <a:tr h="63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r-TR" sz="2800" strike="noStrike" spc="-1"/>
                        <a:t>6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r-TR" sz="2800" strike="noStrike" spc="-1"/>
                        <a:t>1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/>
                </a:tc>
              </a:tr>
              <a:tr h="63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r-TR" sz="2800" strike="noStrike" spc="-1"/>
                        <a:t>4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r-TR" sz="2800" strike="noStrike" spc="-1" dirty="0"/>
                        <a:t>7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r-TR" sz="2800" strike="noStrike" spc="-1" dirty="0"/>
                        <a:t>3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2503477665"/>
              </p:ext>
            </p:extLst>
          </p:nvPr>
        </p:nvGraphicFramePr>
        <p:xfrm>
          <a:off x="5257800" y="2514600"/>
          <a:ext cx="2395440" cy="19076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98480"/>
                <a:gridCol w="798480"/>
                <a:gridCol w="798480"/>
              </a:tblGrid>
              <a:tr h="63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r-TR" sz="2800" strike="noStrike" spc="-1"/>
                        <a:t>1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r-TR" sz="2800" strike="noStrike" spc="-1"/>
                        <a:t>2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/>
                </a:tc>
              </a:tr>
              <a:tr h="63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r-TR" sz="2800" strike="noStrike" spc="-1" dirty="0"/>
                        <a:t>3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r-TR" sz="2800" strike="noStrike" spc="-1"/>
                        <a:t>4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r-TR" sz="2800" strike="noStrike" spc="-1"/>
                        <a:t>5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/>
                </a:tc>
              </a:tr>
              <a:tr h="63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r-TR" sz="2800" strike="noStrike" spc="-1"/>
                        <a:t>6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r-TR" sz="2800" strike="noStrike" spc="-1"/>
                        <a:t>7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r-TR" sz="2800" strike="noStrike" spc="-1" dirty="0"/>
                        <a:t>8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ustomShape 5"/>
          <p:cNvSpPr/>
          <p:nvPr/>
        </p:nvSpPr>
        <p:spPr>
          <a:xfrm>
            <a:off x="1837486" y="4436280"/>
            <a:ext cx="1282957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tr-TR" spc="-1" dirty="0" smtClean="0">
                <a:solidFill>
                  <a:srgbClr val="000000"/>
                </a:solidFill>
                <a:latin typeface="Constantia (Body)"/>
              </a:rPr>
              <a:t>Initial state</a:t>
            </a:r>
            <a:endParaRPr lang="en-US" sz="1800" b="0" strike="noStrike" spc="-1" dirty="0">
              <a:latin typeface="Constantia (Body)"/>
            </a:endParaRPr>
          </a:p>
        </p:txBody>
      </p:sp>
      <p:sp>
        <p:nvSpPr>
          <p:cNvPr id="10" name="CustomShape 6"/>
          <p:cNvSpPr/>
          <p:nvPr/>
        </p:nvSpPr>
        <p:spPr>
          <a:xfrm>
            <a:off x="5638800" y="4419821"/>
            <a:ext cx="101429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r-TR" spc="-1" dirty="0" smtClean="0">
                <a:solidFill>
                  <a:srgbClr val="000000"/>
                </a:solidFill>
                <a:latin typeface="Constantia (Body)"/>
              </a:rPr>
              <a:t>Solution</a:t>
            </a:r>
            <a:endParaRPr lang="en-US" sz="1800" b="0" strike="noStrike" spc="-1" dirty="0">
              <a:latin typeface="Constantia (Body)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8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55850"/>
            <a:ext cx="727710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Example</a:t>
            </a:r>
            <a:r>
              <a:rPr lang="en-US" dirty="0" smtClean="0"/>
              <a:t>: </a:t>
            </a:r>
            <a:r>
              <a:rPr lang="en-US" dirty="0"/>
              <a:t>8 puzzle</a:t>
            </a:r>
          </a:p>
          <a:p>
            <a:endParaRPr lang="en-US" dirty="0"/>
          </a:p>
        </p:txBody>
      </p:sp>
      <p:sp>
        <p:nvSpPr>
          <p:cNvPr id="5" name="CustomShape 4"/>
          <p:cNvSpPr/>
          <p:nvPr/>
        </p:nvSpPr>
        <p:spPr>
          <a:xfrm>
            <a:off x="1108915" y="5073100"/>
            <a:ext cx="1263722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tr-TR" sz="1600" spc="-1" dirty="0" smtClean="0">
                <a:solidFill>
                  <a:srgbClr val="000000"/>
                </a:solidFill>
                <a:latin typeface="Trebuchet MS"/>
              </a:rPr>
              <a:t>Initial State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92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754245"/>
          </a:xfrm>
        </p:spPr>
        <p:txBody>
          <a:bodyPr>
            <a:normAutofit fontScale="85000" lnSpcReduction="20000"/>
          </a:bodyPr>
          <a:lstStyle/>
          <a:p>
            <a:r>
              <a:rPr lang="tr-TR" sz="2800" spc="-1" dirty="0" smtClean="0">
                <a:solidFill>
                  <a:srgbClr val="404040"/>
                </a:solidFill>
                <a:latin typeface="Constantia (Body)"/>
                <a:ea typeface="DejaVu Sans"/>
              </a:rPr>
              <a:t>Example:</a:t>
            </a:r>
          </a:p>
          <a:p>
            <a:endParaRPr lang="tr-TR" sz="2800" spc="-1" dirty="0">
              <a:solidFill>
                <a:srgbClr val="404040"/>
              </a:solidFill>
              <a:latin typeface="Constantia (Body)"/>
            </a:endParaRPr>
          </a:p>
          <a:p>
            <a:endParaRPr lang="tr-TR" sz="2800" spc="-1" dirty="0" smtClean="0">
              <a:solidFill>
                <a:srgbClr val="404040"/>
              </a:solidFill>
              <a:latin typeface="Constantia (Body)"/>
            </a:endParaRPr>
          </a:p>
          <a:p>
            <a:endParaRPr lang="tr-TR" sz="2800" spc="-1" dirty="0">
              <a:solidFill>
                <a:srgbClr val="404040"/>
              </a:solidFill>
              <a:latin typeface="Constantia (Body)"/>
            </a:endParaRPr>
          </a:p>
          <a:p>
            <a:pPr marL="0" indent="0">
              <a:buNone/>
            </a:pPr>
            <a:endParaRPr lang="tr-TR" sz="2800" spc="-1" dirty="0" smtClean="0">
              <a:latin typeface="Constantia (Body)"/>
            </a:endParaRPr>
          </a:p>
          <a:p>
            <a:pPr marL="0" indent="0">
              <a:buNone/>
            </a:pPr>
            <a:endParaRPr lang="tr-TR" sz="2800" spc="-1" dirty="0" smtClean="0">
              <a:latin typeface="Constantia (Body)"/>
            </a:endParaRPr>
          </a:p>
          <a:p>
            <a:pPr marL="0" indent="0">
              <a:buNone/>
            </a:pPr>
            <a:endParaRPr lang="tr-TR" sz="2800" spc="-1" dirty="0">
              <a:latin typeface="Constantia (Body)"/>
            </a:endParaRPr>
          </a:p>
          <a:p>
            <a:pPr marL="0" indent="0">
              <a:buNone/>
            </a:pPr>
            <a:r>
              <a:rPr lang="en-US" sz="2800" spc="-1" dirty="0" smtClean="0">
                <a:latin typeface="Constantia (Body)"/>
              </a:rPr>
              <a:t>Initial </a:t>
            </a:r>
            <a:r>
              <a:rPr lang="en-US" sz="2800" spc="-1" dirty="0">
                <a:latin typeface="Constantia (Body)"/>
              </a:rPr>
              <a:t>Condition: We are in city A</a:t>
            </a:r>
          </a:p>
          <a:p>
            <a:pPr marL="0" indent="0">
              <a:buNone/>
            </a:pPr>
            <a:r>
              <a:rPr lang="en-US" sz="2800" spc="-1" dirty="0">
                <a:latin typeface="Constantia (Body)"/>
              </a:rPr>
              <a:t>Objective Status: We want to be in the city G (Which cities we reach through)</a:t>
            </a:r>
          </a:p>
          <a:p>
            <a:pPr marL="0" indent="0">
              <a:buNone/>
            </a:pPr>
            <a:r>
              <a:rPr lang="en-US" sz="2800" spc="-1" dirty="0">
                <a:latin typeface="Constantia (Body)"/>
              </a:rPr>
              <a:t>Successor Function: Moving from a city to neighboring cities</a:t>
            </a:r>
          </a:p>
          <a:p>
            <a:pPr marL="0" indent="0">
              <a:buNone/>
            </a:pPr>
            <a:r>
              <a:rPr lang="en-US" sz="2800" spc="-1" dirty="0">
                <a:latin typeface="Constantia (Body)"/>
              </a:rPr>
              <a:t>Cost: Each route has different costs. (Time, Fuel Used, km)</a:t>
            </a:r>
            <a:endParaRPr lang="en-US" dirty="0">
              <a:latin typeface="Constantia (Body)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ALGORITHMS</a:t>
            </a:r>
          </a:p>
        </p:txBody>
      </p:sp>
      <p:grpSp>
        <p:nvGrpSpPr>
          <p:cNvPr id="27" name="Group 7"/>
          <p:cNvGrpSpPr/>
          <p:nvPr/>
        </p:nvGrpSpPr>
        <p:grpSpPr>
          <a:xfrm>
            <a:off x="959760" y="2434680"/>
            <a:ext cx="5024160" cy="2041200"/>
            <a:chOff x="959760" y="2434680"/>
            <a:chExt cx="5024160" cy="2041200"/>
          </a:xfrm>
        </p:grpSpPr>
        <p:sp>
          <p:nvSpPr>
            <p:cNvPr id="28" name="Line 8"/>
            <p:cNvSpPr/>
            <p:nvPr/>
          </p:nvSpPr>
          <p:spPr>
            <a:xfrm flipV="1">
              <a:off x="1845360" y="3688920"/>
              <a:ext cx="865800" cy="244080"/>
            </a:xfrm>
            <a:prstGeom prst="line">
              <a:avLst/>
            </a:prstGeom>
            <a:ln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9" name="Group 9"/>
            <p:cNvGrpSpPr/>
            <p:nvPr/>
          </p:nvGrpSpPr>
          <p:grpSpPr>
            <a:xfrm>
              <a:off x="959760" y="2434680"/>
              <a:ext cx="5024160" cy="2041200"/>
              <a:chOff x="959760" y="2434680"/>
              <a:chExt cx="5024160" cy="2041200"/>
            </a:xfrm>
          </p:grpSpPr>
          <p:sp>
            <p:nvSpPr>
              <p:cNvPr id="30" name="Line 10"/>
              <p:cNvSpPr/>
              <p:nvPr/>
            </p:nvSpPr>
            <p:spPr>
              <a:xfrm>
                <a:off x="4711680" y="3292200"/>
                <a:ext cx="930600" cy="31464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" name="Line 11"/>
              <p:cNvSpPr/>
              <p:nvPr/>
            </p:nvSpPr>
            <p:spPr>
              <a:xfrm flipV="1">
                <a:off x="4511160" y="3899520"/>
                <a:ext cx="1131120" cy="34092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" name="CustomShape 12"/>
              <p:cNvSpPr/>
              <p:nvPr/>
            </p:nvSpPr>
            <p:spPr>
              <a:xfrm>
                <a:off x="959760" y="2641680"/>
                <a:ext cx="400320" cy="41292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000000"/>
                    </a:solidFill>
                    <a:latin typeface="Trebuchet MS"/>
                    <a:ea typeface="DejaVu Sans"/>
                  </a:rPr>
                  <a:t>A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33" name="CustomShape 13"/>
              <p:cNvSpPr/>
              <p:nvPr/>
            </p:nvSpPr>
            <p:spPr>
              <a:xfrm>
                <a:off x="5583600" y="3575520"/>
                <a:ext cx="400320" cy="41292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 dirty="0">
                    <a:solidFill>
                      <a:srgbClr val="FFFFFF"/>
                    </a:solidFill>
                    <a:latin typeface="Trebuchet MS"/>
                    <a:ea typeface="DejaVu Sans"/>
                  </a:rPr>
                  <a:t>H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34" name="CustomShape 14"/>
              <p:cNvSpPr/>
              <p:nvPr/>
            </p:nvSpPr>
            <p:spPr>
              <a:xfrm>
                <a:off x="5353920" y="2434680"/>
                <a:ext cx="400320" cy="41292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G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35" name="CustomShape 15"/>
              <p:cNvSpPr/>
              <p:nvPr/>
            </p:nvSpPr>
            <p:spPr>
              <a:xfrm>
                <a:off x="1503000" y="3901680"/>
                <a:ext cx="400320" cy="41292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B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36" name="CustomShape 16"/>
              <p:cNvSpPr/>
              <p:nvPr/>
            </p:nvSpPr>
            <p:spPr>
              <a:xfrm>
                <a:off x="4109760" y="4062960"/>
                <a:ext cx="400320" cy="41292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F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37" name="CustomShape 17"/>
              <p:cNvSpPr/>
              <p:nvPr/>
            </p:nvSpPr>
            <p:spPr>
              <a:xfrm>
                <a:off x="2812680" y="2656440"/>
                <a:ext cx="400320" cy="41292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C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38" name="CustomShape 18"/>
              <p:cNvSpPr/>
              <p:nvPr/>
            </p:nvSpPr>
            <p:spPr>
              <a:xfrm>
                <a:off x="4310280" y="3114720"/>
                <a:ext cx="400320" cy="41292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E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39" name="CustomShape 19"/>
              <p:cNvSpPr/>
              <p:nvPr/>
            </p:nvSpPr>
            <p:spPr>
              <a:xfrm>
                <a:off x="2711520" y="3511080"/>
                <a:ext cx="400320" cy="41292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D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40" name="Line 20"/>
              <p:cNvSpPr/>
              <p:nvPr/>
            </p:nvSpPr>
            <p:spPr>
              <a:xfrm>
                <a:off x="1302120" y="2994480"/>
                <a:ext cx="259560" cy="96732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" name="Line 21"/>
              <p:cNvSpPr/>
              <p:nvPr/>
            </p:nvSpPr>
            <p:spPr>
              <a:xfrm>
                <a:off x="1302120" y="2701800"/>
                <a:ext cx="1510560" cy="16092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" name="Line 22"/>
              <p:cNvSpPr/>
              <p:nvPr/>
            </p:nvSpPr>
            <p:spPr>
              <a:xfrm>
                <a:off x="1361160" y="2847960"/>
                <a:ext cx="1408680" cy="72288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" name="Line 23"/>
              <p:cNvSpPr/>
              <p:nvPr/>
            </p:nvSpPr>
            <p:spPr>
              <a:xfrm flipV="1">
                <a:off x="3112560" y="3321360"/>
                <a:ext cx="1197720" cy="3960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" name="Line 24"/>
              <p:cNvSpPr/>
              <p:nvPr/>
            </p:nvSpPr>
            <p:spPr>
              <a:xfrm>
                <a:off x="3053880" y="3863520"/>
                <a:ext cx="1055520" cy="40572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" name="Line 25"/>
              <p:cNvSpPr/>
              <p:nvPr/>
            </p:nvSpPr>
            <p:spPr>
              <a:xfrm>
                <a:off x="3214080" y="2847960"/>
                <a:ext cx="1154880" cy="32688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" name="Line 26"/>
              <p:cNvSpPr/>
              <p:nvPr/>
            </p:nvSpPr>
            <p:spPr>
              <a:xfrm flipV="1">
                <a:off x="4653000" y="2787480"/>
                <a:ext cx="759600" cy="3873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Line 27"/>
              <p:cNvSpPr/>
              <p:nvPr/>
            </p:nvSpPr>
            <p:spPr>
              <a:xfrm>
                <a:off x="3155400" y="3009240"/>
                <a:ext cx="1013040" cy="111384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" name="Line 28"/>
              <p:cNvSpPr/>
              <p:nvPr/>
            </p:nvSpPr>
            <p:spPr>
              <a:xfrm>
                <a:off x="1845360" y="4254480"/>
                <a:ext cx="2323080" cy="16128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" name="Line 29"/>
              <p:cNvSpPr/>
              <p:nvPr/>
            </p:nvSpPr>
            <p:spPr>
              <a:xfrm flipV="1">
                <a:off x="4452120" y="2847960"/>
                <a:ext cx="1102320" cy="127512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3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spc="-1" dirty="0" smtClean="0">
                <a:solidFill>
                  <a:srgbClr val="404040"/>
                </a:solidFill>
                <a:latin typeface="Trebuchet MS"/>
                <a:ea typeface="DejaVu Sans"/>
              </a:rPr>
              <a:t>Example:</a:t>
            </a:r>
            <a:endParaRPr lang="en-US" sz="2800" spc="-1" dirty="0">
              <a:latin typeface="Arial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7" name="Group 3"/>
          <p:cNvGrpSpPr/>
          <p:nvPr/>
        </p:nvGrpSpPr>
        <p:grpSpPr>
          <a:xfrm>
            <a:off x="45795" y="2679840"/>
            <a:ext cx="3534120" cy="1576080"/>
            <a:chOff x="959760" y="2434680"/>
            <a:chExt cx="3534120" cy="1576080"/>
          </a:xfrm>
        </p:grpSpPr>
        <p:sp>
          <p:nvSpPr>
            <p:cNvPr id="28" name="Line 4"/>
            <p:cNvSpPr/>
            <p:nvPr/>
          </p:nvSpPr>
          <p:spPr>
            <a:xfrm flipV="1">
              <a:off x="1582920" y="3402720"/>
              <a:ext cx="609120" cy="188640"/>
            </a:xfrm>
            <a:prstGeom prst="line">
              <a:avLst/>
            </a:prstGeom>
            <a:ln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9" name="Group 5"/>
            <p:cNvGrpSpPr/>
            <p:nvPr/>
          </p:nvGrpSpPr>
          <p:grpSpPr>
            <a:xfrm>
              <a:off x="959760" y="2434680"/>
              <a:ext cx="3534120" cy="1576080"/>
              <a:chOff x="959760" y="2434680"/>
              <a:chExt cx="3534120" cy="1576080"/>
            </a:xfrm>
          </p:grpSpPr>
          <p:sp>
            <p:nvSpPr>
              <p:cNvPr id="30" name="Line 6"/>
              <p:cNvSpPr/>
              <p:nvPr/>
            </p:nvSpPr>
            <p:spPr>
              <a:xfrm>
                <a:off x="3599280" y="3096720"/>
                <a:ext cx="654480" cy="2430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" name="Line 7"/>
              <p:cNvSpPr/>
              <p:nvPr/>
            </p:nvSpPr>
            <p:spPr>
              <a:xfrm flipV="1">
                <a:off x="3458160" y="3565440"/>
                <a:ext cx="795600" cy="26352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" name="CustomShape 8"/>
              <p:cNvSpPr/>
              <p:nvPr/>
            </p:nvSpPr>
            <p:spPr>
              <a:xfrm>
                <a:off x="959760" y="259452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000000"/>
                    </a:solidFill>
                    <a:latin typeface="Trebuchet MS"/>
                    <a:ea typeface="DejaVu Sans"/>
                  </a:rPr>
                  <a:t>A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33" name="CustomShape 9"/>
              <p:cNvSpPr/>
              <p:nvPr/>
            </p:nvSpPr>
            <p:spPr>
              <a:xfrm>
                <a:off x="4212720" y="331560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H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34" name="CustomShape 10"/>
              <p:cNvSpPr/>
              <p:nvPr/>
            </p:nvSpPr>
            <p:spPr>
              <a:xfrm>
                <a:off x="4051080" y="243468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G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35" name="CustomShape 11"/>
              <p:cNvSpPr/>
              <p:nvPr/>
            </p:nvSpPr>
            <p:spPr>
              <a:xfrm>
                <a:off x="1342080" y="356760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B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36" name="CustomShape 12"/>
              <p:cNvSpPr/>
              <p:nvPr/>
            </p:nvSpPr>
            <p:spPr>
              <a:xfrm>
                <a:off x="3175920" y="369216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F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37" name="CustomShape 13"/>
              <p:cNvSpPr/>
              <p:nvPr/>
            </p:nvSpPr>
            <p:spPr>
              <a:xfrm>
                <a:off x="2263320" y="260604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C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38" name="CustomShape 14"/>
              <p:cNvSpPr/>
              <p:nvPr/>
            </p:nvSpPr>
            <p:spPr>
              <a:xfrm>
                <a:off x="3317040" y="295992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E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39" name="CustomShape 15"/>
              <p:cNvSpPr/>
              <p:nvPr/>
            </p:nvSpPr>
            <p:spPr>
              <a:xfrm>
                <a:off x="2192040" y="326592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D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40" name="Line 16"/>
              <p:cNvSpPr/>
              <p:nvPr/>
            </p:nvSpPr>
            <p:spPr>
              <a:xfrm>
                <a:off x="1200600" y="2866680"/>
                <a:ext cx="182520" cy="7470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" name="Line 17"/>
              <p:cNvSpPr/>
              <p:nvPr/>
            </p:nvSpPr>
            <p:spPr>
              <a:xfrm>
                <a:off x="1200600" y="2640600"/>
                <a:ext cx="1062720" cy="1245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" name="Line 18"/>
              <p:cNvSpPr/>
              <p:nvPr/>
            </p:nvSpPr>
            <p:spPr>
              <a:xfrm>
                <a:off x="1242000" y="2753640"/>
                <a:ext cx="991080" cy="5583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" name="Line 19"/>
              <p:cNvSpPr/>
              <p:nvPr/>
            </p:nvSpPr>
            <p:spPr>
              <a:xfrm flipV="1">
                <a:off x="2474280" y="3119040"/>
                <a:ext cx="842400" cy="3060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" name="Line 20"/>
              <p:cNvSpPr/>
              <p:nvPr/>
            </p:nvSpPr>
            <p:spPr>
              <a:xfrm>
                <a:off x="2432880" y="3538080"/>
                <a:ext cx="742680" cy="3132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" name="Line 21"/>
              <p:cNvSpPr/>
              <p:nvPr/>
            </p:nvSpPr>
            <p:spPr>
              <a:xfrm>
                <a:off x="2545560" y="2753640"/>
                <a:ext cx="812520" cy="25272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" name="Line 22"/>
              <p:cNvSpPr/>
              <p:nvPr/>
            </p:nvSpPr>
            <p:spPr>
              <a:xfrm flipV="1">
                <a:off x="3557880" y="2706840"/>
                <a:ext cx="534240" cy="29952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Line 23"/>
              <p:cNvSpPr/>
              <p:nvPr/>
            </p:nvSpPr>
            <p:spPr>
              <a:xfrm>
                <a:off x="2504160" y="2878200"/>
                <a:ext cx="712800" cy="86004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" name="Line 24"/>
              <p:cNvSpPr/>
              <p:nvPr/>
            </p:nvSpPr>
            <p:spPr>
              <a:xfrm>
                <a:off x="1582920" y="3839760"/>
                <a:ext cx="1634040" cy="1245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" name="Line 25"/>
              <p:cNvSpPr/>
              <p:nvPr/>
            </p:nvSpPr>
            <p:spPr>
              <a:xfrm flipV="1">
                <a:off x="3416760" y="2753640"/>
                <a:ext cx="775440" cy="9846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50" name="Group 28"/>
          <p:cNvGrpSpPr/>
          <p:nvPr/>
        </p:nvGrpSpPr>
        <p:grpSpPr>
          <a:xfrm>
            <a:off x="2149937" y="2813212"/>
            <a:ext cx="6948283" cy="3657427"/>
            <a:chOff x="4341240" y="1321920"/>
            <a:chExt cx="7643880" cy="3886560"/>
          </a:xfrm>
        </p:grpSpPr>
        <p:sp>
          <p:nvSpPr>
            <p:cNvPr id="51" name="Line 29"/>
            <p:cNvSpPr/>
            <p:nvPr/>
          </p:nvSpPr>
          <p:spPr>
            <a:xfrm>
              <a:off x="8337960" y="1728360"/>
              <a:ext cx="567720" cy="1044000"/>
            </a:xfrm>
            <a:prstGeom prst="line">
              <a:avLst/>
            </a:prstGeom>
            <a:ln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2" name="Group 30"/>
            <p:cNvGrpSpPr/>
            <p:nvPr/>
          </p:nvGrpSpPr>
          <p:grpSpPr>
            <a:xfrm>
              <a:off x="4341240" y="1321920"/>
              <a:ext cx="7643880" cy="3886560"/>
              <a:chOff x="4341240" y="1321920"/>
              <a:chExt cx="7643880" cy="3886560"/>
            </a:xfrm>
          </p:grpSpPr>
          <p:sp>
            <p:nvSpPr>
              <p:cNvPr id="53" name="CustomShape 31"/>
              <p:cNvSpPr/>
              <p:nvPr/>
            </p:nvSpPr>
            <p:spPr>
              <a:xfrm>
                <a:off x="7095960" y="3876840"/>
                <a:ext cx="383760" cy="40572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F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54" name="CustomShape 32"/>
              <p:cNvSpPr/>
              <p:nvPr/>
            </p:nvSpPr>
            <p:spPr>
              <a:xfrm>
                <a:off x="9916920" y="3837960"/>
                <a:ext cx="423000" cy="40572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F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grpSp>
            <p:nvGrpSpPr>
              <p:cNvPr id="55" name="Group 33"/>
              <p:cNvGrpSpPr/>
              <p:nvPr/>
            </p:nvGrpSpPr>
            <p:grpSpPr>
              <a:xfrm>
                <a:off x="4341240" y="1321920"/>
                <a:ext cx="7643880" cy="3886560"/>
                <a:chOff x="4341240" y="1321920"/>
                <a:chExt cx="7643880" cy="3886560"/>
              </a:xfrm>
            </p:grpSpPr>
            <p:sp>
              <p:nvSpPr>
                <p:cNvPr id="56" name="CustomShape 34"/>
                <p:cNvSpPr/>
                <p:nvPr/>
              </p:nvSpPr>
              <p:spPr>
                <a:xfrm>
                  <a:off x="8145720" y="132192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57" name="CustomShape 35"/>
                <p:cNvSpPr/>
                <p:nvPr/>
              </p:nvSpPr>
              <p:spPr>
                <a:xfrm>
                  <a:off x="6223320" y="285228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B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58" name="CustomShape 36"/>
                <p:cNvSpPr/>
                <p:nvPr/>
              </p:nvSpPr>
              <p:spPr>
                <a:xfrm>
                  <a:off x="8713440" y="277272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59" name="CustomShape 37"/>
                <p:cNvSpPr/>
                <p:nvPr/>
              </p:nvSpPr>
              <p:spPr>
                <a:xfrm>
                  <a:off x="10956240" y="281016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C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0" name="CustomShape 38"/>
                <p:cNvSpPr/>
                <p:nvPr/>
              </p:nvSpPr>
              <p:spPr>
                <a:xfrm>
                  <a:off x="5254560" y="390240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1" name="CustomShape 39"/>
                <p:cNvSpPr/>
                <p:nvPr/>
              </p:nvSpPr>
              <p:spPr>
                <a:xfrm>
                  <a:off x="6166800" y="387864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2" name="CustomShape 40"/>
                <p:cNvSpPr/>
                <p:nvPr/>
              </p:nvSpPr>
              <p:spPr>
                <a:xfrm>
                  <a:off x="8032680" y="384588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3" name="CustomShape 41"/>
                <p:cNvSpPr/>
                <p:nvPr/>
              </p:nvSpPr>
              <p:spPr>
                <a:xfrm>
                  <a:off x="9327600" y="385416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E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4" name="CustomShape 42"/>
                <p:cNvSpPr/>
                <p:nvPr/>
              </p:nvSpPr>
              <p:spPr>
                <a:xfrm>
                  <a:off x="8699040" y="384588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B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5" name="CustomShape 43"/>
                <p:cNvSpPr/>
                <p:nvPr/>
              </p:nvSpPr>
              <p:spPr>
                <a:xfrm>
                  <a:off x="10546560" y="378576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6" name="CustomShape 44"/>
                <p:cNvSpPr/>
                <p:nvPr/>
              </p:nvSpPr>
              <p:spPr>
                <a:xfrm>
                  <a:off x="11079000" y="379908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E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7" name="CustomShape 45"/>
                <p:cNvSpPr/>
                <p:nvPr/>
              </p:nvSpPr>
              <p:spPr>
                <a:xfrm>
                  <a:off x="11601360" y="378576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F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8" name="CustomShape 46"/>
                <p:cNvSpPr/>
                <p:nvPr/>
              </p:nvSpPr>
              <p:spPr>
                <a:xfrm>
                  <a:off x="4341240" y="479772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B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9" name="CustomShape 47"/>
                <p:cNvSpPr/>
                <p:nvPr/>
              </p:nvSpPr>
              <p:spPr>
                <a:xfrm>
                  <a:off x="4965840" y="479772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70" name="CustomShape 48"/>
                <p:cNvSpPr/>
                <p:nvPr/>
              </p:nvSpPr>
              <p:spPr>
                <a:xfrm>
                  <a:off x="5556960" y="480276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C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71" name="Line 49"/>
                <p:cNvSpPr/>
                <p:nvPr/>
              </p:nvSpPr>
              <p:spPr>
                <a:xfrm flipH="1">
                  <a:off x="6551640" y="1668960"/>
                  <a:ext cx="1650240" cy="1242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2" name="Line 50"/>
                <p:cNvSpPr/>
                <p:nvPr/>
              </p:nvSpPr>
              <p:spPr>
                <a:xfrm>
                  <a:off x="8526960" y="1550160"/>
                  <a:ext cx="2485080" cy="13190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" name="Line 51"/>
                <p:cNvSpPr/>
                <p:nvPr/>
              </p:nvSpPr>
              <p:spPr>
                <a:xfrm flipH="1">
                  <a:off x="5582880" y="3198960"/>
                  <a:ext cx="696600" cy="7624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4" name="Line 52"/>
                <p:cNvSpPr/>
                <p:nvPr/>
              </p:nvSpPr>
              <p:spPr>
                <a:xfrm flipH="1">
                  <a:off x="6359040" y="3258360"/>
                  <a:ext cx="56520" cy="619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5" name="Line 53"/>
                <p:cNvSpPr/>
                <p:nvPr/>
              </p:nvSpPr>
              <p:spPr>
                <a:xfrm>
                  <a:off x="6551640" y="3198960"/>
                  <a:ext cx="600480" cy="7369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" name="Line 54"/>
                <p:cNvSpPr/>
                <p:nvPr/>
              </p:nvSpPr>
              <p:spPr>
                <a:xfrm flipH="1">
                  <a:off x="8224560" y="3119400"/>
                  <a:ext cx="544680" cy="7261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7" name="Line 55"/>
                <p:cNvSpPr/>
                <p:nvPr/>
              </p:nvSpPr>
              <p:spPr>
                <a:xfrm flipH="1">
                  <a:off x="8890920" y="3179160"/>
                  <a:ext cx="14400" cy="666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8" name="Line 56"/>
                <p:cNvSpPr/>
                <p:nvPr/>
              </p:nvSpPr>
              <p:spPr>
                <a:xfrm>
                  <a:off x="9041400" y="3119400"/>
                  <a:ext cx="478080" cy="7344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9" name="Line 57"/>
                <p:cNvSpPr/>
                <p:nvPr/>
              </p:nvSpPr>
              <p:spPr>
                <a:xfrm>
                  <a:off x="9097920" y="2975760"/>
                  <a:ext cx="1030320" cy="8618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0" name="Line 58"/>
                <p:cNvSpPr/>
                <p:nvPr/>
              </p:nvSpPr>
              <p:spPr>
                <a:xfrm flipH="1">
                  <a:off x="4669560" y="4105440"/>
                  <a:ext cx="584640" cy="7513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1" name="Line 59"/>
                <p:cNvSpPr/>
                <p:nvPr/>
              </p:nvSpPr>
              <p:spPr>
                <a:xfrm flipH="1">
                  <a:off x="5158440" y="4249440"/>
                  <a:ext cx="152280" cy="547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2" name="Line 60"/>
                <p:cNvSpPr/>
                <p:nvPr/>
              </p:nvSpPr>
              <p:spPr>
                <a:xfrm>
                  <a:off x="5582880" y="4249440"/>
                  <a:ext cx="166680" cy="5526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3" name="Line 61"/>
                <p:cNvSpPr/>
                <p:nvPr/>
              </p:nvSpPr>
              <p:spPr>
                <a:xfrm flipH="1">
                  <a:off x="6105960" y="4225320"/>
                  <a:ext cx="117000" cy="2736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4" name="Line 62"/>
                <p:cNvSpPr/>
                <p:nvPr/>
              </p:nvSpPr>
              <p:spPr>
                <a:xfrm flipH="1">
                  <a:off x="6342120" y="4284720"/>
                  <a:ext cx="16920" cy="2383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5" name="Line 63"/>
                <p:cNvSpPr/>
                <p:nvPr/>
              </p:nvSpPr>
              <p:spPr>
                <a:xfrm>
                  <a:off x="6495120" y="4225320"/>
                  <a:ext cx="56520" cy="3297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6" name="Line 64"/>
                <p:cNvSpPr/>
                <p:nvPr/>
              </p:nvSpPr>
              <p:spPr>
                <a:xfrm>
                  <a:off x="6551640" y="4081320"/>
                  <a:ext cx="207360" cy="322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7" name="Line 65"/>
                <p:cNvSpPr/>
                <p:nvPr/>
              </p:nvSpPr>
              <p:spPr>
                <a:xfrm flipH="1">
                  <a:off x="6851520" y="4079520"/>
                  <a:ext cx="244080" cy="1954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8" name="Line 66"/>
                <p:cNvSpPr/>
                <p:nvPr/>
              </p:nvSpPr>
              <p:spPr>
                <a:xfrm flipH="1">
                  <a:off x="7063200" y="4223520"/>
                  <a:ext cx="88560" cy="2574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9" name="Line 67"/>
                <p:cNvSpPr/>
                <p:nvPr/>
              </p:nvSpPr>
              <p:spPr>
                <a:xfrm>
                  <a:off x="7288200" y="4282920"/>
                  <a:ext cx="0" cy="1980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0" name="Line 68"/>
                <p:cNvSpPr/>
                <p:nvPr/>
              </p:nvSpPr>
              <p:spPr>
                <a:xfrm>
                  <a:off x="7424640" y="4223520"/>
                  <a:ext cx="123480" cy="2574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1" name="Line 69"/>
                <p:cNvSpPr/>
                <p:nvPr/>
              </p:nvSpPr>
              <p:spPr>
                <a:xfrm>
                  <a:off x="7480800" y="4079520"/>
                  <a:ext cx="243720" cy="1260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2" name="Line 70"/>
                <p:cNvSpPr/>
                <p:nvPr/>
              </p:nvSpPr>
              <p:spPr>
                <a:xfrm flipH="1">
                  <a:off x="8201880" y="4252320"/>
                  <a:ext cx="23040" cy="2286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3" name="Line 71"/>
                <p:cNvSpPr/>
                <p:nvPr/>
              </p:nvSpPr>
              <p:spPr>
                <a:xfrm flipH="1">
                  <a:off x="7921440" y="4192560"/>
                  <a:ext cx="167400" cy="189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4" name="Line 72"/>
                <p:cNvSpPr/>
                <p:nvPr/>
              </p:nvSpPr>
              <p:spPr>
                <a:xfrm>
                  <a:off x="8361000" y="4192560"/>
                  <a:ext cx="100800" cy="288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5" name="Line 73"/>
                <p:cNvSpPr/>
                <p:nvPr/>
              </p:nvSpPr>
              <p:spPr>
                <a:xfrm flipH="1">
                  <a:off x="8621640" y="4192560"/>
                  <a:ext cx="133200" cy="306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6" name="Line 74"/>
                <p:cNvSpPr/>
                <p:nvPr/>
              </p:nvSpPr>
              <p:spPr>
                <a:xfrm flipH="1">
                  <a:off x="8878680" y="4252320"/>
                  <a:ext cx="12240" cy="2707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7" name="Line 75"/>
                <p:cNvSpPr/>
                <p:nvPr/>
              </p:nvSpPr>
              <p:spPr>
                <a:xfrm>
                  <a:off x="9027000" y="4192560"/>
                  <a:ext cx="70920" cy="288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8" name="Line 76"/>
                <p:cNvSpPr/>
                <p:nvPr/>
              </p:nvSpPr>
              <p:spPr>
                <a:xfrm>
                  <a:off x="9978480" y="4185000"/>
                  <a:ext cx="61560" cy="1933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9" name="Line 77"/>
                <p:cNvSpPr/>
                <p:nvPr/>
              </p:nvSpPr>
              <p:spPr>
                <a:xfrm>
                  <a:off x="10128240" y="4244400"/>
                  <a:ext cx="104040" cy="1962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0" name="Line 78"/>
                <p:cNvSpPr/>
                <p:nvPr/>
              </p:nvSpPr>
              <p:spPr>
                <a:xfrm>
                  <a:off x="10278360" y="4185000"/>
                  <a:ext cx="105480" cy="1519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1" name="Line 79"/>
                <p:cNvSpPr/>
                <p:nvPr/>
              </p:nvSpPr>
              <p:spPr>
                <a:xfrm>
                  <a:off x="10340280" y="4051440"/>
                  <a:ext cx="105480" cy="1490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2" name="Line 80"/>
                <p:cNvSpPr/>
                <p:nvPr/>
              </p:nvSpPr>
              <p:spPr>
                <a:xfrm>
                  <a:off x="10874520" y="4132440"/>
                  <a:ext cx="56520" cy="2134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3" name="Line 81"/>
                <p:cNvSpPr/>
                <p:nvPr/>
              </p:nvSpPr>
              <p:spPr>
                <a:xfrm flipH="1">
                  <a:off x="10738440" y="3156840"/>
                  <a:ext cx="273600" cy="628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4" name="Line 82"/>
                <p:cNvSpPr/>
                <p:nvPr/>
              </p:nvSpPr>
              <p:spPr>
                <a:xfrm>
                  <a:off x="11134800" y="3224160"/>
                  <a:ext cx="136440" cy="574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5" name="Line 83"/>
                <p:cNvSpPr/>
                <p:nvPr/>
              </p:nvSpPr>
              <p:spPr>
                <a:xfrm>
                  <a:off x="11284200" y="3156840"/>
                  <a:ext cx="509040" cy="628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CustomShape 84"/>
                <p:cNvSpPr/>
                <p:nvPr/>
              </p:nvSpPr>
              <p:spPr>
                <a:xfrm>
                  <a:off x="8713440" y="478152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C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07" name="CustomShape 85"/>
                <p:cNvSpPr/>
                <p:nvPr/>
              </p:nvSpPr>
              <p:spPr>
                <a:xfrm>
                  <a:off x="9228600" y="479700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G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08" name="CustomShape 86"/>
                <p:cNvSpPr/>
                <p:nvPr/>
              </p:nvSpPr>
              <p:spPr>
                <a:xfrm>
                  <a:off x="9717840" y="477504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09" name="CustomShape 87"/>
                <p:cNvSpPr/>
                <p:nvPr/>
              </p:nvSpPr>
              <p:spPr>
                <a:xfrm>
                  <a:off x="10202400" y="477504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H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10" name="Line 88"/>
                <p:cNvSpPr/>
                <p:nvPr/>
              </p:nvSpPr>
              <p:spPr>
                <a:xfrm flipH="1">
                  <a:off x="8905320" y="4201200"/>
                  <a:ext cx="478080" cy="5796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1" name="Line 89"/>
                <p:cNvSpPr/>
                <p:nvPr/>
              </p:nvSpPr>
              <p:spPr>
                <a:xfrm flipH="1">
                  <a:off x="9420480" y="4260600"/>
                  <a:ext cx="99000" cy="5356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2" name="Line 90"/>
                <p:cNvSpPr/>
                <p:nvPr/>
              </p:nvSpPr>
              <p:spPr>
                <a:xfrm>
                  <a:off x="9655560" y="4201200"/>
                  <a:ext cx="254520" cy="5734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3" name="Line 91"/>
                <p:cNvSpPr/>
                <p:nvPr/>
              </p:nvSpPr>
              <p:spPr>
                <a:xfrm>
                  <a:off x="9712080" y="4057200"/>
                  <a:ext cx="546120" cy="7768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4" name="Line 92"/>
                <p:cNvSpPr/>
                <p:nvPr/>
              </p:nvSpPr>
              <p:spPr>
                <a:xfrm>
                  <a:off x="10278360" y="3897360"/>
                  <a:ext cx="133920" cy="640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</p:grpSp>
      <p:sp>
        <p:nvSpPr>
          <p:cNvPr id="115" name="Slide Number Placeholder 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7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 First </a:t>
            </a:r>
            <a:r>
              <a:rPr lang="en-US" dirty="0" smtClean="0"/>
              <a:t>Search</a:t>
            </a:r>
            <a:endParaRPr lang="tr-TR" dirty="0" smtClean="0"/>
          </a:p>
          <a:p>
            <a:r>
              <a:rPr lang="en-US" dirty="0" smtClean="0"/>
              <a:t>Uniform </a:t>
            </a:r>
            <a:r>
              <a:rPr lang="en-US" dirty="0"/>
              <a:t>Cost </a:t>
            </a:r>
            <a:r>
              <a:rPr lang="en-US" dirty="0" smtClean="0"/>
              <a:t>Search</a:t>
            </a:r>
            <a:endParaRPr lang="tr-TR" dirty="0"/>
          </a:p>
          <a:p>
            <a:r>
              <a:rPr lang="en-US" dirty="0" smtClean="0"/>
              <a:t>Depth </a:t>
            </a:r>
            <a:r>
              <a:rPr lang="en-US" dirty="0"/>
              <a:t>First </a:t>
            </a:r>
            <a:r>
              <a:rPr lang="en-US" dirty="0" smtClean="0"/>
              <a:t>Search</a:t>
            </a:r>
            <a:endParaRPr lang="en-US" dirty="0"/>
          </a:p>
          <a:p>
            <a:r>
              <a:rPr lang="en-US" dirty="0"/>
              <a:t>Depth Limited </a:t>
            </a:r>
            <a:r>
              <a:rPr lang="en-US" dirty="0" smtClean="0"/>
              <a:t>Search</a:t>
            </a:r>
            <a:endParaRPr lang="tr-TR" dirty="0" smtClean="0"/>
          </a:p>
          <a:p>
            <a:r>
              <a:rPr lang="en-US" dirty="0" smtClean="0"/>
              <a:t>Iterative </a:t>
            </a:r>
            <a:r>
              <a:rPr lang="en-US" dirty="0"/>
              <a:t>Deeping </a:t>
            </a:r>
            <a:r>
              <a:rPr lang="en-US" dirty="0" smtClean="0"/>
              <a:t>Search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4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pc="-1" dirty="0" smtClean="0">
                <a:solidFill>
                  <a:srgbClr val="000000"/>
                </a:solidFill>
                <a:latin typeface="Constantia (Body)"/>
              </a:rPr>
              <a:t>Breadth </a:t>
            </a:r>
            <a:r>
              <a:rPr lang="tr-TR" spc="-1" dirty="0">
                <a:solidFill>
                  <a:srgbClr val="000000"/>
                </a:solidFill>
                <a:latin typeface="Constantia (Body)"/>
              </a:rPr>
              <a:t>First </a:t>
            </a:r>
            <a:r>
              <a:rPr lang="tr-TR" spc="-1" dirty="0" smtClean="0">
                <a:solidFill>
                  <a:srgbClr val="000000"/>
                </a:solidFill>
                <a:latin typeface="Constantia (Body)"/>
              </a:rPr>
              <a:t>Search</a:t>
            </a:r>
            <a:endParaRPr lang="en-US" sz="2800" spc="-1" dirty="0">
              <a:latin typeface="Constantia (Body)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7" name="Group 67"/>
          <p:cNvGrpSpPr/>
          <p:nvPr/>
        </p:nvGrpSpPr>
        <p:grpSpPr>
          <a:xfrm>
            <a:off x="275880" y="3071520"/>
            <a:ext cx="3534120" cy="1576080"/>
            <a:chOff x="959760" y="2434680"/>
            <a:chExt cx="3534120" cy="1576080"/>
          </a:xfrm>
        </p:grpSpPr>
        <p:sp>
          <p:nvSpPr>
            <p:cNvPr id="68" name="Line 68"/>
            <p:cNvSpPr/>
            <p:nvPr/>
          </p:nvSpPr>
          <p:spPr>
            <a:xfrm flipV="1">
              <a:off x="1582920" y="3402720"/>
              <a:ext cx="609120" cy="188640"/>
            </a:xfrm>
            <a:prstGeom prst="line">
              <a:avLst/>
            </a:prstGeom>
            <a:ln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9" name="Group 69"/>
            <p:cNvGrpSpPr/>
            <p:nvPr/>
          </p:nvGrpSpPr>
          <p:grpSpPr>
            <a:xfrm>
              <a:off x="959760" y="2434680"/>
              <a:ext cx="3534120" cy="1576080"/>
              <a:chOff x="959760" y="2434680"/>
              <a:chExt cx="3534120" cy="1576080"/>
            </a:xfrm>
          </p:grpSpPr>
          <p:sp>
            <p:nvSpPr>
              <p:cNvPr id="70" name="Line 70"/>
              <p:cNvSpPr/>
              <p:nvPr/>
            </p:nvSpPr>
            <p:spPr>
              <a:xfrm>
                <a:off x="3599280" y="3096720"/>
                <a:ext cx="654480" cy="2430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Line 71"/>
              <p:cNvSpPr/>
              <p:nvPr/>
            </p:nvSpPr>
            <p:spPr>
              <a:xfrm flipV="1">
                <a:off x="3458160" y="3565440"/>
                <a:ext cx="795600" cy="26352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CustomShape 72"/>
              <p:cNvSpPr/>
              <p:nvPr/>
            </p:nvSpPr>
            <p:spPr>
              <a:xfrm>
                <a:off x="959760" y="259452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000000"/>
                    </a:solidFill>
                    <a:latin typeface="Trebuchet MS"/>
                    <a:ea typeface="DejaVu Sans"/>
                  </a:rPr>
                  <a:t>A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3" name="CustomShape 73"/>
              <p:cNvSpPr/>
              <p:nvPr/>
            </p:nvSpPr>
            <p:spPr>
              <a:xfrm>
                <a:off x="4212720" y="331560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H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4" name="CustomShape 74"/>
              <p:cNvSpPr/>
              <p:nvPr/>
            </p:nvSpPr>
            <p:spPr>
              <a:xfrm>
                <a:off x="4051080" y="243468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G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5" name="CustomShape 75"/>
              <p:cNvSpPr/>
              <p:nvPr/>
            </p:nvSpPr>
            <p:spPr>
              <a:xfrm>
                <a:off x="1342080" y="356760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B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6" name="CustomShape 76"/>
              <p:cNvSpPr/>
              <p:nvPr/>
            </p:nvSpPr>
            <p:spPr>
              <a:xfrm>
                <a:off x="3175920" y="369216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F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7" name="CustomShape 77"/>
              <p:cNvSpPr/>
              <p:nvPr/>
            </p:nvSpPr>
            <p:spPr>
              <a:xfrm>
                <a:off x="2263320" y="260604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C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8" name="CustomShape 78"/>
              <p:cNvSpPr/>
              <p:nvPr/>
            </p:nvSpPr>
            <p:spPr>
              <a:xfrm>
                <a:off x="3317040" y="295992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E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9" name="CustomShape 79"/>
              <p:cNvSpPr/>
              <p:nvPr/>
            </p:nvSpPr>
            <p:spPr>
              <a:xfrm>
                <a:off x="2192040" y="326592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D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80" name="Line 80"/>
              <p:cNvSpPr/>
              <p:nvPr/>
            </p:nvSpPr>
            <p:spPr>
              <a:xfrm>
                <a:off x="1200600" y="2866680"/>
                <a:ext cx="182520" cy="7470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" name="Line 81"/>
              <p:cNvSpPr/>
              <p:nvPr/>
            </p:nvSpPr>
            <p:spPr>
              <a:xfrm>
                <a:off x="1200600" y="2640600"/>
                <a:ext cx="1062720" cy="1245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" name="Line 82"/>
              <p:cNvSpPr/>
              <p:nvPr/>
            </p:nvSpPr>
            <p:spPr>
              <a:xfrm>
                <a:off x="1242000" y="2753640"/>
                <a:ext cx="991080" cy="5583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Line 83"/>
              <p:cNvSpPr/>
              <p:nvPr/>
            </p:nvSpPr>
            <p:spPr>
              <a:xfrm flipV="1">
                <a:off x="2474280" y="3119040"/>
                <a:ext cx="842400" cy="3060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Line 84"/>
              <p:cNvSpPr/>
              <p:nvPr/>
            </p:nvSpPr>
            <p:spPr>
              <a:xfrm>
                <a:off x="2432880" y="3538080"/>
                <a:ext cx="742680" cy="3132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Line 85"/>
              <p:cNvSpPr/>
              <p:nvPr/>
            </p:nvSpPr>
            <p:spPr>
              <a:xfrm>
                <a:off x="2545560" y="2753640"/>
                <a:ext cx="812520" cy="25272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Line 86"/>
              <p:cNvSpPr/>
              <p:nvPr/>
            </p:nvSpPr>
            <p:spPr>
              <a:xfrm flipV="1">
                <a:off x="3557880" y="2706840"/>
                <a:ext cx="534240" cy="29952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" name="Line 87"/>
              <p:cNvSpPr/>
              <p:nvPr/>
            </p:nvSpPr>
            <p:spPr>
              <a:xfrm>
                <a:off x="2504160" y="2878200"/>
                <a:ext cx="712800" cy="86004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Line 88"/>
              <p:cNvSpPr/>
              <p:nvPr/>
            </p:nvSpPr>
            <p:spPr>
              <a:xfrm>
                <a:off x="1582920" y="3839760"/>
                <a:ext cx="1634040" cy="1245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Line 89"/>
              <p:cNvSpPr/>
              <p:nvPr/>
            </p:nvSpPr>
            <p:spPr>
              <a:xfrm flipV="1">
                <a:off x="3416760" y="2753640"/>
                <a:ext cx="775440" cy="9846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90" name="Slide Number Placehold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2691432" y="3504480"/>
            <a:ext cx="6318900" cy="3201120"/>
            <a:chOff x="2691432" y="3123660"/>
            <a:chExt cx="6318900" cy="3201120"/>
          </a:xfrm>
        </p:grpSpPr>
        <p:grpSp>
          <p:nvGrpSpPr>
            <p:cNvPr id="4" name="Group 4"/>
            <p:cNvGrpSpPr/>
            <p:nvPr/>
          </p:nvGrpSpPr>
          <p:grpSpPr>
            <a:xfrm>
              <a:off x="2691432" y="3123660"/>
              <a:ext cx="6318900" cy="3201120"/>
              <a:chOff x="4341240" y="1321920"/>
              <a:chExt cx="7643880" cy="3886560"/>
            </a:xfrm>
          </p:grpSpPr>
          <p:sp>
            <p:nvSpPr>
              <p:cNvPr id="5" name="CustomShape 5"/>
              <p:cNvSpPr/>
              <p:nvPr/>
            </p:nvSpPr>
            <p:spPr>
              <a:xfrm>
                <a:off x="7095960" y="3876840"/>
                <a:ext cx="383760" cy="40572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F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6" name="CustomShape 6"/>
              <p:cNvSpPr/>
              <p:nvPr/>
            </p:nvSpPr>
            <p:spPr>
              <a:xfrm>
                <a:off x="9916920" y="3837960"/>
                <a:ext cx="423000" cy="40572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F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grpSp>
            <p:nvGrpSpPr>
              <p:cNvPr id="7" name="Group 7"/>
              <p:cNvGrpSpPr/>
              <p:nvPr/>
            </p:nvGrpSpPr>
            <p:grpSpPr>
              <a:xfrm>
                <a:off x="4341240" y="1321920"/>
                <a:ext cx="7643880" cy="3886560"/>
                <a:chOff x="4341240" y="1321920"/>
                <a:chExt cx="7643880" cy="3886560"/>
              </a:xfrm>
            </p:grpSpPr>
            <p:sp>
              <p:nvSpPr>
                <p:cNvPr id="8" name="CustomShape 8"/>
                <p:cNvSpPr/>
                <p:nvPr/>
              </p:nvSpPr>
              <p:spPr>
                <a:xfrm>
                  <a:off x="8145720" y="1321920"/>
                  <a:ext cx="383760" cy="405720"/>
                </a:xfrm>
                <a:prstGeom prst="ellipse">
                  <a:avLst/>
                </a:prstGeom>
                <a:solidFill>
                  <a:srgbClr val="00B0F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 dirty="0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9" name="CustomShape 9"/>
                <p:cNvSpPr/>
                <p:nvPr/>
              </p:nvSpPr>
              <p:spPr>
                <a:xfrm>
                  <a:off x="6223320" y="2852280"/>
                  <a:ext cx="383760" cy="405720"/>
                </a:xfrm>
                <a:prstGeom prst="ellipse">
                  <a:avLst/>
                </a:prstGeom>
                <a:solidFill>
                  <a:srgbClr val="00B0F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B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0" name="CustomShape 10"/>
                <p:cNvSpPr/>
                <p:nvPr/>
              </p:nvSpPr>
              <p:spPr>
                <a:xfrm>
                  <a:off x="8713440" y="2772720"/>
                  <a:ext cx="383760" cy="405720"/>
                </a:xfrm>
                <a:prstGeom prst="ellipse">
                  <a:avLst/>
                </a:prstGeom>
                <a:solidFill>
                  <a:srgbClr val="00B0F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 dirty="0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1" name="CustomShape 11"/>
                <p:cNvSpPr/>
                <p:nvPr/>
              </p:nvSpPr>
              <p:spPr>
                <a:xfrm>
                  <a:off x="10956240" y="2810160"/>
                  <a:ext cx="383760" cy="405720"/>
                </a:xfrm>
                <a:prstGeom prst="ellipse">
                  <a:avLst/>
                </a:prstGeom>
                <a:solidFill>
                  <a:srgbClr val="00B0F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C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2" name="CustomShape 12"/>
                <p:cNvSpPr/>
                <p:nvPr/>
              </p:nvSpPr>
              <p:spPr>
                <a:xfrm>
                  <a:off x="5254560" y="3902400"/>
                  <a:ext cx="383760" cy="405720"/>
                </a:xfrm>
                <a:prstGeom prst="ellipse">
                  <a:avLst/>
                </a:prstGeom>
                <a:solidFill>
                  <a:srgbClr val="00B0F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3" name="CustomShape 13"/>
                <p:cNvSpPr/>
                <p:nvPr/>
              </p:nvSpPr>
              <p:spPr>
                <a:xfrm>
                  <a:off x="6166800" y="387864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4" name="CustomShape 14"/>
                <p:cNvSpPr/>
                <p:nvPr/>
              </p:nvSpPr>
              <p:spPr>
                <a:xfrm>
                  <a:off x="8032680" y="384588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5" name="CustomShape 15"/>
                <p:cNvSpPr/>
                <p:nvPr/>
              </p:nvSpPr>
              <p:spPr>
                <a:xfrm>
                  <a:off x="9327600" y="385416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E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6" name="CustomShape 16"/>
                <p:cNvSpPr/>
                <p:nvPr/>
              </p:nvSpPr>
              <p:spPr>
                <a:xfrm>
                  <a:off x="8699040" y="384588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B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7" name="CustomShape 17"/>
                <p:cNvSpPr/>
                <p:nvPr/>
              </p:nvSpPr>
              <p:spPr>
                <a:xfrm>
                  <a:off x="10546560" y="378576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8" name="CustomShape 18"/>
                <p:cNvSpPr/>
                <p:nvPr/>
              </p:nvSpPr>
              <p:spPr>
                <a:xfrm>
                  <a:off x="11079000" y="379908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E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9" name="CustomShape 19"/>
                <p:cNvSpPr/>
                <p:nvPr/>
              </p:nvSpPr>
              <p:spPr>
                <a:xfrm>
                  <a:off x="11601360" y="378576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F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0" name="CustomShape 20"/>
                <p:cNvSpPr/>
                <p:nvPr/>
              </p:nvSpPr>
              <p:spPr>
                <a:xfrm>
                  <a:off x="4341240" y="479772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B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1" name="CustomShape 21"/>
                <p:cNvSpPr/>
                <p:nvPr/>
              </p:nvSpPr>
              <p:spPr>
                <a:xfrm>
                  <a:off x="4965840" y="479772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2" name="CustomShape 22"/>
                <p:cNvSpPr/>
                <p:nvPr/>
              </p:nvSpPr>
              <p:spPr>
                <a:xfrm>
                  <a:off x="5556960" y="480276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C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3" name="Line 23"/>
                <p:cNvSpPr/>
                <p:nvPr/>
              </p:nvSpPr>
              <p:spPr>
                <a:xfrm flipH="1">
                  <a:off x="6551640" y="1668960"/>
                  <a:ext cx="1650240" cy="1242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" name="Line 24"/>
                <p:cNvSpPr/>
                <p:nvPr/>
              </p:nvSpPr>
              <p:spPr>
                <a:xfrm>
                  <a:off x="8527320" y="1550160"/>
                  <a:ext cx="2485080" cy="13190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" name="Line 25"/>
                <p:cNvSpPr/>
                <p:nvPr/>
              </p:nvSpPr>
              <p:spPr>
                <a:xfrm flipH="1">
                  <a:off x="5582880" y="3198960"/>
                  <a:ext cx="696600" cy="7624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" name="Line 26"/>
                <p:cNvSpPr/>
                <p:nvPr/>
              </p:nvSpPr>
              <p:spPr>
                <a:xfrm flipH="1">
                  <a:off x="6358680" y="3258360"/>
                  <a:ext cx="56520" cy="619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" name="Line 27"/>
                <p:cNvSpPr/>
                <p:nvPr/>
              </p:nvSpPr>
              <p:spPr>
                <a:xfrm>
                  <a:off x="6551280" y="3198960"/>
                  <a:ext cx="600480" cy="7369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" name="Line 28"/>
                <p:cNvSpPr/>
                <p:nvPr/>
              </p:nvSpPr>
              <p:spPr>
                <a:xfrm flipH="1">
                  <a:off x="8224920" y="3119400"/>
                  <a:ext cx="544680" cy="7261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" name="Line 29"/>
                <p:cNvSpPr/>
                <p:nvPr/>
              </p:nvSpPr>
              <p:spPr>
                <a:xfrm flipH="1">
                  <a:off x="8891280" y="3179160"/>
                  <a:ext cx="14400" cy="666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" name="Line 30"/>
                <p:cNvSpPr/>
                <p:nvPr/>
              </p:nvSpPr>
              <p:spPr>
                <a:xfrm>
                  <a:off x="9041760" y="3119400"/>
                  <a:ext cx="478080" cy="7344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" name="Line 31"/>
                <p:cNvSpPr/>
                <p:nvPr/>
              </p:nvSpPr>
              <p:spPr>
                <a:xfrm>
                  <a:off x="9098280" y="2975760"/>
                  <a:ext cx="1030320" cy="8618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" name="Line 32"/>
                <p:cNvSpPr/>
                <p:nvPr/>
              </p:nvSpPr>
              <p:spPr>
                <a:xfrm flipH="1">
                  <a:off x="4669560" y="4105440"/>
                  <a:ext cx="584640" cy="7513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" name="Line 33"/>
                <p:cNvSpPr/>
                <p:nvPr/>
              </p:nvSpPr>
              <p:spPr>
                <a:xfrm flipH="1">
                  <a:off x="5158440" y="4249440"/>
                  <a:ext cx="152280" cy="547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4" name="Line 34"/>
                <p:cNvSpPr/>
                <p:nvPr/>
              </p:nvSpPr>
              <p:spPr>
                <a:xfrm>
                  <a:off x="5582880" y="4249440"/>
                  <a:ext cx="166680" cy="5526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" name="Line 35"/>
                <p:cNvSpPr/>
                <p:nvPr/>
              </p:nvSpPr>
              <p:spPr>
                <a:xfrm flipH="1">
                  <a:off x="6105960" y="4225320"/>
                  <a:ext cx="117000" cy="2736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" name="Line 36"/>
                <p:cNvSpPr/>
                <p:nvPr/>
              </p:nvSpPr>
              <p:spPr>
                <a:xfrm flipH="1">
                  <a:off x="6341760" y="4284720"/>
                  <a:ext cx="16920" cy="2383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" name="Line 37"/>
                <p:cNvSpPr/>
                <p:nvPr/>
              </p:nvSpPr>
              <p:spPr>
                <a:xfrm>
                  <a:off x="6494760" y="4225320"/>
                  <a:ext cx="56520" cy="3297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" name="Line 38"/>
                <p:cNvSpPr/>
                <p:nvPr/>
              </p:nvSpPr>
              <p:spPr>
                <a:xfrm>
                  <a:off x="6551280" y="4081320"/>
                  <a:ext cx="207360" cy="322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" name="Line 39"/>
                <p:cNvSpPr/>
                <p:nvPr/>
              </p:nvSpPr>
              <p:spPr>
                <a:xfrm flipH="1">
                  <a:off x="6851520" y="4079520"/>
                  <a:ext cx="244080" cy="1954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" name="Line 40"/>
                <p:cNvSpPr/>
                <p:nvPr/>
              </p:nvSpPr>
              <p:spPr>
                <a:xfrm flipH="1">
                  <a:off x="7063200" y="4223520"/>
                  <a:ext cx="88560" cy="2574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" name="Line 41"/>
                <p:cNvSpPr/>
                <p:nvPr/>
              </p:nvSpPr>
              <p:spPr>
                <a:xfrm>
                  <a:off x="7288200" y="4282920"/>
                  <a:ext cx="0" cy="1980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" name="Line 42"/>
                <p:cNvSpPr/>
                <p:nvPr/>
              </p:nvSpPr>
              <p:spPr>
                <a:xfrm>
                  <a:off x="7424640" y="4223520"/>
                  <a:ext cx="123480" cy="2574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" name="Line 43"/>
                <p:cNvSpPr/>
                <p:nvPr/>
              </p:nvSpPr>
              <p:spPr>
                <a:xfrm>
                  <a:off x="7480800" y="4079520"/>
                  <a:ext cx="243720" cy="1260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" name="Line 44"/>
                <p:cNvSpPr/>
                <p:nvPr/>
              </p:nvSpPr>
              <p:spPr>
                <a:xfrm flipH="1">
                  <a:off x="8201880" y="4252320"/>
                  <a:ext cx="23040" cy="2286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" name="Line 45"/>
                <p:cNvSpPr/>
                <p:nvPr/>
              </p:nvSpPr>
              <p:spPr>
                <a:xfrm flipH="1">
                  <a:off x="7921440" y="4192560"/>
                  <a:ext cx="167400" cy="189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" name="Line 46"/>
                <p:cNvSpPr/>
                <p:nvPr/>
              </p:nvSpPr>
              <p:spPr>
                <a:xfrm>
                  <a:off x="8361000" y="4192560"/>
                  <a:ext cx="100800" cy="288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" name="Line 47"/>
                <p:cNvSpPr/>
                <p:nvPr/>
              </p:nvSpPr>
              <p:spPr>
                <a:xfrm flipH="1">
                  <a:off x="8622000" y="4192560"/>
                  <a:ext cx="133200" cy="306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" name="Line 48"/>
                <p:cNvSpPr/>
                <p:nvPr/>
              </p:nvSpPr>
              <p:spPr>
                <a:xfrm flipH="1">
                  <a:off x="8879040" y="4252320"/>
                  <a:ext cx="12240" cy="2707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" name="Line 49"/>
                <p:cNvSpPr/>
                <p:nvPr/>
              </p:nvSpPr>
              <p:spPr>
                <a:xfrm>
                  <a:off x="9027360" y="4192560"/>
                  <a:ext cx="70920" cy="288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" name="Line 50"/>
                <p:cNvSpPr/>
                <p:nvPr/>
              </p:nvSpPr>
              <p:spPr>
                <a:xfrm>
                  <a:off x="9978840" y="4185000"/>
                  <a:ext cx="61560" cy="1933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" name="Line 51"/>
                <p:cNvSpPr/>
                <p:nvPr/>
              </p:nvSpPr>
              <p:spPr>
                <a:xfrm>
                  <a:off x="10128600" y="4244400"/>
                  <a:ext cx="104040" cy="1962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2" name="Line 52"/>
                <p:cNvSpPr/>
                <p:nvPr/>
              </p:nvSpPr>
              <p:spPr>
                <a:xfrm>
                  <a:off x="10278720" y="4185000"/>
                  <a:ext cx="105480" cy="1519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3" name="Line 53"/>
                <p:cNvSpPr/>
                <p:nvPr/>
              </p:nvSpPr>
              <p:spPr>
                <a:xfrm>
                  <a:off x="10340640" y="4051440"/>
                  <a:ext cx="105480" cy="1490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" name="Line 54"/>
                <p:cNvSpPr/>
                <p:nvPr/>
              </p:nvSpPr>
              <p:spPr>
                <a:xfrm>
                  <a:off x="10874880" y="4132440"/>
                  <a:ext cx="56520" cy="2134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" name="Line 55"/>
                <p:cNvSpPr/>
                <p:nvPr/>
              </p:nvSpPr>
              <p:spPr>
                <a:xfrm flipH="1">
                  <a:off x="10738800" y="3156840"/>
                  <a:ext cx="273600" cy="628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" name="Line 56"/>
                <p:cNvSpPr/>
                <p:nvPr/>
              </p:nvSpPr>
              <p:spPr>
                <a:xfrm>
                  <a:off x="11135160" y="3224160"/>
                  <a:ext cx="136440" cy="574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7" name="Line 57"/>
                <p:cNvSpPr/>
                <p:nvPr/>
              </p:nvSpPr>
              <p:spPr>
                <a:xfrm>
                  <a:off x="11284560" y="3156840"/>
                  <a:ext cx="509040" cy="628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8" name="CustomShape 58"/>
                <p:cNvSpPr/>
                <p:nvPr/>
              </p:nvSpPr>
              <p:spPr>
                <a:xfrm>
                  <a:off x="8713440" y="478152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C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59" name="CustomShape 59"/>
                <p:cNvSpPr/>
                <p:nvPr/>
              </p:nvSpPr>
              <p:spPr>
                <a:xfrm>
                  <a:off x="9228600" y="479700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G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0" name="CustomShape 60"/>
                <p:cNvSpPr/>
                <p:nvPr/>
              </p:nvSpPr>
              <p:spPr>
                <a:xfrm>
                  <a:off x="9717840" y="477504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1" name="CustomShape 61"/>
                <p:cNvSpPr/>
                <p:nvPr/>
              </p:nvSpPr>
              <p:spPr>
                <a:xfrm>
                  <a:off x="10202400" y="477504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H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2" name="Line 62"/>
                <p:cNvSpPr/>
                <p:nvPr/>
              </p:nvSpPr>
              <p:spPr>
                <a:xfrm flipH="1">
                  <a:off x="8905680" y="4201200"/>
                  <a:ext cx="478080" cy="5796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3" name="Line 63"/>
                <p:cNvSpPr/>
                <p:nvPr/>
              </p:nvSpPr>
              <p:spPr>
                <a:xfrm flipH="1">
                  <a:off x="9420840" y="4260600"/>
                  <a:ext cx="99000" cy="5356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4" name="Line 64"/>
                <p:cNvSpPr/>
                <p:nvPr/>
              </p:nvSpPr>
              <p:spPr>
                <a:xfrm>
                  <a:off x="9655920" y="4201200"/>
                  <a:ext cx="254520" cy="5734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5" name="Line 65"/>
                <p:cNvSpPr/>
                <p:nvPr/>
              </p:nvSpPr>
              <p:spPr>
                <a:xfrm>
                  <a:off x="9712440" y="4057200"/>
                  <a:ext cx="546120" cy="7768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6" name="Line 66"/>
                <p:cNvSpPr/>
                <p:nvPr/>
              </p:nvSpPr>
              <p:spPr>
                <a:xfrm>
                  <a:off x="10278720" y="3897360"/>
                  <a:ext cx="133920" cy="640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cxnSp>
          <p:nvCxnSpPr>
            <p:cNvPr id="93" name="Straight Connector 92"/>
            <p:cNvCxnSpPr>
              <a:stCxn id="8" idx="5"/>
              <a:endCxn id="10" idx="0"/>
            </p:cNvCxnSpPr>
            <p:nvPr/>
          </p:nvCxnSpPr>
          <p:spPr>
            <a:xfrm>
              <a:off x="6107229" y="3408889"/>
              <a:ext cx="357152" cy="909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3763678" y="2586637"/>
            <a:ext cx="5471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The following tree represents the </a:t>
            </a:r>
          </a:p>
          <a:p>
            <a:r>
              <a:rPr lang="tr-TR" dirty="0" smtClean="0"/>
              <a:t>possible search space. </a:t>
            </a:r>
            <a:r>
              <a:rPr lang="tr-TR" b="1" dirty="0" smtClean="0"/>
              <a:t>It is not breadth first tree!</a:t>
            </a:r>
          </a:p>
          <a:p>
            <a:r>
              <a:rPr lang="tr-TR" b="1" dirty="0" smtClean="0"/>
              <a:t>Repeated nodes will not be placed on actual tree.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658690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spc="-1" dirty="0" smtClean="0">
                <a:solidFill>
                  <a:srgbClr val="000000"/>
                </a:solidFill>
                <a:latin typeface="Constantia (Body)"/>
                <a:ea typeface="DejaVu Sans"/>
              </a:rPr>
              <a:t>Uniform </a:t>
            </a:r>
            <a:r>
              <a:rPr lang="tr-TR" sz="2800" spc="-1" dirty="0">
                <a:solidFill>
                  <a:srgbClr val="000000"/>
                </a:solidFill>
                <a:latin typeface="Constantia (Body)"/>
                <a:ea typeface="DejaVu Sans"/>
              </a:rPr>
              <a:t>Cost </a:t>
            </a:r>
            <a:r>
              <a:rPr lang="tr-TR" sz="2800" spc="-1" dirty="0" smtClean="0">
                <a:solidFill>
                  <a:srgbClr val="000000"/>
                </a:solidFill>
                <a:latin typeface="Constantia (Body)"/>
                <a:ea typeface="DejaVu Sans"/>
              </a:rPr>
              <a:t>Search</a:t>
            </a:r>
            <a:endParaRPr lang="en-US" sz="2800" spc="-1" dirty="0">
              <a:latin typeface="Constantia (Body)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55483" y="3319680"/>
            <a:ext cx="6236280" cy="3233520"/>
            <a:chOff x="4302720" y="1861200"/>
            <a:chExt cx="7643880" cy="3886200"/>
          </a:xfrm>
        </p:grpSpPr>
        <p:sp>
          <p:nvSpPr>
            <p:cNvPr id="5" name="Line 4"/>
            <p:cNvSpPr/>
            <p:nvPr/>
          </p:nvSpPr>
          <p:spPr>
            <a:xfrm>
              <a:off x="8299800" y="2267640"/>
              <a:ext cx="567360" cy="1044000"/>
            </a:xfrm>
            <a:prstGeom prst="line">
              <a:avLst/>
            </a:prstGeom>
            <a:ln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" name="Group 5"/>
            <p:cNvGrpSpPr/>
            <p:nvPr/>
          </p:nvGrpSpPr>
          <p:grpSpPr>
            <a:xfrm>
              <a:off x="4302720" y="1861200"/>
              <a:ext cx="7643880" cy="3886200"/>
              <a:chOff x="4302720" y="1861200"/>
              <a:chExt cx="7643880" cy="3886200"/>
            </a:xfrm>
          </p:grpSpPr>
          <p:sp>
            <p:nvSpPr>
              <p:cNvPr id="7" name="CustomShape 6"/>
              <p:cNvSpPr/>
              <p:nvPr/>
            </p:nvSpPr>
            <p:spPr>
              <a:xfrm>
                <a:off x="7057440" y="4415760"/>
                <a:ext cx="383760" cy="40572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F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8" name="CustomShape 7"/>
              <p:cNvSpPr/>
              <p:nvPr/>
            </p:nvSpPr>
            <p:spPr>
              <a:xfrm>
                <a:off x="9878400" y="4377240"/>
                <a:ext cx="423000" cy="40572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F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4302720" y="1861200"/>
                <a:ext cx="7643880" cy="3886200"/>
                <a:chOff x="4302720" y="1861200"/>
                <a:chExt cx="7643880" cy="3886200"/>
              </a:xfrm>
            </p:grpSpPr>
            <p:sp>
              <p:nvSpPr>
                <p:cNvPr id="10" name="CustomShape 9"/>
                <p:cNvSpPr/>
                <p:nvPr/>
              </p:nvSpPr>
              <p:spPr>
                <a:xfrm>
                  <a:off x="8107200" y="1861200"/>
                  <a:ext cx="383760" cy="405720"/>
                </a:xfrm>
                <a:prstGeom prst="ellipse">
                  <a:avLst/>
                </a:prstGeom>
                <a:solidFill>
                  <a:srgbClr val="00B0F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1" name="CustomShape 10"/>
                <p:cNvSpPr/>
                <p:nvPr/>
              </p:nvSpPr>
              <p:spPr>
                <a:xfrm>
                  <a:off x="6184800" y="3391200"/>
                  <a:ext cx="383760" cy="405720"/>
                </a:xfrm>
                <a:prstGeom prst="ellipse">
                  <a:avLst/>
                </a:prstGeom>
                <a:solidFill>
                  <a:srgbClr val="00B0F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B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2" name="CustomShape 11"/>
                <p:cNvSpPr/>
                <p:nvPr/>
              </p:nvSpPr>
              <p:spPr>
                <a:xfrm>
                  <a:off x="8674920" y="3311640"/>
                  <a:ext cx="383760" cy="405720"/>
                </a:xfrm>
                <a:prstGeom prst="ellipse">
                  <a:avLst/>
                </a:prstGeom>
                <a:solidFill>
                  <a:srgbClr val="00B0F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 dirty="0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3" name="CustomShape 12"/>
                <p:cNvSpPr/>
                <p:nvPr/>
              </p:nvSpPr>
              <p:spPr>
                <a:xfrm>
                  <a:off x="10917720" y="3349080"/>
                  <a:ext cx="383760" cy="405720"/>
                </a:xfrm>
                <a:prstGeom prst="ellipse">
                  <a:avLst/>
                </a:prstGeom>
                <a:solidFill>
                  <a:srgbClr val="00B0F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C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4" name="CustomShape 13"/>
                <p:cNvSpPr/>
                <p:nvPr/>
              </p:nvSpPr>
              <p:spPr>
                <a:xfrm>
                  <a:off x="5216040" y="4441680"/>
                  <a:ext cx="383760" cy="405720"/>
                </a:xfrm>
                <a:prstGeom prst="ellipse">
                  <a:avLst/>
                </a:prstGeom>
                <a:solidFill>
                  <a:srgbClr val="00B0F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5" name="CustomShape 14"/>
                <p:cNvSpPr/>
                <p:nvPr/>
              </p:nvSpPr>
              <p:spPr>
                <a:xfrm>
                  <a:off x="6128280" y="441756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6" name="CustomShape 15"/>
                <p:cNvSpPr/>
                <p:nvPr/>
              </p:nvSpPr>
              <p:spPr>
                <a:xfrm>
                  <a:off x="7994160" y="438516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7" name="CustomShape 16"/>
                <p:cNvSpPr/>
                <p:nvPr/>
              </p:nvSpPr>
              <p:spPr>
                <a:xfrm>
                  <a:off x="9289080" y="439344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E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8" name="CustomShape 17"/>
                <p:cNvSpPr/>
                <p:nvPr/>
              </p:nvSpPr>
              <p:spPr>
                <a:xfrm>
                  <a:off x="8660520" y="438516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B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9" name="CustomShape 18"/>
                <p:cNvSpPr/>
                <p:nvPr/>
              </p:nvSpPr>
              <p:spPr>
                <a:xfrm>
                  <a:off x="10508040" y="432468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0" name="CustomShape 19"/>
                <p:cNvSpPr/>
                <p:nvPr/>
              </p:nvSpPr>
              <p:spPr>
                <a:xfrm>
                  <a:off x="11040480" y="433800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E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1" name="CustomShape 20"/>
                <p:cNvSpPr/>
                <p:nvPr/>
              </p:nvSpPr>
              <p:spPr>
                <a:xfrm>
                  <a:off x="11562840" y="432468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F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2" name="CustomShape 21"/>
                <p:cNvSpPr/>
                <p:nvPr/>
              </p:nvSpPr>
              <p:spPr>
                <a:xfrm>
                  <a:off x="4302720" y="533664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B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3" name="CustomShape 22"/>
                <p:cNvSpPr/>
                <p:nvPr/>
              </p:nvSpPr>
              <p:spPr>
                <a:xfrm>
                  <a:off x="4927680" y="533664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 dirty="0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4" name="CustomShape 23"/>
                <p:cNvSpPr/>
                <p:nvPr/>
              </p:nvSpPr>
              <p:spPr>
                <a:xfrm>
                  <a:off x="5518440" y="534168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C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5" name="Line 24"/>
                <p:cNvSpPr/>
                <p:nvPr/>
              </p:nvSpPr>
              <p:spPr>
                <a:xfrm flipH="1">
                  <a:off x="6513120" y="2208240"/>
                  <a:ext cx="1650240" cy="1242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" name="Line 25"/>
                <p:cNvSpPr/>
                <p:nvPr/>
              </p:nvSpPr>
              <p:spPr>
                <a:xfrm>
                  <a:off x="8488440" y="2089800"/>
                  <a:ext cx="2485080" cy="13186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" name="Line 26"/>
                <p:cNvSpPr/>
                <p:nvPr/>
              </p:nvSpPr>
              <p:spPr>
                <a:xfrm flipH="1">
                  <a:off x="5544360" y="3738240"/>
                  <a:ext cx="696600" cy="7628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" name="Line 27"/>
                <p:cNvSpPr/>
                <p:nvPr/>
              </p:nvSpPr>
              <p:spPr>
                <a:xfrm flipH="1">
                  <a:off x="6320520" y="3798000"/>
                  <a:ext cx="56520" cy="6192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" name="Line 28"/>
                <p:cNvSpPr/>
                <p:nvPr/>
              </p:nvSpPr>
              <p:spPr>
                <a:xfrm>
                  <a:off x="6513120" y="3738240"/>
                  <a:ext cx="600480" cy="7369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" name="Line 29"/>
                <p:cNvSpPr/>
                <p:nvPr/>
              </p:nvSpPr>
              <p:spPr>
                <a:xfrm flipH="1">
                  <a:off x="8186040" y="3659040"/>
                  <a:ext cx="544680" cy="7257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" name="Line 30"/>
                <p:cNvSpPr/>
                <p:nvPr/>
              </p:nvSpPr>
              <p:spPr>
                <a:xfrm flipH="1">
                  <a:off x="8852400" y="3718440"/>
                  <a:ext cx="14400" cy="666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" name="Line 31"/>
                <p:cNvSpPr/>
                <p:nvPr/>
              </p:nvSpPr>
              <p:spPr>
                <a:xfrm>
                  <a:off x="9002880" y="3659040"/>
                  <a:ext cx="478080" cy="7340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" name="Line 32"/>
                <p:cNvSpPr/>
                <p:nvPr/>
              </p:nvSpPr>
              <p:spPr>
                <a:xfrm>
                  <a:off x="9059400" y="3515040"/>
                  <a:ext cx="1030320" cy="8618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4" name="Line 33"/>
                <p:cNvSpPr/>
                <p:nvPr/>
              </p:nvSpPr>
              <p:spPr>
                <a:xfrm flipH="1">
                  <a:off x="4631040" y="4644720"/>
                  <a:ext cx="585000" cy="7513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" name="Line 34"/>
                <p:cNvSpPr/>
                <p:nvPr/>
              </p:nvSpPr>
              <p:spPr>
                <a:xfrm flipH="1">
                  <a:off x="5119920" y="4788720"/>
                  <a:ext cx="152280" cy="5479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" name="Line 35"/>
                <p:cNvSpPr/>
                <p:nvPr/>
              </p:nvSpPr>
              <p:spPr>
                <a:xfrm>
                  <a:off x="5544360" y="4788720"/>
                  <a:ext cx="166680" cy="5526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" name="Line 36"/>
                <p:cNvSpPr/>
                <p:nvPr/>
              </p:nvSpPr>
              <p:spPr>
                <a:xfrm flipH="1">
                  <a:off x="6067440" y="4764600"/>
                  <a:ext cx="117000" cy="2736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" name="Line 37"/>
                <p:cNvSpPr/>
                <p:nvPr/>
              </p:nvSpPr>
              <p:spPr>
                <a:xfrm flipH="1">
                  <a:off x="6303600" y="4824360"/>
                  <a:ext cx="16920" cy="2383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" name="Line 38"/>
                <p:cNvSpPr/>
                <p:nvPr/>
              </p:nvSpPr>
              <p:spPr>
                <a:xfrm>
                  <a:off x="6456600" y="4764600"/>
                  <a:ext cx="56520" cy="3301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" name="Line 39"/>
                <p:cNvSpPr/>
                <p:nvPr/>
              </p:nvSpPr>
              <p:spPr>
                <a:xfrm>
                  <a:off x="6513120" y="4620600"/>
                  <a:ext cx="207360" cy="3229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" name="Line 40"/>
                <p:cNvSpPr/>
                <p:nvPr/>
              </p:nvSpPr>
              <p:spPr>
                <a:xfrm flipH="1">
                  <a:off x="6813000" y="4619160"/>
                  <a:ext cx="244080" cy="1951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" name="Line 41"/>
                <p:cNvSpPr/>
                <p:nvPr/>
              </p:nvSpPr>
              <p:spPr>
                <a:xfrm flipH="1">
                  <a:off x="7024680" y="4762800"/>
                  <a:ext cx="88560" cy="2577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" name="Line 42"/>
                <p:cNvSpPr/>
                <p:nvPr/>
              </p:nvSpPr>
              <p:spPr>
                <a:xfrm>
                  <a:off x="7249680" y="4822560"/>
                  <a:ext cx="0" cy="1980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" name="Line 43"/>
                <p:cNvSpPr/>
                <p:nvPr/>
              </p:nvSpPr>
              <p:spPr>
                <a:xfrm>
                  <a:off x="7386120" y="4762800"/>
                  <a:ext cx="123480" cy="2577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" name="Line 44"/>
                <p:cNvSpPr/>
                <p:nvPr/>
              </p:nvSpPr>
              <p:spPr>
                <a:xfrm>
                  <a:off x="7442280" y="4619160"/>
                  <a:ext cx="243720" cy="1256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" name="Line 45"/>
                <p:cNvSpPr/>
                <p:nvPr/>
              </p:nvSpPr>
              <p:spPr>
                <a:xfrm flipH="1">
                  <a:off x="8163360" y="4791600"/>
                  <a:ext cx="23040" cy="2289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" name="Line 46"/>
                <p:cNvSpPr/>
                <p:nvPr/>
              </p:nvSpPr>
              <p:spPr>
                <a:xfrm flipH="1">
                  <a:off x="7882920" y="4732200"/>
                  <a:ext cx="167400" cy="189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" name="Line 47"/>
                <p:cNvSpPr/>
                <p:nvPr/>
              </p:nvSpPr>
              <p:spPr>
                <a:xfrm>
                  <a:off x="8322840" y="4732200"/>
                  <a:ext cx="100440" cy="288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" name="Line 48"/>
                <p:cNvSpPr/>
                <p:nvPr/>
              </p:nvSpPr>
              <p:spPr>
                <a:xfrm flipH="1">
                  <a:off x="8583120" y="4732200"/>
                  <a:ext cx="133200" cy="3060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" name="Line 49"/>
                <p:cNvSpPr/>
                <p:nvPr/>
              </p:nvSpPr>
              <p:spPr>
                <a:xfrm flipH="1">
                  <a:off x="8840160" y="4791600"/>
                  <a:ext cx="12240" cy="2710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" name="Line 50"/>
                <p:cNvSpPr/>
                <p:nvPr/>
              </p:nvSpPr>
              <p:spPr>
                <a:xfrm>
                  <a:off x="8988480" y="4732200"/>
                  <a:ext cx="70920" cy="288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2" name="Line 51"/>
                <p:cNvSpPr/>
                <p:nvPr/>
              </p:nvSpPr>
              <p:spPr>
                <a:xfrm>
                  <a:off x="9939960" y="4724280"/>
                  <a:ext cx="61560" cy="1933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3" name="Line 52"/>
                <p:cNvSpPr/>
                <p:nvPr/>
              </p:nvSpPr>
              <p:spPr>
                <a:xfrm>
                  <a:off x="10089720" y="4784040"/>
                  <a:ext cx="104040" cy="1962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" name="Line 53"/>
                <p:cNvSpPr/>
                <p:nvPr/>
              </p:nvSpPr>
              <p:spPr>
                <a:xfrm>
                  <a:off x="10239840" y="4724280"/>
                  <a:ext cx="105480" cy="1519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" name="Line 54"/>
                <p:cNvSpPr/>
                <p:nvPr/>
              </p:nvSpPr>
              <p:spPr>
                <a:xfrm>
                  <a:off x="10302120" y="4590720"/>
                  <a:ext cx="105120" cy="1490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" name="Line 55"/>
                <p:cNvSpPr/>
                <p:nvPr/>
              </p:nvSpPr>
              <p:spPr>
                <a:xfrm>
                  <a:off x="10836000" y="4672080"/>
                  <a:ext cx="56520" cy="2131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7" name="Line 56"/>
                <p:cNvSpPr/>
                <p:nvPr/>
              </p:nvSpPr>
              <p:spPr>
                <a:xfrm flipH="1">
                  <a:off x="10699920" y="3696120"/>
                  <a:ext cx="273600" cy="628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8" name="Line 57"/>
                <p:cNvSpPr/>
                <p:nvPr/>
              </p:nvSpPr>
              <p:spPr>
                <a:xfrm>
                  <a:off x="11096280" y="3763440"/>
                  <a:ext cx="136440" cy="574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9" name="Line 58"/>
                <p:cNvSpPr/>
                <p:nvPr/>
              </p:nvSpPr>
              <p:spPr>
                <a:xfrm>
                  <a:off x="11245680" y="3696120"/>
                  <a:ext cx="509040" cy="628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0" name="CustomShape 59"/>
                <p:cNvSpPr/>
                <p:nvPr/>
              </p:nvSpPr>
              <p:spPr>
                <a:xfrm>
                  <a:off x="8674920" y="532044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C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1" name="CustomShape 60"/>
                <p:cNvSpPr/>
                <p:nvPr/>
              </p:nvSpPr>
              <p:spPr>
                <a:xfrm>
                  <a:off x="9190080" y="533592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G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2" name="CustomShape 61"/>
                <p:cNvSpPr/>
                <p:nvPr/>
              </p:nvSpPr>
              <p:spPr>
                <a:xfrm>
                  <a:off x="9679680" y="531396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3" name="CustomShape 62"/>
                <p:cNvSpPr/>
                <p:nvPr/>
              </p:nvSpPr>
              <p:spPr>
                <a:xfrm>
                  <a:off x="10163880" y="531396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H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4" name="Line 63"/>
                <p:cNvSpPr/>
                <p:nvPr/>
              </p:nvSpPr>
              <p:spPr>
                <a:xfrm flipH="1">
                  <a:off x="8866800" y="4740480"/>
                  <a:ext cx="478080" cy="5796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5" name="Line 64"/>
                <p:cNvSpPr/>
                <p:nvPr/>
              </p:nvSpPr>
              <p:spPr>
                <a:xfrm flipH="1">
                  <a:off x="9381960" y="4799880"/>
                  <a:ext cx="99000" cy="5360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6" name="Line 65"/>
                <p:cNvSpPr/>
                <p:nvPr/>
              </p:nvSpPr>
              <p:spPr>
                <a:xfrm>
                  <a:off x="9617040" y="4740480"/>
                  <a:ext cx="254520" cy="5734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7" name="Line 66"/>
                <p:cNvSpPr/>
                <p:nvPr/>
              </p:nvSpPr>
              <p:spPr>
                <a:xfrm>
                  <a:off x="9673560" y="4596480"/>
                  <a:ext cx="546120" cy="7768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8" name="Line 67"/>
                <p:cNvSpPr/>
                <p:nvPr/>
              </p:nvSpPr>
              <p:spPr>
                <a:xfrm>
                  <a:off x="10239840" y="4436640"/>
                  <a:ext cx="133920" cy="644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</p:grpSp>
      <p:grpSp>
        <p:nvGrpSpPr>
          <p:cNvPr id="69" name="Group 68"/>
          <p:cNvGrpSpPr/>
          <p:nvPr/>
        </p:nvGrpSpPr>
        <p:grpSpPr>
          <a:xfrm>
            <a:off x="428992" y="2774370"/>
            <a:ext cx="3534120" cy="1576080"/>
            <a:chOff x="956880" y="2684520"/>
            <a:chExt cx="3534120" cy="1576080"/>
          </a:xfrm>
        </p:grpSpPr>
        <p:sp>
          <p:nvSpPr>
            <p:cNvPr id="70" name="Line 69"/>
            <p:cNvSpPr/>
            <p:nvPr/>
          </p:nvSpPr>
          <p:spPr>
            <a:xfrm flipV="1">
              <a:off x="1580040" y="3652920"/>
              <a:ext cx="609120" cy="188640"/>
            </a:xfrm>
            <a:prstGeom prst="line">
              <a:avLst/>
            </a:prstGeom>
            <a:ln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1" name="Group 70"/>
            <p:cNvGrpSpPr/>
            <p:nvPr/>
          </p:nvGrpSpPr>
          <p:grpSpPr>
            <a:xfrm>
              <a:off x="956880" y="2684520"/>
              <a:ext cx="3534120" cy="1576080"/>
              <a:chOff x="956880" y="2684520"/>
              <a:chExt cx="3534120" cy="1576080"/>
            </a:xfrm>
          </p:grpSpPr>
          <p:sp>
            <p:nvSpPr>
              <p:cNvPr id="72" name="Line 71"/>
              <p:cNvSpPr/>
              <p:nvPr/>
            </p:nvSpPr>
            <p:spPr>
              <a:xfrm>
                <a:off x="3596400" y="3347280"/>
                <a:ext cx="654480" cy="24264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Line 72"/>
              <p:cNvSpPr/>
              <p:nvPr/>
            </p:nvSpPr>
            <p:spPr>
              <a:xfrm flipV="1">
                <a:off x="3455280" y="3816000"/>
                <a:ext cx="795600" cy="2631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CustomShape 73"/>
              <p:cNvSpPr/>
              <p:nvPr/>
            </p:nvSpPr>
            <p:spPr>
              <a:xfrm>
                <a:off x="956880" y="284436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000000"/>
                    </a:solidFill>
                    <a:latin typeface="Trebuchet MS"/>
                    <a:ea typeface="DejaVu Sans"/>
                  </a:rPr>
                  <a:t>A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5" name="CustomShape 74"/>
              <p:cNvSpPr/>
              <p:nvPr/>
            </p:nvSpPr>
            <p:spPr>
              <a:xfrm>
                <a:off x="4209840" y="356544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H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6" name="CustomShape 75"/>
              <p:cNvSpPr/>
              <p:nvPr/>
            </p:nvSpPr>
            <p:spPr>
              <a:xfrm>
                <a:off x="4048200" y="268452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G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7" name="CustomShape 76"/>
              <p:cNvSpPr/>
              <p:nvPr/>
            </p:nvSpPr>
            <p:spPr>
              <a:xfrm>
                <a:off x="1339200" y="381744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B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8" name="CustomShape 77"/>
              <p:cNvSpPr/>
              <p:nvPr/>
            </p:nvSpPr>
            <p:spPr>
              <a:xfrm>
                <a:off x="3173040" y="394200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F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9" name="CustomShape 78"/>
              <p:cNvSpPr/>
              <p:nvPr/>
            </p:nvSpPr>
            <p:spPr>
              <a:xfrm>
                <a:off x="2260440" y="285588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C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80" name="CustomShape 79"/>
              <p:cNvSpPr/>
              <p:nvPr/>
            </p:nvSpPr>
            <p:spPr>
              <a:xfrm>
                <a:off x="3314160" y="320976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E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81" name="CustomShape 80"/>
              <p:cNvSpPr/>
              <p:nvPr/>
            </p:nvSpPr>
            <p:spPr>
              <a:xfrm>
                <a:off x="2189160" y="351576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D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82" name="Line 81"/>
              <p:cNvSpPr/>
              <p:nvPr/>
            </p:nvSpPr>
            <p:spPr>
              <a:xfrm>
                <a:off x="1197720" y="3116880"/>
                <a:ext cx="182520" cy="7470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Line 82"/>
              <p:cNvSpPr/>
              <p:nvPr/>
            </p:nvSpPr>
            <p:spPr>
              <a:xfrm>
                <a:off x="1197720" y="2891160"/>
                <a:ext cx="1062720" cy="1242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Line 83"/>
              <p:cNvSpPr/>
              <p:nvPr/>
            </p:nvSpPr>
            <p:spPr>
              <a:xfrm>
                <a:off x="1239120" y="3003840"/>
                <a:ext cx="991080" cy="5583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Line 84"/>
              <p:cNvSpPr/>
              <p:nvPr/>
            </p:nvSpPr>
            <p:spPr>
              <a:xfrm flipV="1">
                <a:off x="2471400" y="3369600"/>
                <a:ext cx="842400" cy="30564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Line 85"/>
              <p:cNvSpPr/>
              <p:nvPr/>
            </p:nvSpPr>
            <p:spPr>
              <a:xfrm>
                <a:off x="2430000" y="3788280"/>
                <a:ext cx="742680" cy="3132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" name="Line 86"/>
              <p:cNvSpPr/>
              <p:nvPr/>
            </p:nvSpPr>
            <p:spPr>
              <a:xfrm>
                <a:off x="2542680" y="3003840"/>
                <a:ext cx="812520" cy="25272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Line 87"/>
              <p:cNvSpPr/>
              <p:nvPr/>
            </p:nvSpPr>
            <p:spPr>
              <a:xfrm flipV="1">
                <a:off x="3555000" y="2957040"/>
                <a:ext cx="534240" cy="29952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Line 88"/>
              <p:cNvSpPr/>
              <p:nvPr/>
            </p:nvSpPr>
            <p:spPr>
              <a:xfrm>
                <a:off x="2501280" y="3128400"/>
                <a:ext cx="712800" cy="86004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Line 89"/>
              <p:cNvSpPr/>
              <p:nvPr/>
            </p:nvSpPr>
            <p:spPr>
              <a:xfrm>
                <a:off x="1580040" y="4089960"/>
                <a:ext cx="1634040" cy="1245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Line 90"/>
              <p:cNvSpPr/>
              <p:nvPr/>
            </p:nvSpPr>
            <p:spPr>
              <a:xfrm flipV="1">
                <a:off x="3413880" y="3003840"/>
                <a:ext cx="775440" cy="9846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18</a:t>
            </a:fld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812814" y="2433209"/>
            <a:ext cx="5471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The following tree represents the </a:t>
            </a:r>
          </a:p>
          <a:p>
            <a:r>
              <a:rPr lang="tr-TR" dirty="0" smtClean="0"/>
              <a:t>possible search space. </a:t>
            </a:r>
            <a:r>
              <a:rPr lang="tr-TR" b="1" dirty="0" smtClean="0"/>
              <a:t>It is not uniform cost tree!</a:t>
            </a:r>
          </a:p>
          <a:p>
            <a:r>
              <a:rPr lang="tr-TR" b="1" dirty="0" smtClean="0"/>
              <a:t>Repeated nodes will not be placed on actual tree.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5483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ALGORITHMS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609600" y="1865453"/>
            <a:ext cx="3505200" cy="20574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3962400" y="3608735"/>
            <a:ext cx="4648200" cy="2715865"/>
          </a:xfrm>
          <a:prstGeom prst="rect">
            <a:avLst/>
          </a:prstGeom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What is Artificial Intelligence?</a:t>
            </a:r>
            <a:endParaRPr lang="en-US" sz="3600" dirty="0"/>
          </a:p>
          <a:p>
            <a:r>
              <a:rPr lang="en-US" sz="3600" dirty="0"/>
              <a:t>Intelligent Agent </a:t>
            </a:r>
            <a:r>
              <a:rPr lang="tr-TR" sz="3600" dirty="0" smtClean="0"/>
              <a:t>Concept</a:t>
            </a:r>
            <a:endParaRPr lang="en-US" sz="3600" dirty="0"/>
          </a:p>
          <a:p>
            <a:r>
              <a:rPr lang="tr-TR" sz="3600" dirty="0" smtClean="0"/>
              <a:t>Search Algorithms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35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pc="-1" dirty="0" smtClean="0">
                <a:solidFill>
                  <a:srgbClr val="000000"/>
                </a:solidFill>
                <a:latin typeface="Constantia (Body)"/>
              </a:rPr>
              <a:t>Depth </a:t>
            </a:r>
            <a:r>
              <a:rPr lang="tr-TR" spc="-1" dirty="0">
                <a:solidFill>
                  <a:srgbClr val="000000"/>
                </a:solidFill>
                <a:latin typeface="Constantia (Body)"/>
              </a:rPr>
              <a:t>First </a:t>
            </a:r>
            <a:r>
              <a:rPr lang="tr-TR" spc="-1" dirty="0" smtClean="0">
                <a:solidFill>
                  <a:srgbClr val="000000"/>
                </a:solidFill>
                <a:latin typeface="Constantia (Body)"/>
              </a:rPr>
              <a:t>Search</a:t>
            </a:r>
            <a:endParaRPr lang="en-US" sz="2800" spc="-1" dirty="0">
              <a:latin typeface="Constantia (Body)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76744" y="3351720"/>
            <a:ext cx="6235920" cy="3201480"/>
            <a:chOff x="3628800" y="1658880"/>
            <a:chExt cx="7643880" cy="3886200"/>
          </a:xfrm>
        </p:grpSpPr>
        <p:sp>
          <p:nvSpPr>
            <p:cNvPr id="5" name="Line 4"/>
            <p:cNvSpPr/>
            <p:nvPr/>
          </p:nvSpPr>
          <p:spPr>
            <a:xfrm>
              <a:off x="7625880" y="2065680"/>
              <a:ext cx="567720" cy="1043640"/>
            </a:xfrm>
            <a:prstGeom prst="line">
              <a:avLst/>
            </a:prstGeom>
            <a:ln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" name="Group 5"/>
            <p:cNvGrpSpPr/>
            <p:nvPr/>
          </p:nvGrpSpPr>
          <p:grpSpPr>
            <a:xfrm>
              <a:off x="3628800" y="1658880"/>
              <a:ext cx="7643880" cy="3886200"/>
              <a:chOff x="3628800" y="1658880"/>
              <a:chExt cx="7643880" cy="3886200"/>
            </a:xfrm>
          </p:grpSpPr>
          <p:sp>
            <p:nvSpPr>
              <p:cNvPr id="7" name="CustomShape 6"/>
              <p:cNvSpPr/>
              <p:nvPr/>
            </p:nvSpPr>
            <p:spPr>
              <a:xfrm>
                <a:off x="6383880" y="4213440"/>
                <a:ext cx="383760" cy="40572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F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8" name="CustomShape 7"/>
              <p:cNvSpPr/>
              <p:nvPr/>
            </p:nvSpPr>
            <p:spPr>
              <a:xfrm>
                <a:off x="9204480" y="4174920"/>
                <a:ext cx="423000" cy="40572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F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3628800" y="1658880"/>
                <a:ext cx="7643880" cy="3886200"/>
                <a:chOff x="3628800" y="1658880"/>
                <a:chExt cx="7643880" cy="3886200"/>
              </a:xfrm>
            </p:grpSpPr>
            <p:sp>
              <p:nvSpPr>
                <p:cNvPr id="10" name="CustomShape 9"/>
                <p:cNvSpPr/>
                <p:nvPr/>
              </p:nvSpPr>
              <p:spPr>
                <a:xfrm>
                  <a:off x="7433640" y="1658880"/>
                  <a:ext cx="383760" cy="405720"/>
                </a:xfrm>
                <a:prstGeom prst="ellipse">
                  <a:avLst/>
                </a:prstGeom>
                <a:solidFill>
                  <a:srgbClr val="00B0F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1" name="CustomShape 10"/>
                <p:cNvSpPr/>
                <p:nvPr/>
              </p:nvSpPr>
              <p:spPr>
                <a:xfrm>
                  <a:off x="5510880" y="3188880"/>
                  <a:ext cx="383760" cy="405720"/>
                </a:xfrm>
                <a:prstGeom prst="ellipse">
                  <a:avLst/>
                </a:prstGeom>
                <a:solidFill>
                  <a:srgbClr val="00B0F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 dirty="0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B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2" name="CustomShape 11"/>
                <p:cNvSpPr/>
                <p:nvPr/>
              </p:nvSpPr>
              <p:spPr>
                <a:xfrm>
                  <a:off x="8001000" y="310968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3" name="CustomShape 12"/>
                <p:cNvSpPr/>
                <p:nvPr/>
              </p:nvSpPr>
              <p:spPr>
                <a:xfrm>
                  <a:off x="10243800" y="314676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C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4" name="CustomShape 13"/>
                <p:cNvSpPr/>
                <p:nvPr/>
              </p:nvSpPr>
              <p:spPr>
                <a:xfrm>
                  <a:off x="4542120" y="4239360"/>
                  <a:ext cx="383760" cy="405720"/>
                </a:xfrm>
                <a:prstGeom prst="ellipse">
                  <a:avLst/>
                </a:prstGeom>
                <a:solidFill>
                  <a:srgbClr val="00B0F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5" name="CustomShape 14"/>
                <p:cNvSpPr/>
                <p:nvPr/>
              </p:nvSpPr>
              <p:spPr>
                <a:xfrm>
                  <a:off x="5454360" y="421524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6" name="CustomShape 15"/>
                <p:cNvSpPr/>
                <p:nvPr/>
              </p:nvSpPr>
              <p:spPr>
                <a:xfrm>
                  <a:off x="7320600" y="418284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7" name="CustomShape 16"/>
                <p:cNvSpPr/>
                <p:nvPr/>
              </p:nvSpPr>
              <p:spPr>
                <a:xfrm>
                  <a:off x="8615160" y="419112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E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8" name="CustomShape 17"/>
                <p:cNvSpPr/>
                <p:nvPr/>
              </p:nvSpPr>
              <p:spPr>
                <a:xfrm>
                  <a:off x="7986600" y="418284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B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9" name="CustomShape 18"/>
                <p:cNvSpPr/>
                <p:nvPr/>
              </p:nvSpPr>
              <p:spPr>
                <a:xfrm>
                  <a:off x="9834120" y="412272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0" name="CustomShape 19"/>
                <p:cNvSpPr/>
                <p:nvPr/>
              </p:nvSpPr>
              <p:spPr>
                <a:xfrm>
                  <a:off x="10366920" y="413604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E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1" name="CustomShape 20"/>
                <p:cNvSpPr/>
                <p:nvPr/>
              </p:nvSpPr>
              <p:spPr>
                <a:xfrm>
                  <a:off x="10888920" y="412272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F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2" name="CustomShape 21"/>
                <p:cNvSpPr/>
                <p:nvPr/>
              </p:nvSpPr>
              <p:spPr>
                <a:xfrm>
                  <a:off x="3628800" y="5134680"/>
                  <a:ext cx="383760" cy="405720"/>
                </a:xfrm>
                <a:prstGeom prst="ellipse">
                  <a:avLst/>
                </a:prstGeom>
                <a:solidFill>
                  <a:srgbClr val="00B0F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B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3" name="CustomShape 22"/>
                <p:cNvSpPr/>
                <p:nvPr/>
              </p:nvSpPr>
              <p:spPr>
                <a:xfrm>
                  <a:off x="4253760" y="513468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4" name="CustomShape 23"/>
                <p:cNvSpPr/>
                <p:nvPr/>
              </p:nvSpPr>
              <p:spPr>
                <a:xfrm>
                  <a:off x="4844880" y="513936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C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5" name="Line 24"/>
                <p:cNvSpPr/>
                <p:nvPr/>
              </p:nvSpPr>
              <p:spPr>
                <a:xfrm flipH="1">
                  <a:off x="5838840" y="2005920"/>
                  <a:ext cx="1650240" cy="1242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" name="Line 25"/>
                <p:cNvSpPr/>
                <p:nvPr/>
              </p:nvSpPr>
              <p:spPr>
                <a:xfrm>
                  <a:off x="7814160" y="1887480"/>
                  <a:ext cx="2485080" cy="13186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" name="Line 26"/>
                <p:cNvSpPr/>
                <p:nvPr/>
              </p:nvSpPr>
              <p:spPr>
                <a:xfrm flipH="1">
                  <a:off x="4870440" y="3536280"/>
                  <a:ext cx="696240" cy="7624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" name="Line 27"/>
                <p:cNvSpPr/>
                <p:nvPr/>
              </p:nvSpPr>
              <p:spPr>
                <a:xfrm flipH="1">
                  <a:off x="5646240" y="3595680"/>
                  <a:ext cx="56880" cy="619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" name="Line 28"/>
                <p:cNvSpPr/>
                <p:nvPr/>
              </p:nvSpPr>
              <p:spPr>
                <a:xfrm>
                  <a:off x="5839200" y="3536280"/>
                  <a:ext cx="600480" cy="736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" name="Line 29"/>
                <p:cNvSpPr/>
                <p:nvPr/>
              </p:nvSpPr>
              <p:spPr>
                <a:xfrm flipH="1">
                  <a:off x="7512120" y="3456720"/>
                  <a:ext cx="544320" cy="7261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" name="Line 30"/>
                <p:cNvSpPr/>
                <p:nvPr/>
              </p:nvSpPr>
              <p:spPr>
                <a:xfrm flipH="1">
                  <a:off x="8178120" y="3516480"/>
                  <a:ext cx="14760" cy="666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" name="Line 31"/>
                <p:cNvSpPr/>
                <p:nvPr/>
              </p:nvSpPr>
              <p:spPr>
                <a:xfrm>
                  <a:off x="8328960" y="3456720"/>
                  <a:ext cx="478080" cy="7344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" name="Line 32"/>
                <p:cNvSpPr/>
                <p:nvPr/>
              </p:nvSpPr>
              <p:spPr>
                <a:xfrm>
                  <a:off x="8385120" y="3313080"/>
                  <a:ext cx="1030680" cy="8618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4" name="Line 33"/>
                <p:cNvSpPr/>
                <p:nvPr/>
              </p:nvSpPr>
              <p:spPr>
                <a:xfrm flipH="1">
                  <a:off x="3956760" y="4442760"/>
                  <a:ext cx="585000" cy="7513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" name="Line 34"/>
                <p:cNvSpPr/>
                <p:nvPr/>
              </p:nvSpPr>
              <p:spPr>
                <a:xfrm flipH="1">
                  <a:off x="4445640" y="4586400"/>
                  <a:ext cx="152640" cy="5479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" name="Line 35"/>
                <p:cNvSpPr/>
                <p:nvPr/>
              </p:nvSpPr>
              <p:spPr>
                <a:xfrm>
                  <a:off x="4870440" y="4586400"/>
                  <a:ext cx="166320" cy="5529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" name="Line 36"/>
                <p:cNvSpPr/>
                <p:nvPr/>
              </p:nvSpPr>
              <p:spPr>
                <a:xfrm flipH="1">
                  <a:off x="5393520" y="4562640"/>
                  <a:ext cx="116640" cy="2736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" name="Line 37"/>
                <p:cNvSpPr/>
                <p:nvPr/>
              </p:nvSpPr>
              <p:spPr>
                <a:xfrm flipH="1">
                  <a:off x="5629680" y="4622040"/>
                  <a:ext cx="16560" cy="2383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" name="Line 38"/>
                <p:cNvSpPr/>
                <p:nvPr/>
              </p:nvSpPr>
              <p:spPr>
                <a:xfrm>
                  <a:off x="5782680" y="4562640"/>
                  <a:ext cx="56160" cy="3297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" name="Line 39"/>
                <p:cNvSpPr/>
                <p:nvPr/>
              </p:nvSpPr>
              <p:spPr>
                <a:xfrm>
                  <a:off x="5838840" y="4418640"/>
                  <a:ext cx="207360" cy="322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" name="Line 40"/>
                <p:cNvSpPr/>
                <p:nvPr/>
              </p:nvSpPr>
              <p:spPr>
                <a:xfrm flipH="1">
                  <a:off x="6139440" y="4416840"/>
                  <a:ext cx="243720" cy="1951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" name="Line 41"/>
                <p:cNvSpPr/>
                <p:nvPr/>
              </p:nvSpPr>
              <p:spPr>
                <a:xfrm flipH="1">
                  <a:off x="6350760" y="4560840"/>
                  <a:ext cx="88920" cy="2574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" name="Line 42"/>
                <p:cNvSpPr/>
                <p:nvPr/>
              </p:nvSpPr>
              <p:spPr>
                <a:xfrm>
                  <a:off x="6575760" y="4620240"/>
                  <a:ext cx="0" cy="1980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" name="Line 43"/>
                <p:cNvSpPr/>
                <p:nvPr/>
              </p:nvSpPr>
              <p:spPr>
                <a:xfrm>
                  <a:off x="6711840" y="4560840"/>
                  <a:ext cx="123480" cy="2574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" name="Line 44"/>
                <p:cNvSpPr/>
                <p:nvPr/>
              </p:nvSpPr>
              <p:spPr>
                <a:xfrm>
                  <a:off x="6768360" y="4416840"/>
                  <a:ext cx="243360" cy="1260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" name="Line 45"/>
                <p:cNvSpPr/>
                <p:nvPr/>
              </p:nvSpPr>
              <p:spPr>
                <a:xfrm flipH="1">
                  <a:off x="7489080" y="4589640"/>
                  <a:ext cx="23040" cy="2286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" name="Line 46"/>
                <p:cNvSpPr/>
                <p:nvPr/>
              </p:nvSpPr>
              <p:spPr>
                <a:xfrm flipH="1">
                  <a:off x="7208640" y="4529880"/>
                  <a:ext cx="167400" cy="189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" name="Line 47"/>
                <p:cNvSpPr/>
                <p:nvPr/>
              </p:nvSpPr>
              <p:spPr>
                <a:xfrm>
                  <a:off x="7648200" y="4529880"/>
                  <a:ext cx="100800" cy="288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" name="Line 48"/>
                <p:cNvSpPr/>
                <p:nvPr/>
              </p:nvSpPr>
              <p:spPr>
                <a:xfrm flipH="1">
                  <a:off x="7908840" y="4529880"/>
                  <a:ext cx="133200" cy="306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" name="Line 49"/>
                <p:cNvSpPr/>
                <p:nvPr/>
              </p:nvSpPr>
              <p:spPr>
                <a:xfrm flipH="1">
                  <a:off x="8165880" y="4589640"/>
                  <a:ext cx="12240" cy="2707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" name="Line 50"/>
                <p:cNvSpPr/>
                <p:nvPr/>
              </p:nvSpPr>
              <p:spPr>
                <a:xfrm>
                  <a:off x="8314560" y="4529880"/>
                  <a:ext cx="70560" cy="288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2" name="Line 51"/>
                <p:cNvSpPr/>
                <p:nvPr/>
              </p:nvSpPr>
              <p:spPr>
                <a:xfrm>
                  <a:off x="9265680" y="4522320"/>
                  <a:ext cx="61920" cy="1933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3" name="Line 52"/>
                <p:cNvSpPr/>
                <p:nvPr/>
              </p:nvSpPr>
              <p:spPr>
                <a:xfrm>
                  <a:off x="9415800" y="4581720"/>
                  <a:ext cx="103680" cy="1962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" name="Line 53"/>
                <p:cNvSpPr/>
                <p:nvPr/>
              </p:nvSpPr>
              <p:spPr>
                <a:xfrm>
                  <a:off x="9565560" y="4522320"/>
                  <a:ext cx="105840" cy="1519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" name="Line 54"/>
                <p:cNvSpPr/>
                <p:nvPr/>
              </p:nvSpPr>
              <p:spPr>
                <a:xfrm>
                  <a:off x="9627840" y="4388760"/>
                  <a:ext cx="105480" cy="1490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" name="Line 55"/>
                <p:cNvSpPr/>
                <p:nvPr/>
              </p:nvSpPr>
              <p:spPr>
                <a:xfrm>
                  <a:off x="10162080" y="4469760"/>
                  <a:ext cx="56160" cy="2134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7" name="Line 56"/>
                <p:cNvSpPr/>
                <p:nvPr/>
              </p:nvSpPr>
              <p:spPr>
                <a:xfrm flipH="1">
                  <a:off x="10026000" y="3494160"/>
                  <a:ext cx="273240" cy="6282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8" name="Line 57"/>
                <p:cNvSpPr/>
                <p:nvPr/>
              </p:nvSpPr>
              <p:spPr>
                <a:xfrm>
                  <a:off x="10422360" y="3561480"/>
                  <a:ext cx="136080" cy="574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9" name="Line 58"/>
                <p:cNvSpPr/>
                <p:nvPr/>
              </p:nvSpPr>
              <p:spPr>
                <a:xfrm>
                  <a:off x="10571400" y="3494160"/>
                  <a:ext cx="509400" cy="6282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0" name="CustomShape 59"/>
                <p:cNvSpPr/>
                <p:nvPr/>
              </p:nvSpPr>
              <p:spPr>
                <a:xfrm>
                  <a:off x="8001000" y="511848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C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1" name="CustomShape 60"/>
                <p:cNvSpPr/>
                <p:nvPr/>
              </p:nvSpPr>
              <p:spPr>
                <a:xfrm>
                  <a:off x="8516520" y="513396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G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2" name="CustomShape 61"/>
                <p:cNvSpPr/>
                <p:nvPr/>
              </p:nvSpPr>
              <p:spPr>
                <a:xfrm>
                  <a:off x="9005760" y="511200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3" name="CustomShape 62"/>
                <p:cNvSpPr/>
                <p:nvPr/>
              </p:nvSpPr>
              <p:spPr>
                <a:xfrm>
                  <a:off x="9490320" y="511200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H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4" name="Line 63"/>
                <p:cNvSpPr/>
                <p:nvPr/>
              </p:nvSpPr>
              <p:spPr>
                <a:xfrm flipH="1">
                  <a:off x="8192880" y="4538160"/>
                  <a:ext cx="478080" cy="5799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5" name="Line 64"/>
                <p:cNvSpPr/>
                <p:nvPr/>
              </p:nvSpPr>
              <p:spPr>
                <a:xfrm flipH="1">
                  <a:off x="8708040" y="4597920"/>
                  <a:ext cx="99000" cy="5356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6" name="Line 65"/>
                <p:cNvSpPr/>
                <p:nvPr/>
              </p:nvSpPr>
              <p:spPr>
                <a:xfrm>
                  <a:off x="8943120" y="4538160"/>
                  <a:ext cx="254160" cy="5734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7" name="Line 66"/>
                <p:cNvSpPr/>
                <p:nvPr/>
              </p:nvSpPr>
              <p:spPr>
                <a:xfrm>
                  <a:off x="8999280" y="4394520"/>
                  <a:ext cx="546480" cy="7768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8" name="Line 67"/>
                <p:cNvSpPr/>
                <p:nvPr/>
              </p:nvSpPr>
              <p:spPr>
                <a:xfrm>
                  <a:off x="9565560" y="4234320"/>
                  <a:ext cx="134280" cy="644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</p:grpSp>
      <p:grpSp>
        <p:nvGrpSpPr>
          <p:cNvPr id="69" name="Group 68"/>
          <p:cNvGrpSpPr/>
          <p:nvPr/>
        </p:nvGrpSpPr>
        <p:grpSpPr>
          <a:xfrm>
            <a:off x="157860" y="2641140"/>
            <a:ext cx="3534120" cy="1576080"/>
            <a:chOff x="411480" y="2617560"/>
            <a:chExt cx="3534120" cy="1576080"/>
          </a:xfrm>
        </p:grpSpPr>
        <p:sp>
          <p:nvSpPr>
            <p:cNvPr id="70" name="Line 69"/>
            <p:cNvSpPr/>
            <p:nvPr/>
          </p:nvSpPr>
          <p:spPr>
            <a:xfrm flipV="1">
              <a:off x="1034640" y="3585960"/>
              <a:ext cx="609120" cy="188640"/>
            </a:xfrm>
            <a:prstGeom prst="line">
              <a:avLst/>
            </a:prstGeom>
            <a:ln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1" name="Group 70"/>
            <p:cNvGrpSpPr/>
            <p:nvPr/>
          </p:nvGrpSpPr>
          <p:grpSpPr>
            <a:xfrm>
              <a:off x="411480" y="2617560"/>
              <a:ext cx="3534120" cy="1576080"/>
              <a:chOff x="411480" y="2617560"/>
              <a:chExt cx="3534120" cy="1576080"/>
            </a:xfrm>
          </p:grpSpPr>
          <p:sp>
            <p:nvSpPr>
              <p:cNvPr id="72" name="Line 71"/>
              <p:cNvSpPr/>
              <p:nvPr/>
            </p:nvSpPr>
            <p:spPr>
              <a:xfrm>
                <a:off x="3051000" y="3279960"/>
                <a:ext cx="654480" cy="2430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Line 72"/>
              <p:cNvSpPr/>
              <p:nvPr/>
            </p:nvSpPr>
            <p:spPr>
              <a:xfrm flipV="1">
                <a:off x="2909880" y="3748680"/>
                <a:ext cx="795600" cy="26352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CustomShape 73"/>
              <p:cNvSpPr/>
              <p:nvPr/>
            </p:nvSpPr>
            <p:spPr>
              <a:xfrm>
                <a:off x="411480" y="277740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000000"/>
                    </a:solidFill>
                    <a:latin typeface="Trebuchet MS"/>
                    <a:ea typeface="DejaVu Sans"/>
                  </a:rPr>
                  <a:t>A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5" name="CustomShape 74"/>
              <p:cNvSpPr/>
              <p:nvPr/>
            </p:nvSpPr>
            <p:spPr>
              <a:xfrm>
                <a:off x="3664440" y="349848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H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6" name="CustomShape 75"/>
              <p:cNvSpPr/>
              <p:nvPr/>
            </p:nvSpPr>
            <p:spPr>
              <a:xfrm>
                <a:off x="3502800" y="261756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G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7" name="CustomShape 76"/>
              <p:cNvSpPr/>
              <p:nvPr/>
            </p:nvSpPr>
            <p:spPr>
              <a:xfrm>
                <a:off x="793800" y="375048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B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8" name="CustomShape 77"/>
              <p:cNvSpPr/>
              <p:nvPr/>
            </p:nvSpPr>
            <p:spPr>
              <a:xfrm>
                <a:off x="2627640" y="387504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F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9" name="CustomShape 78"/>
              <p:cNvSpPr/>
              <p:nvPr/>
            </p:nvSpPr>
            <p:spPr>
              <a:xfrm>
                <a:off x="1715040" y="278892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C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80" name="CustomShape 79"/>
              <p:cNvSpPr/>
              <p:nvPr/>
            </p:nvSpPr>
            <p:spPr>
              <a:xfrm>
                <a:off x="2768760" y="314280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E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81" name="CustomShape 80"/>
              <p:cNvSpPr/>
              <p:nvPr/>
            </p:nvSpPr>
            <p:spPr>
              <a:xfrm>
                <a:off x="1643760" y="344880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D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82" name="Line 81"/>
              <p:cNvSpPr/>
              <p:nvPr/>
            </p:nvSpPr>
            <p:spPr>
              <a:xfrm>
                <a:off x="652320" y="3049920"/>
                <a:ext cx="182520" cy="7470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Line 82"/>
              <p:cNvSpPr/>
              <p:nvPr/>
            </p:nvSpPr>
            <p:spPr>
              <a:xfrm>
                <a:off x="652320" y="2823840"/>
                <a:ext cx="1062720" cy="1245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Line 83"/>
              <p:cNvSpPr/>
              <p:nvPr/>
            </p:nvSpPr>
            <p:spPr>
              <a:xfrm>
                <a:off x="693720" y="2936880"/>
                <a:ext cx="991080" cy="5583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Line 84"/>
              <p:cNvSpPr/>
              <p:nvPr/>
            </p:nvSpPr>
            <p:spPr>
              <a:xfrm flipV="1">
                <a:off x="1926000" y="3302280"/>
                <a:ext cx="842400" cy="3060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Line 85"/>
              <p:cNvSpPr/>
              <p:nvPr/>
            </p:nvSpPr>
            <p:spPr>
              <a:xfrm>
                <a:off x="1884600" y="3721320"/>
                <a:ext cx="742680" cy="3132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" name="Line 86"/>
              <p:cNvSpPr/>
              <p:nvPr/>
            </p:nvSpPr>
            <p:spPr>
              <a:xfrm>
                <a:off x="1997280" y="2936880"/>
                <a:ext cx="812520" cy="2523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Line 87"/>
              <p:cNvSpPr/>
              <p:nvPr/>
            </p:nvSpPr>
            <p:spPr>
              <a:xfrm flipV="1">
                <a:off x="3009600" y="2890080"/>
                <a:ext cx="534240" cy="2991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Line 88"/>
              <p:cNvSpPr/>
              <p:nvPr/>
            </p:nvSpPr>
            <p:spPr>
              <a:xfrm>
                <a:off x="1955880" y="3061440"/>
                <a:ext cx="712800" cy="86004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Line 89"/>
              <p:cNvSpPr/>
              <p:nvPr/>
            </p:nvSpPr>
            <p:spPr>
              <a:xfrm>
                <a:off x="1034640" y="4023000"/>
                <a:ext cx="1634040" cy="1245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Line 90"/>
              <p:cNvSpPr/>
              <p:nvPr/>
            </p:nvSpPr>
            <p:spPr>
              <a:xfrm flipV="1">
                <a:off x="2868480" y="2936880"/>
                <a:ext cx="775440" cy="9846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20</a:t>
            </a:fld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698047" y="2384201"/>
            <a:ext cx="5471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The following tree represents the </a:t>
            </a:r>
          </a:p>
          <a:p>
            <a:r>
              <a:rPr lang="tr-TR" dirty="0" smtClean="0"/>
              <a:t>possible search space. </a:t>
            </a:r>
            <a:r>
              <a:rPr lang="tr-TR" b="1" dirty="0" smtClean="0"/>
              <a:t>It is not depth first tree!</a:t>
            </a:r>
          </a:p>
          <a:p>
            <a:r>
              <a:rPr lang="tr-TR" b="1" dirty="0" smtClean="0"/>
              <a:t>Repeated nodes will not be placed on actual tree.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1897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458201" cy="4389120"/>
          </a:xfrm>
        </p:spPr>
        <p:txBody>
          <a:bodyPr/>
          <a:lstStyle/>
          <a:p>
            <a:r>
              <a:rPr lang="tr-TR" spc="-1" dirty="0" smtClean="0">
                <a:solidFill>
                  <a:srgbClr val="000000"/>
                </a:solidFill>
                <a:latin typeface="Constantia (Body)"/>
              </a:rPr>
              <a:t>Depth </a:t>
            </a:r>
            <a:r>
              <a:rPr lang="tr-TR" spc="-1" dirty="0">
                <a:solidFill>
                  <a:srgbClr val="000000"/>
                </a:solidFill>
                <a:latin typeface="Constantia (Body)"/>
              </a:rPr>
              <a:t>Limited </a:t>
            </a:r>
            <a:r>
              <a:rPr lang="tr-TR" spc="-1" dirty="0" smtClean="0">
                <a:solidFill>
                  <a:srgbClr val="000000"/>
                </a:solidFill>
                <a:latin typeface="Constantia (Body)"/>
              </a:rPr>
              <a:t>Search</a:t>
            </a:r>
            <a:endParaRPr lang="en-US" sz="2800" spc="-1" dirty="0">
              <a:latin typeface="Constantia (Body)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87240" y="3472080"/>
            <a:ext cx="6428160" cy="3233520"/>
            <a:chOff x="3830760" y="2034360"/>
            <a:chExt cx="7644240" cy="3886200"/>
          </a:xfrm>
        </p:grpSpPr>
        <p:sp>
          <p:nvSpPr>
            <p:cNvPr id="5" name="Line 4"/>
            <p:cNvSpPr/>
            <p:nvPr/>
          </p:nvSpPr>
          <p:spPr>
            <a:xfrm>
              <a:off x="7827840" y="2441160"/>
              <a:ext cx="567720" cy="1043640"/>
            </a:xfrm>
            <a:prstGeom prst="line">
              <a:avLst/>
            </a:prstGeom>
            <a:ln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" name="Group 5"/>
            <p:cNvGrpSpPr/>
            <p:nvPr/>
          </p:nvGrpSpPr>
          <p:grpSpPr>
            <a:xfrm>
              <a:off x="3830760" y="2034360"/>
              <a:ext cx="7644240" cy="3886200"/>
              <a:chOff x="3830760" y="2034360"/>
              <a:chExt cx="7644240" cy="3886200"/>
            </a:xfrm>
          </p:grpSpPr>
          <p:sp>
            <p:nvSpPr>
              <p:cNvPr id="7" name="CustomShape 6"/>
              <p:cNvSpPr/>
              <p:nvPr/>
            </p:nvSpPr>
            <p:spPr>
              <a:xfrm>
                <a:off x="6585840" y="4588920"/>
                <a:ext cx="383760" cy="40572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F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8" name="CustomShape 7"/>
              <p:cNvSpPr/>
              <p:nvPr/>
            </p:nvSpPr>
            <p:spPr>
              <a:xfrm>
                <a:off x="9406800" y="4550400"/>
                <a:ext cx="423000" cy="40572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F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3830760" y="2034360"/>
                <a:ext cx="7644240" cy="3886200"/>
                <a:chOff x="3830760" y="2034360"/>
                <a:chExt cx="7644240" cy="3886200"/>
              </a:xfrm>
            </p:grpSpPr>
            <p:sp>
              <p:nvSpPr>
                <p:cNvPr id="10" name="CustomShape 9"/>
                <p:cNvSpPr/>
                <p:nvPr/>
              </p:nvSpPr>
              <p:spPr>
                <a:xfrm>
                  <a:off x="7635600" y="2034360"/>
                  <a:ext cx="383760" cy="405720"/>
                </a:xfrm>
                <a:prstGeom prst="ellipse">
                  <a:avLst/>
                </a:prstGeom>
                <a:solidFill>
                  <a:srgbClr val="00B0F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1" name="CustomShape 10"/>
                <p:cNvSpPr/>
                <p:nvPr/>
              </p:nvSpPr>
              <p:spPr>
                <a:xfrm>
                  <a:off x="5713200" y="3564360"/>
                  <a:ext cx="383760" cy="405720"/>
                </a:xfrm>
                <a:prstGeom prst="ellipse">
                  <a:avLst/>
                </a:prstGeom>
                <a:solidFill>
                  <a:srgbClr val="00B0F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B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2" name="CustomShape 11"/>
                <p:cNvSpPr/>
                <p:nvPr/>
              </p:nvSpPr>
              <p:spPr>
                <a:xfrm>
                  <a:off x="8203320" y="348516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3" name="CustomShape 12"/>
                <p:cNvSpPr/>
                <p:nvPr/>
              </p:nvSpPr>
              <p:spPr>
                <a:xfrm>
                  <a:off x="10445760" y="352224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C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4" name="CustomShape 13"/>
                <p:cNvSpPr/>
                <p:nvPr/>
              </p:nvSpPr>
              <p:spPr>
                <a:xfrm>
                  <a:off x="4744440" y="4614840"/>
                  <a:ext cx="383760" cy="405720"/>
                </a:xfrm>
                <a:prstGeom prst="ellipse">
                  <a:avLst/>
                </a:prstGeom>
                <a:solidFill>
                  <a:srgbClr val="00B0F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5" name="CustomShape 14"/>
                <p:cNvSpPr/>
                <p:nvPr/>
              </p:nvSpPr>
              <p:spPr>
                <a:xfrm>
                  <a:off x="5656680" y="459072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6" name="CustomShape 15"/>
                <p:cNvSpPr/>
                <p:nvPr/>
              </p:nvSpPr>
              <p:spPr>
                <a:xfrm>
                  <a:off x="7522560" y="455832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7" name="CustomShape 16"/>
                <p:cNvSpPr/>
                <p:nvPr/>
              </p:nvSpPr>
              <p:spPr>
                <a:xfrm>
                  <a:off x="8817480" y="456660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E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8" name="CustomShape 17"/>
                <p:cNvSpPr/>
                <p:nvPr/>
              </p:nvSpPr>
              <p:spPr>
                <a:xfrm>
                  <a:off x="8188920" y="455832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B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9" name="CustomShape 18"/>
                <p:cNvSpPr/>
                <p:nvPr/>
              </p:nvSpPr>
              <p:spPr>
                <a:xfrm>
                  <a:off x="10036440" y="449820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0" name="CustomShape 19"/>
                <p:cNvSpPr/>
                <p:nvPr/>
              </p:nvSpPr>
              <p:spPr>
                <a:xfrm>
                  <a:off x="10568880" y="451152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E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1" name="CustomShape 20"/>
                <p:cNvSpPr/>
                <p:nvPr/>
              </p:nvSpPr>
              <p:spPr>
                <a:xfrm>
                  <a:off x="11091240" y="449820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F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2" name="CustomShape 21"/>
                <p:cNvSpPr/>
                <p:nvPr/>
              </p:nvSpPr>
              <p:spPr>
                <a:xfrm>
                  <a:off x="3830760" y="550980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B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3" name="CustomShape 22"/>
                <p:cNvSpPr/>
                <p:nvPr/>
              </p:nvSpPr>
              <p:spPr>
                <a:xfrm>
                  <a:off x="4455720" y="550980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4" name="CustomShape 23"/>
                <p:cNvSpPr/>
                <p:nvPr/>
              </p:nvSpPr>
              <p:spPr>
                <a:xfrm>
                  <a:off x="5046840" y="551484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C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5" name="Line 24"/>
                <p:cNvSpPr/>
                <p:nvPr/>
              </p:nvSpPr>
              <p:spPr>
                <a:xfrm flipH="1">
                  <a:off x="6041520" y="2381400"/>
                  <a:ext cx="1650240" cy="1242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" name="Line 25"/>
                <p:cNvSpPr/>
                <p:nvPr/>
              </p:nvSpPr>
              <p:spPr>
                <a:xfrm>
                  <a:off x="8016840" y="2262960"/>
                  <a:ext cx="2485080" cy="13186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" name="Line 26"/>
                <p:cNvSpPr/>
                <p:nvPr/>
              </p:nvSpPr>
              <p:spPr>
                <a:xfrm flipH="1">
                  <a:off x="5072760" y="3911400"/>
                  <a:ext cx="696600" cy="7628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" name="Line 27"/>
                <p:cNvSpPr/>
                <p:nvPr/>
              </p:nvSpPr>
              <p:spPr>
                <a:xfrm flipH="1">
                  <a:off x="5848920" y="3971160"/>
                  <a:ext cx="56520" cy="619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" name="Line 28"/>
                <p:cNvSpPr/>
                <p:nvPr/>
              </p:nvSpPr>
              <p:spPr>
                <a:xfrm>
                  <a:off x="6041520" y="3911400"/>
                  <a:ext cx="600480" cy="7369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" name="Line 29"/>
                <p:cNvSpPr/>
                <p:nvPr/>
              </p:nvSpPr>
              <p:spPr>
                <a:xfrm flipH="1">
                  <a:off x="7714800" y="3832200"/>
                  <a:ext cx="544680" cy="7257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" name="Line 30"/>
                <p:cNvSpPr/>
                <p:nvPr/>
              </p:nvSpPr>
              <p:spPr>
                <a:xfrm flipH="1">
                  <a:off x="8381160" y="3891600"/>
                  <a:ext cx="14400" cy="666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" name="Line 31"/>
                <p:cNvSpPr/>
                <p:nvPr/>
              </p:nvSpPr>
              <p:spPr>
                <a:xfrm>
                  <a:off x="8531640" y="3832200"/>
                  <a:ext cx="478080" cy="7340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" name="Line 32"/>
                <p:cNvSpPr/>
                <p:nvPr/>
              </p:nvSpPr>
              <p:spPr>
                <a:xfrm>
                  <a:off x="8588160" y="3688200"/>
                  <a:ext cx="1030320" cy="8622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4" name="Line 33"/>
                <p:cNvSpPr/>
                <p:nvPr/>
              </p:nvSpPr>
              <p:spPr>
                <a:xfrm flipH="1">
                  <a:off x="4159440" y="4818240"/>
                  <a:ext cx="584640" cy="7509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" name="Line 34"/>
                <p:cNvSpPr/>
                <p:nvPr/>
              </p:nvSpPr>
              <p:spPr>
                <a:xfrm flipH="1">
                  <a:off x="4648320" y="4961880"/>
                  <a:ext cx="152280" cy="5479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" name="Line 35"/>
                <p:cNvSpPr/>
                <p:nvPr/>
              </p:nvSpPr>
              <p:spPr>
                <a:xfrm>
                  <a:off x="5072760" y="4961880"/>
                  <a:ext cx="166320" cy="5529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" name="Line 36"/>
                <p:cNvSpPr/>
                <p:nvPr/>
              </p:nvSpPr>
              <p:spPr>
                <a:xfrm flipH="1">
                  <a:off x="5595840" y="4937760"/>
                  <a:ext cx="117000" cy="2739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" name="Line 37"/>
                <p:cNvSpPr/>
                <p:nvPr/>
              </p:nvSpPr>
              <p:spPr>
                <a:xfrm flipH="1">
                  <a:off x="5832000" y="4997520"/>
                  <a:ext cx="16920" cy="2383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" name="Line 38"/>
                <p:cNvSpPr/>
                <p:nvPr/>
              </p:nvSpPr>
              <p:spPr>
                <a:xfrm>
                  <a:off x="5985000" y="4937760"/>
                  <a:ext cx="56520" cy="3301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" name="Line 39"/>
                <p:cNvSpPr/>
                <p:nvPr/>
              </p:nvSpPr>
              <p:spPr>
                <a:xfrm>
                  <a:off x="6041520" y="4794120"/>
                  <a:ext cx="207360" cy="322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" name="Line 40"/>
                <p:cNvSpPr/>
                <p:nvPr/>
              </p:nvSpPr>
              <p:spPr>
                <a:xfrm flipH="1">
                  <a:off x="6341760" y="4792320"/>
                  <a:ext cx="244080" cy="1951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" name="Line 41"/>
                <p:cNvSpPr/>
                <p:nvPr/>
              </p:nvSpPr>
              <p:spPr>
                <a:xfrm flipH="1">
                  <a:off x="6553440" y="4935960"/>
                  <a:ext cx="88560" cy="2577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" name="Line 42"/>
                <p:cNvSpPr/>
                <p:nvPr/>
              </p:nvSpPr>
              <p:spPr>
                <a:xfrm>
                  <a:off x="6778080" y="4995720"/>
                  <a:ext cx="0" cy="1980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" name="Line 43"/>
                <p:cNvSpPr/>
                <p:nvPr/>
              </p:nvSpPr>
              <p:spPr>
                <a:xfrm>
                  <a:off x="6914160" y="4935960"/>
                  <a:ext cx="123840" cy="2577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" name="Line 44"/>
                <p:cNvSpPr/>
                <p:nvPr/>
              </p:nvSpPr>
              <p:spPr>
                <a:xfrm>
                  <a:off x="6970680" y="4792320"/>
                  <a:ext cx="243720" cy="1260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" name="Line 45"/>
                <p:cNvSpPr/>
                <p:nvPr/>
              </p:nvSpPr>
              <p:spPr>
                <a:xfrm flipH="1">
                  <a:off x="7691760" y="4965120"/>
                  <a:ext cx="23040" cy="2286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" name="Line 46"/>
                <p:cNvSpPr/>
                <p:nvPr/>
              </p:nvSpPr>
              <p:spPr>
                <a:xfrm flipH="1">
                  <a:off x="7411320" y="4905360"/>
                  <a:ext cx="167400" cy="189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" name="Line 47"/>
                <p:cNvSpPr/>
                <p:nvPr/>
              </p:nvSpPr>
              <p:spPr>
                <a:xfrm>
                  <a:off x="7850880" y="4905360"/>
                  <a:ext cx="100800" cy="288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" name="Line 48"/>
                <p:cNvSpPr/>
                <p:nvPr/>
              </p:nvSpPr>
              <p:spPr>
                <a:xfrm flipH="1">
                  <a:off x="8111880" y="4905360"/>
                  <a:ext cx="133200" cy="306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" name="Line 49"/>
                <p:cNvSpPr/>
                <p:nvPr/>
              </p:nvSpPr>
              <p:spPr>
                <a:xfrm flipH="1">
                  <a:off x="8368920" y="4965120"/>
                  <a:ext cx="12240" cy="2707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" name="Line 50"/>
                <p:cNvSpPr/>
                <p:nvPr/>
              </p:nvSpPr>
              <p:spPr>
                <a:xfrm>
                  <a:off x="8517240" y="4905360"/>
                  <a:ext cx="70920" cy="288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2" name="Line 51"/>
                <p:cNvSpPr/>
                <p:nvPr/>
              </p:nvSpPr>
              <p:spPr>
                <a:xfrm>
                  <a:off x="9468720" y="4897440"/>
                  <a:ext cx="61560" cy="1933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3" name="Line 52"/>
                <p:cNvSpPr/>
                <p:nvPr/>
              </p:nvSpPr>
              <p:spPr>
                <a:xfrm>
                  <a:off x="9618480" y="4957200"/>
                  <a:ext cx="104040" cy="1962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" name="Line 53"/>
                <p:cNvSpPr/>
                <p:nvPr/>
              </p:nvSpPr>
              <p:spPr>
                <a:xfrm>
                  <a:off x="9768600" y="4897440"/>
                  <a:ext cx="105480" cy="1519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" name="Line 54"/>
                <p:cNvSpPr/>
                <p:nvPr/>
              </p:nvSpPr>
              <p:spPr>
                <a:xfrm>
                  <a:off x="9830520" y="4764240"/>
                  <a:ext cx="105480" cy="1486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" name="Line 55"/>
                <p:cNvSpPr/>
                <p:nvPr/>
              </p:nvSpPr>
              <p:spPr>
                <a:xfrm>
                  <a:off x="10364760" y="4845240"/>
                  <a:ext cx="56520" cy="2131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7" name="Line 56"/>
                <p:cNvSpPr/>
                <p:nvPr/>
              </p:nvSpPr>
              <p:spPr>
                <a:xfrm flipH="1">
                  <a:off x="10228680" y="3869280"/>
                  <a:ext cx="273600" cy="628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8" name="Line 57"/>
                <p:cNvSpPr/>
                <p:nvPr/>
              </p:nvSpPr>
              <p:spPr>
                <a:xfrm>
                  <a:off x="10625040" y="3936600"/>
                  <a:ext cx="136080" cy="574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9" name="Line 58"/>
                <p:cNvSpPr/>
                <p:nvPr/>
              </p:nvSpPr>
              <p:spPr>
                <a:xfrm>
                  <a:off x="10774440" y="3869280"/>
                  <a:ext cx="509040" cy="628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0" name="CustomShape 59"/>
                <p:cNvSpPr/>
                <p:nvPr/>
              </p:nvSpPr>
              <p:spPr>
                <a:xfrm>
                  <a:off x="8203320" y="549360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C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1" name="CustomShape 60"/>
                <p:cNvSpPr/>
                <p:nvPr/>
              </p:nvSpPr>
              <p:spPr>
                <a:xfrm>
                  <a:off x="8718480" y="550908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G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2" name="CustomShape 61"/>
                <p:cNvSpPr/>
                <p:nvPr/>
              </p:nvSpPr>
              <p:spPr>
                <a:xfrm>
                  <a:off x="9207720" y="548748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3" name="CustomShape 62"/>
                <p:cNvSpPr/>
                <p:nvPr/>
              </p:nvSpPr>
              <p:spPr>
                <a:xfrm>
                  <a:off x="9692280" y="548748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H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4" name="Line 63"/>
                <p:cNvSpPr/>
                <p:nvPr/>
              </p:nvSpPr>
              <p:spPr>
                <a:xfrm flipH="1">
                  <a:off x="8395560" y="4913640"/>
                  <a:ext cx="478080" cy="5799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5" name="Line 64"/>
                <p:cNvSpPr/>
                <p:nvPr/>
              </p:nvSpPr>
              <p:spPr>
                <a:xfrm flipH="1">
                  <a:off x="8910720" y="4973400"/>
                  <a:ext cx="99000" cy="5356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6" name="Line 65"/>
                <p:cNvSpPr/>
                <p:nvPr/>
              </p:nvSpPr>
              <p:spPr>
                <a:xfrm>
                  <a:off x="9145800" y="4913640"/>
                  <a:ext cx="254520" cy="5734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7" name="Line 66"/>
                <p:cNvSpPr/>
                <p:nvPr/>
              </p:nvSpPr>
              <p:spPr>
                <a:xfrm>
                  <a:off x="9202320" y="4770000"/>
                  <a:ext cx="546120" cy="7768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8" name="Line 67"/>
                <p:cNvSpPr/>
                <p:nvPr/>
              </p:nvSpPr>
              <p:spPr>
                <a:xfrm>
                  <a:off x="9768600" y="4609800"/>
                  <a:ext cx="133920" cy="644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</p:grpSp>
      <p:grpSp>
        <p:nvGrpSpPr>
          <p:cNvPr id="69" name="Group 68"/>
          <p:cNvGrpSpPr/>
          <p:nvPr/>
        </p:nvGrpSpPr>
        <p:grpSpPr>
          <a:xfrm>
            <a:off x="156099" y="2896560"/>
            <a:ext cx="3534120" cy="1576080"/>
            <a:chOff x="574560" y="2853360"/>
            <a:chExt cx="3534120" cy="1576080"/>
          </a:xfrm>
        </p:grpSpPr>
        <p:sp>
          <p:nvSpPr>
            <p:cNvPr id="70" name="Line 69"/>
            <p:cNvSpPr/>
            <p:nvPr/>
          </p:nvSpPr>
          <p:spPr>
            <a:xfrm flipV="1">
              <a:off x="1197720" y="3821760"/>
              <a:ext cx="609120" cy="188640"/>
            </a:xfrm>
            <a:prstGeom prst="line">
              <a:avLst/>
            </a:prstGeom>
            <a:ln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1" name="Group 70"/>
            <p:cNvGrpSpPr/>
            <p:nvPr/>
          </p:nvGrpSpPr>
          <p:grpSpPr>
            <a:xfrm>
              <a:off x="574560" y="2853360"/>
              <a:ext cx="3534120" cy="1576080"/>
              <a:chOff x="574560" y="2853360"/>
              <a:chExt cx="3534120" cy="1576080"/>
            </a:xfrm>
          </p:grpSpPr>
          <p:sp>
            <p:nvSpPr>
              <p:cNvPr id="72" name="Line 71"/>
              <p:cNvSpPr/>
              <p:nvPr/>
            </p:nvSpPr>
            <p:spPr>
              <a:xfrm>
                <a:off x="3214080" y="3515400"/>
                <a:ext cx="654480" cy="24264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Line 72"/>
              <p:cNvSpPr/>
              <p:nvPr/>
            </p:nvSpPr>
            <p:spPr>
              <a:xfrm flipV="1">
                <a:off x="3072960" y="3984120"/>
                <a:ext cx="795600" cy="2631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CustomShape 73"/>
              <p:cNvSpPr/>
              <p:nvPr/>
            </p:nvSpPr>
            <p:spPr>
              <a:xfrm>
                <a:off x="574560" y="301320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000000"/>
                    </a:solidFill>
                    <a:latin typeface="Trebuchet MS"/>
                    <a:ea typeface="DejaVu Sans"/>
                  </a:rPr>
                  <a:t>A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5" name="CustomShape 74"/>
              <p:cNvSpPr/>
              <p:nvPr/>
            </p:nvSpPr>
            <p:spPr>
              <a:xfrm>
                <a:off x="3827520" y="373428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H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6" name="CustomShape 75"/>
              <p:cNvSpPr/>
              <p:nvPr/>
            </p:nvSpPr>
            <p:spPr>
              <a:xfrm>
                <a:off x="3665880" y="285336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G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7" name="CustomShape 76"/>
              <p:cNvSpPr/>
              <p:nvPr/>
            </p:nvSpPr>
            <p:spPr>
              <a:xfrm>
                <a:off x="956880" y="398628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B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8" name="CustomShape 77"/>
              <p:cNvSpPr/>
              <p:nvPr/>
            </p:nvSpPr>
            <p:spPr>
              <a:xfrm>
                <a:off x="2790720" y="411084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F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9" name="CustomShape 78"/>
              <p:cNvSpPr/>
              <p:nvPr/>
            </p:nvSpPr>
            <p:spPr>
              <a:xfrm>
                <a:off x="1878120" y="302472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 dirty="0">
                    <a:solidFill>
                      <a:srgbClr val="FFFFFF"/>
                    </a:solidFill>
                    <a:latin typeface="Trebuchet MS"/>
                    <a:ea typeface="DejaVu Sans"/>
                  </a:rPr>
                  <a:t>C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80" name="CustomShape 79"/>
              <p:cNvSpPr/>
              <p:nvPr/>
            </p:nvSpPr>
            <p:spPr>
              <a:xfrm>
                <a:off x="2931840" y="337860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E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81" name="CustomShape 80"/>
              <p:cNvSpPr/>
              <p:nvPr/>
            </p:nvSpPr>
            <p:spPr>
              <a:xfrm>
                <a:off x="1806840" y="368460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D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82" name="Line 81"/>
              <p:cNvSpPr/>
              <p:nvPr/>
            </p:nvSpPr>
            <p:spPr>
              <a:xfrm>
                <a:off x="815400" y="3285000"/>
                <a:ext cx="182520" cy="7470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Line 82"/>
              <p:cNvSpPr/>
              <p:nvPr/>
            </p:nvSpPr>
            <p:spPr>
              <a:xfrm>
                <a:off x="815400" y="3058920"/>
                <a:ext cx="1062720" cy="1245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Line 83"/>
              <p:cNvSpPr/>
              <p:nvPr/>
            </p:nvSpPr>
            <p:spPr>
              <a:xfrm>
                <a:off x="856800" y="3171960"/>
                <a:ext cx="991080" cy="5583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Line 84"/>
              <p:cNvSpPr/>
              <p:nvPr/>
            </p:nvSpPr>
            <p:spPr>
              <a:xfrm flipV="1">
                <a:off x="2089080" y="3537360"/>
                <a:ext cx="842400" cy="3060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Line 85"/>
              <p:cNvSpPr/>
              <p:nvPr/>
            </p:nvSpPr>
            <p:spPr>
              <a:xfrm>
                <a:off x="2047680" y="3956400"/>
                <a:ext cx="742680" cy="3132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" name="Line 86"/>
              <p:cNvSpPr/>
              <p:nvPr/>
            </p:nvSpPr>
            <p:spPr>
              <a:xfrm>
                <a:off x="2160360" y="3171960"/>
                <a:ext cx="812520" cy="25272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Line 87"/>
              <p:cNvSpPr/>
              <p:nvPr/>
            </p:nvSpPr>
            <p:spPr>
              <a:xfrm flipV="1">
                <a:off x="3172680" y="3125160"/>
                <a:ext cx="534240" cy="29952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Line 88"/>
              <p:cNvSpPr/>
              <p:nvPr/>
            </p:nvSpPr>
            <p:spPr>
              <a:xfrm>
                <a:off x="2118960" y="3296520"/>
                <a:ext cx="712800" cy="86004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Line 89"/>
              <p:cNvSpPr/>
              <p:nvPr/>
            </p:nvSpPr>
            <p:spPr>
              <a:xfrm>
                <a:off x="1197720" y="4258080"/>
                <a:ext cx="1634040" cy="1245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Line 90"/>
              <p:cNvSpPr/>
              <p:nvPr/>
            </p:nvSpPr>
            <p:spPr>
              <a:xfrm flipV="1">
                <a:off x="3031560" y="3171960"/>
                <a:ext cx="775440" cy="9846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21</a:t>
            </a:fld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751347" y="2499777"/>
            <a:ext cx="5471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The following tree represents the </a:t>
            </a:r>
          </a:p>
          <a:p>
            <a:r>
              <a:rPr lang="tr-TR" dirty="0" smtClean="0"/>
              <a:t>possible search space. </a:t>
            </a:r>
            <a:r>
              <a:rPr lang="tr-TR" b="1" dirty="0" smtClean="0"/>
              <a:t>It is not depth limited tree!</a:t>
            </a:r>
          </a:p>
          <a:p>
            <a:r>
              <a:rPr lang="tr-TR" b="1" dirty="0" smtClean="0"/>
              <a:t>Repeated nodes will not be placed on actual tree.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6622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pc="-1" dirty="0" smtClean="0">
                <a:solidFill>
                  <a:srgbClr val="000000"/>
                </a:solidFill>
                <a:latin typeface="Constantia (Body)"/>
              </a:rPr>
              <a:t>Iterative Deepening Search</a:t>
            </a:r>
            <a:endParaRPr lang="en-US" sz="2800" spc="-1" dirty="0">
              <a:latin typeface="Constantia (Body)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40641" y="3329040"/>
            <a:ext cx="6538680" cy="3452760"/>
            <a:chOff x="3708720" y="1851120"/>
            <a:chExt cx="7643880" cy="3886200"/>
          </a:xfrm>
        </p:grpSpPr>
        <p:sp>
          <p:nvSpPr>
            <p:cNvPr id="5" name="Line 4"/>
            <p:cNvSpPr/>
            <p:nvPr/>
          </p:nvSpPr>
          <p:spPr>
            <a:xfrm>
              <a:off x="7705800" y="2257920"/>
              <a:ext cx="567360" cy="1043640"/>
            </a:xfrm>
            <a:prstGeom prst="line">
              <a:avLst/>
            </a:prstGeom>
            <a:ln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" name="Group 5"/>
            <p:cNvGrpSpPr/>
            <p:nvPr/>
          </p:nvGrpSpPr>
          <p:grpSpPr>
            <a:xfrm>
              <a:off x="3708720" y="1851120"/>
              <a:ext cx="7643880" cy="3886200"/>
              <a:chOff x="3708720" y="1851120"/>
              <a:chExt cx="7643880" cy="3886200"/>
            </a:xfrm>
          </p:grpSpPr>
          <p:sp>
            <p:nvSpPr>
              <p:cNvPr id="7" name="CustomShape 6"/>
              <p:cNvSpPr/>
              <p:nvPr/>
            </p:nvSpPr>
            <p:spPr>
              <a:xfrm>
                <a:off x="6463440" y="4405680"/>
                <a:ext cx="383760" cy="405720"/>
              </a:xfrm>
              <a:prstGeom prst="ellipse">
                <a:avLst/>
              </a:prstGeom>
              <a:solidFill>
                <a:srgbClr val="7030A0"/>
              </a:solidFill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F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8" name="CustomShape 7"/>
              <p:cNvSpPr/>
              <p:nvPr/>
            </p:nvSpPr>
            <p:spPr>
              <a:xfrm>
                <a:off x="9284400" y="4367160"/>
                <a:ext cx="423000" cy="405720"/>
              </a:xfrm>
              <a:prstGeom prst="ellipse">
                <a:avLst/>
              </a:prstGeom>
              <a:solidFill>
                <a:srgbClr val="7030A0"/>
              </a:solidFill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F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3708720" y="1851120"/>
                <a:ext cx="7643880" cy="3886200"/>
                <a:chOff x="3708720" y="1851120"/>
                <a:chExt cx="7643880" cy="3886200"/>
              </a:xfrm>
            </p:grpSpPr>
            <p:sp>
              <p:nvSpPr>
                <p:cNvPr id="10" name="CustomShape 9"/>
                <p:cNvSpPr/>
                <p:nvPr/>
              </p:nvSpPr>
              <p:spPr>
                <a:xfrm>
                  <a:off x="7513200" y="1851120"/>
                  <a:ext cx="383760" cy="405720"/>
                </a:xfrm>
                <a:prstGeom prst="ellipse">
                  <a:avLst/>
                </a:prstGeom>
                <a:solidFill>
                  <a:srgbClr val="00B0F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1" name="CustomShape 10"/>
                <p:cNvSpPr/>
                <p:nvPr/>
              </p:nvSpPr>
              <p:spPr>
                <a:xfrm>
                  <a:off x="5590800" y="3381120"/>
                  <a:ext cx="383760" cy="40572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 dirty="0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B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2" name="CustomShape 11"/>
                <p:cNvSpPr/>
                <p:nvPr/>
              </p:nvSpPr>
              <p:spPr>
                <a:xfrm>
                  <a:off x="8080920" y="3301560"/>
                  <a:ext cx="383760" cy="40572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3" name="CustomShape 12"/>
                <p:cNvSpPr/>
                <p:nvPr/>
              </p:nvSpPr>
              <p:spPr>
                <a:xfrm>
                  <a:off x="10323720" y="3339000"/>
                  <a:ext cx="383760" cy="40572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 dirty="0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C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4" name="CustomShape 13"/>
                <p:cNvSpPr/>
                <p:nvPr/>
              </p:nvSpPr>
              <p:spPr>
                <a:xfrm>
                  <a:off x="4622040" y="4431600"/>
                  <a:ext cx="383760" cy="405720"/>
                </a:xfrm>
                <a:prstGeom prst="ellipse">
                  <a:avLst/>
                </a:prstGeom>
                <a:solidFill>
                  <a:srgbClr val="7030A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5" name="CustomShape 14"/>
                <p:cNvSpPr/>
                <p:nvPr/>
              </p:nvSpPr>
              <p:spPr>
                <a:xfrm>
                  <a:off x="5534280" y="4407480"/>
                  <a:ext cx="383760" cy="405720"/>
                </a:xfrm>
                <a:prstGeom prst="ellipse">
                  <a:avLst/>
                </a:prstGeom>
                <a:solidFill>
                  <a:srgbClr val="7030A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6" name="CustomShape 15"/>
                <p:cNvSpPr/>
                <p:nvPr/>
              </p:nvSpPr>
              <p:spPr>
                <a:xfrm>
                  <a:off x="7400160" y="4375080"/>
                  <a:ext cx="383760" cy="405720"/>
                </a:xfrm>
                <a:prstGeom prst="ellipse">
                  <a:avLst/>
                </a:prstGeom>
                <a:solidFill>
                  <a:srgbClr val="7030A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7" name="CustomShape 16"/>
                <p:cNvSpPr/>
                <p:nvPr/>
              </p:nvSpPr>
              <p:spPr>
                <a:xfrm>
                  <a:off x="8695080" y="4383360"/>
                  <a:ext cx="383760" cy="405720"/>
                </a:xfrm>
                <a:prstGeom prst="ellipse">
                  <a:avLst/>
                </a:prstGeom>
                <a:solidFill>
                  <a:srgbClr val="7030A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E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8" name="CustomShape 17"/>
                <p:cNvSpPr/>
                <p:nvPr/>
              </p:nvSpPr>
              <p:spPr>
                <a:xfrm>
                  <a:off x="8066520" y="4375080"/>
                  <a:ext cx="383760" cy="405720"/>
                </a:xfrm>
                <a:prstGeom prst="ellipse">
                  <a:avLst/>
                </a:prstGeom>
                <a:solidFill>
                  <a:srgbClr val="7030A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B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19" name="CustomShape 18"/>
                <p:cNvSpPr/>
                <p:nvPr/>
              </p:nvSpPr>
              <p:spPr>
                <a:xfrm>
                  <a:off x="9914040" y="4314960"/>
                  <a:ext cx="383760" cy="405720"/>
                </a:xfrm>
                <a:prstGeom prst="ellipse">
                  <a:avLst/>
                </a:prstGeom>
                <a:solidFill>
                  <a:srgbClr val="7030A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0" name="CustomShape 19"/>
                <p:cNvSpPr/>
                <p:nvPr/>
              </p:nvSpPr>
              <p:spPr>
                <a:xfrm>
                  <a:off x="10446480" y="4328280"/>
                  <a:ext cx="383760" cy="405720"/>
                </a:xfrm>
                <a:prstGeom prst="ellipse">
                  <a:avLst/>
                </a:prstGeom>
                <a:solidFill>
                  <a:srgbClr val="7030A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E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1" name="CustomShape 20"/>
                <p:cNvSpPr/>
                <p:nvPr/>
              </p:nvSpPr>
              <p:spPr>
                <a:xfrm>
                  <a:off x="10968840" y="4314960"/>
                  <a:ext cx="383760" cy="405720"/>
                </a:xfrm>
                <a:prstGeom prst="ellipse">
                  <a:avLst/>
                </a:prstGeom>
                <a:solidFill>
                  <a:srgbClr val="7030A0"/>
                </a:solidFill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F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2" name="CustomShape 21"/>
                <p:cNvSpPr/>
                <p:nvPr/>
              </p:nvSpPr>
              <p:spPr>
                <a:xfrm>
                  <a:off x="3708720" y="532656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B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3" name="CustomShape 22"/>
                <p:cNvSpPr/>
                <p:nvPr/>
              </p:nvSpPr>
              <p:spPr>
                <a:xfrm>
                  <a:off x="4333680" y="532656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4" name="CustomShape 23"/>
                <p:cNvSpPr/>
                <p:nvPr/>
              </p:nvSpPr>
              <p:spPr>
                <a:xfrm>
                  <a:off x="4924440" y="533160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C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25" name="Line 24"/>
                <p:cNvSpPr/>
                <p:nvPr/>
              </p:nvSpPr>
              <p:spPr>
                <a:xfrm flipH="1">
                  <a:off x="5919120" y="2198160"/>
                  <a:ext cx="1650240" cy="1242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" name="Line 25"/>
                <p:cNvSpPr/>
                <p:nvPr/>
              </p:nvSpPr>
              <p:spPr>
                <a:xfrm>
                  <a:off x="7894800" y="2079720"/>
                  <a:ext cx="2485080" cy="13186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" name="Line 26"/>
                <p:cNvSpPr/>
                <p:nvPr/>
              </p:nvSpPr>
              <p:spPr>
                <a:xfrm flipH="1">
                  <a:off x="4950360" y="3728160"/>
                  <a:ext cx="696600" cy="7628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" name="Line 27"/>
                <p:cNvSpPr/>
                <p:nvPr/>
              </p:nvSpPr>
              <p:spPr>
                <a:xfrm flipH="1">
                  <a:off x="5726520" y="3787920"/>
                  <a:ext cx="56520" cy="6192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" name="Line 28"/>
                <p:cNvSpPr/>
                <p:nvPr/>
              </p:nvSpPr>
              <p:spPr>
                <a:xfrm>
                  <a:off x="5919120" y="3728160"/>
                  <a:ext cx="600480" cy="7369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" name="Line 29"/>
                <p:cNvSpPr/>
                <p:nvPr/>
              </p:nvSpPr>
              <p:spPr>
                <a:xfrm flipH="1">
                  <a:off x="7592400" y="3648960"/>
                  <a:ext cx="544680" cy="7257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" name="Line 30"/>
                <p:cNvSpPr/>
                <p:nvPr/>
              </p:nvSpPr>
              <p:spPr>
                <a:xfrm flipH="1">
                  <a:off x="8258760" y="3708360"/>
                  <a:ext cx="14400" cy="666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" name="Line 31"/>
                <p:cNvSpPr/>
                <p:nvPr/>
              </p:nvSpPr>
              <p:spPr>
                <a:xfrm>
                  <a:off x="8409240" y="3648960"/>
                  <a:ext cx="478080" cy="7340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" name="Line 32"/>
                <p:cNvSpPr/>
                <p:nvPr/>
              </p:nvSpPr>
              <p:spPr>
                <a:xfrm>
                  <a:off x="8465760" y="3504960"/>
                  <a:ext cx="1030320" cy="8618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4" name="Line 33"/>
                <p:cNvSpPr/>
                <p:nvPr/>
              </p:nvSpPr>
              <p:spPr>
                <a:xfrm flipH="1">
                  <a:off x="4037040" y="4634640"/>
                  <a:ext cx="585000" cy="7513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" name="Line 34"/>
                <p:cNvSpPr/>
                <p:nvPr/>
              </p:nvSpPr>
              <p:spPr>
                <a:xfrm flipH="1">
                  <a:off x="4525920" y="4778640"/>
                  <a:ext cx="152280" cy="5479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" name="Line 35"/>
                <p:cNvSpPr/>
                <p:nvPr/>
              </p:nvSpPr>
              <p:spPr>
                <a:xfrm>
                  <a:off x="4950360" y="4778640"/>
                  <a:ext cx="166680" cy="5526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" name="Line 36"/>
                <p:cNvSpPr/>
                <p:nvPr/>
              </p:nvSpPr>
              <p:spPr>
                <a:xfrm flipH="1">
                  <a:off x="5473440" y="4754520"/>
                  <a:ext cx="117000" cy="2736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" name="Line 37"/>
                <p:cNvSpPr/>
                <p:nvPr/>
              </p:nvSpPr>
              <p:spPr>
                <a:xfrm flipH="1">
                  <a:off x="5709600" y="4814280"/>
                  <a:ext cx="16920" cy="2383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" name="Line 38"/>
                <p:cNvSpPr/>
                <p:nvPr/>
              </p:nvSpPr>
              <p:spPr>
                <a:xfrm>
                  <a:off x="5862600" y="4754520"/>
                  <a:ext cx="56520" cy="3301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" name="Line 39"/>
                <p:cNvSpPr/>
                <p:nvPr/>
              </p:nvSpPr>
              <p:spPr>
                <a:xfrm>
                  <a:off x="5919120" y="4610880"/>
                  <a:ext cx="207360" cy="322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" name="Line 40"/>
                <p:cNvSpPr/>
                <p:nvPr/>
              </p:nvSpPr>
              <p:spPr>
                <a:xfrm flipH="1">
                  <a:off x="6219360" y="4609080"/>
                  <a:ext cx="244080" cy="1951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" name="Line 41"/>
                <p:cNvSpPr/>
                <p:nvPr/>
              </p:nvSpPr>
              <p:spPr>
                <a:xfrm flipH="1">
                  <a:off x="6431040" y="4752720"/>
                  <a:ext cx="88560" cy="2577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" name="Line 42"/>
                <p:cNvSpPr/>
                <p:nvPr/>
              </p:nvSpPr>
              <p:spPr>
                <a:xfrm>
                  <a:off x="6655680" y="4812480"/>
                  <a:ext cx="0" cy="1980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" name="Line 43"/>
                <p:cNvSpPr/>
                <p:nvPr/>
              </p:nvSpPr>
              <p:spPr>
                <a:xfrm>
                  <a:off x="6792120" y="4752720"/>
                  <a:ext cx="123480" cy="2577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" name="Line 44"/>
                <p:cNvSpPr/>
                <p:nvPr/>
              </p:nvSpPr>
              <p:spPr>
                <a:xfrm>
                  <a:off x="6848280" y="4609080"/>
                  <a:ext cx="243720" cy="1256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" name="Line 45"/>
                <p:cNvSpPr/>
                <p:nvPr/>
              </p:nvSpPr>
              <p:spPr>
                <a:xfrm flipH="1">
                  <a:off x="7569360" y="4781520"/>
                  <a:ext cx="23040" cy="2289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" name="Line 46"/>
                <p:cNvSpPr/>
                <p:nvPr/>
              </p:nvSpPr>
              <p:spPr>
                <a:xfrm flipH="1">
                  <a:off x="7288920" y="4722120"/>
                  <a:ext cx="167400" cy="189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" name="Line 47"/>
                <p:cNvSpPr/>
                <p:nvPr/>
              </p:nvSpPr>
              <p:spPr>
                <a:xfrm>
                  <a:off x="7728480" y="4722120"/>
                  <a:ext cx="100800" cy="288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" name="Line 48"/>
                <p:cNvSpPr/>
                <p:nvPr/>
              </p:nvSpPr>
              <p:spPr>
                <a:xfrm flipH="1">
                  <a:off x="7989480" y="4722120"/>
                  <a:ext cx="133200" cy="3060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" name="Line 49"/>
                <p:cNvSpPr/>
                <p:nvPr/>
              </p:nvSpPr>
              <p:spPr>
                <a:xfrm flipH="1">
                  <a:off x="8246520" y="4781520"/>
                  <a:ext cx="12240" cy="2710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" name="Line 50"/>
                <p:cNvSpPr/>
                <p:nvPr/>
              </p:nvSpPr>
              <p:spPr>
                <a:xfrm>
                  <a:off x="8394840" y="4722120"/>
                  <a:ext cx="70920" cy="2883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2" name="Line 51"/>
                <p:cNvSpPr/>
                <p:nvPr/>
              </p:nvSpPr>
              <p:spPr>
                <a:xfrm>
                  <a:off x="9346320" y="4714200"/>
                  <a:ext cx="61560" cy="1933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3" name="Line 52"/>
                <p:cNvSpPr/>
                <p:nvPr/>
              </p:nvSpPr>
              <p:spPr>
                <a:xfrm>
                  <a:off x="9496080" y="4773960"/>
                  <a:ext cx="104040" cy="19620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" name="Line 53"/>
                <p:cNvSpPr/>
                <p:nvPr/>
              </p:nvSpPr>
              <p:spPr>
                <a:xfrm>
                  <a:off x="9646200" y="4714200"/>
                  <a:ext cx="105480" cy="1519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" name="Line 54"/>
                <p:cNvSpPr/>
                <p:nvPr/>
              </p:nvSpPr>
              <p:spPr>
                <a:xfrm>
                  <a:off x="9708120" y="4581000"/>
                  <a:ext cx="105480" cy="1486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" name="Line 55"/>
                <p:cNvSpPr/>
                <p:nvPr/>
              </p:nvSpPr>
              <p:spPr>
                <a:xfrm>
                  <a:off x="10242360" y="4662000"/>
                  <a:ext cx="56520" cy="21312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7" name="Line 56"/>
                <p:cNvSpPr/>
                <p:nvPr/>
              </p:nvSpPr>
              <p:spPr>
                <a:xfrm flipH="1">
                  <a:off x="10106280" y="3686040"/>
                  <a:ext cx="273600" cy="628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8" name="Line 57"/>
                <p:cNvSpPr/>
                <p:nvPr/>
              </p:nvSpPr>
              <p:spPr>
                <a:xfrm>
                  <a:off x="10502640" y="3753360"/>
                  <a:ext cx="136440" cy="574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9" name="Line 58"/>
                <p:cNvSpPr/>
                <p:nvPr/>
              </p:nvSpPr>
              <p:spPr>
                <a:xfrm>
                  <a:off x="10652040" y="3686040"/>
                  <a:ext cx="509040" cy="6285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0" name="CustomShape 59"/>
                <p:cNvSpPr/>
                <p:nvPr/>
              </p:nvSpPr>
              <p:spPr>
                <a:xfrm>
                  <a:off x="8080920" y="531036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C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1" name="CustomShape 60"/>
                <p:cNvSpPr/>
                <p:nvPr/>
              </p:nvSpPr>
              <p:spPr>
                <a:xfrm>
                  <a:off x="8596080" y="532584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G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2" name="CustomShape 61"/>
                <p:cNvSpPr/>
                <p:nvPr/>
              </p:nvSpPr>
              <p:spPr>
                <a:xfrm>
                  <a:off x="9085320" y="530424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D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3" name="CustomShape 62"/>
                <p:cNvSpPr/>
                <p:nvPr/>
              </p:nvSpPr>
              <p:spPr>
                <a:xfrm>
                  <a:off x="9569880" y="5304240"/>
                  <a:ext cx="383760" cy="405720"/>
                </a:xfrm>
                <a:prstGeom prst="ellips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tr-TR" sz="1800" b="0" strike="noStrike" spc="-1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H</a:t>
                  </a:r>
                  <a:endParaRPr lang="en-US" sz="1800" b="0" strike="noStrike" spc="-1" dirty="0">
                    <a:latin typeface="Arial"/>
                  </a:endParaRPr>
                </a:p>
              </p:txBody>
            </p:sp>
            <p:sp>
              <p:nvSpPr>
                <p:cNvPr id="64" name="Line 63"/>
                <p:cNvSpPr/>
                <p:nvPr/>
              </p:nvSpPr>
              <p:spPr>
                <a:xfrm flipH="1">
                  <a:off x="8273160" y="4730400"/>
                  <a:ext cx="478080" cy="57996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5" name="Line 64"/>
                <p:cNvSpPr/>
                <p:nvPr/>
              </p:nvSpPr>
              <p:spPr>
                <a:xfrm flipH="1">
                  <a:off x="8788320" y="4790160"/>
                  <a:ext cx="99000" cy="5356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6" name="Line 65"/>
                <p:cNvSpPr/>
                <p:nvPr/>
              </p:nvSpPr>
              <p:spPr>
                <a:xfrm>
                  <a:off x="9023400" y="4730400"/>
                  <a:ext cx="254520" cy="57348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7" name="Line 66"/>
                <p:cNvSpPr/>
                <p:nvPr/>
              </p:nvSpPr>
              <p:spPr>
                <a:xfrm>
                  <a:off x="9079920" y="4586400"/>
                  <a:ext cx="546120" cy="7772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8" name="Line 67"/>
                <p:cNvSpPr/>
                <p:nvPr/>
              </p:nvSpPr>
              <p:spPr>
                <a:xfrm>
                  <a:off x="9646200" y="4426560"/>
                  <a:ext cx="133920" cy="64440"/>
                </a:xfrm>
                <a:prstGeom prst="line">
                  <a:avLst/>
                </a:prstGeom>
                <a:ln cap="rnd">
                  <a:solidFill>
                    <a:schemeClr val="bg2">
                      <a:lumMod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</p:grpSp>
      <p:grpSp>
        <p:nvGrpSpPr>
          <p:cNvPr id="69" name="Group 68"/>
          <p:cNvGrpSpPr/>
          <p:nvPr/>
        </p:nvGrpSpPr>
        <p:grpSpPr>
          <a:xfrm>
            <a:off x="47280" y="2792179"/>
            <a:ext cx="3534120" cy="1576080"/>
            <a:chOff x="805320" y="2779920"/>
            <a:chExt cx="3534120" cy="1576080"/>
          </a:xfrm>
        </p:grpSpPr>
        <p:sp>
          <p:nvSpPr>
            <p:cNvPr id="70" name="Line 69"/>
            <p:cNvSpPr/>
            <p:nvPr/>
          </p:nvSpPr>
          <p:spPr>
            <a:xfrm flipV="1">
              <a:off x="1428480" y="3748320"/>
              <a:ext cx="609120" cy="188640"/>
            </a:xfrm>
            <a:prstGeom prst="line">
              <a:avLst/>
            </a:prstGeom>
            <a:ln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1" name="Group 70"/>
            <p:cNvGrpSpPr/>
            <p:nvPr/>
          </p:nvGrpSpPr>
          <p:grpSpPr>
            <a:xfrm>
              <a:off x="805320" y="2779920"/>
              <a:ext cx="3534120" cy="1576080"/>
              <a:chOff x="805320" y="2779920"/>
              <a:chExt cx="3534120" cy="1576080"/>
            </a:xfrm>
          </p:grpSpPr>
          <p:sp>
            <p:nvSpPr>
              <p:cNvPr id="72" name="Line 71"/>
              <p:cNvSpPr/>
              <p:nvPr/>
            </p:nvSpPr>
            <p:spPr>
              <a:xfrm>
                <a:off x="3444840" y="3442320"/>
                <a:ext cx="654480" cy="2430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Line 72"/>
              <p:cNvSpPr/>
              <p:nvPr/>
            </p:nvSpPr>
            <p:spPr>
              <a:xfrm flipV="1">
                <a:off x="3303720" y="3911040"/>
                <a:ext cx="795600" cy="26352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CustomShape 73"/>
              <p:cNvSpPr/>
              <p:nvPr/>
            </p:nvSpPr>
            <p:spPr>
              <a:xfrm>
                <a:off x="805320" y="293976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000000"/>
                    </a:solidFill>
                    <a:latin typeface="Trebuchet MS"/>
                    <a:ea typeface="DejaVu Sans"/>
                  </a:rPr>
                  <a:t>A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5" name="CustomShape 74"/>
              <p:cNvSpPr/>
              <p:nvPr/>
            </p:nvSpPr>
            <p:spPr>
              <a:xfrm>
                <a:off x="4058280" y="366084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H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6" name="CustomShape 75"/>
              <p:cNvSpPr/>
              <p:nvPr/>
            </p:nvSpPr>
            <p:spPr>
              <a:xfrm>
                <a:off x="3896640" y="277992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G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7" name="CustomShape 76"/>
              <p:cNvSpPr/>
              <p:nvPr/>
            </p:nvSpPr>
            <p:spPr>
              <a:xfrm>
                <a:off x="1187640" y="391248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B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8" name="CustomShape 77"/>
              <p:cNvSpPr/>
              <p:nvPr/>
            </p:nvSpPr>
            <p:spPr>
              <a:xfrm>
                <a:off x="3021480" y="403740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F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79" name="CustomShape 78"/>
              <p:cNvSpPr/>
              <p:nvPr/>
            </p:nvSpPr>
            <p:spPr>
              <a:xfrm>
                <a:off x="2108880" y="295092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C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80" name="CustomShape 79"/>
              <p:cNvSpPr/>
              <p:nvPr/>
            </p:nvSpPr>
            <p:spPr>
              <a:xfrm>
                <a:off x="3162600" y="330516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E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81" name="CustomShape 80"/>
              <p:cNvSpPr/>
              <p:nvPr/>
            </p:nvSpPr>
            <p:spPr>
              <a:xfrm>
                <a:off x="2037600" y="3610800"/>
                <a:ext cx="281160" cy="318600"/>
              </a:xfrm>
              <a:prstGeom prst="ellips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tr-TR" sz="1800" b="0" strike="noStrike" spc="-1">
                    <a:solidFill>
                      <a:srgbClr val="FFFFFF"/>
                    </a:solidFill>
                    <a:latin typeface="Trebuchet MS"/>
                    <a:ea typeface="DejaVu Sans"/>
                  </a:rPr>
                  <a:t>D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82" name="Line 81"/>
              <p:cNvSpPr/>
              <p:nvPr/>
            </p:nvSpPr>
            <p:spPr>
              <a:xfrm>
                <a:off x="1046160" y="3212280"/>
                <a:ext cx="182520" cy="7470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Line 82"/>
              <p:cNvSpPr/>
              <p:nvPr/>
            </p:nvSpPr>
            <p:spPr>
              <a:xfrm>
                <a:off x="1046160" y="2986200"/>
                <a:ext cx="1062720" cy="1245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Line 83"/>
              <p:cNvSpPr/>
              <p:nvPr/>
            </p:nvSpPr>
            <p:spPr>
              <a:xfrm>
                <a:off x="1087560" y="3099240"/>
                <a:ext cx="991080" cy="5583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Line 84"/>
              <p:cNvSpPr/>
              <p:nvPr/>
            </p:nvSpPr>
            <p:spPr>
              <a:xfrm flipV="1">
                <a:off x="2319840" y="3464640"/>
                <a:ext cx="842400" cy="3060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Line 85"/>
              <p:cNvSpPr/>
              <p:nvPr/>
            </p:nvSpPr>
            <p:spPr>
              <a:xfrm>
                <a:off x="2278440" y="3883680"/>
                <a:ext cx="742680" cy="3132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" name="Line 86"/>
              <p:cNvSpPr/>
              <p:nvPr/>
            </p:nvSpPr>
            <p:spPr>
              <a:xfrm>
                <a:off x="2391120" y="3099240"/>
                <a:ext cx="812520" cy="2523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Line 87"/>
              <p:cNvSpPr/>
              <p:nvPr/>
            </p:nvSpPr>
            <p:spPr>
              <a:xfrm flipV="1">
                <a:off x="3403440" y="3052440"/>
                <a:ext cx="534240" cy="2991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Line 88"/>
              <p:cNvSpPr/>
              <p:nvPr/>
            </p:nvSpPr>
            <p:spPr>
              <a:xfrm>
                <a:off x="2349720" y="3223800"/>
                <a:ext cx="712800" cy="86004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Line 89"/>
              <p:cNvSpPr/>
              <p:nvPr/>
            </p:nvSpPr>
            <p:spPr>
              <a:xfrm>
                <a:off x="1428480" y="4185360"/>
                <a:ext cx="1634040" cy="12456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Line 90"/>
              <p:cNvSpPr/>
              <p:nvPr/>
            </p:nvSpPr>
            <p:spPr>
              <a:xfrm flipV="1">
                <a:off x="3262320" y="3099240"/>
                <a:ext cx="775440" cy="984600"/>
              </a:xfrm>
              <a:prstGeom prst="line">
                <a:avLst/>
              </a:prstGeom>
              <a:ln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22</a:t>
            </a:fld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429000" y="2362200"/>
            <a:ext cx="553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The following tree represents the </a:t>
            </a:r>
          </a:p>
          <a:p>
            <a:r>
              <a:rPr lang="tr-TR" dirty="0" smtClean="0"/>
              <a:t>possible search space. </a:t>
            </a:r>
            <a:r>
              <a:rPr lang="tr-TR" b="1" dirty="0" smtClean="0"/>
              <a:t>It is not iterative deepening </a:t>
            </a:r>
          </a:p>
          <a:p>
            <a:r>
              <a:rPr lang="tr-TR" b="1" dirty="0" smtClean="0"/>
              <a:t>tree! Repeated nodes will not be placed on actual </a:t>
            </a:r>
          </a:p>
          <a:p>
            <a:r>
              <a:rPr lang="tr-TR" b="1" dirty="0" smtClean="0"/>
              <a:t>tree.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584369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 ALGORITHMS -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onstantia (Body)"/>
              </a:rPr>
              <a:t>G = graph (s, t) (s, t) creates a graph with edges between node pairs.</a:t>
            </a:r>
          </a:p>
          <a:p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onstantia (Body)"/>
              </a:rPr>
              <a:t>G = graph (s, t, weights) where the values in the weights array specify the edge weights. Creates a graph with edges between (s, t) node pairs.</a:t>
            </a:r>
            <a:endParaRPr lang="en-US" sz="2200" dirty="0">
              <a:latin typeface="Constantia (Body)"/>
            </a:endParaRPr>
          </a:p>
          <a:p>
            <a:pPr marL="0" indent="0">
              <a:buNone/>
            </a:pPr>
            <a:endParaRPr lang="en-US" sz="2200" dirty="0">
              <a:latin typeface="Constantia (Body)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4038600" y="3733800"/>
            <a:ext cx="4209840" cy="3000120"/>
          </a:xfrm>
          <a:prstGeom prst="rect">
            <a:avLst/>
          </a:prstGeom>
          <a:ln>
            <a:noFill/>
          </a:ln>
        </p:spPr>
      </p:pic>
      <p:sp>
        <p:nvSpPr>
          <p:cNvPr id="5" name="TextShape 2"/>
          <p:cNvSpPr txBox="1"/>
          <p:nvPr/>
        </p:nvSpPr>
        <p:spPr>
          <a:xfrm>
            <a:off x="914400" y="4267200"/>
            <a:ext cx="3124200" cy="137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b="0" strike="noStrike" spc="-1" dirty="0" smtClean="0">
                <a:latin typeface="Constantia (Body)"/>
                <a:cs typeface="Arial" panose="020B0604020202020204" pitchFamily="34" charset="0"/>
              </a:rPr>
              <a:t>s = [1 1 1 2 2 3 3 4 5 5 6 7];</a:t>
            </a:r>
            <a:endParaRPr lang="en-US" b="0" strike="noStrike" spc="-1" dirty="0" smtClean="0">
              <a:latin typeface="Constantia (Body)"/>
              <a:ea typeface="Liberation Mono;Courier New;DejaVu Sans Mono"/>
              <a:cs typeface="Arial" panose="020B0604020202020204" pitchFamily="34" charset="0"/>
            </a:endParaRPr>
          </a:p>
          <a:p>
            <a:r>
              <a:rPr lang="en-US" b="0" strike="noStrike" spc="-1" dirty="0" smtClean="0">
                <a:latin typeface="Constantia (Body)"/>
                <a:cs typeface="Arial" panose="020B0604020202020204" pitchFamily="34" charset="0"/>
              </a:rPr>
              <a:t>t = [2 4 8 3 7 4 6 5 6 8 7 8];</a:t>
            </a:r>
            <a:endParaRPr lang="en-US" b="0" strike="noStrike" spc="-1" dirty="0" smtClean="0">
              <a:latin typeface="Constantia (Body)"/>
              <a:ea typeface="Liberation Mono;Courier New;DejaVu Sans Mono"/>
              <a:cs typeface="Arial" panose="020B0604020202020204" pitchFamily="34" charset="0"/>
            </a:endParaRPr>
          </a:p>
          <a:p>
            <a:r>
              <a:rPr lang="en-US" b="0" strike="noStrike" spc="-1" dirty="0" smtClean="0">
                <a:latin typeface="Constantia (Body)"/>
                <a:cs typeface="Arial" panose="020B0604020202020204" pitchFamily="34" charset="0"/>
              </a:rPr>
              <a:t>G = graph(</a:t>
            </a:r>
            <a:r>
              <a:rPr lang="en-US" b="0" strike="noStrike" spc="-1" dirty="0" err="1" smtClean="0">
                <a:latin typeface="Constantia (Body)"/>
                <a:cs typeface="Arial" panose="020B0604020202020204" pitchFamily="34" charset="0"/>
              </a:rPr>
              <a:t>s,t</a:t>
            </a:r>
            <a:r>
              <a:rPr lang="en-US" b="0" strike="noStrike" spc="-1" dirty="0" smtClean="0">
                <a:latin typeface="Constantia (Body)"/>
                <a:cs typeface="Arial" panose="020B0604020202020204" pitchFamily="34" charset="0"/>
              </a:rPr>
              <a:t>)</a:t>
            </a:r>
            <a:endParaRPr lang="en-US" b="0" strike="noStrike" spc="-1" dirty="0" smtClean="0">
              <a:latin typeface="Constantia (Body)"/>
              <a:ea typeface="Liberation Mono;Courier New;DejaVu Sans Mono"/>
              <a:cs typeface="Arial" panose="020B0604020202020204" pitchFamily="34" charset="0"/>
            </a:endParaRPr>
          </a:p>
          <a:p>
            <a:r>
              <a:rPr lang="en-US" b="0" strike="noStrike" spc="-1" dirty="0" smtClean="0">
                <a:latin typeface="Constantia (Body)"/>
                <a:ea typeface="Liberation Mono;Courier New;DejaVu Sans Mono"/>
                <a:cs typeface="Arial" panose="020B0604020202020204" pitchFamily="34" charset="0"/>
              </a:rPr>
              <a:t>plot(G)</a:t>
            </a:r>
            <a:endParaRPr lang="en-US" b="0" strike="noStrike" spc="-1" dirty="0">
              <a:latin typeface="Constantia (Body)"/>
              <a:ea typeface="Liberation Mono;Courier New;DejaVu Sans Mono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44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 ALGORITHMS -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onstantia (Body)"/>
              </a:rPr>
              <a:t>G = </a:t>
            </a:r>
            <a:r>
              <a:rPr lang="tr-TR" sz="2200" dirty="0" err="1" smtClean="0">
                <a:solidFill>
                  <a:schemeClr val="bg2">
                    <a:lumMod val="50000"/>
                  </a:schemeClr>
                </a:solidFill>
                <a:latin typeface="Constantia (Body)"/>
              </a:rPr>
              <a:t>di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nstantia (Body)"/>
              </a:rPr>
              <a:t>graph(</a:t>
            </a:r>
            <a:r>
              <a:rPr lang="en-US" sz="2200" dirty="0" err="1" smtClean="0">
                <a:solidFill>
                  <a:schemeClr val="bg2">
                    <a:lumMod val="50000"/>
                  </a:schemeClr>
                </a:solidFill>
                <a:latin typeface="Constantia (Body)"/>
              </a:rPr>
              <a:t>s,t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onstantia (Body)"/>
              </a:rPr>
              <a:t>)</a:t>
            </a:r>
            <a:r>
              <a:rPr lang="en-US" sz="2200" dirty="0">
                <a:latin typeface="Constantia (Body)"/>
              </a:rPr>
              <a:t> </a:t>
            </a:r>
            <a:endParaRPr lang="tr-TR" sz="2200" dirty="0" smtClean="0">
              <a:latin typeface="Constantia (Body)"/>
            </a:endParaRPr>
          </a:p>
          <a:p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nstantia (Body)"/>
              </a:rPr>
              <a:t>G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onstantia (Body)"/>
              </a:rPr>
              <a:t>= </a:t>
            </a:r>
            <a:r>
              <a:rPr lang="tr-TR" sz="2200" dirty="0" err="1" smtClean="0">
                <a:solidFill>
                  <a:schemeClr val="bg2">
                    <a:lumMod val="50000"/>
                  </a:schemeClr>
                </a:solidFill>
                <a:latin typeface="Constantia (Body)"/>
              </a:rPr>
              <a:t>di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nstantia (Body)"/>
              </a:rPr>
              <a:t>graph(</a:t>
            </a:r>
            <a:r>
              <a:rPr lang="en-US" sz="2200" dirty="0" err="1" smtClean="0">
                <a:solidFill>
                  <a:schemeClr val="bg2">
                    <a:lumMod val="50000"/>
                  </a:schemeClr>
                </a:solidFill>
                <a:latin typeface="Constantia (Body)"/>
              </a:rPr>
              <a:t>s,t,weights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nstantia (Body)"/>
              </a:rPr>
              <a:t>)</a:t>
            </a:r>
            <a:endParaRPr lang="en-US" sz="2200" dirty="0">
              <a:latin typeface="Constantia (Body)"/>
            </a:endParaRPr>
          </a:p>
          <a:p>
            <a:pPr marL="0" indent="0">
              <a:buNone/>
            </a:pPr>
            <a:endParaRPr lang="en-US" sz="2200" dirty="0">
              <a:latin typeface="Constantia (Body)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762000" y="3352800"/>
            <a:ext cx="3124200" cy="137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b="0" strike="noStrike" spc="-1" dirty="0" smtClean="0">
                <a:latin typeface="Constantia (Body)"/>
                <a:cs typeface="Arial" panose="020B0604020202020204" pitchFamily="34" charset="0"/>
              </a:rPr>
              <a:t>G = </a:t>
            </a:r>
            <a:r>
              <a:rPr lang="de-DE" b="0" strike="noStrike" spc="-1" dirty="0" err="1" smtClean="0">
                <a:latin typeface="Constantia (Body)"/>
                <a:cs typeface="Arial" panose="020B0604020202020204" pitchFamily="34" charset="0"/>
              </a:rPr>
              <a:t>digraph</a:t>
            </a:r>
            <a:r>
              <a:rPr lang="de-DE" b="0" strike="noStrike" spc="-1" dirty="0" smtClean="0">
                <a:latin typeface="Constantia (Body)"/>
                <a:cs typeface="Arial" panose="020B0604020202020204" pitchFamily="34" charset="0"/>
              </a:rPr>
              <a:t>([1 1 2],[2 3 1])</a:t>
            </a:r>
            <a:endParaRPr lang="en-US" b="0" strike="noStrike" spc="-1" dirty="0" smtClean="0">
              <a:latin typeface="Constantia (Body)"/>
              <a:ea typeface="Liberation Mono;Courier New;DejaVu Sans Mono"/>
              <a:cs typeface="Arial" panose="020B0604020202020204" pitchFamily="34" charset="0"/>
            </a:endParaRPr>
          </a:p>
          <a:p>
            <a:r>
              <a:rPr lang="en-US" b="0" strike="noStrike" spc="-1" dirty="0" smtClean="0">
                <a:latin typeface="Constantia (Body)"/>
                <a:ea typeface="Liberation Mono;Courier New;DejaVu Sans Mono"/>
                <a:cs typeface="Arial" panose="020B0604020202020204" pitchFamily="34" charset="0"/>
              </a:rPr>
              <a:t>plot(G)</a:t>
            </a:r>
            <a:endParaRPr lang="en-US" b="0" strike="noStrike" spc="-1" dirty="0">
              <a:latin typeface="Constantia (Body)"/>
              <a:ea typeface="Liberation Mono;Courier New;DejaVu Sans Mono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24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694" y="2370881"/>
            <a:ext cx="43529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827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 ALGORITHMS -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v =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bfsearch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(G,s) </a:t>
            </a:r>
            <a:r>
              <a:rPr lang="tr-TR" sz="2400" dirty="0"/>
              <a:t>command</a:t>
            </a:r>
            <a:r>
              <a:rPr lang="tr-TR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applies </a:t>
            </a:r>
            <a:r>
              <a:rPr lang="en-US" sz="2400" dirty="0"/>
              <a:t>the </a:t>
            </a:r>
            <a:r>
              <a:rPr lang="tr-TR" sz="2400" dirty="0" smtClean="0"/>
              <a:t>breadth</a:t>
            </a:r>
            <a:r>
              <a:rPr lang="en-US" sz="2400" dirty="0" smtClean="0"/>
              <a:t>-first </a:t>
            </a:r>
            <a:r>
              <a:rPr lang="en-US" sz="2400" dirty="0"/>
              <a:t>search algorithm to graph G, starting at node </a:t>
            </a:r>
            <a:r>
              <a:rPr lang="en-US" sz="2400" dirty="0" smtClean="0"/>
              <a:t>s</a:t>
            </a:r>
            <a:r>
              <a:rPr lang="tr-TR" sz="2400" dirty="0" smtClean="0"/>
              <a:t>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90600" y="271233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 = [1 1 1 1 2 2 2 2 2];</a:t>
            </a:r>
          </a:p>
          <a:p>
            <a:r>
              <a:rPr lang="en-US" dirty="0" smtClean="0"/>
              <a:t>t = [3 5 4 2 6 10 7 9 8];</a:t>
            </a:r>
          </a:p>
          <a:p>
            <a:r>
              <a:rPr lang="en-US" dirty="0" smtClean="0"/>
              <a:t>G = graph(</a:t>
            </a:r>
            <a:r>
              <a:rPr lang="en-US" dirty="0" err="1" smtClean="0"/>
              <a:t>s,t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plot(G)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912662"/>
            <a:ext cx="3587077" cy="285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715000" y="3059668"/>
            <a:ext cx="1870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 = </a:t>
            </a:r>
            <a:r>
              <a:rPr lang="en-US" dirty="0" err="1" smtClean="0"/>
              <a:t>bfsearch</a:t>
            </a:r>
            <a:r>
              <a:rPr lang="en-US" dirty="0" smtClean="0"/>
              <a:t>(G,2)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81400"/>
            <a:ext cx="10287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18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 ALGORITHMS -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v =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dfsearch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(G,s) </a:t>
            </a:r>
            <a:r>
              <a:rPr lang="en-US" sz="2400" dirty="0"/>
              <a:t>command applies </a:t>
            </a:r>
            <a:r>
              <a:rPr lang="en-US" sz="2400" dirty="0" smtClean="0"/>
              <a:t>depth-</a:t>
            </a:r>
            <a:r>
              <a:rPr lang="tr-TR" sz="2400" dirty="0" smtClean="0"/>
              <a:t>first </a:t>
            </a:r>
            <a:r>
              <a:rPr lang="en-US" sz="2400" dirty="0" smtClean="0"/>
              <a:t>search </a:t>
            </a:r>
            <a:r>
              <a:rPr lang="en-US" sz="2400" dirty="0"/>
              <a:t>algorithm to graph G, starting from node s.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271233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 = [1 1 1 1 2 2 2 2 2];</a:t>
            </a:r>
          </a:p>
          <a:p>
            <a:r>
              <a:rPr lang="en-US" dirty="0" smtClean="0"/>
              <a:t>t = [3 5 4 2 6 10 7 9 8];</a:t>
            </a:r>
          </a:p>
          <a:p>
            <a:r>
              <a:rPr lang="en-US" dirty="0" smtClean="0"/>
              <a:t>G = graph(</a:t>
            </a:r>
            <a:r>
              <a:rPr lang="en-US" dirty="0" err="1" smtClean="0"/>
              <a:t>s,t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plot(G)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912662"/>
            <a:ext cx="3587077" cy="285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715000" y="3059668"/>
            <a:ext cx="1870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 = </a:t>
            </a:r>
            <a:r>
              <a:rPr lang="en-US" dirty="0" err="1" smtClean="0"/>
              <a:t>dfsearch</a:t>
            </a:r>
            <a:r>
              <a:rPr lang="en-US" dirty="0" smtClean="0"/>
              <a:t>(G,7)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95334"/>
            <a:ext cx="10763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5400" dirty="0"/>
              <a:t>What is Artificial Intelligence?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Intelligence as a Program or System</a:t>
            </a:r>
          </a:p>
          <a:p>
            <a:pPr lvl="1"/>
            <a:r>
              <a:rPr lang="tr-TR" dirty="0" smtClean="0"/>
              <a:t>Irrigation</a:t>
            </a:r>
            <a:endParaRPr lang="en-US" dirty="0"/>
          </a:p>
          <a:p>
            <a:pPr lvl="1"/>
            <a:r>
              <a:rPr lang="tr-TR" dirty="0" smtClean="0"/>
              <a:t>Site Lighting</a:t>
            </a:r>
            <a:endParaRPr lang="en-US" dirty="0"/>
          </a:p>
          <a:p>
            <a:pPr lvl="1"/>
            <a:r>
              <a:rPr lang="en-US" dirty="0"/>
              <a:t>Backgammon or chess program</a:t>
            </a:r>
          </a:p>
          <a:p>
            <a:pPr lvl="1"/>
            <a:r>
              <a:rPr lang="en-US" dirty="0"/>
              <a:t>Auto parked vehicle</a:t>
            </a:r>
          </a:p>
          <a:p>
            <a:pPr lvl="1"/>
            <a:r>
              <a:rPr lang="en-US" dirty="0"/>
              <a:t>Problem solving</a:t>
            </a:r>
          </a:p>
          <a:p>
            <a:r>
              <a:rPr lang="en-US" dirty="0"/>
              <a:t>Even a simple calculator can be thought of as an artificial intelligence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2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5400" dirty="0"/>
              <a:t>What is Artificial Intelligence?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 we want to design a system that behaves like a </a:t>
            </a:r>
            <a:r>
              <a:rPr lang="en-US" dirty="0" smtClean="0"/>
              <a:t>human? </a:t>
            </a:r>
            <a:r>
              <a:rPr lang="tr-TR" dirty="0"/>
              <a:t>o</a:t>
            </a:r>
            <a:r>
              <a:rPr lang="en-US" dirty="0" smtClean="0"/>
              <a:t>r </a:t>
            </a:r>
            <a:r>
              <a:rPr lang="en-US" dirty="0"/>
              <a:t>are we dreaming of a system that acts rationally?</a:t>
            </a:r>
          </a:p>
          <a:p>
            <a:r>
              <a:rPr lang="en-US" dirty="0"/>
              <a:t>Thinking Like Human</a:t>
            </a:r>
          </a:p>
          <a:p>
            <a:pPr lvl="1"/>
            <a:r>
              <a:rPr lang="en-US" dirty="0"/>
              <a:t>How he models problems, how he makes inferences</a:t>
            </a:r>
          </a:p>
          <a:p>
            <a:r>
              <a:rPr lang="en-US" dirty="0"/>
              <a:t>Behaving Like a Human</a:t>
            </a:r>
          </a:p>
          <a:p>
            <a:pPr lvl="1"/>
            <a:r>
              <a:rPr lang="en-US" dirty="0"/>
              <a:t>The ability of a system to imitate a human</a:t>
            </a:r>
          </a:p>
          <a:p>
            <a:pPr lvl="1"/>
            <a:r>
              <a:rPr lang="en-US" dirty="0"/>
              <a:t>Man is not always rational</a:t>
            </a:r>
          </a:p>
          <a:p>
            <a:pPr lvl="2"/>
            <a:r>
              <a:rPr lang="en-US" dirty="0"/>
              <a:t>They have intuitive situations, can act with their feelings, seek adventure</a:t>
            </a:r>
          </a:p>
          <a:p>
            <a:pPr lvl="2"/>
            <a:r>
              <a:rPr lang="en-US" dirty="0"/>
              <a:t>They have feelings, they have dreams, they have traumas</a:t>
            </a:r>
          </a:p>
          <a:p>
            <a:pPr lvl="1"/>
            <a:r>
              <a:rPr lang="en-US" dirty="0"/>
              <a:t>Turing Test</a:t>
            </a:r>
          </a:p>
          <a:p>
            <a:pPr lvl="2"/>
            <a:r>
              <a:rPr lang="en-US" dirty="0"/>
              <a:t>You </a:t>
            </a:r>
            <a:r>
              <a:rPr lang="en-US" dirty="0" smtClean="0"/>
              <a:t>co</a:t>
            </a:r>
            <a:r>
              <a:rPr lang="tr-TR" dirty="0" smtClean="0"/>
              <a:t>mmunicate</a:t>
            </a:r>
            <a:r>
              <a:rPr lang="en-US" dirty="0" smtClean="0"/>
              <a:t> </a:t>
            </a:r>
            <a:r>
              <a:rPr lang="en-US" dirty="0"/>
              <a:t>with 2 </a:t>
            </a:r>
            <a:r>
              <a:rPr lang="tr-TR" dirty="0" smtClean="0"/>
              <a:t>objects</a:t>
            </a:r>
            <a:r>
              <a:rPr lang="en-US" dirty="0" smtClean="0"/>
              <a:t> </a:t>
            </a:r>
            <a:r>
              <a:rPr lang="en-US" dirty="0"/>
              <a:t>(1 human, 1 artificial intelligence)</a:t>
            </a:r>
          </a:p>
          <a:p>
            <a:pPr lvl="2"/>
            <a:r>
              <a:rPr lang="en-US" dirty="0"/>
              <a:t>If artificial intelligence demonstrates that it behaves like a human and defeats its opponent, it is assumed to pass the Turing test.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5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Artificial Intelligence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Rationally</a:t>
            </a:r>
          </a:p>
          <a:p>
            <a:pPr lvl="1"/>
            <a:r>
              <a:rPr lang="en-US" dirty="0"/>
              <a:t>Use of Logic</a:t>
            </a:r>
          </a:p>
          <a:p>
            <a:r>
              <a:rPr lang="en-US" dirty="0"/>
              <a:t>Acting rationally</a:t>
            </a:r>
          </a:p>
          <a:p>
            <a:pPr lvl="1"/>
            <a:r>
              <a:rPr lang="en-US" dirty="0"/>
              <a:t>Maximizing the expected benefit</a:t>
            </a:r>
          </a:p>
          <a:p>
            <a:pPr lvl="1"/>
            <a:r>
              <a:rPr lang="tr-TR" dirty="0" smtClean="0"/>
              <a:t>Examples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/>
              <a:t>Robot vacuum cleaner: cleaning the whole house as soon as possible</a:t>
            </a:r>
          </a:p>
          <a:p>
            <a:pPr lvl="2"/>
            <a:r>
              <a:rPr lang="en-US" dirty="0"/>
              <a:t>Man may not always act rationally.</a:t>
            </a:r>
          </a:p>
          <a:p>
            <a:pPr lvl="3"/>
            <a:r>
              <a:rPr lang="en-US" dirty="0" smtClean="0"/>
              <a:t>Home</a:t>
            </a:r>
            <a:r>
              <a:rPr lang="tr-TR" dirty="0" smtClean="0"/>
              <a:t> cleaning</a:t>
            </a:r>
            <a:r>
              <a:rPr lang="en-US" dirty="0" smtClean="0"/>
              <a:t> </a:t>
            </a:r>
            <a:r>
              <a:rPr lang="en-US" dirty="0"/>
              <a:t>by singing or listening to music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3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Artificial Intelligence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is information kept?</a:t>
            </a:r>
          </a:p>
          <a:p>
            <a:pPr lvl="1"/>
            <a:r>
              <a:rPr lang="en-US" dirty="0"/>
              <a:t>How is information kept in humans and how is it represented in computer systems?</a:t>
            </a:r>
          </a:p>
          <a:p>
            <a:pPr lvl="1"/>
            <a:r>
              <a:rPr lang="en-US" dirty="0"/>
              <a:t>Years of </a:t>
            </a:r>
            <a:r>
              <a:rPr lang="en-US" dirty="0" smtClean="0"/>
              <a:t>experience</a:t>
            </a:r>
            <a:endParaRPr lang="tr-TR" dirty="0" smtClean="0"/>
          </a:p>
          <a:p>
            <a:pPr lvl="1"/>
            <a:r>
              <a:rPr lang="en-US" dirty="0" smtClean="0"/>
              <a:t>Color </a:t>
            </a:r>
            <a:r>
              <a:rPr lang="en-US" dirty="0"/>
              <a:t>information, car information, date information</a:t>
            </a:r>
          </a:p>
          <a:p>
            <a:pPr lvl="1"/>
            <a:r>
              <a:rPr lang="en-US" dirty="0"/>
              <a:t>If we ask someone what color was </a:t>
            </a:r>
            <a:r>
              <a:rPr lang="en-US" dirty="0" smtClean="0"/>
              <a:t>Aristo's </a:t>
            </a:r>
            <a:r>
              <a:rPr lang="en-US" dirty="0"/>
              <a:t>car</a:t>
            </a:r>
          </a:p>
          <a:p>
            <a:pPr lvl="1"/>
            <a:r>
              <a:rPr lang="en-US" dirty="0"/>
              <a:t>Let's ask the same question to Google</a:t>
            </a:r>
          </a:p>
          <a:p>
            <a:pPr lvl="2"/>
            <a:r>
              <a:rPr lang="en-US" dirty="0"/>
              <a:t>Very unrelated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9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Artificial Intelligence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Blue defeating Kasparov in 1997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en-US" dirty="0" smtClean="0"/>
              <a:t>Proverb </a:t>
            </a:r>
            <a:r>
              <a:rPr lang="en-US" dirty="0"/>
              <a:t>program solving crossword puzzles better than humans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5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Intelligent Agent </a:t>
            </a:r>
            <a:r>
              <a:rPr lang="tr-TR" sz="5400" dirty="0"/>
              <a:t>Concept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Has communication with the environment</a:t>
            </a:r>
          </a:p>
          <a:p>
            <a:r>
              <a:rPr lang="en-US" sz="2400" dirty="0"/>
              <a:t>It has an internal system</a:t>
            </a:r>
          </a:p>
          <a:p>
            <a:r>
              <a:rPr lang="en-US" sz="2400" dirty="0"/>
              <a:t>It updates its knowledge by combining the information it receives from the environment with the information available in its internal system</a:t>
            </a:r>
            <a:r>
              <a:rPr lang="en-US" sz="2400" dirty="0" smtClean="0"/>
              <a:t>.</a:t>
            </a:r>
            <a:endParaRPr lang="en-US" sz="2400" dirty="0"/>
          </a:p>
          <a:p>
            <a:pPr lvl="1"/>
            <a:r>
              <a:rPr lang="en-US" sz="2200" dirty="0"/>
              <a:t>Biological systems, creatures (Humans, animals)</a:t>
            </a:r>
          </a:p>
          <a:p>
            <a:pPr lvl="1"/>
            <a:r>
              <a:rPr lang="en-US" sz="2200" dirty="0"/>
              <a:t>Software agents (Virus programs, Search engines)</a:t>
            </a:r>
          </a:p>
          <a:p>
            <a:pPr lvl="1"/>
            <a:r>
              <a:rPr lang="en-US" sz="2200" dirty="0"/>
              <a:t>Robots (Vacuum Cleaner</a:t>
            </a:r>
            <a:r>
              <a:rPr lang="en-US" sz="2200" dirty="0" smtClean="0"/>
              <a:t>)</a:t>
            </a:r>
            <a:endParaRPr lang="en-US" sz="2400" dirty="0"/>
          </a:p>
          <a:p>
            <a:r>
              <a:rPr lang="en-US" sz="2400" dirty="0"/>
              <a:t>Our goal is to create intelligent agents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6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Intelligent Agent </a:t>
            </a:r>
            <a:r>
              <a:rPr lang="tr-TR" sz="5400" dirty="0"/>
              <a:t>Concept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Robots (Vacuum Cleaner)</a:t>
            </a:r>
          </a:p>
          <a:p>
            <a:r>
              <a:rPr lang="en-US" sz="2800" dirty="0"/>
              <a:t>Rational performance criteria</a:t>
            </a:r>
          </a:p>
          <a:p>
            <a:pPr lvl="1"/>
            <a:r>
              <a:rPr lang="en-US" dirty="0"/>
              <a:t>Completion in a certain time</a:t>
            </a:r>
          </a:p>
          <a:p>
            <a:pPr lvl="1"/>
            <a:r>
              <a:rPr lang="en-US" dirty="0"/>
              <a:t>Low electricity consumption</a:t>
            </a:r>
          </a:p>
          <a:p>
            <a:pPr lvl="1"/>
            <a:r>
              <a:rPr lang="en-US" dirty="0"/>
              <a:t>Cleaning the environment</a:t>
            </a:r>
          </a:p>
          <a:p>
            <a:pPr lvl="1"/>
            <a:r>
              <a:rPr lang="en-US" dirty="0"/>
              <a:t>Little noise generation</a:t>
            </a:r>
          </a:p>
          <a:p>
            <a:r>
              <a:rPr lang="tr-TR" sz="2800" dirty="0" smtClean="0"/>
              <a:t>Run</a:t>
            </a:r>
            <a:r>
              <a:rPr lang="en-US" sz="2800" dirty="0" smtClean="0"/>
              <a:t> autonomously</a:t>
            </a:r>
            <a:endParaRPr lang="en-US" sz="2800" dirty="0"/>
          </a:p>
          <a:p>
            <a:pPr lvl="1"/>
            <a:r>
              <a:rPr lang="en-US" dirty="0"/>
              <a:t>It can adapt to the environment through the information it receives from its sensors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8EE-5EF2-49AD-815A-3FCC3A48100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51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940</TotalTime>
  <Words>1268</Words>
  <Application>Microsoft Office PowerPoint</Application>
  <PresentationFormat>On-screen Show (4:3)</PresentationFormat>
  <Paragraphs>401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Constantia</vt:lpstr>
      <vt:lpstr>Constantia (Body)</vt:lpstr>
      <vt:lpstr>DejaVu Sans</vt:lpstr>
      <vt:lpstr>Liberation Mono;Courier New;DejaVu Sans Mono</vt:lpstr>
      <vt:lpstr>Trebuchet MS</vt:lpstr>
      <vt:lpstr>Wingdings 2</vt:lpstr>
      <vt:lpstr>Flow</vt:lpstr>
      <vt:lpstr>Scientific Programming</vt:lpstr>
      <vt:lpstr>Content</vt:lpstr>
      <vt:lpstr>What is Artificial Intelligence?</vt:lpstr>
      <vt:lpstr>What is Artificial Intelligence?</vt:lpstr>
      <vt:lpstr>Artificial Intelligence Approaches</vt:lpstr>
      <vt:lpstr>Artificial Intelligence Approaches</vt:lpstr>
      <vt:lpstr>Artificial Intelligence Approaches</vt:lpstr>
      <vt:lpstr>Intelligent Agent Concept</vt:lpstr>
      <vt:lpstr>Intelligent Agent Concept</vt:lpstr>
      <vt:lpstr>Intelligent Agent Concept</vt:lpstr>
      <vt:lpstr>SEARCH ALGORITHMS</vt:lpstr>
      <vt:lpstr>SEARCH ALGORITHMS</vt:lpstr>
      <vt:lpstr>SEARCH ALGORITHMS</vt:lpstr>
      <vt:lpstr>SEARCH ALGORITHMS</vt:lpstr>
      <vt:lpstr>SEARCH ALGORITHMS</vt:lpstr>
      <vt:lpstr>SEARCH ALGORITHMS</vt:lpstr>
      <vt:lpstr>SEARCH ALGORITHMS</vt:lpstr>
      <vt:lpstr>SEARCH ALGORITHMS</vt:lpstr>
      <vt:lpstr>SEARCH ALGORITHMS</vt:lpstr>
      <vt:lpstr>SEARCH ALGORITHMS</vt:lpstr>
      <vt:lpstr>SEARCH ALGORITHMS</vt:lpstr>
      <vt:lpstr>SEARCH ALGORITHMS</vt:lpstr>
      <vt:lpstr>SEARCH ALGORITHMS - MATLAB</vt:lpstr>
      <vt:lpstr>SEARCH ALGORITHMS - MATLAB</vt:lpstr>
      <vt:lpstr>SEARCH ALGORITHMS - MATLAB</vt:lpstr>
      <vt:lpstr>SEARCH ALGORITHMS - MATLAB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pinar</dc:creator>
  <cp:lastModifiedBy>Microsoft account</cp:lastModifiedBy>
  <cp:revision>39</cp:revision>
  <dcterms:created xsi:type="dcterms:W3CDTF">2020-12-16T20:37:33Z</dcterms:created>
  <dcterms:modified xsi:type="dcterms:W3CDTF">2021-01-07T20:20:13Z</dcterms:modified>
</cp:coreProperties>
</file>