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10234613" cy="7099300"/>
  <p:embeddedFontLst>
    <p:embeddedFont>
      <p:font typeface="Palatino Linotype" panose="02040502050505030304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vf+rUyhje1rE0DUPaSZST8dt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C8563A-0686-4FC9-AE32-E547626F528B}">
  <a:tblStyle styleId="{A1C8563A-0686-4FC9-AE32-E547626F52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tr-T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697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972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6dd12f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gb26dd12fe2_0_21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b26dd12fe2_0_21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52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65de5e9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gb265de5e97_2_46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b265de5e97_2_46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66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6dd12f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9" name="Google Shape;229;gb26dd12fe2_0_34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b26dd12fe2_0_34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05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26dd12f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gb26dd12fe2_0_41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b26dd12fe2_0_41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42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6dd12f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gb26dd12fe2_0_48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b26dd12fe2_0_48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45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26dd12fe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gb26dd12fe2_0_5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b26dd12fe2_0_5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09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26dd12fe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gb26dd12fe2_0_83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b26dd12fe2_0_83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51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6dd12fe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gb26dd12fe2_0_98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b26dd12fe2_0_98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99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26dd12fe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gb26dd12fe2_0_107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b26dd12fe2_0_107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724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6dd12fe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gb26dd12fe2_0_114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26dd12fe2_0_114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73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40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26dd12fe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gb26dd12fe2_0_121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b26dd12fe2_0_121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64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26dd12f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gb26dd12fe2_0_141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b26dd12fe2_0_141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940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6dd12fe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gb26dd12fe2_0_148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b26dd12fe2_0_148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99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26dd12fe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b26dd12fe2_0_15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b26dd12fe2_0_15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111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26dd12fe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gb26dd12fe2_0_162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b26dd12fe2_0_162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67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26dd12fe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gb26dd12fe2_0_169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b26dd12fe2_0_169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855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26dd12fe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gb26dd12fe2_0_218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b26dd12fe2_0_218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45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26dd12fe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gb26dd12fe2_0_176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b26dd12fe2_0_176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82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26dd12fe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gb26dd12fe2_0_183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b26dd12fe2_0_183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501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2944e40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gb2944e400d_0_14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b2944e400d_0_14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00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72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2944e400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4" name="Google Shape;394;gb2944e400d_0_21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b2944e400d_0_21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47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2944e40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gb2944e400d_0_4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b2944e400d_0_4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694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2766c2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2766c2ba5_0_0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b2766c2ba5_0_0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tr-T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541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2944e40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1" name="Google Shape;421;gb2944e400d_0_28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gb2944e400d_0_28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52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2944e40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0" name="Google Shape;430;gb2944e400d_0_3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b2944e400d_0_3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865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2944e400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0" name="Google Shape;440;gb2944e400d_0_6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b2944e400d_0_6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30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4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65de5e9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b265de5e97_2_9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b265de5e97_2_9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17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20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65de5e97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gb265de5e97_2_25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b265de5e97_2_25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00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65de5e97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b265de5e97_2_32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b265de5e97_2_32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5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65de5e97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49650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b265de5e97_2_39:notes"/>
          <p:cNvSpPr txBox="1">
            <a:spLocks noGrp="1"/>
          </p:cNvSpPr>
          <p:nvPr>
            <p:ph type="body" idx="1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b265de5e97_2_39:notes"/>
          <p:cNvSpPr txBox="1">
            <a:spLocks noGrp="1"/>
          </p:cNvSpPr>
          <p:nvPr>
            <p:ph type="sldNum" idx="12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30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9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0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0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0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5" name="Google Shape;95;p90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0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2" name="Google Shape;102;p91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2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6" name="Google Shape;106;p92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7" name="Google Shape;107;p9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alibri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10" name="Google Shape;110;p92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2" name="Google Shape;112;p9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9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3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19" name="Google Shape;119;p93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4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9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25" name="Google Shape;125;p94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4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1944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0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2" name="Google Shape;42;p82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2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3"/>
          <p:cNvSpPr txBox="1">
            <a:spLocks noGrp="1"/>
          </p:cNvSpPr>
          <p:nvPr>
            <p:ph type="body" idx="3"/>
          </p:nvPr>
        </p:nvSpPr>
        <p:spPr>
          <a:xfrm>
            <a:off x="4648200" y="40005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3"/>
          <p:cNvSpPr txBox="1">
            <a:spLocks noGrp="1"/>
          </p:cNvSpPr>
          <p:nvPr>
            <p:ph type="ftr" idx="11"/>
          </p:nvPr>
        </p:nvSpPr>
        <p:spPr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3"/>
          <p:cNvSpPr txBox="1">
            <a:spLocks noGrp="1"/>
          </p:cNvSpPr>
          <p:nvPr>
            <p:ph type="sldNum" idx="12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ftr" idx="11"/>
          </p:nvPr>
        </p:nvSpPr>
        <p:spPr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sldNum" idx="12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body" idx="3"/>
          </p:nvPr>
        </p:nvSpPr>
        <p:spPr>
          <a:xfrm>
            <a:off x="4648200" y="40005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ftr" idx="11"/>
          </p:nvPr>
        </p:nvSpPr>
        <p:spPr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sldNum" idx="12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8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8"/>
          <p:cNvSpPr txBox="1">
            <a:spLocks noGrp="1"/>
          </p:cNvSpPr>
          <p:nvPr>
            <p:ph type="ftr" idx="11"/>
          </p:nvPr>
        </p:nvSpPr>
        <p:spPr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sldNum" idx="12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7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7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" name="Google Shape;15;p77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16" name="Google Shape;16;p7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7" name="Google Shape;17;p7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8" name="Google Shape;18;p7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76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6"/>
          <p:cNvSpPr txBox="1">
            <a:spLocks noGrp="1"/>
          </p:cNvSpPr>
          <p:nvPr>
            <p:ph type="ftr" idx="11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Google Shape;28;p76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29" name="Google Shape;29;p7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0" name="Google Shape;30;p7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1" name="Google Shape;31;p7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tr-TR"/>
              <a:t>Scientific Programming</a:t>
            </a:r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4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457200" lvl="0" indent="-385445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4400"/>
              <a:t>Machine Learning</a:t>
            </a:r>
            <a:endParaRPr sz="4400"/>
          </a:p>
          <a:p>
            <a:pPr marL="457200" lvl="0" indent="-385445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4400"/>
          </a:p>
          <a:p>
            <a:pPr marL="457200" lvl="0" indent="-385445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4400"/>
          </a:p>
          <a:p>
            <a:pPr marL="457200" lvl="0" indent="-385445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3200"/>
              <a:t>Ankara Üniversitesi</a:t>
            </a:r>
            <a:endParaRPr/>
          </a:p>
          <a:p>
            <a:pPr marL="457200" lvl="0" indent="-385445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3200"/>
              <a:t>Bilgisayar Mühendisliği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26dd12fe2_0_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Supervised Learning process </a:t>
            </a:r>
            <a:endParaRPr/>
          </a:p>
        </p:txBody>
      </p:sp>
      <p:sp>
        <p:nvSpPr>
          <p:cNvPr id="213" name="Google Shape;213;gb26dd12fe2_0_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Learning/Training: Training a model using training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Testing: Test the model using unseen test data to calculate the accuracy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Accuracy =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4" name="Google Shape;214;gb26dd12fe2_0_2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sp>
        <p:nvSpPr>
          <p:cNvPr id="215" name="Google Shape;215;gb26dd12fe2_0_21"/>
          <p:cNvSpPr txBox="1"/>
          <p:nvPr/>
        </p:nvSpPr>
        <p:spPr>
          <a:xfrm>
            <a:off x="2597475" y="3914175"/>
            <a:ext cx="622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tr-TR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correct classifications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b26dd12fe2_0_21"/>
          <p:cNvSpPr txBox="1"/>
          <p:nvPr/>
        </p:nvSpPr>
        <p:spPr>
          <a:xfrm>
            <a:off x="2932750" y="4377375"/>
            <a:ext cx="49257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tr-TR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number of test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b26dd12fe2_0_21"/>
          <p:cNvCxnSpPr/>
          <p:nvPr/>
        </p:nvCxnSpPr>
        <p:spPr>
          <a:xfrm>
            <a:off x="2597475" y="4529775"/>
            <a:ext cx="4624800" cy="1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" name="Google Shape;218;gb26dd12fe2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950" y="5191005"/>
            <a:ext cx="5860325" cy="162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65de5e97_2_4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Classification Techniques</a:t>
            </a:r>
            <a:endParaRPr/>
          </a:p>
        </p:txBody>
      </p:sp>
      <p:sp>
        <p:nvSpPr>
          <p:cNvPr id="225" name="Google Shape;225;gb265de5e97_2_4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Support vector machine (SVM), </a:t>
            </a:r>
            <a:endParaRPr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Decision trees, </a:t>
            </a:r>
            <a:endParaRPr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Naive Bayes, </a:t>
            </a:r>
            <a:endParaRPr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K-nearest Neighbor</a:t>
            </a:r>
            <a:endParaRPr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Logistic regression </a:t>
            </a:r>
            <a:endParaRPr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Artificial neural networks</a:t>
            </a:r>
            <a:endParaRPr/>
          </a:p>
        </p:txBody>
      </p:sp>
      <p:sp>
        <p:nvSpPr>
          <p:cNvPr id="226" name="Google Shape;226;gb265de5e97_2_46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6dd12fe2_0_3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</a:t>
            </a:r>
            <a:endParaRPr/>
          </a:p>
        </p:txBody>
      </p:sp>
      <p:sp>
        <p:nvSpPr>
          <p:cNvPr id="234" name="Google Shape;234;gb26dd12fe2_0_34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  <p:pic>
        <p:nvPicPr>
          <p:cNvPr id="235" name="Google Shape;235;gb26dd12fe2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472" y="2260975"/>
            <a:ext cx="5612651" cy="3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26dd12fe2_0_4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</a:t>
            </a:r>
            <a:endParaRPr/>
          </a:p>
        </p:txBody>
      </p:sp>
      <p:sp>
        <p:nvSpPr>
          <p:cNvPr id="243" name="Google Shape;243;gb26dd12fe2_0_4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pic>
        <p:nvPicPr>
          <p:cNvPr id="244" name="Google Shape;244;gb26dd12fe2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00" y="1935477"/>
            <a:ext cx="6801601" cy="42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26dd12fe2_0_4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</a:t>
            </a:r>
            <a:endParaRPr/>
          </a:p>
        </p:txBody>
      </p:sp>
      <p:sp>
        <p:nvSpPr>
          <p:cNvPr id="251" name="Google Shape;251;gb26dd12fe2_0_4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Determine whether to play football or not.</a:t>
            </a:r>
            <a:endParaRPr/>
          </a:p>
        </p:txBody>
      </p:sp>
      <p:sp>
        <p:nvSpPr>
          <p:cNvPr id="252" name="Google Shape;252;gb26dd12fe2_0_48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  <p:pic>
        <p:nvPicPr>
          <p:cNvPr id="253" name="Google Shape;253;gb26dd12fe2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525" y="2636275"/>
            <a:ext cx="7160725" cy="40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6dd12fe2_0_5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Tree-Entropy</a:t>
            </a:r>
            <a:endParaRPr/>
          </a:p>
        </p:txBody>
      </p:sp>
      <p:sp>
        <p:nvSpPr>
          <p:cNvPr id="260" name="Google Shape;260;gb26dd12fe2_0_5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Entropy is a measure of disorder or uncertainty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61" name="Google Shape;261;gb26dd12fe2_0_5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  <p:pic>
        <p:nvPicPr>
          <p:cNvPr id="262" name="Google Shape;262;gb26dd12fe2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650" y="4531500"/>
            <a:ext cx="27193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26dd12fe2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4388954"/>
            <a:ext cx="3205075" cy="21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b26dd12fe2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2575" y="2743200"/>
            <a:ext cx="60388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6dd12fe2_0_8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Tree-Entropy</a:t>
            </a:r>
            <a:endParaRPr/>
          </a:p>
        </p:txBody>
      </p:sp>
      <p:sp>
        <p:nvSpPr>
          <p:cNvPr id="271" name="Google Shape;271;gb26dd12fe2_0_8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829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70"/>
              <a:buChar char="⚫"/>
            </a:pPr>
            <a:r>
              <a:rPr lang="tr-TR" sz="1700" dirty="0" err="1"/>
              <a:t>Find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 of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class</a:t>
            </a:r>
            <a:r>
              <a:rPr lang="tr-TR" sz="1700" dirty="0"/>
              <a:t> </a:t>
            </a:r>
            <a:r>
              <a:rPr lang="tr-TR" sz="1700" dirty="0" err="1"/>
              <a:t>variable</a:t>
            </a:r>
            <a:r>
              <a:rPr lang="tr-TR" sz="1700" dirty="0"/>
              <a:t> (9 YES, 5 NO)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) = -[(9/14)</a:t>
            </a:r>
            <a:r>
              <a:rPr lang="tr-TR" sz="1700" dirty="0" err="1"/>
              <a:t>log</a:t>
            </a:r>
            <a:r>
              <a:rPr lang="tr-TR" sz="1700" dirty="0"/>
              <a:t>(9/14) + (5/14)</a:t>
            </a:r>
            <a:r>
              <a:rPr lang="tr-TR" sz="1700" dirty="0" err="1"/>
              <a:t>log</a:t>
            </a:r>
            <a:r>
              <a:rPr lang="tr-TR" sz="1700" dirty="0"/>
              <a:t>(5/14)] = 0.94</a:t>
            </a:r>
            <a:endParaRPr sz="1700" dirty="0"/>
          </a:p>
          <a:p>
            <a:pPr marL="457200" lvl="0" indent="-32829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70"/>
              <a:buChar char="⚫"/>
            </a:pPr>
            <a:r>
              <a:rPr lang="tr-TR" sz="1700" dirty="0" err="1"/>
              <a:t>Now</a:t>
            </a:r>
            <a:r>
              <a:rPr lang="tr-TR" sz="1700" dirty="0"/>
              <a:t> </a:t>
            </a:r>
            <a:r>
              <a:rPr lang="tr-TR" sz="1700" dirty="0" err="1"/>
              <a:t>we</a:t>
            </a:r>
            <a:r>
              <a:rPr lang="tr-TR" sz="1700" dirty="0"/>
              <a:t> </a:t>
            </a:r>
            <a:r>
              <a:rPr lang="tr-TR" sz="1700" dirty="0" err="1"/>
              <a:t>have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calculate</a:t>
            </a:r>
            <a:r>
              <a:rPr lang="tr-TR" sz="1700" dirty="0"/>
              <a:t> </a:t>
            </a:r>
            <a:r>
              <a:rPr lang="tr-TR" sz="1700" dirty="0" err="1"/>
              <a:t>average</a:t>
            </a:r>
            <a:r>
              <a:rPr lang="tr-TR" sz="1700" dirty="0"/>
              <a:t> </a:t>
            </a:r>
            <a:r>
              <a:rPr lang="tr-TR" sz="1700" dirty="0" err="1"/>
              <a:t>weighted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.</a:t>
            </a:r>
            <a:endParaRPr sz="16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, </a:t>
            </a:r>
            <a:r>
              <a:rPr lang="tr-TR" sz="1700" dirty="0" err="1"/>
              <a:t>outlook</a:t>
            </a:r>
            <a:r>
              <a:rPr lang="tr-TR" sz="1700" dirty="0"/>
              <a:t>) = (5/14)*E(3,2) + (4/14)*E(4,0) + (5/14)*E(2,3) </a:t>
            </a:r>
            <a:endParaRPr sz="1700" dirty="0"/>
          </a:p>
          <a:p>
            <a:pPr marL="13716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     = (5/14)(-(3/5)</a:t>
            </a:r>
            <a:r>
              <a:rPr lang="tr-TR" sz="1700" dirty="0" err="1"/>
              <a:t>log</a:t>
            </a:r>
            <a:r>
              <a:rPr lang="tr-TR" sz="1700" dirty="0"/>
              <a:t>(3/5)-(2/5)</a:t>
            </a:r>
            <a:r>
              <a:rPr lang="tr-TR" sz="1700" dirty="0" err="1"/>
              <a:t>log</a:t>
            </a:r>
            <a:r>
              <a:rPr lang="tr-TR" sz="1700" dirty="0"/>
              <a:t>(2/5))+ (4/14)(0) +     </a:t>
            </a:r>
            <a:endParaRPr sz="1700" dirty="0"/>
          </a:p>
          <a:p>
            <a:pPr marL="13716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        (5/14</a:t>
            </a:r>
            <a:r>
              <a:rPr lang="tr-TR" sz="1700" dirty="0" smtClean="0"/>
              <a:t>)(-(</a:t>
            </a:r>
            <a:r>
              <a:rPr lang="tr-TR" sz="1700" dirty="0"/>
              <a:t>2/5)log(2/5)-(3/5)log(3/5)) = 0.693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b26dd12fe2_0_83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  <p:pic>
        <p:nvPicPr>
          <p:cNvPr id="273" name="Google Shape;273;gb26dd12fe2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875" y="4562250"/>
            <a:ext cx="6864248" cy="16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b26dd12fe2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475" y="2813250"/>
            <a:ext cx="1786906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6dd12fe2_0_9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Tree-Entropy</a:t>
            </a:r>
            <a:endParaRPr/>
          </a:p>
        </p:txBody>
      </p:sp>
      <p:sp>
        <p:nvSpPr>
          <p:cNvPr id="281" name="Google Shape;281;gb26dd12fe2_0_9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829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70"/>
              <a:buChar char="⚫"/>
            </a:pPr>
            <a:r>
              <a:rPr lang="tr-TR" sz="1700" dirty="0" err="1"/>
              <a:t>Find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 of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class</a:t>
            </a:r>
            <a:r>
              <a:rPr lang="tr-TR" sz="1700" dirty="0"/>
              <a:t> </a:t>
            </a:r>
            <a:r>
              <a:rPr lang="tr-TR" sz="1700" dirty="0" err="1"/>
              <a:t>variable</a:t>
            </a:r>
            <a:r>
              <a:rPr lang="tr-TR" sz="1700" dirty="0"/>
              <a:t> (9 YES, 5 NO) 0.94</a:t>
            </a:r>
            <a:endParaRPr sz="1700" dirty="0"/>
          </a:p>
          <a:p>
            <a:pPr marL="457200" lvl="0" indent="-3282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0"/>
              <a:buChar char="⚫"/>
            </a:pPr>
            <a:r>
              <a:rPr lang="tr-TR" sz="1700" dirty="0" err="1"/>
              <a:t>Now</a:t>
            </a:r>
            <a:r>
              <a:rPr lang="tr-TR" sz="1700" dirty="0"/>
              <a:t> </a:t>
            </a:r>
            <a:r>
              <a:rPr lang="tr-TR" sz="1700" dirty="0" err="1"/>
              <a:t>we</a:t>
            </a:r>
            <a:r>
              <a:rPr lang="tr-TR" sz="1700" dirty="0"/>
              <a:t> </a:t>
            </a:r>
            <a:r>
              <a:rPr lang="tr-TR" sz="1700" dirty="0" err="1"/>
              <a:t>have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calculate</a:t>
            </a:r>
            <a:r>
              <a:rPr lang="tr-TR" sz="1700" dirty="0"/>
              <a:t> </a:t>
            </a:r>
            <a:r>
              <a:rPr lang="tr-TR" sz="1700" dirty="0" err="1"/>
              <a:t>average</a:t>
            </a:r>
            <a:r>
              <a:rPr lang="tr-TR" sz="1700" dirty="0"/>
              <a:t> </a:t>
            </a:r>
            <a:r>
              <a:rPr lang="tr-TR" sz="1700" dirty="0" err="1"/>
              <a:t>weighted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.</a:t>
            </a:r>
            <a:endParaRPr sz="16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, </a:t>
            </a:r>
            <a:r>
              <a:rPr lang="tr-TR" sz="1700" dirty="0" err="1"/>
              <a:t>outlook</a:t>
            </a:r>
            <a:r>
              <a:rPr lang="tr-TR" sz="1700" dirty="0"/>
              <a:t>) = 0.693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, </a:t>
            </a:r>
            <a:r>
              <a:rPr lang="tr-TR" sz="1700" dirty="0" err="1"/>
              <a:t>Temperature</a:t>
            </a:r>
            <a:r>
              <a:rPr lang="tr-TR" sz="1700" dirty="0"/>
              <a:t>) = 0.911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, </a:t>
            </a:r>
            <a:r>
              <a:rPr lang="tr-TR" sz="1700" dirty="0" err="1"/>
              <a:t>Humidity</a:t>
            </a:r>
            <a:r>
              <a:rPr lang="tr-TR" sz="1700" dirty="0"/>
              <a:t>) = 0.788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 smtClean="0"/>
              <a:t>H(S</a:t>
            </a:r>
            <a:r>
              <a:rPr lang="tr-TR" sz="1700" dirty="0"/>
              <a:t>, </a:t>
            </a:r>
            <a:r>
              <a:rPr lang="tr-TR" sz="1700" dirty="0" err="1"/>
              <a:t>Windy</a:t>
            </a:r>
            <a:r>
              <a:rPr lang="tr-TR" sz="1700" dirty="0"/>
              <a:t>) = 0.8932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⚫"/>
            </a:pP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next</a:t>
            </a:r>
            <a:r>
              <a:rPr lang="tr-TR" sz="1700" dirty="0"/>
              <a:t> step is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find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information</a:t>
            </a:r>
            <a:r>
              <a:rPr lang="tr-TR" sz="1700" dirty="0"/>
              <a:t> </a:t>
            </a:r>
            <a:r>
              <a:rPr lang="tr-TR" sz="1700" dirty="0" err="1"/>
              <a:t>gain</a:t>
            </a:r>
            <a:r>
              <a:rPr lang="tr-TR" sz="1700" dirty="0"/>
              <a:t>. </a:t>
            </a:r>
            <a:r>
              <a:rPr lang="tr-TR" sz="1700" dirty="0" err="1"/>
              <a:t>It</a:t>
            </a:r>
            <a:r>
              <a:rPr lang="tr-TR" sz="1700" dirty="0"/>
              <a:t> is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difference</a:t>
            </a:r>
            <a:r>
              <a:rPr lang="tr-TR" sz="1700" dirty="0"/>
              <a:t> </a:t>
            </a:r>
            <a:r>
              <a:rPr lang="tr-TR" sz="1700" dirty="0" err="1"/>
              <a:t>between</a:t>
            </a:r>
            <a:r>
              <a:rPr lang="tr-TR" sz="1700" dirty="0"/>
              <a:t> </a:t>
            </a:r>
            <a:r>
              <a:rPr lang="tr-TR" sz="1700" dirty="0" err="1"/>
              <a:t>parent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average</a:t>
            </a:r>
            <a:r>
              <a:rPr lang="tr-TR" sz="1700" dirty="0"/>
              <a:t> </a:t>
            </a:r>
            <a:r>
              <a:rPr lang="tr-TR" sz="1700" dirty="0" err="1"/>
              <a:t>weighted</a:t>
            </a:r>
            <a:r>
              <a:rPr lang="tr-TR" sz="1700" dirty="0"/>
              <a:t> </a:t>
            </a:r>
            <a:r>
              <a:rPr lang="tr-TR" sz="1700" dirty="0" err="1"/>
              <a:t>entropy</a:t>
            </a:r>
            <a:r>
              <a:rPr lang="tr-TR" sz="1700" dirty="0"/>
              <a:t> </a:t>
            </a:r>
            <a:r>
              <a:rPr lang="tr-TR" sz="1700" dirty="0" err="1"/>
              <a:t>we</a:t>
            </a:r>
            <a:r>
              <a:rPr lang="tr-TR" sz="1700" dirty="0"/>
              <a:t> </a:t>
            </a:r>
            <a:r>
              <a:rPr lang="tr-TR" sz="1700" dirty="0" err="1"/>
              <a:t>found</a:t>
            </a:r>
            <a:r>
              <a:rPr lang="tr-TR" sz="1700" dirty="0"/>
              <a:t> </a:t>
            </a:r>
            <a:r>
              <a:rPr lang="tr-TR" sz="1700" dirty="0" err="1"/>
              <a:t>above</a:t>
            </a:r>
            <a:r>
              <a:rPr lang="tr-TR" sz="1700" dirty="0"/>
              <a:t>.</a:t>
            </a:r>
            <a:endParaRPr sz="17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IG(S, </a:t>
            </a:r>
            <a:r>
              <a:rPr lang="tr-TR" sz="1700" dirty="0" err="1"/>
              <a:t>outlook</a:t>
            </a:r>
            <a:r>
              <a:rPr lang="tr-TR" sz="1700" dirty="0"/>
              <a:t>) = 0.94 - 0.693 = 0.247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IG(S, </a:t>
            </a:r>
            <a:r>
              <a:rPr lang="tr-TR" sz="1700" dirty="0" err="1"/>
              <a:t>Temperature</a:t>
            </a:r>
            <a:r>
              <a:rPr lang="tr-TR" sz="1700" dirty="0"/>
              <a:t>) = 0.940 - 0.911 = 0.029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IG(S, </a:t>
            </a:r>
            <a:r>
              <a:rPr lang="tr-TR" sz="1700" dirty="0" err="1"/>
              <a:t>Humidity</a:t>
            </a:r>
            <a:r>
              <a:rPr lang="tr-TR" sz="1700" dirty="0"/>
              <a:t>) = 0.940 - 0.788 = 0.152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IG(S, </a:t>
            </a:r>
            <a:r>
              <a:rPr lang="tr-TR" sz="1700" dirty="0" err="1"/>
              <a:t>Windy</a:t>
            </a:r>
            <a:r>
              <a:rPr lang="tr-TR" sz="1700" dirty="0"/>
              <a:t>) = 0.940 - 0.8932 = 0.048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endParaRPr sz="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b26dd12fe2_0_98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  <p:pic>
        <p:nvPicPr>
          <p:cNvPr id="283" name="Google Shape;283;gb26dd12fe2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175" y="5284025"/>
            <a:ext cx="2662400" cy="7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6dd12fe2_0_10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Tree-Entropy</a:t>
            </a:r>
            <a:endParaRPr/>
          </a:p>
        </p:txBody>
      </p:sp>
      <p:sp>
        <p:nvSpPr>
          <p:cNvPr id="290" name="Google Shape;290;gb26dd12fe2_0_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9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70"/>
              <a:buChar char="⚫"/>
            </a:pPr>
            <a:r>
              <a:rPr lang="tr-TR" sz="1900" dirty="0" err="1"/>
              <a:t>Calculate</a:t>
            </a:r>
            <a:r>
              <a:rPr lang="tr-TR" sz="1900" dirty="0"/>
              <a:t> </a:t>
            </a:r>
            <a:r>
              <a:rPr lang="tr-TR" sz="1900" dirty="0" err="1"/>
              <a:t>parent</a:t>
            </a:r>
            <a:r>
              <a:rPr lang="tr-TR" sz="1900" dirty="0"/>
              <a:t> </a:t>
            </a:r>
            <a:r>
              <a:rPr lang="tr-TR" sz="1900" dirty="0" err="1"/>
              <a:t>entropy</a:t>
            </a:r>
            <a:r>
              <a:rPr lang="tr-TR" sz="1900" dirty="0"/>
              <a:t> E(</a:t>
            </a:r>
            <a:r>
              <a:rPr lang="tr-TR" sz="1900" dirty="0" err="1"/>
              <a:t>sunny</a:t>
            </a:r>
            <a:r>
              <a:rPr lang="tr-TR" sz="1900" dirty="0"/>
              <a:t>)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900" dirty="0" smtClean="0"/>
              <a:t>H(</a:t>
            </a:r>
            <a:r>
              <a:rPr lang="tr-TR" sz="1900" dirty="0" err="1" smtClean="0"/>
              <a:t>sunny</a:t>
            </a:r>
            <a:r>
              <a:rPr lang="tr-TR" sz="1900" dirty="0"/>
              <a:t>) = (-(3/5)</a:t>
            </a:r>
            <a:r>
              <a:rPr lang="tr-TR" sz="1900" dirty="0" err="1"/>
              <a:t>log</a:t>
            </a:r>
            <a:r>
              <a:rPr lang="tr-TR" sz="1900" dirty="0"/>
              <a:t>(3/5)-(2/5)</a:t>
            </a:r>
            <a:r>
              <a:rPr lang="tr-TR" sz="1900" dirty="0" err="1"/>
              <a:t>log</a:t>
            </a:r>
            <a:r>
              <a:rPr lang="tr-TR" sz="1900" dirty="0"/>
              <a:t>(2/5)) = 0.971.</a:t>
            </a:r>
            <a:endParaRPr sz="1900" dirty="0"/>
          </a:p>
          <a:p>
            <a:pPr marL="457200" lvl="0" indent="-3409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70"/>
              <a:buChar char="⚫"/>
            </a:pPr>
            <a:r>
              <a:rPr lang="tr-TR" sz="1900" dirty="0" err="1"/>
              <a:t>Calculate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information</a:t>
            </a:r>
            <a:r>
              <a:rPr lang="tr-TR" sz="1900" dirty="0"/>
              <a:t> </a:t>
            </a:r>
            <a:r>
              <a:rPr lang="tr-TR" sz="1900" dirty="0" err="1"/>
              <a:t>gain</a:t>
            </a:r>
            <a:r>
              <a:rPr lang="tr-TR" sz="1900" dirty="0"/>
              <a:t> of </a:t>
            </a:r>
            <a:r>
              <a:rPr lang="tr-TR" sz="1900" dirty="0" err="1"/>
              <a:t>Temperature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900" dirty="0" smtClean="0"/>
              <a:t>H(</a:t>
            </a:r>
            <a:r>
              <a:rPr lang="tr-TR" sz="1900" dirty="0" err="1" smtClean="0"/>
              <a:t>sunny</a:t>
            </a:r>
            <a:r>
              <a:rPr lang="tr-TR" sz="1900" dirty="0"/>
              <a:t>, </a:t>
            </a:r>
            <a:r>
              <a:rPr lang="tr-TR" sz="1900" dirty="0" err="1"/>
              <a:t>Temperature</a:t>
            </a:r>
            <a:r>
              <a:rPr lang="tr-TR" sz="1900" dirty="0"/>
              <a:t>) = (2/5)*E(0,2) + (2/5)*E(1,1) + (1/5)*E(1,0)=2/5=0.4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900" dirty="0"/>
              <a:t>IG(</a:t>
            </a:r>
            <a:r>
              <a:rPr lang="tr-TR" sz="1900" dirty="0" err="1"/>
              <a:t>sunny</a:t>
            </a:r>
            <a:r>
              <a:rPr lang="tr-TR" sz="1900" dirty="0"/>
              <a:t>, </a:t>
            </a:r>
            <a:r>
              <a:rPr lang="tr-TR" sz="1900" dirty="0" err="1"/>
              <a:t>Temperature</a:t>
            </a:r>
            <a:r>
              <a:rPr lang="tr-TR" sz="1900" dirty="0"/>
              <a:t>) = 0.971–0.4 =0.571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⚫"/>
            </a:pPr>
            <a:r>
              <a:rPr lang="tr-TR" sz="1900" dirty="0" err="1"/>
              <a:t>Similarly</a:t>
            </a:r>
            <a:r>
              <a:rPr lang="tr-TR" sz="1900" dirty="0"/>
              <a:t> </a:t>
            </a:r>
            <a:r>
              <a:rPr lang="tr-TR" sz="1900" dirty="0" err="1"/>
              <a:t>we</a:t>
            </a:r>
            <a:r>
              <a:rPr lang="tr-TR" sz="1900" dirty="0"/>
              <a:t> </a:t>
            </a:r>
            <a:r>
              <a:rPr lang="tr-TR" sz="1900" dirty="0" err="1"/>
              <a:t>get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900" dirty="0"/>
              <a:t>IG(</a:t>
            </a:r>
            <a:r>
              <a:rPr lang="tr-TR" sz="1900" dirty="0" err="1"/>
              <a:t>sunny</a:t>
            </a:r>
            <a:r>
              <a:rPr lang="tr-TR" sz="1900" dirty="0"/>
              <a:t>, </a:t>
            </a:r>
            <a:r>
              <a:rPr lang="tr-TR" sz="1900" dirty="0" err="1"/>
              <a:t>Humidity</a:t>
            </a:r>
            <a:r>
              <a:rPr lang="tr-TR" sz="1900" dirty="0"/>
              <a:t>) = 0.971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tr-TR" sz="1900" dirty="0"/>
              <a:t>IG(</a:t>
            </a:r>
            <a:r>
              <a:rPr lang="tr-TR" sz="1900" dirty="0" err="1"/>
              <a:t>sunny</a:t>
            </a:r>
            <a:r>
              <a:rPr lang="tr-TR" sz="1900" dirty="0"/>
              <a:t>, </a:t>
            </a:r>
            <a:r>
              <a:rPr lang="tr-TR" sz="1900" dirty="0" err="1"/>
              <a:t>Windy</a:t>
            </a:r>
            <a:r>
              <a:rPr lang="tr-TR" sz="1900" dirty="0"/>
              <a:t>) = 0.020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endParaRPr sz="1900" dirty="0"/>
          </a:p>
        </p:txBody>
      </p:sp>
      <p:sp>
        <p:nvSpPr>
          <p:cNvPr id="291" name="Google Shape;291;gb26dd12fe2_0_107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  <p:pic>
        <p:nvPicPr>
          <p:cNvPr id="292" name="Google Shape;292;gb26dd12fe2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825" y="1847100"/>
            <a:ext cx="2459750" cy="1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26dd12fe2_0_1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Tree-Entropy</a:t>
            </a:r>
            <a:endParaRPr/>
          </a:p>
        </p:txBody>
      </p:sp>
      <p:sp>
        <p:nvSpPr>
          <p:cNvPr id="299" name="Google Shape;299;gb26dd12fe2_0_1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00" name="Google Shape;300;gb26dd12fe2_0_114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  <p:pic>
        <p:nvPicPr>
          <p:cNvPr id="301" name="Google Shape;301;gb26dd12fe2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850" y="1935475"/>
            <a:ext cx="3835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b26dd12fe2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150" y="3260713"/>
            <a:ext cx="56388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tr-TR"/>
              <a:t>Machine Learning</a:t>
            </a:r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>
                <a:solidFill>
                  <a:schemeClr val="dk2"/>
                </a:solidFill>
              </a:rPr>
              <a:t>Machine learning is programming computers to optimize a performance criterion using example data or past experience.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Examples of machine learning in use</a:t>
            </a:r>
            <a:r>
              <a:rPr lang="tr-TR" dirty="0">
                <a:solidFill>
                  <a:schemeClr val="dk2"/>
                </a:solidFill>
              </a:rPr>
              <a:t>:</a:t>
            </a:r>
            <a:endParaRPr dirty="0"/>
          </a:p>
          <a:p>
            <a:pPr marL="640080" lvl="1" indent="-2468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Prediction</a:t>
            </a:r>
            <a:endParaRPr dirty="0"/>
          </a:p>
          <a:p>
            <a:pPr marL="640080" lvl="1" indent="-2468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Image </a:t>
            </a:r>
            <a:r>
              <a:rPr lang="tr-TR" dirty="0" smtClean="0"/>
              <a:t>Recognition </a:t>
            </a:r>
            <a:endParaRPr dirty="0"/>
          </a:p>
          <a:p>
            <a:pPr marL="640080" lvl="1" indent="-2468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Speech Recognition</a:t>
            </a:r>
            <a:endParaRPr dirty="0"/>
          </a:p>
          <a:p>
            <a:pPr marL="640080" lvl="1" indent="-2468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Medical </a:t>
            </a:r>
            <a:r>
              <a:rPr lang="tr-TR" dirty="0" smtClean="0"/>
              <a:t>Diagnoses</a:t>
            </a:r>
            <a:endParaRPr dirty="0"/>
          </a:p>
          <a:p>
            <a:pPr marL="640080" lvl="1" indent="-2468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Financial </a:t>
            </a:r>
            <a:r>
              <a:rPr lang="tr-TR" dirty="0" smtClean="0"/>
              <a:t>Industry </a:t>
            </a:r>
            <a:r>
              <a:rPr lang="tr-TR" dirty="0"/>
              <a:t>and </a:t>
            </a:r>
            <a:r>
              <a:rPr lang="tr-TR" dirty="0" smtClean="0"/>
              <a:t>Trading</a:t>
            </a:r>
            <a:endParaRPr dirty="0"/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26dd12fe2_0_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Decision Tree - MATLAB</a:t>
            </a:r>
            <a:endParaRPr/>
          </a:p>
        </p:txBody>
      </p:sp>
      <p:sp>
        <p:nvSpPr>
          <p:cNvPr id="309" name="Google Shape;309;gb26dd12fe2_0_1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300"/>
              <a:buChar char="⚫"/>
            </a:pPr>
            <a:r>
              <a:rPr lang="tr-TR" sz="2300" dirty="0" err="1"/>
              <a:t>tree</a:t>
            </a:r>
            <a:r>
              <a:rPr lang="tr-TR" sz="2300" dirty="0"/>
              <a:t> = </a:t>
            </a:r>
            <a:r>
              <a:rPr lang="tr-TR" sz="2300" dirty="0" err="1"/>
              <a:t>fitctree</a:t>
            </a:r>
            <a:r>
              <a:rPr lang="tr-TR" sz="2300" dirty="0"/>
              <a:t>(X,Y) </a:t>
            </a:r>
            <a:r>
              <a:rPr lang="tr-TR" sz="2300" dirty="0" err="1"/>
              <a:t>returns</a:t>
            </a:r>
            <a:r>
              <a:rPr lang="tr-TR" sz="2300" dirty="0"/>
              <a:t> a </a:t>
            </a:r>
            <a:r>
              <a:rPr lang="tr-TR" sz="2300" dirty="0" err="1"/>
              <a:t>fitted</a:t>
            </a:r>
            <a:r>
              <a:rPr lang="tr-TR" sz="2300" dirty="0"/>
              <a:t> </a:t>
            </a:r>
            <a:r>
              <a:rPr lang="tr-TR" sz="2300" dirty="0" err="1"/>
              <a:t>binary</a:t>
            </a:r>
            <a:r>
              <a:rPr lang="tr-TR" sz="2300" dirty="0"/>
              <a:t> </a:t>
            </a:r>
            <a:r>
              <a:rPr lang="tr-TR" sz="2300" dirty="0" err="1"/>
              <a:t>classification</a:t>
            </a:r>
            <a:r>
              <a:rPr lang="tr-TR" sz="2300" dirty="0"/>
              <a:t> </a:t>
            </a:r>
            <a:r>
              <a:rPr lang="tr-TR" sz="2300" dirty="0" err="1"/>
              <a:t>decision</a:t>
            </a:r>
            <a:r>
              <a:rPr lang="tr-TR" sz="2300" dirty="0"/>
              <a:t> </a:t>
            </a:r>
            <a:r>
              <a:rPr lang="tr-TR" sz="2300" dirty="0" err="1"/>
              <a:t>tree</a:t>
            </a:r>
            <a:r>
              <a:rPr lang="tr-TR" sz="2300" dirty="0"/>
              <a:t> </a:t>
            </a:r>
            <a:r>
              <a:rPr lang="tr-TR" sz="2300" dirty="0" err="1"/>
              <a:t>based</a:t>
            </a:r>
            <a:r>
              <a:rPr lang="tr-TR" sz="2300" dirty="0"/>
              <a:t> on </a:t>
            </a:r>
            <a:r>
              <a:rPr lang="tr-TR" sz="2300" dirty="0" err="1"/>
              <a:t>the</a:t>
            </a:r>
            <a:r>
              <a:rPr lang="tr-TR" sz="2300" dirty="0"/>
              <a:t> </a:t>
            </a:r>
            <a:r>
              <a:rPr lang="tr-TR" sz="2300" dirty="0" err="1"/>
              <a:t>input</a:t>
            </a:r>
            <a:r>
              <a:rPr lang="tr-TR" sz="2300" dirty="0"/>
              <a:t> </a:t>
            </a:r>
            <a:r>
              <a:rPr lang="tr-TR" sz="2300" dirty="0" err="1"/>
              <a:t>variables</a:t>
            </a:r>
            <a:r>
              <a:rPr lang="tr-TR" sz="2300" dirty="0"/>
              <a:t> </a:t>
            </a:r>
            <a:r>
              <a:rPr lang="tr-TR" sz="2300" dirty="0" err="1"/>
              <a:t>contained</a:t>
            </a:r>
            <a:r>
              <a:rPr lang="tr-TR" sz="2300" dirty="0"/>
              <a:t> in </a:t>
            </a:r>
            <a:r>
              <a:rPr lang="tr-TR" sz="2300" dirty="0" err="1"/>
              <a:t>matrix</a:t>
            </a:r>
            <a:r>
              <a:rPr lang="tr-TR" sz="2300" dirty="0"/>
              <a:t> X </a:t>
            </a:r>
            <a:r>
              <a:rPr lang="tr-TR" sz="2300" dirty="0" err="1"/>
              <a:t>and</a:t>
            </a:r>
            <a:r>
              <a:rPr lang="tr-TR" sz="2300" dirty="0"/>
              <a:t> </a:t>
            </a:r>
            <a:r>
              <a:rPr lang="tr-TR" sz="2300" dirty="0" err="1"/>
              <a:t>output</a:t>
            </a:r>
            <a:r>
              <a:rPr lang="tr-TR" sz="2300" dirty="0"/>
              <a:t> Y. </a:t>
            </a:r>
            <a:endParaRPr sz="2300" dirty="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300" dirty="0"/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⚫"/>
            </a:pPr>
            <a:r>
              <a:rPr lang="tr-TR" sz="2300" dirty="0"/>
              <a:t>https://www.mathworks.com/help/stats/fitctree.html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endParaRPr sz="3000" dirty="0"/>
          </a:p>
        </p:txBody>
      </p:sp>
      <p:sp>
        <p:nvSpPr>
          <p:cNvPr id="310" name="Google Shape;310;gb26dd12fe2_0_12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26dd12fe2_0_14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Unsupervised Learning</a:t>
            </a:r>
            <a:endParaRPr/>
          </a:p>
        </p:txBody>
      </p:sp>
      <p:sp>
        <p:nvSpPr>
          <p:cNvPr id="317" name="Google Shape;317;gb26dd12fe2_0_14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Training data is unlabeled, uncategorized.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The system tries to learn without prior training.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/>
              <a:t>It is a type of Machine Learning that converts raw data into organized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18" name="Google Shape;318;gb26dd12fe2_0_14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  <p:pic>
        <p:nvPicPr>
          <p:cNvPr id="319" name="Google Shape;319;gb26dd12fe2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763" y="3864713"/>
            <a:ext cx="6353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26dd12fe2_0_14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800"/>
              <a:buNone/>
            </a:pPr>
            <a:r>
              <a:rPr lang="tr-TR"/>
              <a:t>Unsupervised learning</a:t>
            </a:r>
            <a:endParaRPr/>
          </a:p>
        </p:txBody>
      </p:sp>
      <p:sp>
        <p:nvSpPr>
          <p:cNvPr id="326" name="Google Shape;326;gb26dd12fe2_0_14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Types of Unsupervised learning</a:t>
            </a:r>
            <a:endParaRPr/>
          </a:p>
          <a:p>
            <a:pPr marL="91440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Association: An association rule learning problem is where you want to discover rules that describe large portions of your data, such as people that buy X also tend to buy Y.</a:t>
            </a:r>
            <a:endParaRPr/>
          </a:p>
          <a:p>
            <a:pPr marL="91440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Clustering: A clustering problem is where you want to discover the inherent groupings in the data, such as grouping customers by purchasing behavior.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27" name="Google Shape;327;gb26dd12fe2_0_148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26dd12fe2_0_15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K-means Clustering</a:t>
            </a:r>
            <a:endParaRPr/>
          </a:p>
        </p:txBody>
      </p:sp>
      <p:sp>
        <p:nvSpPr>
          <p:cNvPr id="334" name="Google Shape;334;gb26dd12fe2_0_15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639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The K-Means algorithm is an unsupervised learning and clustering algorithm. </a:t>
            </a:r>
            <a:endParaRPr sz="2300"/>
          </a:p>
          <a:p>
            <a:pPr marL="457200" lvl="0" indent="-366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The K value in K-Means determines the number of clusters and should take this value as a parameter.</a:t>
            </a:r>
            <a:endParaRPr sz="2300"/>
          </a:p>
          <a:p>
            <a:pPr marL="457200" lvl="0" indent="-366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After the K is determined, it randomly selects K center points in the algorithm. </a:t>
            </a:r>
            <a:endParaRPr sz="2300"/>
          </a:p>
          <a:p>
            <a:pPr marL="457200" lvl="0" indent="-366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It calculates the distance between each data and randomly determined center points and assigns the data to a cluster according to the closest center point. </a:t>
            </a:r>
            <a:endParaRPr sz="2300"/>
          </a:p>
          <a:p>
            <a:pPr marL="457200" lvl="0" indent="-366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Then a center point is selected again for each cluster and clustering process is performed according to the new center points. </a:t>
            </a:r>
            <a:endParaRPr sz="2300"/>
          </a:p>
          <a:p>
            <a:pPr marL="457200" lvl="0" indent="-366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⚫"/>
            </a:pPr>
            <a:r>
              <a:rPr lang="tr-TR" sz="2300"/>
              <a:t>This situation continues until the system becomes stable.</a:t>
            </a:r>
            <a:endParaRPr sz="2300"/>
          </a:p>
        </p:txBody>
      </p:sp>
      <p:sp>
        <p:nvSpPr>
          <p:cNvPr id="335" name="Google Shape;335;gb26dd12fe2_0_15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26dd12fe2_0_16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K-means Clustering</a:t>
            </a:r>
            <a:endParaRPr/>
          </a:p>
        </p:txBody>
      </p:sp>
      <p:sp>
        <p:nvSpPr>
          <p:cNvPr id="342" name="Google Shape;342;gb26dd12fe2_0_1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5445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Pros.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Fast and efficient.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Works on unlabeled numerical data.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Iterative technique.</a:t>
            </a:r>
            <a:endParaRPr/>
          </a:p>
          <a:p>
            <a:pPr marL="457200" marR="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Cons.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Have to choose your own k value.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Lots of repetition.</a:t>
            </a:r>
            <a:endParaRPr/>
          </a:p>
          <a:p>
            <a:pPr marL="914400" marR="0" lvl="1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Does not perform well when outliers are present.</a:t>
            </a:r>
            <a:endParaRPr/>
          </a:p>
        </p:txBody>
      </p:sp>
      <p:sp>
        <p:nvSpPr>
          <p:cNvPr id="343" name="Google Shape;343;gb26dd12fe2_0_162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26dd12fe2_0_16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rPr lang="tr-TR" sz="4500"/>
              <a:t>Steps to Creating a K-Means Model</a:t>
            </a:r>
            <a:endParaRPr sz="4500"/>
          </a:p>
        </p:txBody>
      </p:sp>
      <p:sp>
        <p:nvSpPr>
          <p:cNvPr id="350" name="Google Shape;350;gb26dd12fe2_0_16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There are three main steps when using the k-means clustering technique.</a:t>
            </a:r>
            <a:endParaRPr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Step #1: Pick K random points as cluster centers</a:t>
            </a:r>
            <a:endParaRPr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Step #2: </a:t>
            </a:r>
            <a:endParaRPr/>
          </a:p>
          <a:p>
            <a:pPr marL="1371600" lvl="2" indent="-3219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Char char="⚫"/>
            </a:pPr>
            <a:r>
              <a:rPr lang="tr-TR"/>
              <a:t>Assign data instances to closest mean</a:t>
            </a:r>
            <a:endParaRPr/>
          </a:p>
          <a:p>
            <a:pPr marL="1371600" lvl="2" indent="-3219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Char char="⚫"/>
            </a:pPr>
            <a:r>
              <a:rPr lang="tr-TR" sz="2400"/>
              <a:t>Assign each mean to the average of its assigned points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51" name="Google Shape;351;gb26dd12fe2_0_169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  <p:pic>
        <p:nvPicPr>
          <p:cNvPr id="352" name="Google Shape;352;gb26dd12fe2_0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13" y="4695838"/>
            <a:ext cx="2524125" cy="201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3" name="Google Shape;353;gb26dd12fe2_0_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6575" y="4672038"/>
            <a:ext cx="2638425" cy="1914525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4" name="Google Shape;354;gb26dd12fe2_0_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0925" y="4714900"/>
            <a:ext cx="2667000" cy="19812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26dd12fe2_0_2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rPr lang="tr-TR" sz="4500"/>
              <a:t>Steps to Creating a K-Means Model</a:t>
            </a:r>
            <a:endParaRPr sz="4500"/>
          </a:p>
        </p:txBody>
      </p:sp>
      <p:sp>
        <p:nvSpPr>
          <p:cNvPr id="361" name="Google Shape;361;gb26dd12fe2_0_2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There are three main steps when using the k-means clustering technique.</a:t>
            </a:r>
            <a:endParaRPr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Step #3: Stop when no points’ assignments change</a:t>
            </a:r>
            <a:endParaRPr/>
          </a:p>
        </p:txBody>
      </p:sp>
      <p:sp>
        <p:nvSpPr>
          <p:cNvPr id="362" name="Google Shape;362;gb26dd12fe2_0_218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  <p:pic>
        <p:nvPicPr>
          <p:cNvPr id="363" name="Google Shape;363;gb26dd12fe2_0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950" y="3868713"/>
            <a:ext cx="2686050" cy="1876425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gb26dd12fe2_0_2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2788" y="3825863"/>
            <a:ext cx="2752725" cy="196215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26dd12fe2_0_17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800"/>
              <a:buNone/>
            </a:pPr>
            <a:r>
              <a:rPr lang="tr-TR" sz="4500"/>
              <a:t>The Mathematics Behind K-Means</a:t>
            </a:r>
            <a:endParaRPr sz="4500"/>
          </a:p>
        </p:txBody>
      </p:sp>
      <p:sp>
        <p:nvSpPr>
          <p:cNvPr id="371" name="Google Shape;371;gb26dd12fe2_0_1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400"/>
              <a:t>ın Step #2, calculate distance between data points and centroids using Euclidean distance.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400"/>
              <a:t>Change the cluster center to the average of the assigned points</a:t>
            </a:r>
            <a:endParaRPr/>
          </a:p>
        </p:txBody>
      </p:sp>
      <p:sp>
        <p:nvSpPr>
          <p:cNvPr id="372" name="Google Shape;372;gb26dd12fe2_0_176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  <p:pic>
        <p:nvPicPr>
          <p:cNvPr id="373" name="Google Shape;373;gb26dd12fe2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2876575"/>
            <a:ext cx="3894596" cy="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26dd12fe2_0_18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Numerical Example</a:t>
            </a:r>
            <a:endParaRPr/>
          </a:p>
        </p:txBody>
      </p:sp>
      <p:sp>
        <p:nvSpPr>
          <p:cNvPr id="380" name="Google Shape;380;gb26dd12fe2_0_18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8 </a:t>
            </a:r>
            <a:r>
              <a:rPr lang="tr-TR" dirty="0" err="1"/>
              <a:t>points</a:t>
            </a:r>
            <a:r>
              <a:rPr lang="tr-TR" dirty="0"/>
              <a:t>, 3 </a:t>
            </a:r>
            <a:r>
              <a:rPr lang="tr-TR" dirty="0" err="1"/>
              <a:t>clusters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A1=(2,10), A2=(2,5), A3=(8,4), A4=(5,8), A5=(7,5), A6=(6,4), A7=(1,2), A8=(4,9)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centers</a:t>
            </a:r>
            <a:r>
              <a:rPr lang="tr-TR" dirty="0"/>
              <a:t>: A1, A4, A7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381" name="Google Shape;381;gb26dd12fe2_0_183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  <p:graphicFrame>
        <p:nvGraphicFramePr>
          <p:cNvPr id="382" name="Google Shape;382;gb26dd12fe2_0_183"/>
          <p:cNvGraphicFramePr/>
          <p:nvPr/>
        </p:nvGraphicFramePr>
        <p:xfrm>
          <a:off x="334775" y="3997400"/>
          <a:ext cx="8229500" cy="2224920"/>
        </p:xfrm>
        <a:graphic>
          <a:graphicData uri="http://schemas.openxmlformats.org/drawingml/2006/table">
            <a:tbl>
              <a:tblPr>
                <a:noFill/>
                <a:tableStyleId>{A1C8563A-0686-4FC9-AE32-E547626F528B}</a:tableStyleId>
              </a:tblPr>
              <a:tblGrid>
                <a:gridCol w="1445900"/>
                <a:gridCol w="847950"/>
                <a:gridCol w="847950"/>
                <a:gridCol w="847950"/>
                <a:gridCol w="847950"/>
                <a:gridCol w="847950"/>
                <a:gridCol w="847950"/>
                <a:gridCol w="847950"/>
                <a:gridCol w="847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A7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A8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Center 1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(2, 10)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3,60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7,07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7,21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8,06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2,23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Center 2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(5,8)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3,60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4,24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3,60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4,12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7,21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1,41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Center 3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(1,2)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8,06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3,16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7,28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7,21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6,70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5,38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strike="noStrike" cap="none" dirty="0"/>
                        <a:t>7,61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2944e400d_0_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Numerical Example</a:t>
            </a:r>
            <a:endParaRPr/>
          </a:p>
        </p:txBody>
      </p:sp>
      <p:sp>
        <p:nvSpPr>
          <p:cNvPr id="389" name="Google Shape;389;gb2944e400d_0_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Char char="⚫"/>
            </a:pPr>
            <a:r>
              <a:rPr lang="tr-TR" sz="2200" dirty="0" err="1"/>
              <a:t>Centers</a:t>
            </a:r>
            <a:r>
              <a:rPr lang="tr-TR" sz="2200" dirty="0"/>
              <a:t> of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new</a:t>
            </a:r>
            <a:r>
              <a:rPr lang="tr-TR" sz="2200" dirty="0"/>
              <a:t> </a:t>
            </a:r>
            <a:r>
              <a:rPr lang="tr-TR" sz="2200" dirty="0" err="1"/>
              <a:t>clusters</a:t>
            </a:r>
            <a:r>
              <a:rPr lang="tr-TR" sz="2200" dirty="0"/>
              <a:t>: 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tr-TR" sz="2200" dirty="0"/>
              <a:t>C1= (2, 10)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tr-TR" sz="2200" dirty="0"/>
              <a:t>C2= ((8+5+7+6+4)/5, (4+8+5+4+9)/5) = (6, 6)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tr-TR" sz="2200" dirty="0"/>
              <a:t>C3= ((2+1)/2, (5+2)/2) = (1.5, 3.5)</a:t>
            </a:r>
            <a:endParaRPr sz="2200" dirty="0"/>
          </a:p>
        </p:txBody>
      </p:sp>
      <p:sp>
        <p:nvSpPr>
          <p:cNvPr id="390" name="Google Shape;390;gb2944e400d_0_14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  <p:pic>
        <p:nvPicPr>
          <p:cNvPr id="391" name="Google Shape;391;gb2944e400d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1363" y="3387700"/>
            <a:ext cx="34004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tr-TR"/>
              <a:t>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tr-TR"/>
              <a:t>Optimize a performance criterion using example data or past experience.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Role of Statistics: Inference from a sample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Role of Computer science: Efficient algorithms to</a:t>
            </a:r>
            <a:endParaRPr/>
          </a:p>
          <a:p>
            <a:pPr marL="640080" lvl="1" indent="-24688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sz="2400"/>
              <a:t>Solve the optimization problem</a:t>
            </a:r>
            <a:endParaRPr/>
          </a:p>
          <a:p>
            <a:pPr marL="640080" lvl="1" indent="-24688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tr-TR" sz="2400"/>
              <a:t>Representing and evaluating the model for inference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2944e400d_0_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Numerical Example</a:t>
            </a:r>
            <a:endParaRPr/>
          </a:p>
        </p:txBody>
      </p:sp>
      <p:sp>
        <p:nvSpPr>
          <p:cNvPr id="398" name="Google Shape;398;gb2944e400d_0_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00"/>
              <a:buChar char="⚫"/>
            </a:pPr>
            <a:r>
              <a:rPr lang="tr-TR" sz="2000"/>
              <a:t>After the 2nd epoch the results would be: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1: {A1, A8},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2: {A3, A4, A5, A6},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3: {A2, A7} with centers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C1=(3, 9.5), C2=(6.5, 5.25) and C3=(1.5, 3.5). </a:t>
            </a:r>
            <a:endParaRPr sz="2000"/>
          </a:p>
        </p:txBody>
      </p:sp>
      <p:sp>
        <p:nvSpPr>
          <p:cNvPr id="399" name="Google Shape;399;gb2944e400d_0_21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  <p:pic>
        <p:nvPicPr>
          <p:cNvPr id="400" name="Google Shape;400;gb2944e400d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8050" y="2312788"/>
            <a:ext cx="33337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2944e400d_0_4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Numerical Example</a:t>
            </a:r>
            <a:endParaRPr/>
          </a:p>
        </p:txBody>
      </p:sp>
      <p:sp>
        <p:nvSpPr>
          <p:cNvPr id="407" name="Google Shape;407;gb2944e400d_0_4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00"/>
              <a:buChar char="⚫"/>
            </a:pPr>
            <a:r>
              <a:rPr lang="tr-TR" sz="2000"/>
              <a:t>After the 3rd epoch, the results would be: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1: {A1, A4, A8},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2: {A3, A5, A6},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Cluster 3: {A2, A7} with centers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2000"/>
              <a:t>C1=(3.66, 9), C2=(7, 4.33) and C3=(1.5, 3.5).</a:t>
            </a:r>
            <a:endParaRPr/>
          </a:p>
        </p:txBody>
      </p:sp>
      <p:sp>
        <p:nvSpPr>
          <p:cNvPr id="408" name="Google Shape;408;gb2944e400d_0_4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  <p:pic>
        <p:nvPicPr>
          <p:cNvPr id="409" name="Google Shape;409;gb2944e400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088" y="2224588"/>
            <a:ext cx="33432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766c2ba5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K-means - MATLAB</a:t>
            </a:r>
            <a:endParaRPr/>
          </a:p>
        </p:txBody>
      </p:sp>
      <p:sp>
        <p:nvSpPr>
          <p:cNvPr id="416" name="Google Shape;416;gb2766c2ba5_0_0"/>
          <p:cNvSpPr txBox="1">
            <a:spLocks noGrp="1"/>
          </p:cNvSpPr>
          <p:nvPr>
            <p:ph type="body" idx="1"/>
          </p:nvPr>
        </p:nvSpPr>
        <p:spPr>
          <a:xfrm>
            <a:off x="508800" y="2559825"/>
            <a:ext cx="4063200" cy="218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 err="1"/>
              <a:t>function</a:t>
            </a:r>
            <a:r>
              <a:rPr lang="tr-TR" sz="1500" dirty="0"/>
              <a:t> [</a:t>
            </a:r>
            <a:r>
              <a:rPr lang="tr-TR" sz="1500" dirty="0" err="1"/>
              <a:t>label</a:t>
            </a:r>
            <a:r>
              <a:rPr lang="tr-TR" sz="1500" dirty="0"/>
              <a:t>, step] = </a:t>
            </a:r>
            <a:r>
              <a:rPr lang="tr-TR" sz="1500" dirty="0" err="1"/>
              <a:t>k_means</a:t>
            </a:r>
            <a:r>
              <a:rPr lang="tr-TR" sz="1500" dirty="0"/>
              <a:t>(data, </a:t>
            </a:r>
            <a:r>
              <a:rPr lang="tr-TR" sz="1500" dirty="0" err="1"/>
              <a:t>clusters</a:t>
            </a:r>
            <a:r>
              <a:rPr lang="tr-TR" sz="1500" dirty="0"/>
              <a:t>, </a:t>
            </a:r>
            <a:r>
              <a:rPr lang="tr-TR" sz="1500" dirty="0" err="1"/>
              <a:t>num</a:t>
            </a:r>
            <a:r>
              <a:rPr lang="tr-TR" sz="1500" dirty="0"/>
              <a:t>)</a:t>
            </a:r>
            <a:endParaRPr sz="1500" dirty="0"/>
          </a:p>
          <a:p>
            <a:pPr marL="0" lvl="0" indent="4572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 smtClean="0"/>
              <a:t>	</a:t>
            </a:r>
            <a:r>
              <a:rPr lang="tr-TR" sz="1500" dirty="0" err="1" smtClean="0"/>
              <a:t>ind</a:t>
            </a:r>
            <a:r>
              <a:rPr lang="tr-TR" sz="1500" dirty="0" smtClean="0"/>
              <a:t> </a:t>
            </a:r>
            <a:r>
              <a:rPr lang="tr-TR" sz="1500" dirty="0"/>
              <a:t>= </a:t>
            </a:r>
            <a:r>
              <a:rPr lang="tr-TR" sz="1500" dirty="0" err="1"/>
              <a:t>randperm</a:t>
            </a:r>
            <a:r>
              <a:rPr lang="tr-TR" sz="1500" dirty="0"/>
              <a:t>(</a:t>
            </a:r>
            <a:r>
              <a:rPr lang="tr-TR" sz="1500" dirty="0" err="1"/>
              <a:t>data_size</a:t>
            </a:r>
            <a:r>
              <a:rPr lang="tr-TR" sz="1500" dirty="0"/>
              <a:t>, </a:t>
            </a:r>
            <a:r>
              <a:rPr lang="tr-TR" sz="1500" dirty="0" err="1"/>
              <a:t>clusters</a:t>
            </a:r>
            <a:r>
              <a:rPr lang="tr-TR" sz="1500" dirty="0"/>
              <a:t>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</a:t>
            </a:r>
            <a:r>
              <a:rPr lang="tr-TR" sz="1500" dirty="0" smtClean="0"/>
              <a:t>	</a:t>
            </a:r>
            <a:r>
              <a:rPr lang="tr-TR" sz="1500" dirty="0" err="1" smtClean="0"/>
              <a:t>center</a:t>
            </a:r>
            <a:r>
              <a:rPr lang="tr-TR" sz="1500" dirty="0" smtClean="0"/>
              <a:t> </a:t>
            </a:r>
            <a:r>
              <a:rPr lang="tr-TR" sz="1500" dirty="0"/>
              <a:t>= data(</a:t>
            </a:r>
            <a:r>
              <a:rPr lang="tr-TR" sz="1500" dirty="0" err="1"/>
              <a:t>ind</a:t>
            </a:r>
            <a:r>
              <a:rPr lang="tr-TR" sz="1500" dirty="0"/>
              <a:t>, :);     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dis</a:t>
            </a:r>
            <a:r>
              <a:rPr lang="tr-TR" sz="1500" dirty="0"/>
              <a:t> = </a:t>
            </a:r>
            <a:r>
              <a:rPr lang="tr-TR" sz="1500" dirty="0" err="1"/>
              <a:t>zeros</a:t>
            </a:r>
            <a:r>
              <a:rPr lang="tr-TR" sz="1500" dirty="0"/>
              <a:t>(</a:t>
            </a:r>
            <a:r>
              <a:rPr lang="tr-TR" sz="1500" dirty="0" err="1"/>
              <a:t>data_size</a:t>
            </a:r>
            <a:r>
              <a:rPr lang="tr-TR" sz="1500" dirty="0"/>
              <a:t>, </a:t>
            </a:r>
            <a:r>
              <a:rPr lang="tr-TR" sz="1500" dirty="0" err="1"/>
              <a:t>clusters</a:t>
            </a:r>
            <a:r>
              <a:rPr lang="tr-TR" sz="1500" dirty="0"/>
              <a:t>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label</a:t>
            </a:r>
            <a:r>
              <a:rPr lang="tr-TR" sz="1500" dirty="0"/>
              <a:t> = </a:t>
            </a:r>
            <a:r>
              <a:rPr lang="tr-TR" sz="1500" dirty="0" err="1"/>
              <a:t>zeros</a:t>
            </a:r>
            <a:r>
              <a:rPr lang="tr-TR" sz="1500" dirty="0"/>
              <a:t>(</a:t>
            </a:r>
            <a:r>
              <a:rPr lang="tr-TR" sz="1500" dirty="0" err="1"/>
              <a:t>data_size</a:t>
            </a:r>
            <a:r>
              <a:rPr lang="tr-TR" sz="1500" dirty="0"/>
              <a:t>, 1);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r>
              <a:rPr lang="tr-TR" sz="1500" dirty="0"/>
              <a:t>   </a:t>
            </a:r>
            <a:endParaRPr sz="1500" dirty="0"/>
          </a:p>
        </p:txBody>
      </p:sp>
      <p:sp>
        <p:nvSpPr>
          <p:cNvPr id="417" name="Google Shape;417;gb2766c2ba5_0_0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32</a:t>
            </a:fld>
            <a:endParaRPr/>
          </a:p>
        </p:txBody>
      </p:sp>
      <p:sp>
        <p:nvSpPr>
          <p:cNvPr id="418" name="Google Shape;418;gb2766c2ba5_0_0"/>
          <p:cNvSpPr txBox="1">
            <a:spLocks noGrp="1"/>
          </p:cNvSpPr>
          <p:nvPr>
            <p:ph type="body" idx="1"/>
          </p:nvPr>
        </p:nvSpPr>
        <p:spPr>
          <a:xfrm>
            <a:off x="4979812" y="499417"/>
            <a:ext cx="4063200" cy="572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 err="1"/>
              <a:t>while</a:t>
            </a:r>
            <a:r>
              <a:rPr lang="tr-TR" sz="1500" dirty="0"/>
              <a:t>(1)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prev</a:t>
            </a:r>
            <a:r>
              <a:rPr lang="tr-TR" sz="1500" dirty="0"/>
              <a:t> = </a:t>
            </a:r>
            <a:r>
              <a:rPr lang="tr-TR" sz="1500" dirty="0" err="1"/>
              <a:t>center</a:t>
            </a:r>
            <a:r>
              <a:rPr lang="tr-TR" sz="1500" dirty="0"/>
              <a:t>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for</a:t>
            </a:r>
            <a:r>
              <a:rPr lang="tr-TR" sz="1500" dirty="0"/>
              <a:t> i = 1:data_size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</a:t>
            </a:r>
            <a:r>
              <a:rPr lang="tr-TR" sz="1500" dirty="0" err="1"/>
              <a:t>for</a:t>
            </a:r>
            <a:r>
              <a:rPr lang="tr-TR" sz="1500" dirty="0"/>
              <a:t> j = 1:clusters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    	</a:t>
            </a:r>
            <a:r>
              <a:rPr lang="tr-TR" sz="1500" dirty="0" err="1"/>
              <a:t>dis</a:t>
            </a:r>
            <a:r>
              <a:rPr lang="tr-TR" sz="1500" dirty="0"/>
              <a:t>(i, j) = norm(data(i,:) - </a:t>
            </a:r>
            <a:r>
              <a:rPr lang="tr-TR" sz="1500" dirty="0" err="1"/>
              <a:t>center</a:t>
            </a:r>
            <a:r>
              <a:rPr lang="tr-TR" sz="1500" dirty="0"/>
              <a:t>(j, :));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for</a:t>
            </a:r>
            <a:r>
              <a:rPr lang="tr-TR" sz="1500" dirty="0"/>
              <a:t> i = 1:data_size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</a:t>
            </a:r>
            <a:r>
              <a:rPr lang="tr-TR" sz="1500" dirty="0" err="1"/>
              <a:t>label</a:t>
            </a:r>
            <a:r>
              <a:rPr lang="tr-TR" sz="1500" dirty="0"/>
              <a:t>(i) = </a:t>
            </a:r>
            <a:r>
              <a:rPr lang="tr-TR" sz="1500" dirty="0" err="1"/>
              <a:t>find</a:t>
            </a:r>
            <a:r>
              <a:rPr lang="tr-TR" sz="1500" dirty="0"/>
              <a:t>(</a:t>
            </a:r>
            <a:r>
              <a:rPr lang="tr-TR" sz="1500" dirty="0" err="1"/>
              <a:t>dis</a:t>
            </a:r>
            <a:r>
              <a:rPr lang="tr-TR" sz="1500" dirty="0"/>
              <a:t>(i,:) == </a:t>
            </a:r>
            <a:r>
              <a:rPr lang="tr-TR" sz="1500" dirty="0" err="1"/>
              <a:t>min</a:t>
            </a:r>
            <a:r>
              <a:rPr lang="tr-TR" sz="1500" dirty="0"/>
              <a:t>(</a:t>
            </a:r>
            <a:r>
              <a:rPr lang="tr-TR" sz="1500" dirty="0" err="1"/>
              <a:t>dis</a:t>
            </a:r>
            <a:r>
              <a:rPr lang="tr-TR" sz="1500" dirty="0"/>
              <a:t>(i,:)));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for</a:t>
            </a:r>
            <a:r>
              <a:rPr lang="tr-TR" sz="1500" dirty="0"/>
              <a:t> i = 1:clusters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</a:t>
            </a:r>
            <a:r>
              <a:rPr lang="tr-TR" sz="1500" dirty="0" err="1"/>
              <a:t>cluster_members</a:t>
            </a:r>
            <a:r>
              <a:rPr lang="tr-TR" sz="1500" dirty="0"/>
              <a:t> = data(</a:t>
            </a:r>
            <a:r>
              <a:rPr lang="tr-TR" sz="1500" dirty="0" err="1"/>
              <a:t>find</a:t>
            </a:r>
            <a:r>
              <a:rPr lang="tr-TR" sz="1500" dirty="0"/>
              <a:t>(</a:t>
            </a:r>
            <a:r>
              <a:rPr lang="tr-TR" sz="1500" dirty="0" err="1"/>
              <a:t>label</a:t>
            </a:r>
            <a:r>
              <a:rPr lang="tr-TR" sz="1500" dirty="0"/>
              <a:t>==i), :);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</a:t>
            </a:r>
            <a:r>
              <a:rPr lang="tr-TR" sz="1500" dirty="0" err="1"/>
              <a:t>center</a:t>
            </a:r>
            <a:r>
              <a:rPr lang="tr-TR" sz="1500" dirty="0"/>
              <a:t>(i, :) = </a:t>
            </a:r>
            <a:r>
              <a:rPr lang="tr-TR" sz="1500" dirty="0" err="1"/>
              <a:t>mean</a:t>
            </a:r>
            <a:r>
              <a:rPr lang="tr-TR" sz="1500" dirty="0"/>
              <a:t>(</a:t>
            </a:r>
            <a:r>
              <a:rPr lang="tr-TR" sz="1500" dirty="0" err="1"/>
              <a:t>cluster_members</a:t>
            </a:r>
            <a:r>
              <a:rPr lang="tr-TR" sz="1500" dirty="0"/>
              <a:t>);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if</a:t>
            </a:r>
            <a:r>
              <a:rPr lang="tr-TR" sz="1500" dirty="0"/>
              <a:t> (</a:t>
            </a:r>
            <a:r>
              <a:rPr lang="tr-TR" sz="1500" dirty="0" err="1"/>
              <a:t>center</a:t>
            </a:r>
            <a:r>
              <a:rPr lang="tr-TR" sz="1500" dirty="0"/>
              <a:t> == </a:t>
            </a:r>
            <a:r>
              <a:rPr lang="tr-TR" sz="1500" dirty="0" err="1"/>
              <a:t>prev</a:t>
            </a:r>
            <a:r>
              <a:rPr lang="tr-TR" sz="1500" dirty="0"/>
              <a:t>)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    	break;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	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/>
              <a:t>   </a:t>
            </a:r>
            <a:r>
              <a:rPr lang="tr-TR" sz="1500" dirty="0" err="1"/>
              <a:t>end</a:t>
            </a:r>
            <a:endParaRPr sz="15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 dirty="0" err="1"/>
              <a:t>end</a:t>
            </a:r>
            <a:endParaRPr sz="1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2944e400d_0_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Example: Image Segmentation</a:t>
            </a:r>
            <a:endParaRPr/>
          </a:p>
        </p:txBody>
      </p:sp>
      <p:sp>
        <p:nvSpPr>
          <p:cNvPr id="425" name="Google Shape;425;gb2944e400d_0_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What is Image Segmentation?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dirty="0"/>
              <a:t>“the process of partitioning a digital image into multiple segments”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The segmentation is based on measurements taken from the image </a:t>
            </a:r>
            <a:endParaRPr dirty="0"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 dirty="0" smtClean="0"/>
              <a:t>graylevel</a:t>
            </a:r>
            <a:r>
              <a:rPr lang="tr-TR" dirty="0"/>
              <a:t>, colour, texture, depth or motion, position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426" name="Google Shape;426;gb2944e400d_0_28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33</a:t>
            </a:fld>
            <a:endParaRPr/>
          </a:p>
        </p:txBody>
      </p:sp>
      <p:pic>
        <p:nvPicPr>
          <p:cNvPr id="427" name="Google Shape;427;gb2944e400d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550" y="4674925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2944e400d_0_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Segmentation with K-means MATLAB</a:t>
            </a:r>
            <a:endParaRPr/>
          </a:p>
        </p:txBody>
      </p:sp>
      <p:sp>
        <p:nvSpPr>
          <p:cNvPr id="434" name="Google Shape;434;gb2944e400d_0_3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/>
              <a:t>I=</a:t>
            </a:r>
            <a:r>
              <a:rPr lang="tr-TR" sz="1700" dirty="0" err="1"/>
              <a:t>imread</a:t>
            </a:r>
            <a:r>
              <a:rPr lang="tr-TR" sz="1700" dirty="0"/>
              <a:t>('cameraman.png');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/>
              <a:t>I = </a:t>
            </a:r>
            <a:r>
              <a:rPr lang="tr-TR" sz="1700" dirty="0" err="1"/>
              <a:t>double</a:t>
            </a:r>
            <a:r>
              <a:rPr lang="tr-TR" sz="1700" dirty="0"/>
              <a:t>(I);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 err="1"/>
              <a:t>nrows</a:t>
            </a:r>
            <a:r>
              <a:rPr lang="tr-TR" sz="1700" dirty="0"/>
              <a:t> = size(I,1);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 err="1"/>
              <a:t>ncols</a:t>
            </a:r>
            <a:r>
              <a:rPr lang="tr-TR" sz="1700" dirty="0"/>
              <a:t> = size(I,2);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/>
              <a:t>I = </a:t>
            </a:r>
            <a:r>
              <a:rPr lang="tr-TR" sz="1700" dirty="0" err="1"/>
              <a:t>reshape</a:t>
            </a:r>
            <a:r>
              <a:rPr lang="tr-TR" sz="1700" dirty="0"/>
              <a:t>(I, </a:t>
            </a:r>
            <a:r>
              <a:rPr lang="tr-TR" sz="1700" dirty="0" err="1"/>
              <a:t>nrows</a:t>
            </a:r>
            <a:r>
              <a:rPr lang="tr-TR" sz="1700" dirty="0"/>
              <a:t>*</a:t>
            </a:r>
            <a:r>
              <a:rPr lang="tr-TR" sz="1700" dirty="0" err="1"/>
              <a:t>ncols</a:t>
            </a:r>
            <a:r>
              <a:rPr lang="tr-TR" sz="1700" dirty="0"/>
              <a:t>, 1);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 err="1"/>
              <a:t>nColors</a:t>
            </a:r>
            <a:r>
              <a:rPr lang="tr-TR" sz="1700" dirty="0"/>
              <a:t> = 4;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/>
              <a:t>[</a:t>
            </a:r>
            <a:r>
              <a:rPr lang="tr-TR" sz="1700" dirty="0" err="1"/>
              <a:t>cluster_idx</a:t>
            </a:r>
            <a:r>
              <a:rPr lang="tr-TR" sz="1700" dirty="0"/>
              <a:t>, </a:t>
            </a:r>
            <a:r>
              <a:rPr lang="tr-TR" sz="1700" dirty="0" err="1"/>
              <a:t>cluster_center</a:t>
            </a:r>
            <a:r>
              <a:rPr lang="tr-TR" sz="1700" dirty="0"/>
              <a:t>] = </a:t>
            </a:r>
            <a:r>
              <a:rPr lang="tr-TR" sz="1700" dirty="0" err="1"/>
              <a:t>kmeans</a:t>
            </a:r>
            <a:r>
              <a:rPr lang="tr-TR" sz="1700" dirty="0"/>
              <a:t>(I, </a:t>
            </a:r>
            <a:r>
              <a:rPr lang="tr-TR" sz="1700" dirty="0" err="1"/>
              <a:t>nColors</a:t>
            </a:r>
            <a:r>
              <a:rPr lang="tr-TR" sz="1700" dirty="0"/>
              <a:t>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 err="1"/>
              <a:t>pixel_labels</a:t>
            </a:r>
            <a:r>
              <a:rPr lang="tr-TR" sz="1700" dirty="0"/>
              <a:t> = </a:t>
            </a:r>
            <a:r>
              <a:rPr lang="tr-TR" sz="1700" dirty="0" err="1"/>
              <a:t>reshape</a:t>
            </a:r>
            <a:r>
              <a:rPr lang="tr-TR" sz="1700" dirty="0"/>
              <a:t>(</a:t>
            </a:r>
            <a:r>
              <a:rPr lang="tr-TR" sz="1700" dirty="0" err="1"/>
              <a:t>cluster_idx</a:t>
            </a:r>
            <a:r>
              <a:rPr lang="tr-TR" sz="1700" dirty="0"/>
              <a:t>, </a:t>
            </a:r>
            <a:r>
              <a:rPr lang="tr-TR" sz="1700" dirty="0" err="1"/>
              <a:t>nrows</a:t>
            </a:r>
            <a:r>
              <a:rPr lang="tr-TR" sz="1700" dirty="0"/>
              <a:t>, </a:t>
            </a:r>
            <a:r>
              <a:rPr lang="tr-TR" sz="1700" dirty="0" err="1"/>
              <a:t>ncols</a:t>
            </a:r>
            <a:r>
              <a:rPr lang="tr-TR" sz="1700" dirty="0"/>
              <a:t>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 err="1"/>
              <a:t>imshow</a:t>
            </a:r>
            <a:r>
              <a:rPr lang="tr-TR" sz="1700" dirty="0"/>
              <a:t>(</a:t>
            </a:r>
            <a:r>
              <a:rPr lang="tr-TR" sz="1700" dirty="0" err="1"/>
              <a:t>pixel_labels</a:t>
            </a:r>
            <a:r>
              <a:rPr lang="tr-TR" sz="1700" dirty="0"/>
              <a:t>,[]);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</p:txBody>
      </p:sp>
      <p:sp>
        <p:nvSpPr>
          <p:cNvPr id="435" name="Google Shape;435;gb2944e400d_0_3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34</a:t>
            </a:fld>
            <a:endParaRPr/>
          </a:p>
        </p:txBody>
      </p:sp>
      <p:pic>
        <p:nvPicPr>
          <p:cNvPr id="436" name="Google Shape;436;gb2944e400d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9825" y="12199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b2944e400d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826" y="3886926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2944e400d_0_6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Segmentation with K-means MATLAB</a:t>
            </a:r>
            <a:endParaRPr/>
          </a:p>
        </p:txBody>
      </p:sp>
      <p:sp>
        <p:nvSpPr>
          <p:cNvPr id="444" name="Google Shape;444;gb2944e400d_0_6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I=</a:t>
            </a:r>
            <a:r>
              <a:rPr lang="tr-TR" sz="1700" dirty="0" err="1"/>
              <a:t>imread</a:t>
            </a:r>
            <a:r>
              <a:rPr lang="tr-TR" sz="1700" dirty="0"/>
              <a:t>('cameraman.png');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 = </a:t>
            </a:r>
            <a:r>
              <a:rPr lang="tr-TR" sz="1700" dirty="0" err="1"/>
              <a:t>double</a:t>
            </a:r>
            <a:r>
              <a:rPr lang="tr-TR" sz="1700" dirty="0"/>
              <a:t>(I);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err="1"/>
              <a:t>nrows</a:t>
            </a:r>
            <a:r>
              <a:rPr lang="tr-TR" sz="1700" dirty="0"/>
              <a:t> = size(I,1);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err="1"/>
              <a:t>ncols</a:t>
            </a:r>
            <a:r>
              <a:rPr lang="tr-TR" sz="1700" dirty="0"/>
              <a:t> = size(I,2);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I = </a:t>
            </a:r>
            <a:r>
              <a:rPr lang="tr-TR" sz="1700" dirty="0" err="1"/>
              <a:t>reshape</a:t>
            </a:r>
            <a:r>
              <a:rPr lang="tr-TR" sz="1700" dirty="0"/>
              <a:t>(I, </a:t>
            </a:r>
            <a:r>
              <a:rPr lang="tr-TR" sz="1700" dirty="0" err="1"/>
              <a:t>nrows</a:t>
            </a:r>
            <a:r>
              <a:rPr lang="tr-TR" sz="1700" dirty="0"/>
              <a:t>*</a:t>
            </a:r>
            <a:r>
              <a:rPr lang="tr-TR" sz="1700" dirty="0" err="1"/>
              <a:t>ncols</a:t>
            </a:r>
            <a:r>
              <a:rPr lang="tr-TR" sz="1700" dirty="0"/>
              <a:t>, 1);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err="1"/>
              <a:t>nColors</a:t>
            </a:r>
            <a:r>
              <a:rPr lang="tr-TR" sz="1700" dirty="0"/>
              <a:t> = 2;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/>
              <a:t>[</a:t>
            </a:r>
            <a:r>
              <a:rPr lang="tr-TR" sz="1700" dirty="0" err="1"/>
              <a:t>cluster_idx</a:t>
            </a:r>
            <a:r>
              <a:rPr lang="tr-TR" sz="1700" dirty="0"/>
              <a:t>, </a:t>
            </a:r>
            <a:r>
              <a:rPr lang="tr-TR" sz="1700" dirty="0" err="1"/>
              <a:t>cluster_center</a:t>
            </a:r>
            <a:r>
              <a:rPr lang="tr-TR" sz="1700" dirty="0"/>
              <a:t>] = </a:t>
            </a:r>
            <a:r>
              <a:rPr lang="tr-TR" sz="1700" dirty="0" err="1"/>
              <a:t>kmeans</a:t>
            </a:r>
            <a:r>
              <a:rPr lang="tr-TR" sz="1700" dirty="0"/>
              <a:t>(I, </a:t>
            </a:r>
            <a:r>
              <a:rPr lang="tr-TR" sz="1700" dirty="0" err="1"/>
              <a:t>nColors</a:t>
            </a:r>
            <a:r>
              <a:rPr lang="tr-TR" sz="1700" dirty="0"/>
              <a:t>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err="1"/>
              <a:t>pixel_labels</a:t>
            </a:r>
            <a:r>
              <a:rPr lang="tr-TR" sz="1700" dirty="0"/>
              <a:t> = </a:t>
            </a:r>
            <a:r>
              <a:rPr lang="tr-TR" sz="1700" dirty="0" err="1"/>
              <a:t>reshape</a:t>
            </a:r>
            <a:r>
              <a:rPr lang="tr-TR" sz="1700" dirty="0"/>
              <a:t>(</a:t>
            </a:r>
            <a:r>
              <a:rPr lang="tr-TR" sz="1700" dirty="0" err="1"/>
              <a:t>cluster_idx</a:t>
            </a:r>
            <a:r>
              <a:rPr lang="tr-TR" sz="1700" dirty="0"/>
              <a:t>, </a:t>
            </a:r>
            <a:r>
              <a:rPr lang="tr-TR" sz="1700" dirty="0" err="1"/>
              <a:t>nrows</a:t>
            </a:r>
            <a:r>
              <a:rPr lang="tr-TR" sz="1700" dirty="0"/>
              <a:t>, </a:t>
            </a:r>
            <a:r>
              <a:rPr lang="tr-TR" sz="1700" dirty="0" err="1"/>
              <a:t>ncols</a:t>
            </a:r>
            <a:r>
              <a:rPr lang="tr-TR" sz="1700" dirty="0"/>
              <a:t>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tr-TR" sz="1700" dirty="0" err="1"/>
              <a:t>imshow</a:t>
            </a:r>
            <a:r>
              <a:rPr lang="tr-TR" sz="1700" dirty="0"/>
              <a:t>(</a:t>
            </a:r>
            <a:r>
              <a:rPr lang="tr-TR" sz="1700" dirty="0" err="1"/>
              <a:t>pixel_labels</a:t>
            </a:r>
            <a:r>
              <a:rPr lang="tr-TR" sz="1700" dirty="0"/>
              <a:t>,[]);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700" dirty="0"/>
          </a:p>
        </p:txBody>
      </p:sp>
      <p:sp>
        <p:nvSpPr>
          <p:cNvPr id="445" name="Google Shape;445;gb2944e400d_0_6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35</a:t>
            </a:fld>
            <a:endParaRPr/>
          </a:p>
        </p:txBody>
      </p:sp>
      <p:pic>
        <p:nvPicPr>
          <p:cNvPr id="446" name="Google Shape;446;gb2944e400d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9825" y="12199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b2944e400d_0_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8875" y="3810713"/>
            <a:ext cx="24003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tr-TR"/>
              <a:t>Machine Learning</a:t>
            </a:r>
            <a:endParaRPr sz="4500"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/>
              <a:t>Design systems that</a:t>
            </a:r>
            <a:endParaRPr/>
          </a:p>
          <a:p>
            <a:pPr marL="640080" lvl="1" indent="-27419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sz="2600"/>
              <a:t>Automatically take actions (output) </a:t>
            </a:r>
            <a:endParaRPr sz="2600"/>
          </a:p>
          <a:p>
            <a:pPr marL="640080" lvl="1" indent="-27419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sz="2600"/>
              <a:t>Depending on the environment (input)</a:t>
            </a:r>
            <a:endParaRPr sz="2600"/>
          </a:p>
          <a:p>
            <a:pPr marL="640080" lvl="1" indent="-27419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sz="2600"/>
              <a:t>Based on their past experience (training samples)</a:t>
            </a:r>
            <a:r>
              <a:rPr lang="tr-TR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900" y="4266467"/>
            <a:ext cx="4648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b265de5e97_2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202" y="2096233"/>
            <a:ext cx="69151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b265de5e97_2_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4900"/>
              <a:t>How to design a learning system</a:t>
            </a:r>
            <a:endParaRPr sz="4900"/>
          </a:p>
        </p:txBody>
      </p:sp>
      <p:sp>
        <p:nvSpPr>
          <p:cNvPr id="163" name="Google Shape;163;gb265de5e97_2_9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164" name="Google Shape;164;gb265de5e97_2_9"/>
          <p:cNvSpPr/>
          <p:nvPr/>
        </p:nvSpPr>
        <p:spPr>
          <a:xfrm>
            <a:off x="1608994" y="2338755"/>
            <a:ext cx="1811214" cy="6594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2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265de5e97_2_9"/>
          <p:cNvSpPr/>
          <p:nvPr/>
        </p:nvSpPr>
        <p:spPr>
          <a:xfrm>
            <a:off x="5480540" y="2338754"/>
            <a:ext cx="1811214" cy="6594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2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features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265de5e97_2_9"/>
          <p:cNvSpPr/>
          <p:nvPr/>
        </p:nvSpPr>
        <p:spPr>
          <a:xfrm>
            <a:off x="5480540" y="3681048"/>
            <a:ext cx="1811214" cy="6594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2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model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265de5e97_2_9"/>
          <p:cNvSpPr/>
          <p:nvPr/>
        </p:nvSpPr>
        <p:spPr>
          <a:xfrm>
            <a:off x="1608994" y="3681048"/>
            <a:ext cx="1811214" cy="6594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2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265de5e97_2_9"/>
          <p:cNvSpPr/>
          <p:nvPr/>
        </p:nvSpPr>
        <p:spPr>
          <a:xfrm>
            <a:off x="1608994" y="4994032"/>
            <a:ext cx="1811214" cy="6594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2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b265de5e97_2_9"/>
          <p:cNvCxnSpPr>
            <a:endCxn id="165" idx="1"/>
          </p:cNvCxnSpPr>
          <p:nvPr/>
        </p:nvCxnSpPr>
        <p:spPr>
          <a:xfrm>
            <a:off x="3420140" y="2663965"/>
            <a:ext cx="2060400" cy="4500"/>
          </a:xfrm>
          <a:prstGeom prst="straightConnector1">
            <a:avLst/>
          </a:prstGeom>
          <a:noFill/>
          <a:ln w="76200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gb265de5e97_2_9"/>
          <p:cNvCxnSpPr>
            <a:stCxn id="165" idx="2"/>
            <a:endCxn id="166" idx="0"/>
          </p:cNvCxnSpPr>
          <p:nvPr/>
        </p:nvCxnSpPr>
        <p:spPr>
          <a:xfrm>
            <a:off x="6386147" y="2998177"/>
            <a:ext cx="0" cy="682800"/>
          </a:xfrm>
          <a:prstGeom prst="straightConnector1">
            <a:avLst/>
          </a:prstGeom>
          <a:noFill/>
          <a:ln w="76200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gb265de5e97_2_9"/>
          <p:cNvCxnSpPr>
            <a:stCxn id="166" idx="1"/>
            <a:endCxn id="167" idx="3"/>
          </p:cNvCxnSpPr>
          <p:nvPr/>
        </p:nvCxnSpPr>
        <p:spPr>
          <a:xfrm rot="10800000">
            <a:off x="3420140" y="4010760"/>
            <a:ext cx="2060400" cy="0"/>
          </a:xfrm>
          <a:prstGeom prst="straightConnector1">
            <a:avLst/>
          </a:prstGeom>
          <a:noFill/>
          <a:ln w="76200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gb265de5e97_2_9"/>
          <p:cNvCxnSpPr>
            <a:stCxn id="167" idx="2"/>
          </p:cNvCxnSpPr>
          <p:nvPr/>
        </p:nvCxnSpPr>
        <p:spPr>
          <a:xfrm>
            <a:off x="2514601" y="4340471"/>
            <a:ext cx="0" cy="653700"/>
          </a:xfrm>
          <a:prstGeom prst="straightConnector1">
            <a:avLst/>
          </a:prstGeom>
          <a:noFill/>
          <a:ln w="76200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tr-TR"/>
              <a:t>Types of Machine Learning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6105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tr-TR"/>
              <a:t>Supervised Learning</a:t>
            </a:r>
            <a:endParaRPr/>
          </a:p>
          <a:p>
            <a:pPr marL="101346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lphaLcPeriod"/>
            </a:pPr>
            <a:r>
              <a:rPr lang="tr-TR"/>
              <a:t>Classification</a:t>
            </a:r>
            <a:endParaRPr/>
          </a:p>
          <a:p>
            <a:pPr marL="101346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lphaLcPeriod"/>
            </a:pPr>
            <a:r>
              <a:rPr lang="tr-TR"/>
              <a:t>Regression</a:t>
            </a:r>
            <a:endParaRPr/>
          </a:p>
          <a:p>
            <a:pPr marL="586105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tr-TR"/>
              <a:t>Unsupervised Learning</a:t>
            </a:r>
            <a:endParaRPr/>
          </a:p>
          <a:p>
            <a:pPr marL="91440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AutoNum type="alphaLcPeriod"/>
            </a:pPr>
            <a:r>
              <a:rPr lang="tr-TR"/>
              <a:t>Clustering</a:t>
            </a:r>
            <a:endParaRPr/>
          </a:p>
          <a:p>
            <a:pPr marL="91440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AutoNum type="alphaLcPeriod"/>
            </a:pPr>
            <a:r>
              <a:rPr lang="tr-TR"/>
              <a:t>Association</a:t>
            </a:r>
            <a:endParaRPr/>
          </a:p>
          <a:p>
            <a:pPr marL="71755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65de5e97_2_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Supervised Learning</a:t>
            </a:r>
            <a:endParaRPr/>
          </a:p>
        </p:txBody>
      </p:sp>
      <p:sp>
        <p:nvSpPr>
          <p:cNvPr id="186" name="Google Shape;186;gb265de5e97_2_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</a:pPr>
            <a:r>
              <a:rPr lang="tr-TR" sz="2000" dirty="0"/>
              <a:t>Learning a function that maps an input to an output based on example input-output pairs.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tr-TR" sz="2000" dirty="0"/>
              <a:t>Each data tagged with the correct label.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tr-TR" sz="2000" dirty="0"/>
              <a:t>The goal is to approximate the mapping function so well that when you have new input data (x) that you can predict the output variables (y).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endParaRPr sz="2000" dirty="0"/>
          </a:p>
        </p:txBody>
      </p:sp>
      <p:sp>
        <p:nvSpPr>
          <p:cNvPr id="187" name="Google Shape;187;gb265de5e97_2_25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pic>
        <p:nvPicPr>
          <p:cNvPr id="188" name="Google Shape;188;gb265de5e97_2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0775" y="3912300"/>
            <a:ext cx="6710325" cy="2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65de5e97_2_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Supervised Learning</a:t>
            </a:r>
            <a:endParaRPr/>
          </a:p>
        </p:txBody>
      </p:sp>
      <p:sp>
        <p:nvSpPr>
          <p:cNvPr id="195" name="Google Shape;195;gb265de5e97_2_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</a:pPr>
            <a:r>
              <a:rPr lang="tr-TR" sz="2000"/>
              <a:t>Classification: A classification problem is when the output variable is a category, such as “red” or “blue” or “disease” and “no disease”.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tr-TR" sz="2000"/>
              <a:t>Regression: A regression problem is when the output variable is a real value, such as “dollars” or “weight”.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96" name="Google Shape;196;gb265de5e97_2_32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pic>
        <p:nvPicPr>
          <p:cNvPr id="197" name="Google Shape;197;gb265de5e97_2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713" y="3699174"/>
            <a:ext cx="6150574" cy="30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65de5e97_2_3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Supervised Learning Example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Digit Recognition</a:t>
            </a:r>
            <a:endParaRPr/>
          </a:p>
        </p:txBody>
      </p:sp>
      <p:sp>
        <p:nvSpPr>
          <p:cNvPr id="204" name="Google Shape;204;gb265de5e97_2_39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55455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Input: images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Output: a digit (between 0 and 9)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Setup:</a:t>
            </a:r>
            <a:endParaRPr dirty="0"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Get a large collection of example images, each labeled with a digit.</a:t>
            </a:r>
            <a:endParaRPr dirty="0"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 dirty="0"/>
              <a:t>Someone has to hand label all this data!</a:t>
            </a:r>
            <a:endParaRPr dirty="0"/>
          </a:p>
          <a:p>
            <a:pPr marL="91440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tr-TR"/>
              <a:t>Want to learn to </a:t>
            </a:r>
            <a:r>
              <a:rPr lang="tr-TR" smtClean="0"/>
              <a:t>predict </a:t>
            </a:r>
            <a:r>
              <a:rPr lang="tr-TR"/>
              <a:t>labels of new, digit images.</a:t>
            </a:r>
            <a:endParaRPr dirty="0"/>
          </a:p>
          <a:p>
            <a:pPr marL="45720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tr-TR" dirty="0"/>
              <a:t>Features: Pixels, shape patterns such as number of components, number of loops, etc.</a:t>
            </a:r>
            <a:endParaRPr dirty="0"/>
          </a:p>
        </p:txBody>
      </p:sp>
      <p:sp>
        <p:nvSpPr>
          <p:cNvPr id="205" name="Google Shape;205;gb265de5e97_2_39"/>
          <p:cNvSpPr txBox="1">
            <a:spLocks noGrp="1"/>
          </p:cNvSpPr>
          <p:nvPr>
            <p:ph type="sldNum" idx="12"/>
          </p:nvPr>
        </p:nvSpPr>
        <p:spPr>
          <a:xfrm>
            <a:off x="8358214" y="6356350"/>
            <a:ext cx="3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pic>
        <p:nvPicPr>
          <p:cNvPr id="206" name="Google Shape;206;gb265de5e97_2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0425" y="1935478"/>
            <a:ext cx="1907525" cy="4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1561</Words>
  <Application>Microsoft Office PowerPoint</Application>
  <PresentationFormat>On-screen Show (4:3)</PresentationFormat>
  <Paragraphs>335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Noto Sans Symbols</vt:lpstr>
      <vt:lpstr>Arial</vt:lpstr>
      <vt:lpstr>Palatino Linotype</vt:lpstr>
      <vt:lpstr>Calibri</vt:lpstr>
      <vt:lpstr>Flow</vt:lpstr>
      <vt:lpstr>Flow</vt:lpstr>
      <vt:lpstr>Scientific Programming</vt:lpstr>
      <vt:lpstr>Machine Learning</vt:lpstr>
      <vt:lpstr>Machine Learning</vt:lpstr>
      <vt:lpstr>Machine Learning</vt:lpstr>
      <vt:lpstr>How to design a learning system</vt:lpstr>
      <vt:lpstr>Types of Machine Learning</vt:lpstr>
      <vt:lpstr>Supervised Learning</vt:lpstr>
      <vt:lpstr>Supervised Learning</vt:lpstr>
      <vt:lpstr>Supervised Learning Example Digit Recognition</vt:lpstr>
      <vt:lpstr>Supervised Learning process </vt:lpstr>
      <vt:lpstr>Classification Techniques</vt:lpstr>
      <vt:lpstr>Decision Tree</vt:lpstr>
      <vt:lpstr>Decision Tree</vt:lpstr>
      <vt:lpstr>Decision Tree</vt:lpstr>
      <vt:lpstr>Decision Tree-Entropy</vt:lpstr>
      <vt:lpstr>Decision Tree-Entropy</vt:lpstr>
      <vt:lpstr>Decision Tree-Entropy</vt:lpstr>
      <vt:lpstr>Decision Tree-Entropy</vt:lpstr>
      <vt:lpstr>Decision Tree-Entropy</vt:lpstr>
      <vt:lpstr>Decision Tree - MATLAB</vt:lpstr>
      <vt:lpstr>Unsupervised Learning</vt:lpstr>
      <vt:lpstr>Unsupervised learning</vt:lpstr>
      <vt:lpstr>K-means Clustering</vt:lpstr>
      <vt:lpstr>K-means Clustering</vt:lpstr>
      <vt:lpstr>Steps to Creating a K-Means Model</vt:lpstr>
      <vt:lpstr>Steps to Creating a K-Means Model</vt:lpstr>
      <vt:lpstr>The Mathematics Behind K-Means</vt:lpstr>
      <vt:lpstr>Numerical Example</vt:lpstr>
      <vt:lpstr>Numerical Example</vt:lpstr>
      <vt:lpstr>Numerical Example</vt:lpstr>
      <vt:lpstr>Numerical Example</vt:lpstr>
      <vt:lpstr>K-means - MATLAB</vt:lpstr>
      <vt:lpstr>Example: Image Segmentation</vt:lpstr>
      <vt:lpstr>Segmentation with K-means MATLAB</vt:lpstr>
      <vt:lpstr>Segmentation with K-means MATLAB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</dc:title>
  <dc:creator>ethem</dc:creator>
  <cp:lastModifiedBy>Microsoft account</cp:lastModifiedBy>
  <cp:revision>8</cp:revision>
  <dcterms:created xsi:type="dcterms:W3CDTF">2005-01-24T14:46:28Z</dcterms:created>
  <dcterms:modified xsi:type="dcterms:W3CDTF">2020-12-30T20:15:48Z</dcterms:modified>
</cp:coreProperties>
</file>