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396" r:id="rId2"/>
    <p:sldId id="397" r:id="rId3"/>
    <p:sldId id="398" r:id="rId4"/>
    <p:sldId id="399" r:id="rId5"/>
    <p:sldId id="405" r:id="rId6"/>
    <p:sldId id="406" r:id="rId7"/>
    <p:sldId id="400" r:id="rId8"/>
    <p:sldId id="401" r:id="rId9"/>
    <p:sldId id="402" r:id="rId10"/>
    <p:sldId id="403" r:id="rId11"/>
    <p:sldId id="404" r:id="rId12"/>
    <p:sldId id="424" r:id="rId13"/>
    <p:sldId id="407" r:id="rId14"/>
    <p:sldId id="408" r:id="rId15"/>
    <p:sldId id="409" r:id="rId16"/>
    <p:sldId id="410" r:id="rId17"/>
    <p:sldId id="418" r:id="rId18"/>
    <p:sldId id="415" r:id="rId19"/>
    <p:sldId id="416" r:id="rId20"/>
    <p:sldId id="420" r:id="rId21"/>
    <p:sldId id="421" r:id="rId22"/>
    <p:sldId id="425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6" r:id="rId32"/>
    <p:sldId id="437" r:id="rId33"/>
    <p:sldId id="439" r:id="rId34"/>
    <p:sldId id="440" r:id="rId35"/>
    <p:sldId id="441" r:id="rId36"/>
    <p:sldId id="419" r:id="rId37"/>
    <p:sldId id="442" r:id="rId38"/>
    <p:sldId id="443" r:id="rId39"/>
    <p:sldId id="444" r:id="rId40"/>
    <p:sldId id="445" r:id="rId4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CC"/>
    <a:srgbClr val="8BE7FD"/>
    <a:srgbClr val="FF0000"/>
    <a:srgbClr val="FF6600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36"/>
      </p:cViewPr>
      <p:guideLst>
        <p:guide orient="horz" pos="1265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0"/>
    </p:cViewPr>
  </p:sorterViewPr>
  <p:notesViewPr>
    <p:cSldViewPr snapToGrid="0">
      <p:cViewPr varScale="1">
        <p:scale>
          <a:sx n="53" d="100"/>
          <a:sy n="53" d="100"/>
        </p:scale>
        <p:origin x="-96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315D19-246C-4492-820F-485052E2B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21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44FE51-63F3-49DB-A71C-C60DA2F5D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060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FA49808-0F94-49B3-AD1F-0F1A74ECD08D}" type="slidenum">
              <a:rPr lang="en-US" altLang="tr-TR"/>
              <a:pPr/>
              <a:t>1</a:t>
            </a:fld>
            <a:endParaRPr lang="en-US" altLang="tr-T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64272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3C3AFFD-1C63-406E-8E3B-173342964640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4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5CFB75-729C-40CE-BDC2-83EDE2A7C3C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20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5CFB75-729C-40CE-BDC2-83EDE2A7C3C4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1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5CFB75-729C-40CE-BDC2-83EDE2A7C3C4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9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5CFB75-729C-40CE-BDC2-83EDE2A7C3C4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5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5CFB75-729C-40CE-BDC2-83EDE2A7C3C4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8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5CFB75-729C-40CE-BDC2-83EDE2A7C3C4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8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C4FE9AD-08C1-40F0-AB37-CB6A569013AE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49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CCE00B9-BFCE-42AF-B6CC-506CF579B57D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86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8193061-BF66-4168-B31D-3DEA83A26C4E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2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A456DAE-F22D-462B-BCCC-59B62BD6BAE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12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C3E5473-C4F6-4B07-828B-4F46503E8320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3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167AD27-285D-4924-84AF-3077CF1824DE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41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D0384BE-A14C-45D9-8C28-359578793C50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42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A413262-DC01-4387-A0C9-958371D0FF73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8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586DA71-0CEF-4EA8-AF5F-1C6FC1223DA5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29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79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A754815-0B08-47C0-B5CF-5035BFB75E37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84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D6E34A7-2F6B-4605-9FB3-105C2460A4AB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57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FBF860B-C75C-4ADD-9F28-8F68C983A584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40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464D9CD-8D1A-4393-BD4C-5F1085E3F9C0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2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3A91FC-0477-4CF4-8613-FC36AB1F1384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0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B2EF275-82E0-4303-8FFA-7AA73D19F4D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34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95A81BD-841A-402B-817F-B41E0AFC458D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673FC5B-DD5F-4CB1-A6B1-F9AC1A0FAC2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4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9079188-3835-45A6-8389-3AF71EFED182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3FD001A-A995-407A-A848-097CB925DE18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9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6E4C937-18CF-47FB-8964-510599731271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3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D5910C1-DA56-42E7-A39E-DDCEC9738B6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1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31F1867-AB4A-4515-BBFC-D07869539DF4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9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65888"/>
            <a:ext cx="9144000" cy="36933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r" eaLnBrk="1" hangingPunct="1"/>
            <a:endParaRPr lang="en-US" altLang="en-US" sz="1800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4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8580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80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8229600" cy="26860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71950"/>
            <a:ext cx="8229600" cy="268605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0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18" y="806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8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68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03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17504CFD-7108-4C50-B15C-6C1FC5425945}" type="slidenum">
              <a:rPr lang="en-US" altLang="en-US" sz="1800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800" dirty="0">
                <a:solidFill>
                  <a:schemeClr val="bg1"/>
                </a:solidFill>
              </a:rPr>
              <a:t/>
            </a:r>
            <a:br>
              <a:rPr lang="en-US" altLang="en-US" sz="1800" dirty="0">
                <a:solidFill>
                  <a:schemeClr val="bg1"/>
                </a:solidFill>
              </a:rPr>
            </a:br>
            <a:r>
              <a:rPr lang="en-US" altLang="en-US" sz="1800" dirty="0">
                <a:solidFill>
                  <a:schemeClr val="bg1"/>
                </a:solidFill>
              </a:rPr>
              <a:t>o</a:t>
            </a:r>
            <a:r>
              <a:rPr lang="en-IE" altLang="en-US" sz="1800" dirty="0">
                <a:solidFill>
                  <a:schemeClr val="bg1"/>
                </a:solidFill>
              </a:rPr>
              <a:t>f</a:t>
            </a:r>
            <a:br>
              <a:rPr lang="en-IE" altLang="en-US" sz="1800" dirty="0">
                <a:solidFill>
                  <a:schemeClr val="bg1"/>
                </a:solidFill>
              </a:rPr>
            </a:br>
            <a:r>
              <a:rPr lang="en-IE" altLang="en-US" sz="1800" dirty="0" smtClean="0">
                <a:solidFill>
                  <a:schemeClr val="bg1"/>
                </a:solidFill>
              </a:rPr>
              <a:t>40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ＭＳ Ｐゴシック" pitchFamily="-111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wmf"/><Relationship Id="rId5" Type="http://schemas.openxmlformats.org/officeDocument/2006/relationships/image" Target="../media/image28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7.jpeg"/><Relationship Id="rId4" Type="http://schemas.openxmlformats.org/officeDocument/2006/relationships/image" Target="../media/image33.png"/><Relationship Id="rId9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 Numarası Yer Tutucusu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C119C-AC52-4CF1-BA15-FB550183FB2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2438400"/>
          </a:xfrm>
          <a:solidFill>
            <a:schemeClr val="accent2"/>
          </a:solidFill>
        </p:spPr>
        <p:txBody>
          <a:bodyPr anchor="ctr"/>
          <a:lstStyle/>
          <a:p>
            <a:pPr eaLnBrk="1" hangingPunct="1"/>
            <a:r>
              <a:rPr lang="tr-TR" altLang="tr-TR" sz="4800" b="1" smtClean="0">
                <a:solidFill>
                  <a:schemeClr val="bg1"/>
                </a:solidFill>
              </a:rPr>
              <a:t>Scientific Programming</a:t>
            </a:r>
            <a:endParaRPr lang="en-US" altLang="tr-TR" sz="2800" b="1" smtClean="0">
              <a:solidFill>
                <a:schemeClr val="bg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766" y="4847864"/>
            <a:ext cx="6714281" cy="1600200"/>
          </a:xfrm>
        </p:spPr>
        <p:txBody>
          <a:bodyPr/>
          <a:lstStyle/>
          <a:p>
            <a:pPr algn="ctr" eaLnBrk="1" hangingPunct="1"/>
            <a:r>
              <a:rPr lang="tr-TR" altLang="tr-TR" sz="2800" b="1" dirty="0" smtClean="0"/>
              <a:t>Ankara </a:t>
            </a:r>
            <a:r>
              <a:rPr lang="tr-TR" altLang="tr-TR" sz="2800" b="1" dirty="0" err="1" smtClean="0"/>
              <a:t>University</a:t>
            </a:r>
            <a:endParaRPr lang="tr-TR" altLang="tr-TR" sz="2800" b="1" dirty="0" smtClean="0"/>
          </a:p>
          <a:p>
            <a:pPr algn="ctr" eaLnBrk="1" hangingPunct="1"/>
            <a:r>
              <a:rPr lang="tr-TR" altLang="tr-TR" sz="2800" b="1" dirty="0" err="1" smtClean="0"/>
              <a:t>Computer</a:t>
            </a:r>
            <a:r>
              <a:rPr lang="tr-TR" altLang="tr-TR" sz="2800" b="1" dirty="0" smtClean="0"/>
              <a:t> </a:t>
            </a:r>
            <a:r>
              <a:rPr lang="tr-TR" altLang="tr-TR" sz="2800" b="1" dirty="0" err="1" smtClean="0"/>
              <a:t>Engineering</a:t>
            </a:r>
            <a:r>
              <a:rPr lang="tr-TR" altLang="tr-TR" sz="2800" b="1" dirty="0" smtClean="0"/>
              <a:t> </a:t>
            </a:r>
            <a:r>
              <a:rPr lang="tr-TR" altLang="tr-TR" sz="2800" b="1" dirty="0" err="1" smtClean="0"/>
              <a:t>Department</a:t>
            </a:r>
            <a:endParaRPr lang="tr-TR" altLang="tr-TR" sz="2800" b="1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573248" y="3025273"/>
            <a:ext cx="4163319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tr-TR" altLang="tr-TR" sz="2800" dirty="0" err="1" smtClean="0">
                <a:solidFill>
                  <a:schemeClr val="bg1"/>
                </a:solidFill>
              </a:rPr>
              <a:t>Digital</a:t>
            </a:r>
            <a:r>
              <a:rPr lang="tr-TR" altLang="tr-TR" sz="2800" dirty="0" smtClean="0">
                <a:solidFill>
                  <a:schemeClr val="bg1"/>
                </a:solidFill>
              </a:rPr>
              <a:t> Image </a:t>
            </a:r>
            <a:r>
              <a:rPr lang="tr-TR" altLang="tr-TR" sz="2800" dirty="0" err="1" smtClean="0">
                <a:solidFill>
                  <a:schemeClr val="bg1"/>
                </a:solidFill>
              </a:rPr>
              <a:t>Processing</a:t>
            </a:r>
            <a:endParaRPr lang="en-US" altLang="tr-TR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35125" y="3548493"/>
            <a:ext cx="4039564" cy="89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IE" altLang="en-US" sz="2400" kern="0" dirty="0" smtClean="0"/>
              <a:t>Image Enhancement</a:t>
            </a:r>
          </a:p>
          <a:p>
            <a:pPr marL="0" indent="0" algn="ctr" eaLnBrk="1" hangingPunct="1">
              <a:buFontTx/>
              <a:buNone/>
            </a:pPr>
            <a:r>
              <a:rPr lang="en-IE" altLang="en-US" sz="2400" kern="0" dirty="0" smtClean="0"/>
              <a:t>(</a:t>
            </a:r>
            <a:r>
              <a:rPr lang="tr-TR" altLang="en-US" sz="2400" kern="0" dirty="0" err="1" smtClean="0"/>
              <a:t>Spatial</a:t>
            </a:r>
            <a:r>
              <a:rPr lang="tr-TR" altLang="en-US" sz="2400" kern="0" dirty="0" smtClean="0"/>
              <a:t> </a:t>
            </a:r>
            <a:r>
              <a:rPr lang="tr-TR" altLang="en-US" sz="2400" kern="0" dirty="0" err="1" smtClean="0"/>
              <a:t>Filtering</a:t>
            </a:r>
            <a:r>
              <a:rPr lang="en-IE" altLang="en-US" sz="24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5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Smoothing Spatial Filtering</a:t>
            </a:r>
            <a:endParaRPr lang="en-US" altLang="en-US" smtClean="0"/>
          </a:p>
        </p:txBody>
      </p:sp>
      <p:grpSp>
        <p:nvGrpSpPr>
          <p:cNvPr id="2" name="Group 304"/>
          <p:cNvGrpSpPr>
            <a:grpSpLocks/>
          </p:cNvGrpSpPr>
          <p:nvPr/>
        </p:nvGrpSpPr>
        <p:grpSpPr bwMode="auto">
          <a:xfrm>
            <a:off x="7140575" y="1425575"/>
            <a:ext cx="1568450" cy="1560513"/>
            <a:chOff x="3696" y="2149"/>
            <a:chExt cx="988" cy="983"/>
          </a:xfrm>
        </p:grpSpPr>
        <p:sp>
          <p:nvSpPr>
            <p:cNvPr id="35108" name="Rectangle 266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35109" name="Rectangle 267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35110" name="Rectangle 268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35111" name="Rectangle 269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35112" name="Rectangle 270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l-GR" altLang="en-US" baseline="-25000"/>
            </a:p>
          </p:txBody>
        </p:sp>
        <p:sp>
          <p:nvSpPr>
            <p:cNvPr id="35113" name="Rectangle 271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35114" name="Rectangle 272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35115" name="Rectangle 273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  <p:sp>
          <p:nvSpPr>
            <p:cNvPr id="35116" name="Rectangle 274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baseline="30000"/>
                <a:t>1</a:t>
              </a:r>
              <a:r>
                <a:rPr lang="en-IE" altLang="en-US"/>
                <a:t>/</a:t>
              </a:r>
              <a:r>
                <a:rPr lang="en-IE" altLang="en-US" baseline="-25000"/>
                <a:t>9</a:t>
              </a:r>
              <a:endParaRPr lang="en-US" altLang="en-US" baseline="-25000"/>
            </a:p>
          </p:txBody>
        </p:sp>
      </p:grpSp>
      <p:grpSp>
        <p:nvGrpSpPr>
          <p:cNvPr id="34820" name="Group 593"/>
          <p:cNvGrpSpPr>
            <a:grpSpLocks/>
          </p:cNvGrpSpPr>
          <p:nvPr/>
        </p:nvGrpSpPr>
        <p:grpSpPr bwMode="auto">
          <a:xfrm>
            <a:off x="523875" y="1624013"/>
            <a:ext cx="3625850" cy="3384550"/>
            <a:chOff x="330" y="1023"/>
            <a:chExt cx="2284" cy="2132"/>
          </a:xfrm>
        </p:grpSpPr>
        <p:sp>
          <p:nvSpPr>
            <p:cNvPr id="34868" name="Rectangle 308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69" name="Rectangle 309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0" name="Rectangle 310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1" name="Rectangle 311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2" name="Rectangle 312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3" name="Rectangle 313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4" name="Rectangle 314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5" name="Rectangle 315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6" name="Rectangle 316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7" name="Rectangle 317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8" name="Rectangle 318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79" name="Rectangle 319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0" name="Rectangle 320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1" name="Rectangle 321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2" name="Rectangle 322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3" name="Rectangle 323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4" name="Rectangle 324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5" name="Rectangle 325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6" name="Rectangle 326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7" name="Rectangle 327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8" name="Rectangle 328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89" name="Rectangle 329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0" name="Rectangle 330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1" name="Rectangle 331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2" name="Rectangle 332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3" name="Rectangle 333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4" name="Rectangle 334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5" name="Rectangle 335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6" name="Rectangle 336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7" name="Rectangle 337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8" name="Rectangle 338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899" name="Rectangle 339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0" name="Rectangle 340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1" name="Rectangle 341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2" name="Rectangle 342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3" name="Rectangle 343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4" name="Rectangle 344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5" name="Rectangle 345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6" name="Rectangle 346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7" name="Rectangle 347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8" name="Rectangle 348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09" name="Rectangle 349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0" name="Rectangle 350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1" name="Rectangle 351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2" name="Rectangle 352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3" name="Rectangle 353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4" name="Rectangle 354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5" name="Rectangle 355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6" name="Rectangle 356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7" name="Rectangle 357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8" name="Rectangle 358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19" name="Rectangle 359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0" name="Rectangle 360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1" name="Rectangle 361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2" name="Rectangle 362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3" name="Rectangle 363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4" name="Rectangle 364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5" name="Rectangle 365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6" name="Rectangle 366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7" name="Rectangle 367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8" name="Rectangle 368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29" name="Rectangle 369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0" name="Rectangle 370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1" name="Rectangle 371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2" name="Rectangle 372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3" name="Rectangle 373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4" name="Rectangle 374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5" name="Rectangle 375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6" name="Rectangle 376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7" name="Rectangle 377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8" name="Rectangle 378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39" name="Rectangle 379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0" name="Rectangle 380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1" name="Rectangle 381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2" name="Rectangle 382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3" name="Rectangle 383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4" name="Rectangle 384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5" name="Rectangle 385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6" name="Rectangle 386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7" name="Rectangle 387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8" name="Rectangle 388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49" name="Rectangle 389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0" name="Rectangle 390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1" name="Rectangle 391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2" name="Rectangle 392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3" name="Rectangle 393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4" name="Rectangle 394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5" name="Rectangle 395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6" name="Rectangle 396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7" name="Rectangle 397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8" name="Rectangle 398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59" name="Rectangle 399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0" name="Rectangle 400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1" name="Rectangle 401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2" name="Rectangle 402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3" name="Rectangle 403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4" name="Rectangle 404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5" name="Rectangle 405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6" name="Rectangle 406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7" name="Rectangle 407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8" name="Rectangle 408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69" name="Rectangle 409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0" name="Rectangle 410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1" name="Rectangle 411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2" name="Rectangle 412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3" name="Rectangle 413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4" name="Rectangle 414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5" name="Rectangle 415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6" name="Rectangle 416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7" name="Rectangle 417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8" name="Rectangle 418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79" name="Rectangle 419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0" name="Rectangle 420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1" name="Rectangle 421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2" name="Rectangle 422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3" name="Rectangle 423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4" name="Rectangle 424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5" name="Rectangle 425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6" name="Rectangle 426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7" name="Rectangle 427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8" name="Rectangle 428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89" name="Rectangle 429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0" name="Rectangle 430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1" name="Rectangle 431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2" name="Rectangle 432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3" name="Rectangle 433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4" name="Rectangle 434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5" name="Rectangle 435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6" name="Rectangle 436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7" name="Rectangle 437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8" name="Rectangle 438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4999" name="Rectangle 439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0" name="Rectangle 440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1" name="Rectangle 441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2" name="Rectangle 442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3" name="Rectangle 443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4" name="Rectangle 444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5" name="Rectangle 445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6" name="Rectangle 446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7" name="Rectangle 447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8" name="Rectangle 448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09" name="Rectangle 449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0" name="Rectangle 450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1" name="Rectangle 451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2" name="Rectangle 452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3" name="Rectangle 453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4" name="Rectangle 454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5" name="Rectangle 455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6" name="Rectangle 456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7" name="Rectangle 457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8" name="Rectangle 458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19" name="Rectangle 459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0" name="Rectangle 460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1" name="Rectangle 461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2" name="Rectangle 462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3" name="Rectangle 463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4" name="Rectangle 464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5" name="Rectangle 465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6" name="Rectangle 466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7" name="Rectangle 467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8" name="Rectangle 468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29" name="Rectangle 469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0" name="Rectangle 470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1" name="Rectangle 471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2" name="Rectangle 472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3" name="Rectangle 473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4" name="Rectangle 474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5" name="Rectangle 475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6" name="Rectangle 476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7" name="Rectangle 477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8" name="Rectangle 478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39" name="Rectangle 479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0" name="Rectangle 480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1" name="Rectangle 481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2" name="Rectangle 482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3" name="Rectangle 483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4" name="Rectangle 484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5" name="Rectangle 485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6" name="Rectangle 486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7" name="Rectangle 487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8" name="Rectangle 488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49" name="Rectangle 489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0" name="Rectangle 490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1" name="Rectangle 491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2" name="Rectangle 492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3" name="Rectangle 493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4" name="Rectangle 494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5" name="Rectangle 495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6" name="Rectangle 496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7" name="Rectangle 497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8" name="Rectangle 498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59" name="Rectangle 499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0" name="Rectangle 500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1" name="Rectangle 501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2" name="Rectangle 502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3" name="Rectangle 503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4" name="Rectangle 504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5" name="Rectangle 505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6" name="Rectangle 506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7" name="Rectangle 507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8" name="Rectangle 508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69" name="Rectangle 509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0" name="Rectangle 510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1" name="Rectangle 511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2" name="Rectangle 512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3" name="Rectangle 513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4" name="Rectangle 514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5" name="Rectangle 515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6" name="Rectangle 516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7" name="Rectangle 517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8" name="Rectangle 518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79" name="Rectangle 519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0" name="Rectangle 520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1" name="Rectangle 521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2" name="Rectangle 522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3" name="Rectangle 523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4" name="Rectangle 524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5" name="Rectangle 525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6" name="Rectangle 526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7" name="Rectangle 527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8" name="Rectangle 528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89" name="Rectangle 529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0" name="Rectangle 530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1" name="Rectangle 531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2" name="Rectangle 532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3" name="Rectangle 533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4" name="Rectangle 534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5" name="Rectangle 535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6" name="Rectangle 536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7" name="Rectangle 537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8" name="Rectangle 538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099" name="Rectangle 539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100" name="Rectangle 540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101" name="Rectangle 541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102" name="Rectangle 542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103" name="Rectangle 543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104" name="Rectangle 544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105" name="Rectangle 545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106" name="Rectangle 546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35107" name="Rectangle 547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34821" name="Line 548"/>
          <p:cNvSpPr>
            <a:spLocks noChangeShapeType="1"/>
          </p:cNvSpPr>
          <p:nvPr/>
        </p:nvSpPr>
        <p:spPr bwMode="auto">
          <a:xfrm>
            <a:off x="523875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822" name="Line 549"/>
          <p:cNvSpPr>
            <a:spLocks noChangeShapeType="1"/>
          </p:cNvSpPr>
          <p:nvPr/>
        </p:nvSpPr>
        <p:spPr bwMode="auto">
          <a:xfrm rot="5400000">
            <a:off x="-1256506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4823" name="Text Box 550"/>
          <p:cNvSpPr txBox="1">
            <a:spLocks noChangeArrowheads="1"/>
          </p:cNvSpPr>
          <p:nvPr/>
        </p:nvSpPr>
        <p:spPr bwMode="auto">
          <a:xfrm>
            <a:off x="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34824" name="Text Box 551"/>
          <p:cNvSpPr txBox="1">
            <a:spLocks noChangeArrowheads="1"/>
          </p:cNvSpPr>
          <p:nvPr/>
        </p:nvSpPr>
        <p:spPr bwMode="auto">
          <a:xfrm>
            <a:off x="4140200" y="125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34825" name="Text Box 552"/>
          <p:cNvSpPr txBox="1">
            <a:spLocks noChangeArrowheads="1"/>
          </p:cNvSpPr>
          <p:nvPr/>
        </p:nvSpPr>
        <p:spPr bwMode="auto">
          <a:xfrm>
            <a:off x="239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34826" name="Text Box 553"/>
          <p:cNvSpPr txBox="1">
            <a:spLocks noChangeArrowheads="1"/>
          </p:cNvSpPr>
          <p:nvPr/>
        </p:nvSpPr>
        <p:spPr bwMode="auto">
          <a:xfrm>
            <a:off x="2797175" y="4997450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cxnSp>
        <p:nvCxnSpPr>
          <p:cNvPr id="237109" name="AutoShape 565"/>
          <p:cNvCxnSpPr>
            <a:cxnSpLocks noChangeShapeType="1"/>
            <a:stCxn id="237116" idx="6"/>
            <a:endCxn id="34845" idx="1"/>
          </p:cNvCxnSpPr>
          <p:nvPr/>
        </p:nvCxnSpPr>
        <p:spPr bwMode="auto">
          <a:xfrm flipV="1">
            <a:off x="3698875" y="2203450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112" name="Text Box 568"/>
          <p:cNvSpPr txBox="1">
            <a:spLocks noChangeArrowheads="1"/>
          </p:cNvSpPr>
          <p:nvPr/>
        </p:nvSpPr>
        <p:spPr bwMode="auto">
          <a:xfrm>
            <a:off x="4313238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81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2600">
                <a:latin typeface="Times New Roman" pitchFamily="-110" charset="0"/>
              </a:rPr>
              <a:t>e = 	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*106 + </a:t>
            </a:r>
            <a:br>
              <a:rPr lang="en-IE" altLang="en-US" sz="2600">
                <a:latin typeface="Times New Roman" pitchFamily="-110" charset="0"/>
              </a:rPr>
            </a:br>
            <a:r>
              <a:rPr lang="en-IE" altLang="en-US" sz="2600">
                <a:latin typeface="Times New Roman" pitchFamily="-110" charset="0"/>
              </a:rPr>
              <a:t>	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*104 + 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*100 + 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*108 + </a:t>
            </a:r>
            <a:br>
              <a:rPr lang="en-IE" altLang="en-US" sz="2600">
                <a:latin typeface="Times New Roman" pitchFamily="-110" charset="0"/>
              </a:rPr>
            </a:br>
            <a:r>
              <a:rPr lang="en-IE" altLang="en-US" sz="2600">
                <a:latin typeface="Times New Roman" pitchFamily="-110" charset="0"/>
              </a:rPr>
              <a:t>	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*99 + 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*98 + </a:t>
            </a:r>
            <a:br>
              <a:rPr lang="en-IE" altLang="en-US" sz="2600">
                <a:latin typeface="Times New Roman" pitchFamily="-110" charset="0"/>
              </a:rPr>
            </a:br>
            <a:r>
              <a:rPr lang="en-IE" altLang="en-US" sz="2600">
                <a:latin typeface="Times New Roman" pitchFamily="-110" charset="0"/>
              </a:rPr>
              <a:t>	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*95 + 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*90 + </a:t>
            </a:r>
            <a:r>
              <a:rPr lang="en-IE" altLang="en-US" baseline="30000">
                <a:latin typeface="Times New Roman" pitchFamily="-110" charset="0"/>
              </a:rPr>
              <a:t>1</a:t>
            </a:r>
            <a:r>
              <a:rPr lang="en-IE" altLang="en-US">
                <a:latin typeface="Times New Roman" pitchFamily="-110" charset="0"/>
              </a:rPr>
              <a:t>/</a:t>
            </a:r>
            <a:r>
              <a:rPr lang="en-IE" altLang="en-US" baseline="-25000">
                <a:latin typeface="Times New Roman" pitchFamily="-110" charset="0"/>
              </a:rPr>
              <a:t>9</a:t>
            </a:r>
            <a:r>
              <a:rPr lang="en-IE" altLang="en-US" sz="2600">
                <a:latin typeface="Times New Roman" pitchFamily="-110" charset="0"/>
              </a:rPr>
              <a:t>*85</a:t>
            </a:r>
          </a:p>
          <a:p>
            <a:pPr eaLnBrk="1" hangingPunct="1"/>
            <a:r>
              <a:rPr lang="en-IE" altLang="en-US" sz="2600">
                <a:latin typeface="Times New Roman" pitchFamily="-110" charset="0"/>
              </a:rPr>
              <a:t>   =	98.3333</a:t>
            </a:r>
            <a:endParaRPr lang="en-US" altLang="en-US" sz="2600">
              <a:latin typeface="Times New Roman" pitchFamily="-110" charset="0"/>
            </a:endParaRPr>
          </a:p>
        </p:txBody>
      </p:sp>
      <p:sp>
        <p:nvSpPr>
          <p:cNvPr id="237115" name="Text Box 571"/>
          <p:cNvSpPr txBox="1">
            <a:spLocks noChangeArrowheads="1"/>
          </p:cNvSpPr>
          <p:nvPr/>
        </p:nvSpPr>
        <p:spPr bwMode="auto">
          <a:xfrm>
            <a:off x="7013575" y="3038475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800" b="1"/>
              <a:t>Filter</a:t>
            </a:r>
            <a:endParaRPr lang="en-US" altLang="en-US" sz="1800" b="1"/>
          </a:p>
        </p:txBody>
      </p:sp>
      <p:sp>
        <p:nvSpPr>
          <p:cNvPr id="237129" name="Text Box 585"/>
          <p:cNvSpPr txBox="1">
            <a:spLocks noChangeArrowheads="1"/>
          </p:cNvSpPr>
          <p:nvPr/>
        </p:nvSpPr>
        <p:spPr bwMode="auto">
          <a:xfrm>
            <a:off x="1303338" y="3308350"/>
            <a:ext cx="1420812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en-IE" altLang="en-US" sz="1600" i="1"/>
              <a:t>Simple 3*3</a:t>
            </a:r>
            <a:br>
              <a:rPr lang="en-IE" altLang="en-US" sz="1600" i="1"/>
            </a:br>
            <a:r>
              <a:rPr lang="en-IE" altLang="en-US" sz="1600" i="1"/>
              <a:t>Neighbourhood</a:t>
            </a:r>
            <a:endParaRPr lang="en-US" altLang="en-US" sz="1600" i="1"/>
          </a:p>
        </p:txBody>
      </p:sp>
      <p:sp>
        <p:nvSpPr>
          <p:cNvPr id="237116" name="Oval 572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37117" name="Rectangle 573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800" i="1">
                <a:latin typeface="Times New Roman" pitchFamily="-110" charset="0"/>
              </a:rPr>
              <a:t>106</a:t>
            </a:r>
            <a:endParaRPr lang="en-US" altLang="en-US" sz="800" i="1">
              <a:latin typeface="Times New Roman" pitchFamily="-110" charset="0"/>
            </a:endParaRPr>
          </a:p>
        </p:txBody>
      </p:sp>
      <p:grpSp>
        <p:nvGrpSpPr>
          <p:cNvPr id="4" name="Group 582"/>
          <p:cNvGrpSpPr>
            <a:grpSpLocks/>
          </p:cNvGrpSpPr>
          <p:nvPr/>
        </p:nvGrpSpPr>
        <p:grpSpPr bwMode="auto">
          <a:xfrm>
            <a:off x="2790825" y="3206750"/>
            <a:ext cx="677863" cy="685800"/>
            <a:chOff x="1752" y="2422"/>
            <a:chExt cx="427" cy="432"/>
          </a:xfrm>
        </p:grpSpPr>
        <p:sp>
          <p:nvSpPr>
            <p:cNvPr id="34860" name="Rectangle 574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900"/>
                <a:t>104</a:t>
              </a:r>
              <a:endParaRPr lang="en-US" altLang="en-US" sz="900"/>
            </a:p>
          </p:txBody>
        </p:sp>
        <p:sp>
          <p:nvSpPr>
            <p:cNvPr id="34861" name="Rectangle 575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900"/>
                <a:t>99</a:t>
              </a:r>
              <a:endParaRPr lang="en-US" altLang="en-US" sz="900"/>
            </a:p>
          </p:txBody>
        </p:sp>
        <p:sp>
          <p:nvSpPr>
            <p:cNvPr id="34862" name="Rectangle 576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900"/>
                <a:t>95</a:t>
              </a:r>
              <a:endParaRPr lang="en-US" altLang="en-US" sz="900"/>
            </a:p>
          </p:txBody>
        </p:sp>
        <p:sp>
          <p:nvSpPr>
            <p:cNvPr id="34863" name="Rectangle 577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900"/>
                <a:t>100</a:t>
              </a:r>
              <a:endParaRPr lang="en-US" altLang="en-US" sz="900"/>
            </a:p>
          </p:txBody>
        </p:sp>
        <p:sp>
          <p:nvSpPr>
            <p:cNvPr id="34864" name="Rectangle 578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900"/>
                <a:t>108</a:t>
              </a:r>
              <a:endParaRPr lang="en-US" altLang="en-US" sz="900"/>
            </a:p>
          </p:txBody>
        </p:sp>
        <p:sp>
          <p:nvSpPr>
            <p:cNvPr id="34865" name="Rectangle 579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900"/>
                <a:t>98</a:t>
              </a:r>
              <a:endParaRPr lang="en-US" altLang="en-US" sz="900"/>
            </a:p>
          </p:txBody>
        </p:sp>
        <p:sp>
          <p:nvSpPr>
            <p:cNvPr id="34866" name="Rectangle 580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900"/>
                <a:t>90</a:t>
              </a:r>
              <a:endParaRPr lang="en-US" altLang="en-US" sz="900"/>
            </a:p>
          </p:txBody>
        </p:sp>
        <p:sp>
          <p:nvSpPr>
            <p:cNvPr id="34867" name="Rectangle 581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900"/>
                <a:t>85</a:t>
              </a:r>
              <a:endParaRPr lang="en-US" altLang="en-US" sz="900"/>
            </a:p>
          </p:txBody>
        </p:sp>
      </p:grpSp>
      <p:grpSp>
        <p:nvGrpSpPr>
          <p:cNvPr id="5" name="Group 554"/>
          <p:cNvGrpSpPr>
            <a:grpSpLocks/>
          </p:cNvGrpSpPr>
          <p:nvPr/>
        </p:nvGrpSpPr>
        <p:grpSpPr bwMode="auto">
          <a:xfrm>
            <a:off x="2773363" y="3203575"/>
            <a:ext cx="685800" cy="682625"/>
            <a:chOff x="3168" y="2244"/>
            <a:chExt cx="432" cy="430"/>
          </a:xfrm>
        </p:grpSpPr>
        <p:sp>
          <p:nvSpPr>
            <p:cNvPr id="34851" name="Rectangle 555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4852" name="Rectangle 556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4853" name="Rectangle 557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4854" name="Rectangle 558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4855" name="Rectangle 559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>
                  <a:solidFill>
                    <a:schemeClr val="bg1"/>
                  </a:solidFill>
                </a:rPr>
                <a:t>1</a:t>
              </a:r>
              <a:r>
                <a:rPr lang="en-IE" altLang="en-US" sz="1000">
                  <a:solidFill>
                    <a:schemeClr val="bg1"/>
                  </a:solidFill>
                </a:rPr>
                <a:t>/</a:t>
              </a:r>
              <a:r>
                <a:rPr lang="en-IE" altLang="en-US" sz="1000" baseline="-25000">
                  <a:solidFill>
                    <a:schemeClr val="bg1"/>
                  </a:solidFill>
                </a:rPr>
                <a:t>9</a:t>
              </a:r>
              <a:endParaRPr lang="en-US" altLang="en-US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34856" name="Rectangle 560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4857" name="Rectangle 561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4858" name="Rectangle 562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  <p:sp>
          <p:nvSpPr>
            <p:cNvPr id="34859" name="Rectangle 563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000" baseline="30000"/>
                <a:t>1</a:t>
              </a:r>
              <a:r>
                <a:rPr lang="en-IE" altLang="en-US" sz="1000"/>
                <a:t>/</a:t>
              </a:r>
              <a:r>
                <a:rPr lang="en-IE" altLang="en-US" sz="1000" baseline="-25000"/>
                <a:t>9</a:t>
              </a:r>
              <a:endParaRPr lang="en-US" altLang="en-US" sz="1000" baseline="-25000"/>
            </a:p>
          </p:txBody>
        </p:sp>
      </p:grpSp>
      <p:sp>
        <p:nvSpPr>
          <p:cNvPr id="237130" name="Text Box 586"/>
          <p:cNvSpPr txBox="1">
            <a:spLocks noChangeArrowheads="1"/>
          </p:cNvSpPr>
          <p:nvPr/>
        </p:nvSpPr>
        <p:spPr bwMode="auto">
          <a:xfrm>
            <a:off x="3502025" y="3308350"/>
            <a:ext cx="1366838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600" i="1">
                <a:solidFill>
                  <a:srgbClr val="0033CC"/>
                </a:solidFill>
              </a:rPr>
              <a:t>3*3 Smoothing</a:t>
            </a:r>
            <a:br>
              <a:rPr lang="en-IE" altLang="en-US" sz="1600" i="1">
                <a:solidFill>
                  <a:srgbClr val="0033CC"/>
                </a:solidFill>
              </a:rPr>
            </a:br>
            <a:r>
              <a:rPr lang="en-IE" altLang="en-US" sz="1600" i="1">
                <a:solidFill>
                  <a:srgbClr val="0033CC"/>
                </a:solidFill>
              </a:rPr>
              <a:t>Filter</a:t>
            </a:r>
            <a:endParaRPr lang="en-US" altLang="en-US" sz="1600" i="1">
              <a:solidFill>
                <a:srgbClr val="0033CC"/>
              </a:solidFill>
            </a:endParaRPr>
          </a:p>
        </p:txBody>
      </p:sp>
      <p:cxnSp>
        <p:nvCxnSpPr>
          <p:cNvPr id="237131" name="AutoShape 587"/>
          <p:cNvCxnSpPr>
            <a:cxnSpLocks noChangeShapeType="1"/>
            <a:stCxn id="237132" idx="6"/>
            <a:endCxn id="35111" idx="1"/>
          </p:cNvCxnSpPr>
          <p:nvPr/>
        </p:nvCxnSpPr>
        <p:spPr bwMode="auto">
          <a:xfrm flipV="1">
            <a:off x="3686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132" name="Oval 588"/>
          <p:cNvSpPr>
            <a:spLocks noChangeArrowheads="1"/>
          </p:cNvSpPr>
          <p:nvPr/>
        </p:nvSpPr>
        <p:spPr bwMode="auto">
          <a:xfrm>
            <a:off x="2584450" y="3013075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grpSp>
        <p:nvGrpSpPr>
          <p:cNvPr id="6" name="Group 305"/>
          <p:cNvGrpSpPr>
            <a:grpSpLocks/>
          </p:cNvGrpSpPr>
          <p:nvPr/>
        </p:nvGrpSpPr>
        <p:grpSpPr bwMode="auto">
          <a:xfrm>
            <a:off x="4965700" y="1425575"/>
            <a:ext cx="1568450" cy="1560513"/>
            <a:chOff x="3689" y="895"/>
            <a:chExt cx="988" cy="983"/>
          </a:xfrm>
        </p:grpSpPr>
        <p:sp>
          <p:nvSpPr>
            <p:cNvPr id="34842" name="Rectangle 276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104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  <p:sp>
          <p:nvSpPr>
            <p:cNvPr id="34843" name="Rectangle 277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100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  <p:sp>
          <p:nvSpPr>
            <p:cNvPr id="34844" name="Rectangle 278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108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  <p:sp>
          <p:nvSpPr>
            <p:cNvPr id="34845" name="Rectangle 279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99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  <p:sp>
          <p:nvSpPr>
            <p:cNvPr id="34846" name="Rectangle 280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106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  <p:sp>
          <p:nvSpPr>
            <p:cNvPr id="34847" name="Rectangle 281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98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  <p:sp>
          <p:nvSpPr>
            <p:cNvPr id="34848" name="Rectangle 282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95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  <p:sp>
          <p:nvSpPr>
            <p:cNvPr id="34849" name="Rectangle 283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90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  <p:sp>
          <p:nvSpPr>
            <p:cNvPr id="34850" name="Rectangle 284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2000" i="1">
                  <a:latin typeface="Times New Roman" pitchFamily="-110" charset="0"/>
                </a:rPr>
                <a:t>85</a:t>
              </a:r>
              <a:endParaRPr lang="en-US" altLang="en-US" sz="2000" i="1">
                <a:latin typeface="Times New Roman" pitchFamily="-110" charset="0"/>
              </a:endParaRPr>
            </a:p>
          </p:txBody>
        </p:sp>
      </p:grpSp>
      <p:sp>
        <p:nvSpPr>
          <p:cNvPr id="237114" name="Text Box 570"/>
          <p:cNvSpPr txBox="1">
            <a:spLocks noChangeArrowheads="1"/>
          </p:cNvSpPr>
          <p:nvPr/>
        </p:nvSpPr>
        <p:spPr bwMode="auto">
          <a:xfrm>
            <a:off x="4840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800" b="1"/>
              <a:t>Original Image Pixels</a:t>
            </a:r>
            <a:endParaRPr lang="en-US" altLang="en-US" sz="1800" b="1"/>
          </a:p>
        </p:txBody>
      </p:sp>
      <p:sp>
        <p:nvSpPr>
          <p:cNvPr id="237113" name="Text Box 569"/>
          <p:cNvSpPr txBox="1">
            <a:spLocks noChangeArrowheads="1"/>
          </p:cNvSpPr>
          <p:nvPr/>
        </p:nvSpPr>
        <p:spPr bwMode="auto">
          <a:xfrm>
            <a:off x="6542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5400" i="1">
                <a:latin typeface="Times New Roman" pitchFamily="-110" charset="0"/>
              </a:rPr>
              <a:t>*</a:t>
            </a:r>
            <a:endParaRPr lang="en-US" altLang="en-US" sz="5400" i="1">
              <a:latin typeface="Times New Roman" pitchFamily="-110" charset="0"/>
            </a:endParaRPr>
          </a:p>
        </p:txBody>
      </p:sp>
      <p:sp>
        <p:nvSpPr>
          <p:cNvPr id="237136" name="Rectangle 592"/>
          <p:cNvSpPr>
            <a:spLocks noChangeArrowheads="1"/>
          </p:cNvSpPr>
          <p:nvPr/>
        </p:nvSpPr>
        <p:spPr bwMode="auto">
          <a:xfrm>
            <a:off x="228600" y="5716588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en-US" sz="3200"/>
              <a:t>The above is repeated for every pixel in the original image to generate the smoothed image</a:t>
            </a:r>
          </a:p>
        </p:txBody>
      </p:sp>
    </p:spTree>
    <p:extLst>
      <p:ext uri="{BB962C8B-B14F-4D97-AF65-F5344CB8AC3E}">
        <p14:creationId xmlns:p14="http://schemas.microsoft.com/office/powerpoint/2010/main" val="32025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7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7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112" grpId="0"/>
      <p:bldP spid="237115" grpId="0"/>
      <p:bldP spid="237129" grpId="0" animBg="1"/>
      <p:bldP spid="237116" grpId="0" animBg="1"/>
      <p:bldP spid="237116" grpId="1" animBg="1"/>
      <p:bldP spid="237117" grpId="0" animBg="1"/>
      <p:bldP spid="237130" grpId="0" animBg="1"/>
      <p:bldP spid="237132" grpId="0" animBg="1"/>
      <p:bldP spid="237132" grpId="1" animBg="1"/>
      <p:bldP spid="237114" grpId="0"/>
      <p:bldP spid="237113" grpId="0"/>
      <p:bldP spid="2371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Image Smoothing Example</a:t>
            </a:r>
            <a:endParaRPr lang="en-US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smtClean="0"/>
              <a:t>The image at the top left </a:t>
            </a:r>
            <a:br>
              <a:rPr lang="en-IE" altLang="en-US" smtClean="0"/>
            </a:br>
            <a:r>
              <a:rPr lang="en-IE" altLang="en-US" smtClean="0"/>
              <a:t>is an original image of </a:t>
            </a:r>
            <a:br>
              <a:rPr lang="en-IE" altLang="en-US" smtClean="0"/>
            </a:br>
            <a:r>
              <a:rPr lang="en-IE" altLang="en-US" smtClean="0"/>
              <a:t>size 500*500 pixels</a:t>
            </a:r>
          </a:p>
          <a:p>
            <a:pPr marL="0" indent="0" eaLnBrk="1" hangingPunct="1"/>
            <a:r>
              <a:rPr lang="en-IE" altLang="en-US" smtClean="0"/>
              <a:t>The subsequent images </a:t>
            </a:r>
            <a:br>
              <a:rPr lang="en-IE" altLang="en-US" smtClean="0"/>
            </a:br>
            <a:r>
              <a:rPr lang="en-IE" altLang="en-US" smtClean="0"/>
              <a:t>show the image after </a:t>
            </a:r>
            <a:br>
              <a:rPr lang="en-IE" altLang="en-US" smtClean="0"/>
            </a:br>
            <a:r>
              <a:rPr lang="en-IE" altLang="en-US" smtClean="0"/>
              <a:t>filtering with an averaging </a:t>
            </a:r>
            <a:br>
              <a:rPr lang="en-IE" altLang="en-US" smtClean="0"/>
            </a:br>
            <a:r>
              <a:rPr lang="en-IE" altLang="en-US" smtClean="0"/>
              <a:t>filter of increasing sizes</a:t>
            </a:r>
          </a:p>
          <a:p>
            <a:pPr lvl="1" eaLnBrk="1" hangingPunct="1"/>
            <a:r>
              <a:rPr lang="en-IE" altLang="en-US" smtClean="0"/>
              <a:t>3, 5, 9, 15 and 35</a:t>
            </a:r>
          </a:p>
          <a:p>
            <a:pPr marL="0" indent="0" eaLnBrk="1" hangingPunct="1"/>
            <a:r>
              <a:rPr lang="en-IE" altLang="en-US" smtClean="0"/>
              <a:t>Notice how detail begins </a:t>
            </a:r>
            <a:br>
              <a:rPr lang="en-IE" altLang="en-US" smtClean="0"/>
            </a:br>
            <a:r>
              <a:rPr lang="en-IE" altLang="en-US" smtClean="0"/>
              <a:t>to disappear</a:t>
            </a:r>
            <a:endParaRPr lang="en-US" altLang="en-US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1271588"/>
            <a:ext cx="37465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9" name="Group 8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6870" name="Picture 9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Rectangle 10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2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Weighted Smoothing Filters</a:t>
            </a:r>
            <a:endParaRPr lang="en-US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dirty="0" smtClean="0"/>
              <a:t>More effective smoothing filters can be generated by allowing different pixels in the neighbourhood different weights in the averaging function</a:t>
            </a:r>
          </a:p>
          <a:p>
            <a:pPr lvl="1" eaLnBrk="1" hangingPunct="1"/>
            <a:r>
              <a:rPr lang="en-IE" altLang="en-US" dirty="0" smtClean="0"/>
              <a:t>Pixels closer to the </a:t>
            </a:r>
            <a:br>
              <a:rPr lang="en-IE" altLang="en-US" dirty="0" smtClean="0"/>
            </a:br>
            <a:r>
              <a:rPr lang="en-IE" altLang="en-US" dirty="0" smtClean="0"/>
              <a:t>central pixel are more </a:t>
            </a:r>
            <a:br>
              <a:rPr lang="en-IE" altLang="en-US" dirty="0" smtClean="0"/>
            </a:br>
            <a:r>
              <a:rPr lang="en-IE" altLang="en-US" dirty="0" smtClean="0"/>
              <a:t>important</a:t>
            </a:r>
          </a:p>
          <a:p>
            <a:pPr lvl="1" eaLnBrk="1" hangingPunct="1"/>
            <a:r>
              <a:rPr lang="en-IE" altLang="en-US" dirty="0" smtClean="0"/>
              <a:t>Often referred to as a </a:t>
            </a:r>
            <a:br>
              <a:rPr lang="en-IE" altLang="en-US" dirty="0" smtClean="0"/>
            </a:br>
            <a:r>
              <a:rPr lang="en-IE" altLang="en-US" i="1" dirty="0" smtClean="0"/>
              <a:t>weighted averaging</a:t>
            </a:r>
          </a:p>
        </p:txBody>
      </p:sp>
      <p:graphicFrame>
        <p:nvGraphicFramePr>
          <p:cNvPr id="247831" name="Group 23"/>
          <p:cNvGraphicFramePr>
            <a:graphicFrameLocks noGrp="1"/>
          </p:cNvGraphicFramePr>
          <p:nvPr>
            <p:ph sz="half" idx="4294967295"/>
          </p:nvPr>
        </p:nvGraphicFramePr>
        <p:xfrm>
          <a:off x="5584825" y="3116263"/>
          <a:ext cx="2714625" cy="2574925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841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4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2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r>
                        <a:rPr kumimoji="0" lang="en-IE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/</a:t>
                      </a:r>
                      <a:r>
                        <a:rPr kumimoji="0" lang="en-IE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16</a:t>
                      </a:r>
                      <a:endParaRPr kumimoji="0" lang="en-US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526088" y="5667375"/>
            <a:ext cx="278606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altLang="en-US" sz="2800"/>
              <a:t>Weighted  averaging filter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754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Averaging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–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im</a:t>
            </a:r>
            <a:r>
              <a:rPr lang="en-US" sz="2400" dirty="0"/>
              <a:t> = </a:t>
            </a:r>
            <a:r>
              <a:rPr lang="en-US" sz="2400" dirty="0" err="1"/>
              <a:t>imread</a:t>
            </a:r>
            <a:r>
              <a:rPr lang="en-US" sz="2400" dirty="0"/>
              <a:t>('average.png</a:t>
            </a:r>
            <a:r>
              <a:rPr lang="en-US" sz="2400" dirty="0" smtClean="0"/>
              <a:t>');</a:t>
            </a:r>
          </a:p>
          <a:p>
            <a:pPr marL="0" indent="0">
              <a:buNone/>
            </a:pPr>
            <a:r>
              <a:rPr lang="en-US" sz="2400" dirty="0" smtClean="0"/>
              <a:t>result1 </a:t>
            </a:r>
            <a:r>
              <a:rPr lang="en-US" sz="2400" dirty="0"/>
              <a:t>= </a:t>
            </a:r>
            <a:r>
              <a:rPr lang="en-US" sz="2400" dirty="0" err="1" smtClean="0"/>
              <a:t>imfilter</a:t>
            </a:r>
            <a:r>
              <a:rPr lang="en-US" sz="2400" dirty="0" smtClean="0"/>
              <a:t>(</a:t>
            </a:r>
            <a:r>
              <a:rPr lang="en-US" sz="2400" dirty="0" err="1" smtClean="0"/>
              <a:t>im</a:t>
            </a:r>
            <a:r>
              <a:rPr lang="en-US" sz="2400" dirty="0"/>
              <a:t>, ones(3,3)/9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result2 </a:t>
            </a:r>
            <a:r>
              <a:rPr lang="en-US" sz="2400" dirty="0"/>
              <a:t>= </a:t>
            </a:r>
            <a:r>
              <a:rPr lang="en-US" sz="2400" dirty="0" err="1"/>
              <a:t>imfilter</a:t>
            </a:r>
            <a:r>
              <a:rPr lang="en-US" sz="2400" dirty="0"/>
              <a:t>(</a:t>
            </a:r>
            <a:r>
              <a:rPr lang="en-US" sz="2400" dirty="0" err="1"/>
              <a:t>im</a:t>
            </a:r>
            <a:r>
              <a:rPr lang="en-US" sz="2400" dirty="0"/>
              <a:t>, ones(9,9)/81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result3 </a:t>
            </a:r>
            <a:r>
              <a:rPr lang="en-US" sz="2400" dirty="0"/>
              <a:t>= </a:t>
            </a:r>
            <a:r>
              <a:rPr lang="en-US" sz="2400" dirty="0" err="1"/>
              <a:t>imfilter</a:t>
            </a:r>
            <a:r>
              <a:rPr lang="en-US" sz="2400" dirty="0"/>
              <a:t>(</a:t>
            </a:r>
            <a:r>
              <a:rPr lang="en-US" sz="2400" dirty="0" err="1"/>
              <a:t>im</a:t>
            </a:r>
            <a:r>
              <a:rPr lang="en-US" sz="2400" dirty="0"/>
              <a:t>, ones(35,35)/1225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figure;</a:t>
            </a:r>
          </a:p>
          <a:p>
            <a:pPr marL="0" indent="0">
              <a:buNone/>
            </a:pPr>
            <a:r>
              <a:rPr lang="en-US" sz="2400" dirty="0" smtClean="0"/>
              <a:t>subplot(2,2,1); </a:t>
            </a:r>
            <a:r>
              <a:rPr lang="en-US" sz="2400" dirty="0" err="1" smtClean="0"/>
              <a:t>imshow</a:t>
            </a:r>
            <a:r>
              <a:rPr lang="en-US" sz="2400" dirty="0" smtClean="0"/>
              <a:t>(uint8(</a:t>
            </a:r>
            <a:r>
              <a:rPr lang="en-US" sz="2400" dirty="0" err="1" smtClean="0"/>
              <a:t>im</a:t>
            </a:r>
            <a:r>
              <a:rPr lang="en-US" sz="2400" dirty="0" smtClean="0"/>
              <a:t>));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subplot(2,2,2); </a:t>
            </a:r>
            <a:r>
              <a:rPr lang="en-US" sz="2400" dirty="0" err="1" smtClean="0"/>
              <a:t>imshow</a:t>
            </a:r>
            <a:r>
              <a:rPr lang="en-US" sz="2400" dirty="0" smtClean="0"/>
              <a:t>(uint8(result1));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subplot(2,2,3); </a:t>
            </a:r>
            <a:r>
              <a:rPr lang="en-US" sz="2400" dirty="0" err="1" smtClean="0"/>
              <a:t>imshow</a:t>
            </a:r>
            <a:r>
              <a:rPr lang="en-US" sz="2400" dirty="0" smtClean="0"/>
              <a:t>(uint8(result2));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subplot(2,2,4); </a:t>
            </a:r>
            <a:r>
              <a:rPr lang="en-US" sz="2400" dirty="0" err="1" smtClean="0"/>
              <a:t>imshow</a:t>
            </a:r>
            <a:r>
              <a:rPr lang="en-US" sz="2400" dirty="0" smtClean="0"/>
              <a:t>(uint8(result3));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9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Averaging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– MATLAB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433513"/>
            <a:ext cx="57721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Strange Things Happen At The Edges!</a:t>
            </a:r>
            <a:endParaRPr lang="en-US" altLang="en-US" sz="3600" smtClean="0"/>
          </a:p>
        </p:txBody>
      </p:sp>
      <p:grpSp>
        <p:nvGrpSpPr>
          <p:cNvPr id="65539" name="Group 277"/>
          <p:cNvGrpSpPr>
            <a:grpSpLocks/>
          </p:cNvGrpSpPr>
          <p:nvPr/>
        </p:nvGrpSpPr>
        <p:grpSpPr bwMode="auto">
          <a:xfrm>
            <a:off x="2708275" y="2927350"/>
            <a:ext cx="3625850" cy="3384550"/>
            <a:chOff x="330" y="1023"/>
            <a:chExt cx="2284" cy="2132"/>
          </a:xfrm>
        </p:grpSpPr>
        <p:sp>
          <p:nvSpPr>
            <p:cNvPr id="65638" name="Rectangle 278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39" name="Rectangle 279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0" name="Rectangle 280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1" name="Rectangle 281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2" name="Rectangle 282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3" name="Rectangle 283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4" name="Rectangle 284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5" name="Rectangle 285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6" name="Rectangle 286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7" name="Rectangle 287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8" name="Rectangle 288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49" name="Rectangle 289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0" name="Rectangle 290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1" name="Rectangle 291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2" name="Rectangle 292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3" name="Rectangle 293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4" name="Rectangle 294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5" name="Rectangle 295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6" name="Rectangle 296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7" name="Rectangle 297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8" name="Rectangle 298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59" name="Rectangle 299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0" name="Rectangle 300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1" name="Rectangle 301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2" name="Rectangle 302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3" name="Rectangle 303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4" name="Rectangle 304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5" name="Rectangle 305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6" name="Rectangle 306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7" name="Rectangle 307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8" name="Rectangle 308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69" name="Rectangle 309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0" name="Rectangle 310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1" name="Rectangle 311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2" name="Rectangle 312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3" name="Rectangle 313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4" name="Rectangle 314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5" name="Rectangle 315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6" name="Rectangle 316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7" name="Rectangle 317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8" name="Rectangle 318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79" name="Rectangle 319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0" name="Rectangle 320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1" name="Rectangle 321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2" name="Rectangle 322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3" name="Rectangle 323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4" name="Rectangle 324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5" name="Rectangle 325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6" name="Rectangle 326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7" name="Rectangle 327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8" name="Rectangle 328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89" name="Rectangle 329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0" name="Rectangle 330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1" name="Rectangle 331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2" name="Rectangle 332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3" name="Rectangle 333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4" name="Rectangle 334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5" name="Rectangle 335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6" name="Rectangle 336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7" name="Rectangle 337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8" name="Rectangle 338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699" name="Rectangle 339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0" name="Rectangle 340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1" name="Rectangle 341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2" name="Rectangle 342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3" name="Rectangle 343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4" name="Rectangle 344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5" name="Rectangle 345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6" name="Rectangle 346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7" name="Rectangle 347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8" name="Rectangle 348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09" name="Rectangle 349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0" name="Rectangle 350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1" name="Rectangle 351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2" name="Rectangle 352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3" name="Rectangle 353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4" name="Rectangle 354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5" name="Rectangle 355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6" name="Rectangle 356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7" name="Rectangle 357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8" name="Rectangle 358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19" name="Rectangle 359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0" name="Rectangle 360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1" name="Rectangle 361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2" name="Rectangle 362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3" name="Rectangle 363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4" name="Rectangle 364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5" name="Rectangle 365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6" name="Rectangle 366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7" name="Rectangle 367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8" name="Rectangle 368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29" name="Rectangle 369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0" name="Rectangle 370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1" name="Rectangle 371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2" name="Rectangle 372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3" name="Rectangle 373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4" name="Rectangle 374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5" name="Rectangle 375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6" name="Rectangle 376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7" name="Rectangle 377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8" name="Rectangle 378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39" name="Rectangle 379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0" name="Rectangle 380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1" name="Rectangle 381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2" name="Rectangle 382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3" name="Rectangle 383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4" name="Rectangle 384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5" name="Rectangle 385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6" name="Rectangle 386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7" name="Rectangle 387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8" name="Rectangle 388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49" name="Rectangle 389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0" name="Rectangle 390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1" name="Rectangle 391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2" name="Rectangle 392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3" name="Rectangle 393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4" name="Rectangle 394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5" name="Rectangle 395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6" name="Rectangle 396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7" name="Rectangle 397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8" name="Rectangle 398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59" name="Rectangle 399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0" name="Rectangle 400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1" name="Rectangle 401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2" name="Rectangle 402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3" name="Rectangle 403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4" name="Rectangle 404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5" name="Rectangle 405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6" name="Rectangle 406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7" name="Rectangle 407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8" name="Rectangle 408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69" name="Rectangle 409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0" name="Rectangle 410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1" name="Rectangle 411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2" name="Rectangle 412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3" name="Rectangle 413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4" name="Rectangle 414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5" name="Rectangle 415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6" name="Rectangle 416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7" name="Rectangle 417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8" name="Rectangle 418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79" name="Rectangle 419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0" name="Rectangle 420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1" name="Rectangle 421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2" name="Rectangle 422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3" name="Rectangle 423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4" name="Rectangle 424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5" name="Rectangle 425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6" name="Rectangle 426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7" name="Rectangle 427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8" name="Rectangle 428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89" name="Rectangle 429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0" name="Rectangle 430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1" name="Rectangle 431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2" name="Rectangle 432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3" name="Rectangle 433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4" name="Rectangle 434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5" name="Rectangle 435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6" name="Rectangle 436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7" name="Rectangle 437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8" name="Rectangle 438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799" name="Rectangle 439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0" name="Rectangle 440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1" name="Rectangle 441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2" name="Rectangle 442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3" name="Rectangle 443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4" name="Rectangle 444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5" name="Rectangle 445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6" name="Rectangle 446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7" name="Rectangle 447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8" name="Rectangle 448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09" name="Rectangle 449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0" name="Rectangle 450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1" name="Rectangle 451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2" name="Rectangle 452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3" name="Rectangle 453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4" name="Rectangle 454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5" name="Rectangle 455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6" name="Rectangle 456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7" name="Rectangle 457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8" name="Rectangle 458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19" name="Rectangle 459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0" name="Rectangle 460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1" name="Rectangle 461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2" name="Rectangle 462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3" name="Rectangle 463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4" name="Rectangle 464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5" name="Rectangle 465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6" name="Rectangle 466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7" name="Rectangle 467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8" name="Rectangle 468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29" name="Rectangle 469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0" name="Rectangle 470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1" name="Rectangle 471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2" name="Rectangle 472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3" name="Rectangle 473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4" name="Rectangle 474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5" name="Rectangle 475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6" name="Rectangle 476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7" name="Rectangle 477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8" name="Rectangle 478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39" name="Rectangle 479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0" name="Rectangle 480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1" name="Rectangle 481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2" name="Rectangle 482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3" name="Rectangle 483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4" name="Rectangle 484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5" name="Rectangle 485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6" name="Rectangle 486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7" name="Rectangle 487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8" name="Rectangle 488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49" name="Rectangle 489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0" name="Rectangle 490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1" name="Rectangle 491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2" name="Rectangle 492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3" name="Rectangle 493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4" name="Rectangle 494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5" name="Rectangle 495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6" name="Rectangle 496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7" name="Rectangle 497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8" name="Rectangle 498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59" name="Rectangle 499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0" name="Rectangle 500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1" name="Rectangle 501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2" name="Rectangle 502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3" name="Rectangle 503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4" name="Rectangle 504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5" name="Rectangle 505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6" name="Rectangle 506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7" name="Rectangle 507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8" name="Rectangle 508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69" name="Rectangle 509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0" name="Rectangle 510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1" name="Rectangle 511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2" name="Rectangle 512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3" name="Rectangle 513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4" name="Rectangle 514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5" name="Rectangle 515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6" name="Rectangle 516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65877" name="Rectangle 517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65540" name="Line 518"/>
          <p:cNvSpPr>
            <a:spLocks noChangeShapeType="1"/>
          </p:cNvSpPr>
          <p:nvPr/>
        </p:nvSpPr>
        <p:spPr bwMode="auto">
          <a:xfrm>
            <a:off x="2708275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5541" name="Line 519"/>
          <p:cNvSpPr>
            <a:spLocks noChangeShapeType="1"/>
          </p:cNvSpPr>
          <p:nvPr/>
        </p:nvSpPr>
        <p:spPr bwMode="auto">
          <a:xfrm rot="5400000">
            <a:off x="927893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70856" name="Text Box 520"/>
          <p:cNvSpPr txBox="1">
            <a:spLocks noChangeArrowheads="1"/>
          </p:cNvSpPr>
          <p:nvPr/>
        </p:nvSpPr>
        <p:spPr bwMode="auto">
          <a:xfrm>
            <a:off x="2408238" y="23272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 dirty="0">
                <a:solidFill>
                  <a:srgbClr val="0033CC"/>
                </a:solidFill>
                <a:latin typeface="Times New Roman" pitchFamily="-110" charset="0"/>
              </a:rPr>
              <a:t>Origin</a:t>
            </a:r>
            <a:endParaRPr lang="en-US" altLang="en-US" sz="1800" b="1" i="1" dirty="0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65543" name="Text Box 521"/>
          <p:cNvSpPr txBox="1">
            <a:spLocks noChangeArrowheads="1"/>
          </p:cNvSpPr>
          <p:nvPr/>
        </p:nvSpPr>
        <p:spPr bwMode="auto">
          <a:xfrm>
            <a:off x="6324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65544" name="Text Box 522"/>
          <p:cNvSpPr txBox="1">
            <a:spLocks noChangeArrowheads="1"/>
          </p:cNvSpPr>
          <p:nvPr/>
        </p:nvSpPr>
        <p:spPr bwMode="auto">
          <a:xfrm>
            <a:off x="2424113" y="62738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65545" name="Text Box 523"/>
          <p:cNvSpPr txBox="1">
            <a:spLocks noChangeArrowheads="1"/>
          </p:cNvSpPr>
          <p:nvPr/>
        </p:nvSpPr>
        <p:spPr bwMode="auto">
          <a:xfrm>
            <a:off x="4562475" y="6480177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 dirty="0">
                <a:solidFill>
                  <a:srgbClr val="0033CC"/>
                </a:solidFill>
                <a:latin typeface="Times New Roman" pitchFamily="-110" charset="0"/>
              </a:rPr>
              <a:t>Image f (x, y)</a:t>
            </a:r>
            <a:endParaRPr lang="en-US" altLang="en-US" sz="1800" b="1" i="1" dirty="0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270863" name="Rectangle 527"/>
          <p:cNvSpPr>
            <a:spLocks noChangeArrowheads="1"/>
          </p:cNvSpPr>
          <p:nvPr/>
        </p:nvSpPr>
        <p:spPr bwMode="auto">
          <a:xfrm>
            <a:off x="2701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600" i="1">
                <a:latin typeface="Times New Roman" pitchFamily="-110" charset="0"/>
              </a:rPr>
              <a:t>e</a:t>
            </a:r>
            <a:endParaRPr lang="en-US" altLang="en-US" sz="1600" i="1">
              <a:latin typeface="Times New Roman" pitchFamily="-110" charset="0"/>
            </a:endParaRPr>
          </a:p>
        </p:txBody>
      </p:sp>
      <p:grpSp>
        <p:nvGrpSpPr>
          <p:cNvPr id="3" name="Group 528"/>
          <p:cNvGrpSpPr>
            <a:grpSpLocks/>
          </p:cNvGrpSpPr>
          <p:nvPr/>
        </p:nvGrpSpPr>
        <p:grpSpPr bwMode="auto">
          <a:xfrm>
            <a:off x="2476500" y="2693988"/>
            <a:ext cx="677863" cy="685800"/>
            <a:chOff x="1752" y="2422"/>
            <a:chExt cx="427" cy="432"/>
          </a:xfrm>
        </p:grpSpPr>
        <p:sp>
          <p:nvSpPr>
            <p:cNvPr id="65630" name="Rectangle 529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1" name="Rectangle 530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2" name="Rectangle 531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3" name="Rectangle 532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4" name="Rectangle 533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5" name="Rectangle 534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6" name="Rectangle 535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637" name="Rectangle 536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grpSp>
        <p:nvGrpSpPr>
          <p:cNvPr id="4" name="Group 579"/>
          <p:cNvGrpSpPr>
            <a:grpSpLocks/>
          </p:cNvGrpSpPr>
          <p:nvPr/>
        </p:nvGrpSpPr>
        <p:grpSpPr bwMode="auto">
          <a:xfrm>
            <a:off x="5883275" y="4510088"/>
            <a:ext cx="677863" cy="685800"/>
            <a:chOff x="2564" y="2228"/>
            <a:chExt cx="427" cy="432"/>
          </a:xfrm>
        </p:grpSpPr>
        <p:sp>
          <p:nvSpPr>
            <p:cNvPr id="65620" name="Rectangle 549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itchFamily="-110" charset="0"/>
                </a:rPr>
                <a:t>e</a:t>
              </a:r>
              <a:endParaRPr lang="en-US" altLang="en-US" sz="1600" i="1">
                <a:latin typeface="Times New Roman" pitchFamily="-110" charset="0"/>
              </a:endParaRPr>
            </a:p>
          </p:txBody>
        </p:sp>
        <p:grpSp>
          <p:nvGrpSpPr>
            <p:cNvPr id="65621" name="Group 550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65622" name="Rectangle 55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3" name="Rectangle 55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4" name="Rectangle 55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5" name="Rectangle 55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6" name="Rectangle 55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7" name="Rectangle 55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8" name="Rectangle 55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29" name="Rectangle 55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6" name="Group 580"/>
          <p:cNvGrpSpPr>
            <a:grpSpLocks/>
          </p:cNvGrpSpPr>
          <p:nvPr/>
        </p:nvGrpSpPr>
        <p:grpSpPr bwMode="auto">
          <a:xfrm>
            <a:off x="3843338" y="5864225"/>
            <a:ext cx="677862" cy="685800"/>
            <a:chOff x="698" y="3091"/>
            <a:chExt cx="427" cy="432"/>
          </a:xfrm>
        </p:grpSpPr>
        <p:sp>
          <p:nvSpPr>
            <p:cNvPr id="65610" name="Rectangle 559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itchFamily="-110" charset="0"/>
                </a:rPr>
                <a:t>e</a:t>
              </a:r>
              <a:endParaRPr lang="en-US" altLang="en-US" sz="1600" i="1">
                <a:latin typeface="Times New Roman" pitchFamily="-110" charset="0"/>
              </a:endParaRPr>
            </a:p>
          </p:txBody>
        </p:sp>
        <p:grpSp>
          <p:nvGrpSpPr>
            <p:cNvPr id="65611" name="Group 560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65612" name="Rectangle 56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3" name="Rectangle 56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4" name="Rectangle 56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5" name="Rectangle 56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6" name="Rectangle 56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7" name="Rectangle 56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8" name="Rectangle 56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19" name="Rectangle 56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grpSp>
        <p:nvGrpSpPr>
          <p:cNvPr id="8" name="Group 581"/>
          <p:cNvGrpSpPr>
            <a:grpSpLocks/>
          </p:cNvGrpSpPr>
          <p:nvPr/>
        </p:nvGrpSpPr>
        <p:grpSpPr bwMode="auto">
          <a:xfrm>
            <a:off x="5210175" y="2700338"/>
            <a:ext cx="677863" cy="685800"/>
            <a:chOff x="2140" y="1098"/>
            <a:chExt cx="427" cy="432"/>
          </a:xfrm>
        </p:grpSpPr>
        <p:sp>
          <p:nvSpPr>
            <p:cNvPr id="65600" name="Rectangle 569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itchFamily="-110" charset="0"/>
                </a:rPr>
                <a:t>e</a:t>
              </a:r>
              <a:endParaRPr lang="en-US" altLang="en-US" sz="1600" i="1">
                <a:latin typeface="Times New Roman" pitchFamily="-110" charset="0"/>
              </a:endParaRPr>
            </a:p>
          </p:txBody>
        </p:sp>
        <p:grpSp>
          <p:nvGrpSpPr>
            <p:cNvPr id="65601" name="Group 570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65602" name="Rectangle 571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3" name="Rectangle 572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4" name="Rectangle 573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5" name="Rectangle 574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6" name="Rectangle 575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7" name="Rectangle 576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8" name="Rectangle 577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609" name="Rectangle 578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</p:grpSp>
      <p:sp>
        <p:nvSpPr>
          <p:cNvPr id="65551" name="Rectangle 582"/>
          <p:cNvSpPr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en-US" sz="3200" dirty="0"/>
              <a:t>At the edges of an image we are missing pixels to form a neighbourhood</a:t>
            </a:r>
            <a:endParaRPr lang="en-US" altLang="en-US" sz="3200" dirty="0"/>
          </a:p>
        </p:txBody>
      </p:sp>
      <p:grpSp>
        <p:nvGrpSpPr>
          <p:cNvPr id="10" name="Group 603"/>
          <p:cNvGrpSpPr>
            <a:grpSpLocks/>
          </p:cNvGrpSpPr>
          <p:nvPr/>
        </p:nvGrpSpPr>
        <p:grpSpPr bwMode="auto">
          <a:xfrm>
            <a:off x="2476500" y="5851525"/>
            <a:ext cx="685800" cy="677863"/>
            <a:chOff x="1560" y="3686"/>
            <a:chExt cx="432" cy="427"/>
          </a:xfrm>
        </p:grpSpPr>
        <p:grpSp>
          <p:nvGrpSpPr>
            <p:cNvPr id="65590" name="Group 583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65592" name="Rectangle 58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3" name="Rectangle 58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4" name="Rectangle 58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5" name="Rectangle 58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6" name="Rectangle 58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7" name="Rectangle 58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8" name="Rectangle 59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99" name="Rectangle 59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  <p:sp>
          <p:nvSpPr>
            <p:cNvPr id="65591" name="Rectangle 601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itchFamily="-110" charset="0"/>
                </a:rPr>
                <a:t>e</a:t>
              </a:r>
              <a:endParaRPr lang="en-US" altLang="en-US" sz="1600" i="1">
                <a:latin typeface="Times New Roman" pitchFamily="-110" charset="0"/>
              </a:endParaRPr>
            </a:p>
          </p:txBody>
        </p:sp>
      </p:grpSp>
      <p:grpSp>
        <p:nvGrpSpPr>
          <p:cNvPr id="12" name="Group 604"/>
          <p:cNvGrpSpPr>
            <a:grpSpLocks/>
          </p:cNvGrpSpPr>
          <p:nvPr/>
        </p:nvGrpSpPr>
        <p:grpSpPr bwMode="auto">
          <a:xfrm>
            <a:off x="5876925" y="5849938"/>
            <a:ext cx="677863" cy="685800"/>
            <a:chOff x="3702" y="3685"/>
            <a:chExt cx="427" cy="432"/>
          </a:xfrm>
        </p:grpSpPr>
        <p:grpSp>
          <p:nvGrpSpPr>
            <p:cNvPr id="65580" name="Group 592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65582" name="Rectangle 59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3" name="Rectangle 59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4" name="Rectangle 59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5" name="Rectangle 59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6" name="Rectangle 59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7" name="Rectangle 59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8" name="Rectangle 59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  <p:sp>
            <p:nvSpPr>
              <p:cNvPr id="65589" name="Rectangle 60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900"/>
              </a:p>
            </p:txBody>
          </p:sp>
        </p:grpSp>
        <p:sp>
          <p:nvSpPr>
            <p:cNvPr id="65581" name="Rectangle 602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itchFamily="-110" charset="0"/>
                </a:rPr>
                <a:t>e</a:t>
              </a:r>
              <a:endParaRPr lang="en-US" altLang="en-US" sz="1600" i="1">
                <a:latin typeface="Times New Roman" pitchFamily="-110" charset="0"/>
              </a:endParaRPr>
            </a:p>
          </p:txBody>
        </p:sp>
      </p:grpSp>
      <p:grpSp>
        <p:nvGrpSpPr>
          <p:cNvPr id="14" name="Group 633"/>
          <p:cNvGrpSpPr>
            <a:grpSpLocks/>
          </p:cNvGrpSpPr>
          <p:nvPr/>
        </p:nvGrpSpPr>
        <p:grpSpPr bwMode="auto">
          <a:xfrm>
            <a:off x="2478088" y="3805238"/>
            <a:ext cx="1136650" cy="1149350"/>
            <a:chOff x="1561" y="2397"/>
            <a:chExt cx="716" cy="724"/>
          </a:xfrm>
        </p:grpSpPr>
        <p:sp>
          <p:nvSpPr>
            <p:cNvPr id="65555" name="Rectangle 60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sz="1600" i="1">
                  <a:latin typeface="Times New Roman" pitchFamily="-110" charset="0"/>
                </a:rPr>
                <a:t>e</a:t>
              </a:r>
              <a:endParaRPr lang="en-US" altLang="en-US" sz="1600" i="1">
                <a:latin typeface="Times New Roman" pitchFamily="-110" charset="0"/>
              </a:endParaRPr>
            </a:p>
          </p:txBody>
        </p:sp>
        <p:sp>
          <p:nvSpPr>
            <p:cNvPr id="65556" name="Rectangle 609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7" name="Rectangle 610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8" name="Rectangle 611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59" name="Rectangle 612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0" name="Rectangle 613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1" name="Rectangle 614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2" name="Rectangle 615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3" name="Rectangle 616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4" name="Rectangle 617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5" name="Rectangle 618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6" name="Rectangle 619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7" name="Rectangle 620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8" name="Rectangle 621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69" name="Rectangle 622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0" name="Rectangle 623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1" name="Rectangle 624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2" name="Rectangle 625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3" name="Rectangle 626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4" name="Rectangle 627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5" name="Rectangle 628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6" name="Rectangle 629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7" name="Rectangle 630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8" name="Rectangle 631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65579" name="Rectangle 632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4517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Strange Things Happen At The Edges! (cont…)</a:t>
            </a:r>
            <a:endParaRPr lang="en-US" altLang="en-US" sz="36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dirty="0" smtClean="0"/>
              <a:t>There are a few approaches to dealing with missing edge pixels:</a:t>
            </a:r>
          </a:p>
          <a:p>
            <a:pPr lvl="1" eaLnBrk="1" hangingPunct="1"/>
            <a:r>
              <a:rPr lang="en-IE" altLang="en-US" dirty="0" smtClean="0"/>
              <a:t>Omit missing pixels</a:t>
            </a:r>
          </a:p>
          <a:p>
            <a:pPr lvl="2" eaLnBrk="1" hangingPunct="1"/>
            <a:r>
              <a:rPr lang="en-IE" altLang="en-US" dirty="0" smtClean="0"/>
              <a:t>Only works with some filters</a:t>
            </a:r>
          </a:p>
          <a:p>
            <a:pPr lvl="2" eaLnBrk="1" hangingPunct="1"/>
            <a:r>
              <a:rPr lang="en-IE" altLang="en-US" dirty="0" smtClean="0"/>
              <a:t>Can add extra code and slow down processing</a:t>
            </a:r>
          </a:p>
          <a:p>
            <a:pPr lvl="1" eaLnBrk="1" hangingPunct="1"/>
            <a:r>
              <a:rPr lang="en-IE" altLang="en-US" dirty="0" smtClean="0"/>
              <a:t>Pad the image </a:t>
            </a:r>
          </a:p>
          <a:p>
            <a:pPr lvl="2" eaLnBrk="1" hangingPunct="1"/>
            <a:r>
              <a:rPr lang="en-IE" altLang="en-US" dirty="0" smtClean="0"/>
              <a:t>Typically with either all white or all black pixels</a:t>
            </a:r>
          </a:p>
          <a:p>
            <a:pPr lvl="1" eaLnBrk="1" hangingPunct="1"/>
            <a:r>
              <a:rPr lang="en-IE" altLang="en-US" dirty="0" smtClean="0"/>
              <a:t>Replicate border pixels</a:t>
            </a:r>
          </a:p>
          <a:p>
            <a:pPr lvl="1" eaLnBrk="1" hangingPunct="1"/>
            <a:r>
              <a:rPr lang="en-IE" altLang="en-US" dirty="0" smtClean="0"/>
              <a:t>Truncate the image</a:t>
            </a:r>
          </a:p>
          <a:p>
            <a:pPr lvl="1" eaLnBrk="1" hangingPunct="1"/>
            <a:r>
              <a:rPr lang="en-IE" altLang="en-US" dirty="0" smtClean="0"/>
              <a:t>Allow pixels </a:t>
            </a:r>
            <a:r>
              <a:rPr lang="en-IE" altLang="en-US" i="1" dirty="0" smtClean="0"/>
              <a:t>wrap around</a:t>
            </a:r>
            <a:r>
              <a:rPr lang="en-IE" altLang="en-US" dirty="0" smtClean="0"/>
              <a:t> the image</a:t>
            </a:r>
          </a:p>
          <a:p>
            <a:pPr lvl="2" eaLnBrk="1" hangingPunct="1"/>
            <a:r>
              <a:rPr lang="en-IE" altLang="en-US" dirty="0" smtClean="0"/>
              <a:t>Can cause some strange image artefacts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MATLAB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B = imfilter(A, h, options,...)</a:t>
            </a:r>
            <a:endParaRPr lang="en-US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69321"/>
              </p:ext>
            </p:extLst>
          </p:nvPr>
        </p:nvGraphicFramePr>
        <p:xfrm>
          <a:off x="467437" y="1924052"/>
          <a:ext cx="8209838" cy="3186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2338"/>
                <a:gridCol w="66675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Padding Options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numeric scalar, X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 array values outside the bounds of the array are assigned the value X. When no padding option is specified, the default is 0.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'symmetric'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 array values outside the bounds of the array are computed by mirror-reflecting the array across the array border.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'replicate'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 array values outside the bounds of the array are assumed to equal the nearest array border value.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'circular'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 array values outside the bounds of the array are computed by implicitly assuming the input array is periodic.</a:t>
                      </a:r>
                    </a:p>
                  </a:txBody>
                  <a:tcPr marL="51631" marR="51631" marT="25815" marB="258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Output Size</a:t>
                      </a:r>
                    </a:p>
                  </a:txBody>
                  <a:tcPr marL="51631" marR="51631" marT="25815" marB="25815" anchor="ctr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'same'</a:t>
                      </a:r>
                    </a:p>
                  </a:txBody>
                  <a:tcPr marL="51631" marR="51631" marT="25815" marB="25815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output array is the same size as the input array. This is the default behavior when no output size options are specified.</a:t>
                      </a:r>
                    </a:p>
                  </a:txBody>
                  <a:tcPr marL="51631" marR="51631" marT="25815" marB="25815" anchor="ctr"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'full'</a:t>
                      </a:r>
                    </a:p>
                  </a:txBody>
                  <a:tcPr marL="51631" marR="51631" marT="25815" marB="25815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output array is the full filtered result, and so is larger than the input array.</a:t>
                      </a:r>
                    </a:p>
                  </a:txBody>
                  <a:tcPr marL="51631" marR="51631" marT="25815" marB="25815" anchor="ctr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0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MATLAB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err="1"/>
              <a:t>im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imread</a:t>
            </a:r>
            <a:r>
              <a:rPr lang="en-US" altLang="en-US" sz="2400" dirty="0"/>
              <a:t>('average.png');</a:t>
            </a:r>
          </a:p>
          <a:p>
            <a:pPr marL="0" indent="0" eaLnBrk="1" hangingPunct="1">
              <a:buNone/>
            </a:pPr>
            <a:r>
              <a:rPr lang="en-US" altLang="en-US" sz="2400" dirty="0" smtClean="0"/>
              <a:t>result1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imfilter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im</a:t>
            </a:r>
            <a:r>
              <a:rPr lang="en-US" altLang="en-US" sz="2400" dirty="0"/>
              <a:t>, ones(15,15)/225, 'full');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result2 = </a:t>
            </a:r>
            <a:r>
              <a:rPr lang="en-US" altLang="en-US" sz="2400" dirty="0" err="1"/>
              <a:t>imfilter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im</a:t>
            </a:r>
            <a:r>
              <a:rPr lang="en-US" altLang="en-US" sz="2400" dirty="0"/>
              <a:t>, ones(15,15)/225, 'symmetric', 'full');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result3 = </a:t>
            </a:r>
            <a:r>
              <a:rPr lang="en-US" altLang="en-US" sz="2400" dirty="0" err="1"/>
              <a:t>imfilter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im</a:t>
            </a:r>
            <a:r>
              <a:rPr lang="en-US" altLang="en-US" sz="2400" dirty="0"/>
              <a:t>, ones(15,15)/225, 'replicate', 'full');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result4 = </a:t>
            </a:r>
            <a:r>
              <a:rPr lang="en-US" altLang="en-US" sz="2400" dirty="0" err="1"/>
              <a:t>imfilter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im</a:t>
            </a:r>
            <a:r>
              <a:rPr lang="en-US" altLang="en-US" sz="2400" dirty="0"/>
              <a:t>, ones(15,15)/225, 'circular', 'full');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figure;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subplot(2,2,1); </a:t>
            </a:r>
            <a:r>
              <a:rPr lang="en-US" altLang="en-US" sz="2400" dirty="0" err="1"/>
              <a:t>imshow</a:t>
            </a:r>
            <a:r>
              <a:rPr lang="en-US" altLang="en-US" sz="2400" dirty="0"/>
              <a:t>(uint8(result1));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subplot(2,2,2); </a:t>
            </a:r>
            <a:r>
              <a:rPr lang="en-US" altLang="en-US" sz="2400" dirty="0" err="1"/>
              <a:t>imshow</a:t>
            </a:r>
            <a:r>
              <a:rPr lang="en-US" altLang="en-US" sz="2400" dirty="0"/>
              <a:t>(uint8(result2));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subplot(2,2,3); </a:t>
            </a:r>
            <a:r>
              <a:rPr lang="en-US" altLang="en-US" sz="2400" dirty="0" err="1"/>
              <a:t>imshow</a:t>
            </a:r>
            <a:r>
              <a:rPr lang="en-US" altLang="en-US" sz="2400" dirty="0"/>
              <a:t>(uint8(result3));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subplot(2,2,4); </a:t>
            </a:r>
            <a:r>
              <a:rPr lang="en-US" altLang="en-US" sz="2400" dirty="0" err="1"/>
              <a:t>imshow</a:t>
            </a:r>
            <a:r>
              <a:rPr lang="en-US" altLang="en-US" sz="2400" dirty="0"/>
              <a:t>(uint8(result4));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18" y="4052156"/>
            <a:ext cx="20383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9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Strange Things Happen At The Edges! (cont…)</a:t>
            </a:r>
            <a:endParaRPr lang="en-US" altLang="en-US" sz="3600" smtClean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514475"/>
            <a:ext cx="57435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9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Spatial Filtering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/>
              <a:t>Filters are operators that are applied for image enhancement and enable certain operations to be performed in the image. </a:t>
            </a:r>
            <a:endParaRPr lang="tr-TR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different filtering operators for different purposes. </a:t>
            </a:r>
            <a:endParaRPr lang="tr-TR" dirty="0" smtClean="0"/>
          </a:p>
          <a:p>
            <a:pPr marL="941388" lvl="1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Edge </a:t>
            </a:r>
            <a:r>
              <a:rPr lang="en-US" dirty="0"/>
              <a:t>sharpening </a:t>
            </a:r>
            <a:endParaRPr lang="tr-TR" dirty="0" smtClean="0"/>
          </a:p>
          <a:p>
            <a:pPr marL="941388" lvl="1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Edge </a:t>
            </a:r>
            <a:r>
              <a:rPr lang="tr-TR" dirty="0" err="1" smtClean="0"/>
              <a:t>detection</a:t>
            </a:r>
            <a:endParaRPr lang="tr-TR" dirty="0" smtClean="0"/>
          </a:p>
          <a:p>
            <a:pPr marL="941388" lvl="1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Image </a:t>
            </a:r>
            <a:r>
              <a:rPr lang="en-US" dirty="0"/>
              <a:t>smoothing </a:t>
            </a:r>
            <a:endParaRPr lang="tr-TR" dirty="0" smtClean="0"/>
          </a:p>
          <a:p>
            <a:pPr marL="941388" lvl="1" indent="-457200" eaLnBrk="1" hangingPunct="1">
              <a:buFont typeface="Arial" panose="020B0604020202020204" pitchFamily="34" charset="0"/>
              <a:buChar char="•"/>
            </a:pPr>
            <a:r>
              <a:rPr lang="tr-TR" dirty="0" err="1" smtClean="0"/>
              <a:t>Noise</a:t>
            </a:r>
            <a:r>
              <a:rPr lang="tr-TR" dirty="0" smtClean="0"/>
              <a:t> </a:t>
            </a:r>
            <a:r>
              <a:rPr lang="en-US" dirty="0" smtClean="0"/>
              <a:t>removal </a:t>
            </a:r>
            <a:r>
              <a:rPr lang="en-US" dirty="0"/>
              <a:t>can be given as </a:t>
            </a:r>
            <a:r>
              <a:rPr lang="tr-TR" dirty="0" smtClean="0"/>
              <a:t>f</a:t>
            </a:r>
            <a:r>
              <a:rPr lang="en-US" dirty="0" err="1" smtClean="0"/>
              <a:t>ilters</a:t>
            </a:r>
            <a:r>
              <a:rPr lang="en-US" dirty="0" smtClean="0"/>
              <a:t> example</a:t>
            </a:r>
            <a:r>
              <a:rPr lang="tr-TR" dirty="0" smtClean="0"/>
              <a:t>s</a:t>
            </a:r>
            <a:r>
              <a:rPr lang="en-US" dirty="0" smtClean="0"/>
              <a:t>.</a:t>
            </a: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35461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MATLAB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err="1"/>
              <a:t>im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imread</a:t>
            </a:r>
            <a:r>
              <a:rPr lang="en-US" altLang="en-US" sz="2400" dirty="0"/>
              <a:t>('average.png');</a:t>
            </a:r>
          </a:p>
          <a:p>
            <a:pPr marL="0" indent="0" eaLnBrk="1" hangingPunct="1">
              <a:buNone/>
            </a:pPr>
            <a:r>
              <a:rPr lang="en-US" altLang="en-US" sz="2400" dirty="0" smtClean="0"/>
              <a:t>result1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imfilter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im</a:t>
            </a:r>
            <a:r>
              <a:rPr lang="en-US" altLang="en-US" sz="2400" dirty="0"/>
              <a:t>, ones(15,15)/</a:t>
            </a:r>
            <a:r>
              <a:rPr lang="en-US" altLang="en-US" sz="2400" dirty="0" smtClean="0"/>
              <a:t>225</a:t>
            </a:r>
            <a:r>
              <a:rPr lang="tr-TR" altLang="en-US" sz="2400" dirty="0" smtClean="0"/>
              <a:t>);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result2 = </a:t>
            </a:r>
            <a:r>
              <a:rPr lang="en-US" altLang="en-US" sz="2400" dirty="0" err="1"/>
              <a:t>imfilter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im</a:t>
            </a:r>
            <a:r>
              <a:rPr lang="en-US" altLang="en-US" sz="2400" dirty="0"/>
              <a:t>, ones(15,15)/225, 'symmetric</a:t>
            </a:r>
            <a:r>
              <a:rPr lang="en-US" altLang="en-US" sz="2400" dirty="0" smtClean="0"/>
              <a:t>'</a:t>
            </a:r>
            <a:r>
              <a:rPr lang="tr-TR" altLang="en-US" sz="2400" dirty="0" smtClean="0"/>
              <a:t>); </a:t>
            </a:r>
          </a:p>
          <a:p>
            <a:pPr marL="0" indent="0" eaLnBrk="1" hangingPunct="1">
              <a:buNone/>
            </a:pPr>
            <a:r>
              <a:rPr lang="en-US" altLang="en-US" sz="2400" dirty="0" smtClean="0"/>
              <a:t>result3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imfilter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im</a:t>
            </a:r>
            <a:r>
              <a:rPr lang="en-US" altLang="en-US" sz="2400" dirty="0"/>
              <a:t>, ones(15,15)/225, 'replicate</a:t>
            </a:r>
            <a:r>
              <a:rPr lang="en-US" altLang="en-US" sz="2400" dirty="0" smtClean="0"/>
              <a:t>');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result4 = </a:t>
            </a:r>
            <a:r>
              <a:rPr lang="en-US" altLang="en-US" sz="2400" dirty="0" err="1"/>
              <a:t>imfilter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im</a:t>
            </a:r>
            <a:r>
              <a:rPr lang="en-US" altLang="en-US" sz="2400" dirty="0"/>
              <a:t>, ones(15,15)/225, 'circular</a:t>
            </a:r>
            <a:r>
              <a:rPr lang="en-US" altLang="en-US" sz="2400" dirty="0" smtClean="0"/>
              <a:t>');</a:t>
            </a: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figure;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subplot(2,2,1); </a:t>
            </a:r>
            <a:r>
              <a:rPr lang="en-US" altLang="en-US" sz="2400" dirty="0" err="1"/>
              <a:t>imshow</a:t>
            </a:r>
            <a:r>
              <a:rPr lang="en-US" altLang="en-US" sz="2400" dirty="0"/>
              <a:t>(uint8(result1));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subplot(2,2,2); </a:t>
            </a:r>
            <a:r>
              <a:rPr lang="en-US" altLang="en-US" sz="2400" dirty="0" err="1"/>
              <a:t>imshow</a:t>
            </a:r>
            <a:r>
              <a:rPr lang="en-US" altLang="en-US" sz="2400" dirty="0"/>
              <a:t>(uint8(result2));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subplot(2,2,3); </a:t>
            </a:r>
            <a:r>
              <a:rPr lang="en-US" altLang="en-US" sz="2400" dirty="0" err="1"/>
              <a:t>imshow</a:t>
            </a:r>
            <a:r>
              <a:rPr lang="en-US" altLang="en-US" sz="2400" dirty="0"/>
              <a:t>(uint8(result3));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subplot(2,2,4); </a:t>
            </a:r>
            <a:r>
              <a:rPr lang="en-US" altLang="en-US" sz="2400" dirty="0" err="1"/>
              <a:t>imshow</a:t>
            </a:r>
            <a:r>
              <a:rPr lang="en-US" altLang="en-US" sz="2400" dirty="0"/>
              <a:t>(uint8(result4));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40" y="4134583"/>
            <a:ext cx="20383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9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Strange Things Happen At The Edges! (cont…)</a:t>
            </a:r>
            <a:endParaRPr lang="en-US" altLang="en-US" sz="3600" smtClean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509713"/>
            <a:ext cx="57435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6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Sharpening Spatial Filters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Previously we have looked at smoothing filters which remove fine detail</a:t>
            </a:r>
          </a:p>
          <a:p>
            <a:pPr eaLnBrk="1" hangingPunct="1"/>
            <a:r>
              <a:rPr lang="en-IE" altLang="en-US" i="1" dirty="0" smtClean="0"/>
              <a:t>Sharpening spatial filters</a:t>
            </a:r>
            <a:r>
              <a:rPr lang="en-IE" altLang="en-US" dirty="0" smtClean="0"/>
              <a:t> seek to highlight fine detail</a:t>
            </a:r>
          </a:p>
          <a:p>
            <a:pPr lvl="1" eaLnBrk="1" hangingPunct="1"/>
            <a:r>
              <a:rPr lang="en-IE" altLang="en-US" dirty="0" smtClean="0">
                <a:ea typeface="ＭＳ Ｐゴシック" pitchFamily="-110" charset="-128"/>
              </a:rPr>
              <a:t>Remove blurring from images</a:t>
            </a:r>
          </a:p>
          <a:p>
            <a:pPr lvl="1" eaLnBrk="1" hangingPunct="1"/>
            <a:r>
              <a:rPr lang="en-IE" altLang="en-US" dirty="0" smtClean="0">
                <a:ea typeface="ＭＳ Ｐゴシック" pitchFamily="-110" charset="-128"/>
              </a:rPr>
              <a:t>Highlight edges</a:t>
            </a:r>
          </a:p>
          <a:p>
            <a:pPr eaLnBrk="1" hangingPunct="1"/>
            <a:r>
              <a:rPr lang="en-IE" altLang="en-US" dirty="0" smtClean="0"/>
              <a:t>Sharpening filters are based on </a:t>
            </a:r>
            <a:r>
              <a:rPr lang="en-IE" altLang="en-US" i="1" dirty="0" smtClean="0"/>
              <a:t>spatial differentiation</a:t>
            </a:r>
            <a:endParaRPr lang="tr-TR" altLang="en-US" i="1" dirty="0" smtClean="0"/>
          </a:p>
          <a:p>
            <a:pPr eaLnBrk="1" hangingPunct="1"/>
            <a:r>
              <a:rPr lang="en-IE" altLang="en-US" dirty="0"/>
              <a:t>Differentiation measures the </a:t>
            </a:r>
            <a:r>
              <a:rPr lang="en-IE" altLang="en-US" i="1" dirty="0"/>
              <a:t>rate of change</a:t>
            </a:r>
            <a:r>
              <a:rPr lang="en-IE" altLang="en-US" dirty="0"/>
              <a:t> of a function</a:t>
            </a:r>
            <a:r>
              <a:rPr lang="tr-TR" altLang="en-US" dirty="0"/>
              <a:t>.</a:t>
            </a:r>
            <a:endParaRPr lang="en-IE" altLang="en-US" dirty="0"/>
          </a:p>
          <a:p>
            <a:pPr marL="0" indent="0" eaLnBrk="1" hangingPunct="1">
              <a:buFontTx/>
              <a:buNone/>
            </a:pP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888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Spatial Differentiation</a:t>
            </a:r>
            <a:endParaRPr lang="en-US" altLang="en-US" smtClean="0"/>
          </a:p>
        </p:txBody>
      </p:sp>
      <p:pic>
        <p:nvPicPr>
          <p:cNvPr id="288772" name="Picture 4"/>
          <p:cNvPicPr>
            <a:picLocks noChangeAspect="1" noChangeArrowheads="1"/>
          </p:cNvPicPr>
          <p:nvPr/>
        </p:nvPicPr>
        <p:blipFill>
          <a:blip r:embed="rId3">
            <a:lum bright="-60000" contras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56818" b="14615"/>
          <a:stretch>
            <a:fillRect/>
          </a:stretch>
        </p:blipFill>
        <p:spPr bwMode="auto">
          <a:xfrm>
            <a:off x="636588" y="4289425"/>
            <a:ext cx="78994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36916" b="45802"/>
          <a:stretch>
            <a:fillRect/>
          </a:stretch>
        </p:blipFill>
        <p:spPr bwMode="auto">
          <a:xfrm>
            <a:off x="3225800" y="1344613"/>
            <a:ext cx="2719388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4" name="Line 6"/>
          <p:cNvSpPr>
            <a:spLocks noChangeShapeType="1"/>
          </p:cNvSpPr>
          <p:nvPr/>
        </p:nvSpPr>
        <p:spPr bwMode="auto">
          <a:xfrm>
            <a:off x="3125788" y="2700338"/>
            <a:ext cx="2971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>
              <a:solidFill>
                <a:srgbClr val="000000"/>
              </a:solidFill>
            </a:endParaRPr>
          </a:p>
        </p:txBody>
      </p:sp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25609" name="Picture 8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rgbClr val="FFFFFF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rgbClr val="FFFFFF"/>
                </a:solidFill>
              </a:endParaRPr>
            </a:p>
          </p:txBody>
        </p:sp>
      </p:grpSp>
      <p:sp>
        <p:nvSpPr>
          <p:cNvPr id="25607" name="TextBox 10"/>
          <p:cNvSpPr txBox="1">
            <a:spLocks noChangeArrowheads="1"/>
          </p:cNvSpPr>
          <p:nvPr/>
        </p:nvSpPr>
        <p:spPr bwMode="auto">
          <a:xfrm>
            <a:off x="2733675" y="250983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08" name="TextBox 11"/>
          <p:cNvSpPr txBox="1">
            <a:spLocks noChangeArrowheads="1"/>
          </p:cNvSpPr>
          <p:nvPr/>
        </p:nvSpPr>
        <p:spPr bwMode="auto">
          <a:xfrm>
            <a:off x="6159500" y="2513013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506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1</a:t>
            </a:r>
            <a:r>
              <a:rPr lang="en-IE" altLang="en-US" baseline="30000" smtClean="0"/>
              <a:t>st</a:t>
            </a:r>
            <a:r>
              <a:rPr lang="en-IE" altLang="en-US" smtClean="0"/>
              <a:t> Derivative</a:t>
            </a:r>
            <a:endParaRPr lang="en-US" alt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dirty="0" smtClean="0"/>
              <a:t>The formula for the 1</a:t>
            </a:r>
            <a:r>
              <a:rPr lang="en-IE" altLang="en-US" baseline="30000" dirty="0" smtClean="0"/>
              <a:t>st</a:t>
            </a:r>
            <a:r>
              <a:rPr lang="en-IE" altLang="en-US" dirty="0" smtClean="0"/>
              <a:t> derivative of a function is as follows:</a:t>
            </a:r>
          </a:p>
          <a:p>
            <a:pPr marL="0" indent="0" eaLnBrk="1" hangingPunct="1">
              <a:buFontTx/>
              <a:buNone/>
            </a:pPr>
            <a:endParaRPr lang="en-IE" altLang="en-US" dirty="0" smtClean="0"/>
          </a:p>
          <a:p>
            <a:pPr marL="0" indent="0" eaLnBrk="1" hangingPunct="1">
              <a:buFontTx/>
              <a:buNone/>
            </a:pPr>
            <a:endParaRPr lang="en-IE" altLang="en-US" dirty="0" smtClean="0"/>
          </a:p>
          <a:p>
            <a:pPr marL="0" indent="0" eaLnBrk="1" hangingPunct="1">
              <a:buFontTx/>
              <a:buNone/>
            </a:pPr>
            <a:r>
              <a:rPr lang="en-IE" altLang="en-US" dirty="0" smtClean="0"/>
              <a:t>It’s just the difference between subsequent values and measures the rate of change of the function</a:t>
            </a:r>
            <a:r>
              <a:rPr lang="tr-TR" altLang="en-US" dirty="0" smtClean="0"/>
              <a:t>.</a:t>
            </a:r>
            <a:endParaRPr lang="en-IE" altLang="en-US" dirty="0" smtClean="0"/>
          </a:p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20825" y="2384425"/>
          <a:ext cx="40624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4" imgW="1282680" imgH="393480" progId="Equation.3">
                  <p:embed/>
                </p:oleObj>
              </mc:Choice>
              <mc:Fallback>
                <p:oleObj name="Equation" r:id="rId4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384425"/>
                        <a:ext cx="4062413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6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1</a:t>
            </a:r>
            <a:r>
              <a:rPr lang="en-IE" altLang="en-US" baseline="30000" smtClean="0"/>
              <a:t>st</a:t>
            </a:r>
            <a:r>
              <a:rPr lang="en-IE" altLang="en-US" smtClean="0"/>
              <a:t> Derivative (cont…)</a:t>
            </a:r>
            <a:endParaRPr lang="en-US" altLang="en-US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149350" y="1323975"/>
          <a:ext cx="6489700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Chart" r:id="rId4" imgW="5981700" imgH="2552700" progId="Excel.Chart.8">
                  <p:embed/>
                </p:oleObj>
              </mc:Choice>
              <mc:Fallback>
                <p:oleObj name="Chart" r:id="rId4" imgW="5981700" imgH="2552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1149350" y="1323975"/>
                        <a:ext cx="6489700" cy="23701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076325" y="4414838"/>
          <a:ext cx="6604000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Chart" r:id="rId6" imgW="5981700" imgH="2552700" progId="Excel.Chart.8">
                  <p:embed/>
                </p:oleObj>
              </mc:Choice>
              <mc:Fallback>
                <p:oleObj name="Chart" r:id="rId6" imgW="5981700" imgH="2552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5231" r="1195" b="3250"/>
                      <a:stretch>
                        <a:fillRect/>
                      </a:stretch>
                    </p:blipFill>
                    <p:spPr bwMode="auto">
                      <a:xfrm>
                        <a:off x="1076325" y="4414838"/>
                        <a:ext cx="6604000" cy="23574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205" name="Group 293"/>
          <p:cNvGraphicFramePr>
            <a:graphicFrameLocks noGrp="1"/>
          </p:cNvGraphicFramePr>
          <p:nvPr/>
        </p:nvGraphicFramePr>
        <p:xfrm>
          <a:off x="1454150" y="3706813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</a:tblGrid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5151" name="Group 239"/>
          <p:cNvGraphicFramePr>
            <a:graphicFrameLocks noGrp="1"/>
          </p:cNvGraphicFramePr>
          <p:nvPr/>
        </p:nvGraphicFramePr>
        <p:xfrm>
          <a:off x="1458913" y="4132263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</a:tblGrid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2</a:t>
            </a:r>
            <a:r>
              <a:rPr lang="en-IE" altLang="en-US" baseline="30000" smtClean="0"/>
              <a:t>nd</a:t>
            </a:r>
            <a:r>
              <a:rPr lang="en-IE" altLang="en-US" smtClean="0"/>
              <a:t> Derivative</a:t>
            </a:r>
            <a:endParaRPr lang="en-US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dirty="0" smtClean="0"/>
              <a:t>The formula for the 2</a:t>
            </a:r>
            <a:r>
              <a:rPr lang="en-IE" altLang="en-US" baseline="30000" dirty="0" smtClean="0"/>
              <a:t>nd</a:t>
            </a:r>
            <a:r>
              <a:rPr lang="en-IE" altLang="en-US" dirty="0" smtClean="0"/>
              <a:t> derivative of a function is as follows:</a:t>
            </a:r>
          </a:p>
          <a:p>
            <a:pPr marL="0" indent="0" eaLnBrk="1" hangingPunct="1">
              <a:buFontTx/>
              <a:buNone/>
            </a:pPr>
            <a:endParaRPr lang="en-IE" altLang="en-US" dirty="0" smtClean="0"/>
          </a:p>
          <a:p>
            <a:pPr marL="0" indent="0" eaLnBrk="1" hangingPunct="1">
              <a:buFontTx/>
              <a:buNone/>
            </a:pPr>
            <a:endParaRPr lang="en-IE" altLang="en-US" dirty="0" smtClean="0"/>
          </a:p>
          <a:p>
            <a:pPr marL="0" indent="0" eaLnBrk="1" hangingPunct="1">
              <a:buFontTx/>
              <a:buNone/>
            </a:pPr>
            <a:r>
              <a:rPr lang="en-IE" altLang="en-US" dirty="0" smtClean="0"/>
              <a:t>Simply takes into account the values both before and after the current value</a:t>
            </a:r>
          </a:p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520825" y="2284413"/>
          <a:ext cx="6516688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4" imgW="2057400" imgH="419040" progId="Equation.3">
                  <p:embed/>
                </p:oleObj>
              </mc:Choice>
              <mc:Fallback>
                <p:oleObj name="Equation" r:id="rId4" imgW="2057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284413"/>
                        <a:ext cx="6516688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9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2</a:t>
            </a:r>
            <a:r>
              <a:rPr lang="en-IE" altLang="en-US" baseline="30000" smtClean="0"/>
              <a:t>nd</a:t>
            </a:r>
            <a:r>
              <a:rPr lang="en-IE" altLang="en-US" smtClean="0"/>
              <a:t> Derivative (cont…)</a:t>
            </a:r>
            <a:endParaRPr lang="en-US" altLang="en-US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141413" y="1385888"/>
          <a:ext cx="650557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2" name="Chart" r:id="rId4" imgW="5981700" imgH="2552700" progId="Excel.Chart.8">
                  <p:embed/>
                </p:oleObj>
              </mc:Choice>
              <mc:Fallback>
                <p:oleObj name="Chart" r:id="rId4" imgW="5981700" imgH="2552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6641" r="1328" b="2072"/>
                      <a:stretch>
                        <a:fillRect/>
                      </a:stretch>
                    </p:blipFill>
                    <p:spPr bwMode="auto">
                      <a:xfrm>
                        <a:off x="1141413" y="1385888"/>
                        <a:ext cx="6505575" cy="23082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Group 6"/>
          <p:cNvGraphicFramePr>
            <a:graphicFrameLocks noGrp="1"/>
          </p:cNvGraphicFramePr>
          <p:nvPr/>
        </p:nvGraphicFramePr>
        <p:xfrm>
          <a:off x="1470025" y="3643313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</a:tblGrid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46175" y="4368800"/>
          <a:ext cx="6513513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Chart" r:id="rId6" imgW="5981700" imgH="2552700" progId="Excel.Chart.8">
                  <p:embed/>
                </p:oleObj>
              </mc:Choice>
              <mc:Fallback>
                <p:oleObj name="Chart" r:id="rId6" imgW="5981700" imgH="2552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1705" r="1180" b="4489"/>
                      <a:stretch>
                        <a:fillRect/>
                      </a:stretch>
                    </p:blipFill>
                    <p:spPr bwMode="auto">
                      <a:xfrm>
                        <a:off x="1146175" y="4368800"/>
                        <a:ext cx="6513513" cy="23796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7" name="Group 117"/>
          <p:cNvGraphicFramePr>
            <a:graphicFrameLocks noGrp="1"/>
          </p:cNvGraphicFramePr>
          <p:nvPr/>
        </p:nvGraphicFramePr>
        <p:xfrm>
          <a:off x="1474788" y="4068763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</a:tblGrid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-12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-7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</a:rPr>
                        <a:t>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-11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9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Using Second Derivatives For Image Enhancement</a:t>
            </a:r>
            <a:endParaRPr lang="en-US" altLang="en-US" sz="36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dirty="0" smtClean="0"/>
              <a:t>The 2</a:t>
            </a:r>
            <a:r>
              <a:rPr lang="en-IE" altLang="en-US" baseline="30000" dirty="0" smtClean="0"/>
              <a:t>nd</a:t>
            </a:r>
            <a:r>
              <a:rPr lang="en-IE" altLang="en-US" dirty="0" smtClean="0"/>
              <a:t> derivative is more useful for image enhancement than the 1</a:t>
            </a:r>
            <a:r>
              <a:rPr lang="en-IE" altLang="en-US" baseline="30000" dirty="0" smtClean="0"/>
              <a:t>st</a:t>
            </a:r>
            <a:r>
              <a:rPr lang="en-IE" altLang="en-US" dirty="0" smtClean="0"/>
              <a:t> derivative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dirty="0" smtClean="0">
                <a:ea typeface="ＭＳ Ｐゴシック" pitchFamily="-110" charset="-128"/>
              </a:rPr>
              <a:t>Stronger response to fine detail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dirty="0" smtClean="0"/>
              <a:t>The first sharpening filter we will look at is the </a:t>
            </a:r>
            <a:r>
              <a:rPr lang="en-IE" altLang="en-US" i="1" dirty="0" smtClean="0"/>
              <a:t>Laplacian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dirty="0" smtClean="0">
                <a:ea typeface="ＭＳ Ｐゴシック" pitchFamily="-110" charset="-128"/>
              </a:rPr>
              <a:t>Isotropic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dirty="0" smtClean="0">
                <a:ea typeface="ＭＳ Ｐゴシック" pitchFamily="-110" charset="-128"/>
              </a:rPr>
              <a:t>One of the simplest sharpening filters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dirty="0" smtClean="0">
                <a:ea typeface="ＭＳ Ｐゴシック" pitchFamily="-110" charset="-128"/>
              </a:rPr>
              <a:t>We will look at a digital implementation</a:t>
            </a:r>
            <a:endParaRPr lang="en-US" altLang="en-US" dirty="0" smtClean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58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Laplacian</a:t>
            </a:r>
            <a:endParaRPr lang="en-US" altLang="en-US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4148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en-US" dirty="0" smtClean="0"/>
              <a:t>The Laplacian is defined as follows: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sz="36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en-US" dirty="0" smtClean="0"/>
              <a:t>where the partial 2</a:t>
            </a:r>
            <a:r>
              <a:rPr lang="en-IE" altLang="en-US" baseline="30000" dirty="0" smtClean="0"/>
              <a:t>nd</a:t>
            </a:r>
            <a:r>
              <a:rPr lang="en-IE" altLang="en-US" dirty="0" smtClean="0"/>
              <a:t> order derivative in the </a:t>
            </a:r>
            <a:r>
              <a:rPr lang="en-IE" altLang="en-US" i="1" dirty="0" smtClean="0">
                <a:latin typeface="Times New Roman" pitchFamily="-110" charset="0"/>
              </a:rPr>
              <a:t>x</a:t>
            </a:r>
            <a:r>
              <a:rPr lang="en-IE" altLang="en-US" dirty="0" smtClean="0"/>
              <a:t> direction is defined as follows: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IE" altLang="en-US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en-US" dirty="0" smtClean="0"/>
              <a:t>and in the </a:t>
            </a:r>
            <a:r>
              <a:rPr lang="en-IE" altLang="en-US" i="1" dirty="0" smtClean="0">
                <a:latin typeface="Times New Roman" pitchFamily="-110" charset="0"/>
              </a:rPr>
              <a:t>y</a:t>
            </a:r>
            <a:r>
              <a:rPr lang="en-IE" altLang="en-US" dirty="0" smtClean="0"/>
              <a:t> direction as follows:</a:t>
            </a:r>
            <a:endParaRPr lang="en-US" altLang="en-US" dirty="0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986088" y="1878013"/>
          <a:ext cx="31972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7" name="Equation" r:id="rId4" imgW="1143000" imgH="444240" progId="Equation.3">
                  <p:embed/>
                </p:oleObj>
              </mc:Choice>
              <mc:Fallback>
                <p:oleObj name="Equation" r:id="rId4" imgW="1143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1878013"/>
                        <a:ext cx="31972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1803"/>
              </p:ext>
            </p:extLst>
          </p:nvPr>
        </p:nvGraphicFramePr>
        <p:xfrm>
          <a:off x="1074738" y="3956419"/>
          <a:ext cx="69643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8" name="Equation" r:id="rId6" imgW="2489040" imgH="419040" progId="Equation.3">
                  <p:embed/>
                </p:oleObj>
              </mc:Choice>
              <mc:Fallback>
                <p:oleObj name="Equation" r:id="rId6" imgW="248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56419"/>
                        <a:ext cx="69643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089025" y="5570538"/>
          <a:ext cx="69643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9" name="Equation" r:id="rId8" imgW="2489040" imgH="444240" progId="Equation.3">
                  <p:embed/>
                </p:oleObj>
              </mc:Choice>
              <mc:Fallback>
                <p:oleObj name="Equation" r:id="rId8" imgW="248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570538"/>
                        <a:ext cx="69643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Spatial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pixels that make up the image have the form of an matrix.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Matrix values contain the gray value of the pixel in related index.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517900"/>
            <a:ext cx="7162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4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The Laplacian (</a:t>
            </a:r>
            <a:r>
              <a:rPr lang="en-IE" altLang="en-US" dirty="0" err="1" smtClean="0"/>
              <a:t>cont</a:t>
            </a:r>
            <a:r>
              <a:rPr lang="en-IE" altLang="en-US" dirty="0" smtClean="0"/>
              <a:t>…)</a:t>
            </a:r>
            <a:endParaRPr lang="en-US" altLang="en-US" dirty="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44148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mtClean="0"/>
              <a:t>So, the Laplacian can be given as follows:</a:t>
            </a:r>
          </a:p>
          <a:p>
            <a:pPr marL="0" indent="0" eaLnBrk="1" hangingPunct="1">
              <a:buFontTx/>
              <a:buNone/>
            </a:pPr>
            <a:endParaRPr lang="en-IE" altLang="en-US" smtClean="0"/>
          </a:p>
          <a:p>
            <a:pPr marL="0" indent="0" eaLnBrk="1" hangingPunct="1">
              <a:buFontTx/>
              <a:buNone/>
            </a:pPr>
            <a:endParaRPr lang="en-IE" altLang="en-US" smtClean="0"/>
          </a:p>
          <a:p>
            <a:pPr marL="0" indent="0" eaLnBrk="1" hangingPunct="1">
              <a:buFontTx/>
              <a:buNone/>
            </a:pPr>
            <a:endParaRPr lang="en-IE" altLang="en-US" sz="4400" smtClean="0"/>
          </a:p>
          <a:p>
            <a:pPr marL="0" indent="0" eaLnBrk="1" hangingPunct="1">
              <a:buFontTx/>
              <a:buNone/>
            </a:pPr>
            <a:r>
              <a:rPr lang="en-IE" altLang="en-US" smtClean="0"/>
              <a:t>We can easily build a filter based on this</a:t>
            </a:r>
            <a:endParaRPr lang="en-US" altLang="en-US" smtClean="0"/>
          </a:p>
        </p:txBody>
      </p:sp>
      <p:grpSp>
        <p:nvGrpSpPr>
          <p:cNvPr id="39943" name="Group 9"/>
          <p:cNvGrpSpPr>
            <a:grpSpLocks/>
          </p:cNvGrpSpPr>
          <p:nvPr/>
        </p:nvGrpSpPr>
        <p:grpSpPr bwMode="auto">
          <a:xfrm>
            <a:off x="758825" y="1892300"/>
            <a:ext cx="6523038" cy="2063750"/>
            <a:chOff x="438" y="1182"/>
            <a:chExt cx="4109" cy="1300"/>
          </a:xfrm>
        </p:grpSpPr>
        <p:graphicFrame>
          <p:nvGraphicFramePr>
            <p:cNvPr id="39938" name="Object 2"/>
            <p:cNvGraphicFramePr>
              <a:graphicFrameLocks noChangeAspect="1"/>
            </p:cNvGraphicFramePr>
            <p:nvPr/>
          </p:nvGraphicFramePr>
          <p:xfrm>
            <a:off x="438" y="1182"/>
            <a:ext cx="377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1" name="Equation" r:id="rId4" imgW="1892160" imgH="228600" progId="Equation.3">
                    <p:embed/>
                  </p:oleObj>
                </mc:Choice>
                <mc:Fallback>
                  <p:oleObj name="Equation" r:id="rId4" imgW="1892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182"/>
                          <a:ext cx="377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3"/>
            <p:cNvGraphicFramePr>
              <a:graphicFrameLocks noChangeAspect="1"/>
            </p:cNvGraphicFramePr>
            <p:nvPr/>
          </p:nvGraphicFramePr>
          <p:xfrm>
            <a:off x="1406" y="1654"/>
            <a:ext cx="3141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2" name="Equation" r:id="rId6" imgW="1574640" imgH="203040" progId="Equation.3">
                    <p:embed/>
                  </p:oleObj>
                </mc:Choice>
                <mc:Fallback>
                  <p:oleObj name="Equation" r:id="rId6" imgW="1574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1654"/>
                          <a:ext cx="3141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4"/>
            <p:cNvGraphicFramePr>
              <a:graphicFrameLocks noChangeAspect="1"/>
            </p:cNvGraphicFramePr>
            <p:nvPr/>
          </p:nvGraphicFramePr>
          <p:xfrm>
            <a:off x="1406" y="2076"/>
            <a:ext cx="134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3" name="Equation" r:id="rId8" imgW="672840" imgH="203040" progId="Equation.3">
                    <p:embed/>
                  </p:oleObj>
                </mc:Choice>
                <mc:Fallback>
                  <p:oleObj name="Equation" r:id="rId8" imgW="6728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076"/>
                          <a:ext cx="134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4" name="Group 10"/>
          <p:cNvGrpSpPr>
            <a:grpSpLocks/>
          </p:cNvGrpSpPr>
          <p:nvPr/>
        </p:nvGrpSpPr>
        <p:grpSpPr bwMode="auto">
          <a:xfrm>
            <a:off x="3298825" y="4565650"/>
            <a:ext cx="2139950" cy="2128838"/>
            <a:chOff x="3689" y="895"/>
            <a:chExt cx="988" cy="983"/>
          </a:xfrm>
        </p:grpSpPr>
        <p:sp>
          <p:nvSpPr>
            <p:cNvPr id="39945" name="Rectangle 11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46" name="Rectangle 12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47" name="Rectangle 13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49" name="Rectangle 15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-4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50" name="Rectangle 16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Rectangle 17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52" name="Rectangle 18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53" name="Rectangle 19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The Laplacian (</a:t>
            </a:r>
            <a:r>
              <a:rPr lang="en-IE" altLang="en-US" dirty="0" err="1"/>
              <a:t>cont</a:t>
            </a:r>
            <a:r>
              <a:rPr lang="en-IE" altLang="en-US" dirty="0"/>
              <a:t>…)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382" y="1333500"/>
            <a:ext cx="8808487" cy="2385646"/>
          </a:xfrm>
        </p:spPr>
        <p:txBody>
          <a:bodyPr/>
          <a:lstStyle/>
          <a:p>
            <a:pPr eaLnBrk="1" hangingPunct="1"/>
            <a:r>
              <a:rPr lang="en-IE" altLang="en-US" sz="2800" dirty="0" smtClean="0"/>
              <a:t>The result of a Laplacian filtering is not an enhanced image</a:t>
            </a:r>
          </a:p>
          <a:p>
            <a:pPr eaLnBrk="1" hangingPunct="1"/>
            <a:r>
              <a:rPr lang="en-IE" altLang="en-US" sz="2800" dirty="0"/>
              <a:t>Applying the Laplacian to an image we get a new image that highlights edges and </a:t>
            </a:r>
            <a:r>
              <a:rPr lang="en-IE" altLang="en-US" sz="2800" dirty="0" smtClean="0"/>
              <a:t>other discontinuities</a:t>
            </a:r>
            <a:endParaRPr lang="en-US" altLang="en-US" sz="2800" dirty="0"/>
          </a:p>
          <a:p>
            <a:pPr eaLnBrk="1" hangingPunct="1"/>
            <a:r>
              <a:rPr lang="en-IE" altLang="en-US" sz="2800" dirty="0" smtClean="0"/>
              <a:t>Subtract the Laplacian result from the original image to generate our final sharpened enhanced image.</a:t>
            </a:r>
            <a:endParaRPr lang="en-US" altLang="en-US" sz="2800" dirty="0" smtClean="0"/>
          </a:p>
        </p:txBody>
      </p:sp>
      <p:grpSp>
        <p:nvGrpSpPr>
          <p:cNvPr id="44038" name="Group 11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44039" name="Picture 12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0" name="Rectangle 13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rgbClr val="FFFFFF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04345"/>
              </p:ext>
            </p:extLst>
          </p:nvPr>
        </p:nvGraphicFramePr>
        <p:xfrm>
          <a:off x="809626" y="4631554"/>
          <a:ext cx="4008560" cy="6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8" name="Equation" r:id="rId5" imgW="1460160" imgH="228600" progId="Equation.3">
                  <p:embed/>
                </p:oleObj>
              </mc:Choice>
              <mc:Fallback>
                <p:oleObj name="Equation" r:id="rId5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6" y="4631554"/>
                        <a:ext cx="4008560" cy="6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11" y="4162554"/>
            <a:ext cx="3723543" cy="260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Laplacian Image Enhancement</a:t>
            </a:r>
            <a:endParaRPr lang="en-US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98988"/>
            <a:ext cx="8229600" cy="22590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mtClean="0"/>
              <a:t>In the final sharpened image edges and fine detail are much more obvious</a:t>
            </a:r>
            <a:endParaRPr lang="en-US" altLang="en-US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r="40298" b="50000"/>
          <a:stretch>
            <a:fillRect/>
          </a:stretch>
        </p:blipFill>
        <p:spPr bwMode="auto">
          <a:xfrm>
            <a:off x="501650" y="1322388"/>
            <a:ext cx="22987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46093" name="Picture 6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4" name="Rectangle 7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rgbClr val="FFFFFF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rgbClr val="FFFFFF"/>
                </a:solidFill>
              </a:endParaRPr>
            </a:p>
          </p:txBody>
        </p:sp>
      </p:grpSp>
      <p:pic>
        <p:nvPicPr>
          <p:cNvPr id="460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49666"/>
          <a:stretch>
            <a:fillRect/>
          </a:stretch>
        </p:blipFill>
        <p:spPr bwMode="auto">
          <a:xfrm>
            <a:off x="6337300" y="1314450"/>
            <a:ext cx="2297113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2868613" y="2092325"/>
            <a:ext cx="412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5400">
                <a:solidFill>
                  <a:srgbClr val="000000"/>
                </a:solidFill>
              </a:rPr>
              <a:t>-</a:t>
            </a:r>
            <a:endParaRPr lang="en-US" altLang="en-US" sz="5400">
              <a:solidFill>
                <a:srgbClr val="000000"/>
              </a:solidFill>
            </a:endParaRPr>
          </a:p>
        </p:txBody>
      </p:sp>
      <p:sp>
        <p:nvSpPr>
          <p:cNvPr id="46088" name="Text Box 11"/>
          <p:cNvSpPr txBox="1">
            <a:spLocks noChangeArrowheads="1"/>
          </p:cNvSpPr>
          <p:nvPr/>
        </p:nvSpPr>
        <p:spPr bwMode="auto">
          <a:xfrm>
            <a:off x="5684838" y="2173288"/>
            <a:ext cx="58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5400">
                <a:solidFill>
                  <a:srgbClr val="000000"/>
                </a:solidFill>
              </a:rPr>
              <a:t>=</a:t>
            </a:r>
            <a:endParaRPr lang="en-US" altLang="en-US" sz="5400">
              <a:solidFill>
                <a:srgbClr val="000000"/>
              </a:solidFill>
            </a:endParaRPr>
          </a:p>
        </p:txBody>
      </p:sp>
      <p:sp>
        <p:nvSpPr>
          <p:cNvPr id="46089" name="Text Box 18"/>
          <p:cNvSpPr txBox="1">
            <a:spLocks noChangeArrowheads="1"/>
          </p:cNvSpPr>
          <p:nvPr/>
        </p:nvSpPr>
        <p:spPr bwMode="auto">
          <a:xfrm>
            <a:off x="1182688" y="3860800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800">
                <a:solidFill>
                  <a:srgbClr val="000000"/>
                </a:solidFill>
              </a:rPr>
              <a:t>Original</a:t>
            </a:r>
            <a:br>
              <a:rPr lang="en-IE" altLang="en-US" sz="1800">
                <a:solidFill>
                  <a:srgbClr val="000000"/>
                </a:solidFill>
              </a:rPr>
            </a:br>
            <a:r>
              <a:rPr lang="en-IE" altLang="en-US" sz="1800">
                <a:solidFill>
                  <a:srgbClr val="000000"/>
                </a:solidFill>
              </a:rPr>
              <a:t>Image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3706813" y="3860800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800">
                <a:solidFill>
                  <a:srgbClr val="000000"/>
                </a:solidFill>
              </a:rPr>
              <a:t>Laplacian</a:t>
            </a:r>
            <a:br>
              <a:rPr lang="en-IE" altLang="en-US" sz="1800">
                <a:solidFill>
                  <a:srgbClr val="000000"/>
                </a:solidFill>
              </a:rPr>
            </a:br>
            <a:r>
              <a:rPr lang="en-IE" altLang="en-US" sz="1800">
                <a:solidFill>
                  <a:srgbClr val="000000"/>
                </a:solidFill>
              </a:rPr>
              <a:t>Filtered Image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6840538" y="3860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800">
                <a:solidFill>
                  <a:srgbClr val="000000"/>
                </a:solidFill>
              </a:rPr>
              <a:t>Sharpened</a:t>
            </a:r>
            <a:br>
              <a:rPr lang="en-IE" altLang="en-US" sz="1800">
                <a:solidFill>
                  <a:srgbClr val="000000"/>
                </a:solidFill>
              </a:rPr>
            </a:br>
            <a:r>
              <a:rPr lang="en-IE" altLang="en-US" sz="1800">
                <a:solidFill>
                  <a:srgbClr val="000000"/>
                </a:solidFill>
              </a:rPr>
              <a:t>Image</a:t>
            </a: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609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1" b="50000"/>
          <a:stretch>
            <a:fillRect/>
          </a:stretch>
        </p:blipFill>
        <p:spPr bwMode="auto">
          <a:xfrm>
            <a:off x="3349625" y="1322388"/>
            <a:ext cx="226695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3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Simplified Image Enhancement</a:t>
            </a:r>
            <a:endParaRPr lang="en-US" altLang="en-US" smtClean="0"/>
          </a:p>
        </p:txBody>
      </p:sp>
      <p:sp>
        <p:nvSpPr>
          <p:cNvPr id="501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smtClean="0"/>
              <a:t>The entire enhancement can be combined into a single filtering operation</a:t>
            </a:r>
            <a:endParaRPr lang="en-US" altLang="en-US" smtClean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051050" y="3100388"/>
          <a:ext cx="67976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2" name="Equation" r:id="rId4" imgW="2145960" imgH="203040" progId="Equation.3">
                  <p:embed/>
                </p:oleObj>
              </mc:Choice>
              <mc:Fallback>
                <p:oleObj name="Equation" r:id="rId4" imgW="2145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00388"/>
                        <a:ext cx="67976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122738" y="3756025"/>
          <a:ext cx="48656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3" name="Equation" r:id="rId6" imgW="1536480" imgH="203040" progId="Equation.3">
                  <p:embed/>
                </p:oleObj>
              </mc:Choice>
              <mc:Fallback>
                <p:oleObj name="Equation" r:id="rId6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3756025"/>
                        <a:ext cx="48656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002088" y="4411663"/>
          <a:ext cx="2251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4" name="Equation" r:id="rId8" imgW="711000" imgH="203040" progId="Equation.3">
                  <p:embed/>
                </p:oleObj>
              </mc:Choice>
              <mc:Fallback>
                <p:oleObj name="Equation" r:id="rId8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411663"/>
                        <a:ext cx="22510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808038" y="2349500"/>
          <a:ext cx="462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5" name="Equation" r:id="rId10" imgW="1460160" imgH="228600" progId="Equation.3">
                  <p:embed/>
                </p:oleObj>
              </mc:Choice>
              <mc:Fallback>
                <p:oleObj name="Equation" r:id="rId10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349500"/>
                        <a:ext cx="46243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112963" y="5129213"/>
          <a:ext cx="687546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6" name="Equation" r:id="rId12" imgW="2171520" imgH="203040" progId="Equation.3">
                  <p:embed/>
                </p:oleObj>
              </mc:Choice>
              <mc:Fallback>
                <p:oleObj name="Equation" r:id="rId12" imgW="2171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5129213"/>
                        <a:ext cx="687546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4141788" y="5800725"/>
          <a:ext cx="4826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" name="Equation" r:id="rId14" imgW="1523880" imgH="203040" progId="Equation.3">
                  <p:embed/>
                </p:oleObj>
              </mc:Choice>
              <mc:Fallback>
                <p:oleObj name="Equation" r:id="rId14" imgW="1523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5800725"/>
                        <a:ext cx="48260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0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Simplified Image Enhancement (cont…)</a:t>
            </a:r>
            <a:endParaRPr lang="en-US" altLang="en-US" sz="36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331" y="2751993"/>
            <a:ext cx="8229600" cy="1204546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dirty="0" smtClean="0"/>
              <a:t>This gives us a new filter which does the whole job for us in one step</a:t>
            </a:r>
            <a:endParaRPr lang="en-US" altLang="en-US" dirty="0" smtClean="0"/>
          </a:p>
        </p:txBody>
      </p:sp>
      <p:pic>
        <p:nvPicPr>
          <p:cNvPr id="5222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4" t="42604" r="44447" b="13454"/>
          <a:stretch>
            <a:fillRect/>
          </a:stretch>
        </p:blipFill>
        <p:spPr bwMode="auto">
          <a:xfrm>
            <a:off x="6138496" y="4125118"/>
            <a:ext cx="2416175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AutoShape 16"/>
          <p:cNvSpPr>
            <a:spLocks noChangeArrowheads="1"/>
          </p:cNvSpPr>
          <p:nvPr/>
        </p:nvSpPr>
        <p:spPr bwMode="auto">
          <a:xfrm>
            <a:off x="3269884" y="4790281"/>
            <a:ext cx="2938462" cy="896937"/>
          </a:xfrm>
          <a:prstGeom prst="rightArrow">
            <a:avLst>
              <a:gd name="adj1" fmla="val 50093"/>
              <a:gd name="adj2" fmla="val 463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endParaRPr lang="en-GB" altLang="en-US" sz="1800">
              <a:solidFill>
                <a:srgbClr val="000000"/>
              </a:solidFill>
            </a:endParaRPr>
          </a:p>
        </p:txBody>
      </p:sp>
      <p:grpSp>
        <p:nvGrpSpPr>
          <p:cNvPr id="52230" name="Group 4"/>
          <p:cNvGrpSpPr>
            <a:grpSpLocks/>
          </p:cNvGrpSpPr>
          <p:nvPr/>
        </p:nvGrpSpPr>
        <p:grpSpPr bwMode="auto">
          <a:xfrm>
            <a:off x="3768359" y="4302918"/>
            <a:ext cx="1893887" cy="1884363"/>
            <a:chOff x="3689" y="895"/>
            <a:chExt cx="988" cy="983"/>
          </a:xfrm>
        </p:grpSpPr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36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37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38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39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dirty="0">
                  <a:solidFill>
                    <a:srgbClr val="000000"/>
                  </a:solidFill>
                </a:rPr>
                <a:t>5</a:t>
              </a: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2240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41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42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2243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522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877521" y="4148931"/>
            <a:ext cx="23828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32" name="Group 31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52233" name="Picture 32" descr="boo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4" name="Rectangle 33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rgbClr val="FFFFFF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340049"/>
              </p:ext>
            </p:extLst>
          </p:nvPr>
        </p:nvGraphicFramePr>
        <p:xfrm>
          <a:off x="1224940" y="1308100"/>
          <a:ext cx="687546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2" name="Equation" r:id="rId6" imgW="2171700" imgH="203200" progId="Equation.3">
                  <p:embed/>
                </p:oleObj>
              </mc:Choice>
              <mc:Fallback>
                <p:oleObj name="Equation" r:id="rId6" imgW="2171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940" y="1308100"/>
                        <a:ext cx="687546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00631"/>
              </p:ext>
            </p:extLst>
          </p:nvPr>
        </p:nvGraphicFramePr>
        <p:xfrm>
          <a:off x="3253765" y="1979612"/>
          <a:ext cx="4826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3" name="Equation" r:id="rId8" imgW="1524000" imgH="203200" progId="Equation.3">
                  <p:embed/>
                </p:oleObj>
              </mc:Choice>
              <mc:Fallback>
                <p:oleObj name="Equation" r:id="rId8" imgW="1524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765" y="1979612"/>
                        <a:ext cx="48260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Variants On The Simple Laplacian</a:t>
            </a:r>
            <a:endParaRPr lang="en-US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 dirty="0" smtClean="0"/>
              <a:t>There are lots of slightly different versions of the Laplacian that can be used:</a:t>
            </a:r>
            <a:endParaRPr lang="en-US" altLang="en-US" dirty="0" smtClean="0"/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284288" y="2522538"/>
            <a:ext cx="1630362" cy="1622425"/>
            <a:chOff x="3689" y="895"/>
            <a:chExt cx="988" cy="983"/>
          </a:xfrm>
        </p:grpSpPr>
        <p:sp>
          <p:nvSpPr>
            <p:cNvPr id="56353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4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5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6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7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-4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8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9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60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61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6325" name="Group 14"/>
          <p:cNvGrpSpPr>
            <a:grpSpLocks/>
          </p:cNvGrpSpPr>
          <p:nvPr/>
        </p:nvGrpSpPr>
        <p:grpSpPr bwMode="auto">
          <a:xfrm>
            <a:off x="4859338" y="2522538"/>
            <a:ext cx="1630362" cy="1622425"/>
            <a:chOff x="3689" y="895"/>
            <a:chExt cx="988" cy="983"/>
          </a:xfrm>
        </p:grpSpPr>
        <p:sp>
          <p:nvSpPr>
            <p:cNvPr id="56344" name="Rectangle 1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5" name="Rectangle 1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6" name="Rectangle 1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7" name="Rectangle 1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8" name="Rectangle 1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-8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9" name="Rectangle 2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0" name="Rectangle 2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1" name="Rectangle 2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52" name="Rectangle 2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56326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2" t="42946" b="13765"/>
          <a:stretch>
            <a:fillRect/>
          </a:stretch>
        </p:blipFill>
        <p:spPr bwMode="auto">
          <a:xfrm>
            <a:off x="6016625" y="4540250"/>
            <a:ext cx="236696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AutoShape 36"/>
          <p:cNvSpPr>
            <a:spLocks noChangeArrowheads="1"/>
          </p:cNvSpPr>
          <p:nvPr/>
        </p:nvSpPr>
        <p:spPr bwMode="auto">
          <a:xfrm>
            <a:off x="3084513" y="5203825"/>
            <a:ext cx="2938462" cy="896938"/>
          </a:xfrm>
          <a:prstGeom prst="rightArrow">
            <a:avLst>
              <a:gd name="adj1" fmla="val 50093"/>
              <a:gd name="adj2" fmla="val 463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endParaRPr lang="en-GB" altLang="en-US" sz="1800">
              <a:solidFill>
                <a:srgbClr val="000000"/>
              </a:solidFill>
            </a:endParaRPr>
          </a:p>
        </p:txBody>
      </p:sp>
      <p:grpSp>
        <p:nvGrpSpPr>
          <p:cNvPr id="56328" name="Group 37"/>
          <p:cNvGrpSpPr>
            <a:grpSpLocks/>
          </p:cNvGrpSpPr>
          <p:nvPr/>
        </p:nvGrpSpPr>
        <p:grpSpPr bwMode="auto">
          <a:xfrm>
            <a:off x="3582988" y="4716463"/>
            <a:ext cx="1893887" cy="1884362"/>
            <a:chOff x="3689" y="895"/>
            <a:chExt cx="988" cy="983"/>
          </a:xfrm>
        </p:grpSpPr>
        <p:sp>
          <p:nvSpPr>
            <p:cNvPr id="56335" name="Rectangle 38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36" name="Rectangle 39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37" name="Rectangle 40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38" name="Rectangle 41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39" name="Rectangle 42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9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0" name="Rectangle 43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1" name="Rectangle 44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2" name="Rectangle 45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43" name="Rectangle 46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>
                  <a:solidFill>
                    <a:srgbClr val="000000"/>
                  </a:solidFill>
                </a:rPr>
                <a:t>-1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56329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692150" y="4562475"/>
            <a:ext cx="23828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Text Box 48"/>
          <p:cNvSpPr txBox="1">
            <a:spLocks noChangeArrowheads="1"/>
          </p:cNvSpPr>
          <p:nvPr/>
        </p:nvSpPr>
        <p:spPr bwMode="auto">
          <a:xfrm>
            <a:off x="2884488" y="2860675"/>
            <a:ext cx="1711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2800">
                <a:solidFill>
                  <a:srgbClr val="000000"/>
                </a:solidFill>
              </a:rPr>
              <a:t>Simple</a:t>
            </a:r>
            <a:br>
              <a:rPr lang="en-IE" altLang="en-US" sz="2800">
                <a:solidFill>
                  <a:srgbClr val="000000"/>
                </a:solidFill>
              </a:rPr>
            </a:br>
            <a:r>
              <a:rPr lang="en-IE" altLang="en-US" sz="2800">
                <a:solidFill>
                  <a:srgbClr val="000000"/>
                </a:solidFill>
              </a:rPr>
              <a:t>Laplacian</a:t>
            </a: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56331" name="Text Box 49"/>
          <p:cNvSpPr txBox="1">
            <a:spLocks noChangeArrowheads="1"/>
          </p:cNvSpPr>
          <p:nvPr/>
        </p:nvSpPr>
        <p:spPr bwMode="auto">
          <a:xfrm>
            <a:off x="6478588" y="2860675"/>
            <a:ext cx="1711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2800">
                <a:solidFill>
                  <a:srgbClr val="000000"/>
                </a:solidFill>
              </a:rPr>
              <a:t>Variant of</a:t>
            </a:r>
            <a:br>
              <a:rPr lang="en-IE" altLang="en-US" sz="2800">
                <a:solidFill>
                  <a:srgbClr val="000000"/>
                </a:solidFill>
              </a:rPr>
            </a:br>
            <a:r>
              <a:rPr lang="en-IE" altLang="en-US" sz="2800">
                <a:solidFill>
                  <a:srgbClr val="000000"/>
                </a:solidFill>
              </a:rPr>
              <a:t>Laplacian</a:t>
            </a:r>
            <a:endParaRPr lang="en-US" altLang="en-US" sz="2800">
              <a:solidFill>
                <a:srgbClr val="000000"/>
              </a:solidFill>
            </a:endParaRPr>
          </a:p>
        </p:txBody>
      </p:sp>
      <p:grpSp>
        <p:nvGrpSpPr>
          <p:cNvPr id="56332" name="Group 50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56333" name="Picture 51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4" name="Rectangle 52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rgbClr val="FFFFFF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6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-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9395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im</a:t>
            </a:r>
            <a:r>
              <a:rPr lang="en-US" sz="2000" dirty="0" smtClean="0"/>
              <a:t>=</a:t>
            </a:r>
            <a:r>
              <a:rPr lang="en-US" sz="2000" dirty="0" err="1" smtClean="0"/>
              <a:t>imread</a:t>
            </a:r>
            <a:r>
              <a:rPr lang="en-US" sz="2000" dirty="0"/>
              <a:t>('moon.png</a:t>
            </a:r>
            <a:r>
              <a:rPr lang="en-US" sz="2000" dirty="0" smtClean="0"/>
              <a:t>');</a:t>
            </a:r>
            <a:endParaRPr lang="tr-TR" sz="2000" dirty="0" smtClean="0"/>
          </a:p>
          <a:p>
            <a:pPr marL="0" indent="0">
              <a:buNone/>
            </a:pPr>
            <a:r>
              <a:rPr lang="nn-NO" sz="2000" dirty="0" smtClean="0"/>
              <a:t>filt</a:t>
            </a:r>
            <a:r>
              <a:rPr lang="nn-NO" sz="2000" dirty="0"/>
              <a:t>=[0, </a:t>
            </a:r>
            <a:r>
              <a:rPr lang="nn-NO" sz="2000" dirty="0" smtClean="0"/>
              <a:t>-1</a:t>
            </a:r>
            <a:r>
              <a:rPr lang="nn-NO" sz="2000" dirty="0"/>
              <a:t>, 0; </a:t>
            </a:r>
            <a:r>
              <a:rPr lang="nn-NO" sz="2000" dirty="0" smtClean="0"/>
              <a:t>-1</a:t>
            </a:r>
            <a:r>
              <a:rPr lang="nn-NO" sz="2000" dirty="0"/>
              <a:t>, </a:t>
            </a:r>
            <a:r>
              <a:rPr lang="nn-NO" sz="2000" dirty="0" smtClean="0"/>
              <a:t>5, </a:t>
            </a:r>
            <a:r>
              <a:rPr lang="nn-NO" sz="2000" dirty="0"/>
              <a:t>-1; 0,-1,0</a:t>
            </a:r>
            <a:r>
              <a:rPr lang="nn-NO" sz="2000" dirty="0" smtClean="0"/>
              <a:t>]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result=</a:t>
            </a:r>
            <a:r>
              <a:rPr lang="en-US" sz="2000" dirty="0" err="1" smtClean="0"/>
              <a:t>imfilter</a:t>
            </a:r>
            <a:r>
              <a:rPr lang="en-US" sz="2000" dirty="0" smtClean="0"/>
              <a:t>(</a:t>
            </a:r>
            <a:r>
              <a:rPr lang="en-US" sz="2000" dirty="0" err="1" smtClean="0"/>
              <a:t>im,filt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figure;</a:t>
            </a:r>
          </a:p>
          <a:p>
            <a:pPr marL="0" indent="0">
              <a:buNone/>
            </a:pPr>
            <a:r>
              <a:rPr lang="en-US" sz="2000" dirty="0" smtClean="0"/>
              <a:t>subplot(1,2,1); </a:t>
            </a:r>
            <a:r>
              <a:rPr lang="en-US" sz="2000" dirty="0" err="1" smtClean="0"/>
              <a:t>imshow</a:t>
            </a:r>
            <a:r>
              <a:rPr lang="en-US" sz="2000" dirty="0" smtClean="0"/>
              <a:t>(uint8(</a:t>
            </a:r>
            <a:r>
              <a:rPr lang="en-US" sz="2000" dirty="0" err="1" smtClean="0"/>
              <a:t>im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r>
              <a:rPr lang="en-US" sz="2000" dirty="0" smtClean="0"/>
              <a:t>subplot(1,2,2); </a:t>
            </a:r>
            <a:r>
              <a:rPr lang="en-US" sz="2000" dirty="0" err="1" smtClean="0"/>
              <a:t>imshow</a:t>
            </a:r>
            <a:r>
              <a:rPr lang="en-US" sz="2000" dirty="0" smtClean="0"/>
              <a:t>(uint8(</a:t>
            </a:r>
            <a:r>
              <a:rPr lang="en-US" sz="2000" dirty="0"/>
              <a:t>result</a:t>
            </a:r>
            <a:r>
              <a:rPr lang="en-US" sz="2000" dirty="0" smtClean="0"/>
              <a:t>));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28" y="4028342"/>
            <a:ext cx="5317280" cy="26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606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-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/>
              <a:t>= </a:t>
            </a:r>
            <a:r>
              <a:rPr lang="en-US" dirty="0" err="1"/>
              <a:t>fspecial</a:t>
            </a:r>
            <a:r>
              <a:rPr lang="en-US" dirty="0"/>
              <a:t>(‘type’, parameters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3" y="1933015"/>
            <a:ext cx="7145975" cy="475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354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-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/>
              <a:t>= </a:t>
            </a:r>
            <a:r>
              <a:rPr lang="en-US" dirty="0" err="1"/>
              <a:t>fspecial</a:t>
            </a:r>
            <a:r>
              <a:rPr lang="en-US" dirty="0"/>
              <a:t>(‘type’, parameters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97" y="1977443"/>
            <a:ext cx="8085518" cy="407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055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-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3171825" cy="52292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 err="1"/>
              <a:t>im</a:t>
            </a:r>
            <a:r>
              <a:rPr lang="en-US" sz="1600" dirty="0"/>
              <a:t>=</a:t>
            </a:r>
            <a:r>
              <a:rPr lang="en-US" sz="1600" dirty="0" err="1"/>
              <a:t>imread</a:t>
            </a:r>
            <a:r>
              <a:rPr lang="en-US" sz="1600" dirty="0"/>
              <a:t>('edge.png');</a:t>
            </a:r>
          </a:p>
          <a:p>
            <a:pPr marL="0" indent="0">
              <a:buNone/>
            </a:pPr>
            <a:r>
              <a:rPr lang="en-US" sz="1600" dirty="0"/>
              <a:t>l=</a:t>
            </a:r>
            <a:r>
              <a:rPr lang="en-US" sz="1600" dirty="0" err="1"/>
              <a:t>fspecial</a:t>
            </a:r>
            <a:r>
              <a:rPr lang="en-US" sz="1600" dirty="0"/>
              <a:t>('</a:t>
            </a:r>
            <a:r>
              <a:rPr lang="en-US" sz="1600" dirty="0" err="1"/>
              <a:t>laplacian</a:t>
            </a:r>
            <a:r>
              <a:rPr lang="en-US" sz="1600" dirty="0"/>
              <a:t>', 0);</a:t>
            </a:r>
          </a:p>
          <a:p>
            <a:pPr marL="0" indent="0">
              <a:buNone/>
            </a:pPr>
            <a:r>
              <a:rPr lang="en-US" sz="1600" dirty="0"/>
              <a:t>lap=</a:t>
            </a:r>
            <a:r>
              <a:rPr lang="en-US" sz="1600" dirty="0" err="1"/>
              <a:t>imfilter</a:t>
            </a:r>
            <a:r>
              <a:rPr lang="en-US" sz="1600" dirty="0"/>
              <a:t>(</a:t>
            </a:r>
            <a:r>
              <a:rPr lang="en-US" sz="1600" dirty="0" err="1"/>
              <a:t>im</a:t>
            </a:r>
            <a:r>
              <a:rPr lang="en-US" sz="1600" dirty="0"/>
              <a:t>, l);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s1=</a:t>
            </a:r>
            <a:r>
              <a:rPr lang="en-US" sz="1600" dirty="0" err="1"/>
              <a:t>fspecial</a:t>
            </a:r>
            <a:r>
              <a:rPr lang="en-US" sz="1600" dirty="0"/>
              <a:t>('</a:t>
            </a:r>
            <a:r>
              <a:rPr lang="en-US" sz="1600" dirty="0" err="1"/>
              <a:t>sobel</a:t>
            </a:r>
            <a:r>
              <a:rPr lang="en-US" sz="1600" dirty="0"/>
              <a:t>');</a:t>
            </a:r>
          </a:p>
          <a:p>
            <a:pPr marL="0" indent="0">
              <a:buNone/>
            </a:pPr>
            <a:r>
              <a:rPr lang="en-US" sz="1600" dirty="0"/>
              <a:t>s2=s1';</a:t>
            </a:r>
          </a:p>
          <a:p>
            <a:pPr marL="0" indent="0">
              <a:buNone/>
            </a:pPr>
            <a:r>
              <a:rPr lang="en-US" sz="1600" dirty="0"/>
              <a:t>s3=s1+s2;</a:t>
            </a:r>
          </a:p>
          <a:p>
            <a:pPr marL="0" indent="0">
              <a:buNone/>
            </a:pPr>
            <a:r>
              <a:rPr lang="en-US" sz="1600" dirty="0"/>
              <a:t>sob1=</a:t>
            </a:r>
            <a:r>
              <a:rPr lang="en-US" sz="1600" dirty="0" err="1"/>
              <a:t>imfilter</a:t>
            </a:r>
            <a:r>
              <a:rPr lang="en-US" sz="1600" dirty="0"/>
              <a:t>(</a:t>
            </a:r>
            <a:r>
              <a:rPr lang="en-US" sz="1600" dirty="0" err="1"/>
              <a:t>im</a:t>
            </a:r>
            <a:r>
              <a:rPr lang="en-US" sz="1600" dirty="0"/>
              <a:t>, s1);</a:t>
            </a:r>
          </a:p>
          <a:p>
            <a:pPr marL="0" indent="0">
              <a:buNone/>
            </a:pPr>
            <a:r>
              <a:rPr lang="en-US" sz="1600" dirty="0"/>
              <a:t>sob2=</a:t>
            </a:r>
            <a:r>
              <a:rPr lang="en-US" sz="1600" dirty="0" err="1"/>
              <a:t>imfilter</a:t>
            </a:r>
            <a:r>
              <a:rPr lang="en-US" sz="1600" dirty="0"/>
              <a:t>(</a:t>
            </a:r>
            <a:r>
              <a:rPr lang="en-US" sz="1600" dirty="0" err="1"/>
              <a:t>im</a:t>
            </a:r>
            <a:r>
              <a:rPr lang="en-US" sz="1600" dirty="0"/>
              <a:t>, s2);</a:t>
            </a:r>
          </a:p>
          <a:p>
            <a:pPr marL="0" indent="0">
              <a:buNone/>
            </a:pPr>
            <a:r>
              <a:rPr lang="en-US" sz="1600" dirty="0"/>
              <a:t>sob3=</a:t>
            </a:r>
            <a:r>
              <a:rPr lang="en-US" sz="1600" dirty="0" err="1"/>
              <a:t>imfilter</a:t>
            </a:r>
            <a:r>
              <a:rPr lang="en-US" sz="1600" dirty="0"/>
              <a:t>(</a:t>
            </a:r>
            <a:r>
              <a:rPr lang="en-US" sz="1600" dirty="0" err="1"/>
              <a:t>im</a:t>
            </a:r>
            <a:r>
              <a:rPr lang="en-US" sz="1600" dirty="0"/>
              <a:t>, s3);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p1=</a:t>
            </a:r>
            <a:r>
              <a:rPr lang="en-US" sz="1600" dirty="0" err="1"/>
              <a:t>fspecial</a:t>
            </a:r>
            <a:r>
              <a:rPr lang="en-US" sz="1600" dirty="0"/>
              <a:t>('</a:t>
            </a:r>
            <a:r>
              <a:rPr lang="en-US" sz="1600" dirty="0" err="1"/>
              <a:t>prewitt</a:t>
            </a:r>
            <a:r>
              <a:rPr lang="en-US" sz="1600" dirty="0"/>
              <a:t>');</a:t>
            </a:r>
          </a:p>
          <a:p>
            <a:pPr marL="0" indent="0">
              <a:buNone/>
            </a:pPr>
            <a:r>
              <a:rPr lang="en-US" sz="1600" dirty="0"/>
              <a:t>p2=p1';</a:t>
            </a:r>
          </a:p>
          <a:p>
            <a:pPr marL="0" indent="0">
              <a:buNone/>
            </a:pPr>
            <a:r>
              <a:rPr lang="en-US" sz="1600" dirty="0"/>
              <a:t>p3=p1+p2;</a:t>
            </a:r>
          </a:p>
          <a:p>
            <a:pPr marL="0" indent="0">
              <a:buNone/>
            </a:pPr>
            <a:r>
              <a:rPr lang="en-US" sz="1600" dirty="0"/>
              <a:t>pre1=</a:t>
            </a:r>
            <a:r>
              <a:rPr lang="en-US" sz="1600" dirty="0" err="1"/>
              <a:t>imfilter</a:t>
            </a:r>
            <a:r>
              <a:rPr lang="en-US" sz="1600" dirty="0"/>
              <a:t>(</a:t>
            </a:r>
            <a:r>
              <a:rPr lang="en-US" sz="1600" dirty="0" err="1"/>
              <a:t>im</a:t>
            </a:r>
            <a:r>
              <a:rPr lang="en-US" sz="1600" dirty="0"/>
              <a:t>, p1);</a:t>
            </a:r>
          </a:p>
          <a:p>
            <a:pPr marL="0" indent="0">
              <a:buNone/>
            </a:pPr>
            <a:r>
              <a:rPr lang="en-US" sz="1600" dirty="0"/>
              <a:t>pre2=</a:t>
            </a:r>
            <a:r>
              <a:rPr lang="en-US" sz="1600" dirty="0" err="1"/>
              <a:t>imfilter</a:t>
            </a:r>
            <a:r>
              <a:rPr lang="en-US" sz="1600" dirty="0"/>
              <a:t>(</a:t>
            </a:r>
            <a:r>
              <a:rPr lang="en-US" sz="1600" dirty="0" err="1"/>
              <a:t>im</a:t>
            </a:r>
            <a:r>
              <a:rPr lang="en-US" sz="1600" dirty="0"/>
              <a:t>, p2);</a:t>
            </a:r>
          </a:p>
          <a:p>
            <a:pPr marL="0" indent="0">
              <a:buNone/>
            </a:pPr>
            <a:r>
              <a:rPr lang="en-US" sz="1600" dirty="0"/>
              <a:t>pre3=</a:t>
            </a:r>
            <a:r>
              <a:rPr lang="en-US" sz="1600" dirty="0" err="1"/>
              <a:t>imfilter</a:t>
            </a:r>
            <a:r>
              <a:rPr lang="en-US" sz="1600" dirty="0"/>
              <a:t>(</a:t>
            </a:r>
            <a:r>
              <a:rPr lang="en-US" sz="1600" dirty="0" err="1"/>
              <a:t>im</a:t>
            </a:r>
            <a:r>
              <a:rPr lang="en-US" sz="1600" dirty="0"/>
              <a:t>, p3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91050" y="1333500"/>
            <a:ext cx="4419600" cy="28194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figure;</a:t>
            </a:r>
          </a:p>
          <a:p>
            <a:pPr marL="0" indent="0">
              <a:buNone/>
            </a:pPr>
            <a:r>
              <a:rPr lang="en-US" sz="1600" kern="0" dirty="0"/>
              <a:t>subplot(2,4,1); imshow(</a:t>
            </a:r>
            <a:r>
              <a:rPr lang="en-US" sz="1600" kern="0" dirty="0" err="1"/>
              <a:t>im</a:t>
            </a:r>
            <a:r>
              <a:rPr lang="en-US" sz="1600" kern="0" dirty="0"/>
              <a:t>); title('original');  </a:t>
            </a:r>
          </a:p>
          <a:p>
            <a:pPr marL="0" indent="0">
              <a:buNone/>
            </a:pPr>
            <a:r>
              <a:rPr lang="en-US" sz="1600" kern="0" dirty="0"/>
              <a:t>subplot(2,4,2); imshow(sob1); title('Sobel 1');  </a:t>
            </a:r>
          </a:p>
          <a:p>
            <a:pPr marL="0" indent="0">
              <a:buNone/>
            </a:pPr>
            <a:r>
              <a:rPr lang="en-US" sz="1600" kern="0" dirty="0"/>
              <a:t>subplot(2,4,3); imshow(sob2); title('Sobel 2'); </a:t>
            </a:r>
          </a:p>
          <a:p>
            <a:pPr marL="0" indent="0">
              <a:buNone/>
            </a:pPr>
            <a:r>
              <a:rPr lang="en-US" sz="1600" kern="0" dirty="0"/>
              <a:t>subplot(2,4,4); imshow(sob3); title('Sobel 3');  </a:t>
            </a:r>
          </a:p>
          <a:p>
            <a:pPr marL="0" indent="0">
              <a:buNone/>
            </a:pPr>
            <a:r>
              <a:rPr lang="en-US" sz="1600" kern="0" dirty="0"/>
              <a:t>subplot(2,4,5); imshow(lap); title('Laplacian');  </a:t>
            </a:r>
          </a:p>
          <a:p>
            <a:pPr marL="0" indent="0">
              <a:buNone/>
            </a:pPr>
            <a:r>
              <a:rPr lang="en-US" sz="1600" kern="0" dirty="0"/>
              <a:t>subplot(2,4,6); imshow(pre1); title('Prewitt 1');  </a:t>
            </a:r>
          </a:p>
          <a:p>
            <a:pPr marL="0" indent="0">
              <a:buNone/>
            </a:pPr>
            <a:r>
              <a:rPr lang="en-US" sz="1600" kern="0" dirty="0"/>
              <a:t>subplot(2,4,7); imshow(pre2); title('Prewitt 2');  </a:t>
            </a:r>
          </a:p>
          <a:p>
            <a:pPr marL="0" indent="0">
              <a:buNone/>
            </a:pPr>
            <a:r>
              <a:rPr lang="en-US" sz="1600" kern="0" dirty="0"/>
              <a:t>subplot(2,4,8); imshow(pre3); title('Prewitt 3'); </a:t>
            </a:r>
          </a:p>
        </p:txBody>
      </p:sp>
    </p:spTree>
    <p:extLst>
      <p:ext uri="{BB962C8B-B14F-4D97-AF65-F5344CB8AC3E}">
        <p14:creationId xmlns:p14="http://schemas.microsoft.com/office/powerpoint/2010/main" val="327230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Spatial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 smtClean="0"/>
              <a:t>Masks</a:t>
            </a:r>
            <a:r>
              <a:rPr lang="tr-TR" altLang="en-US" sz="2800" dirty="0" smtClean="0"/>
              <a:t>/</a:t>
            </a:r>
            <a:r>
              <a:rPr lang="tr-TR" altLang="en-US" sz="2800" dirty="0" err="1" smtClean="0"/>
              <a:t>Filters</a:t>
            </a:r>
            <a:r>
              <a:rPr lang="en-GB" altLang="en-US" sz="2800" dirty="0" smtClean="0"/>
              <a:t> </a:t>
            </a:r>
            <a:r>
              <a:rPr lang="en-GB" altLang="en-US" sz="2800" dirty="0"/>
              <a:t>are small (e.g. </a:t>
            </a:r>
            <a:r>
              <a:rPr lang="en-GB" altLang="en-US" sz="2800" dirty="0" smtClean="0"/>
              <a:t>3x3</a:t>
            </a:r>
            <a:r>
              <a:rPr lang="tr-TR" altLang="en-US" sz="2800" dirty="0" smtClean="0"/>
              <a:t>, 5x5, 7x7</a:t>
            </a:r>
            <a:r>
              <a:rPr lang="en-GB" altLang="en-US" sz="2800" dirty="0" smtClean="0"/>
              <a:t>) </a:t>
            </a:r>
            <a:r>
              <a:rPr lang="en-GB" altLang="en-US" sz="2800" dirty="0"/>
              <a:t>2D </a:t>
            </a:r>
            <a:r>
              <a:rPr lang="en-GB" altLang="en-US" sz="2800" dirty="0" smtClean="0"/>
              <a:t>arrays</a:t>
            </a:r>
            <a:r>
              <a:rPr lang="tr-TR" altLang="en-US" sz="2800" dirty="0" smtClean="0"/>
              <a:t> </a:t>
            </a:r>
            <a:r>
              <a:rPr lang="en-GB" altLang="en-US" sz="2800" dirty="0" smtClean="0"/>
              <a:t>which</a:t>
            </a:r>
            <a:r>
              <a:rPr lang="tr-TR" altLang="en-US" sz="2800" dirty="0" smtClean="0"/>
              <a:t> </a:t>
            </a:r>
            <a:r>
              <a:rPr lang="en-GB" altLang="en-US" sz="2800" dirty="0"/>
              <a:t>contain values that determine the process</a:t>
            </a:r>
            <a:r>
              <a:rPr lang="tr-TR" alt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endParaRPr lang="en-US" sz="2800" dirty="0"/>
          </a:p>
        </p:txBody>
      </p:sp>
      <p:grpSp>
        <p:nvGrpSpPr>
          <p:cNvPr id="4" name="Group 265"/>
          <p:cNvGrpSpPr>
            <a:grpSpLocks/>
          </p:cNvGrpSpPr>
          <p:nvPr/>
        </p:nvGrpSpPr>
        <p:grpSpPr bwMode="auto">
          <a:xfrm>
            <a:off x="5273798" y="2473452"/>
            <a:ext cx="3705102" cy="3724147"/>
            <a:chOff x="2712" y="1586"/>
            <a:chExt cx="2988" cy="258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2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6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7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0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1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5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6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7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59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1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2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3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6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7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8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69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0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1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2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4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5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6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7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8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79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0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1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2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3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4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5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6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7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8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89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0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1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2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3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4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5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6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7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8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99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0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2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3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4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5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8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09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5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6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7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8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19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0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1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2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3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4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5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6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7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8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29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0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1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2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3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4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5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6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7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8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39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0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1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2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3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4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5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6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7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8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49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0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1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2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3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4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5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6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7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8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59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0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1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2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3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5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6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7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8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69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0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1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2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3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4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5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6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7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8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9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0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1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2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3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4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5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6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7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8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9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0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1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2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3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4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5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6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7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8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9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0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1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2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3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4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5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6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7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8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9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0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1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2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3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4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5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6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7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8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9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0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1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2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3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4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5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6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7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8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9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0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1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2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3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4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5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6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7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8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9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0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1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2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3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4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5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6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7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8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9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0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1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2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3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4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5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6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7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8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59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0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1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2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3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64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</p:grpSp>
        <p:sp>
          <p:nvSpPr>
            <p:cNvPr id="6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itchFamily="-110" charset="0"/>
                </a:rPr>
                <a:t>Origin</a:t>
              </a:r>
              <a:endParaRPr lang="en-US" altLang="en-US" sz="1800" b="1" i="1">
                <a:solidFill>
                  <a:srgbClr val="0033CC"/>
                </a:solidFill>
                <a:latin typeface="Times New Roman" pitchFamily="-110" charset="0"/>
              </a:endParaRPr>
            </a:p>
          </p:txBody>
        </p:sp>
        <p:sp>
          <p:nvSpPr>
            <p:cNvPr id="9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itchFamily="-110" charset="0"/>
                </a:rPr>
                <a:t>x</a:t>
              </a:r>
              <a:endParaRPr lang="en-US" altLang="en-US" sz="1800" b="1" i="1">
                <a:solidFill>
                  <a:srgbClr val="0033CC"/>
                </a:solidFill>
                <a:latin typeface="Times New Roman" pitchFamily="-110" charset="0"/>
              </a:endParaRPr>
            </a:p>
          </p:txBody>
        </p:sp>
        <p:sp>
          <p:nvSpPr>
            <p:cNvPr id="10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itchFamily="-110" charset="0"/>
                </a:rPr>
                <a:t>y</a:t>
              </a:r>
              <a:endParaRPr lang="en-US" altLang="en-US" sz="1800" b="1" i="1">
                <a:solidFill>
                  <a:srgbClr val="0033CC"/>
                </a:solidFill>
                <a:latin typeface="Times New Roman" pitchFamily="-110" charset="0"/>
              </a:endParaRPr>
            </a:p>
          </p:txBody>
        </p:sp>
        <p:sp>
          <p:nvSpPr>
            <p:cNvPr id="11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itchFamily="-110" charset="0"/>
                </a:rPr>
                <a:t>Image f (x, y)</a:t>
              </a:r>
              <a:endParaRPr lang="en-US" altLang="en-US" sz="1800" b="1" i="1">
                <a:solidFill>
                  <a:srgbClr val="0033CC"/>
                </a:solidFill>
                <a:latin typeface="Times New Roman" pitchFamily="-110" charset="0"/>
              </a:endParaRPr>
            </a:p>
          </p:txBody>
        </p:sp>
        <p:grpSp>
          <p:nvGrpSpPr>
            <p:cNvPr id="12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16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7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8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19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0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1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2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3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  <p:sp>
            <p:nvSpPr>
              <p:cNvPr id="24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pPr algn="ctr" eaLnBrk="1" hangingPunct="1"/>
                <a:endParaRPr lang="en-GB" altLang="en-US" sz="1800"/>
              </a:p>
            </p:txBody>
          </p:sp>
        </p:grpSp>
        <p:sp>
          <p:nvSpPr>
            <p:cNvPr id="13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itchFamily="-110" charset="0"/>
                </a:rPr>
                <a:t>(x, y)</a:t>
              </a:r>
              <a:endParaRPr lang="en-US" altLang="en-US" sz="1800" b="1" i="1">
                <a:solidFill>
                  <a:srgbClr val="0033CC"/>
                </a:solidFill>
                <a:latin typeface="Times New Roman" pitchFamily="-110" charset="0"/>
              </a:endParaRPr>
            </a:p>
          </p:txBody>
        </p:sp>
        <p:cxnSp>
          <p:nvCxnSpPr>
            <p:cNvPr id="14" name="AutoShape 263"/>
            <p:cNvCxnSpPr>
              <a:cxnSpLocks noChangeShapeType="1"/>
              <a:stCxn id="13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eaLnBrk="1" hangingPunct="1"/>
              <a:r>
                <a:rPr lang="en-IE" altLang="en-US" sz="1800" b="1" i="1">
                  <a:solidFill>
                    <a:srgbClr val="0033CC"/>
                  </a:solidFill>
                  <a:latin typeface="Times New Roman" pitchFamily="-110" charset="0"/>
                </a:rPr>
                <a:t>Neighbourhood</a:t>
              </a:r>
              <a:endParaRPr lang="en-US" altLang="en-US" sz="1800" b="1" i="1">
                <a:solidFill>
                  <a:srgbClr val="0033CC"/>
                </a:solidFill>
                <a:latin typeface="Times New Roman" pitchFamily="-110" charset="0"/>
              </a:endParaRPr>
            </a:p>
          </p:txBody>
        </p:sp>
      </p:grpSp>
      <p:sp>
        <p:nvSpPr>
          <p:cNvPr id="265" name="Content Placeholder 2"/>
          <p:cNvSpPr txBox="1">
            <a:spLocks/>
          </p:cNvSpPr>
          <p:nvPr/>
        </p:nvSpPr>
        <p:spPr bwMode="auto">
          <a:xfrm>
            <a:off x="439967" y="2639831"/>
            <a:ext cx="5421588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tr-TR" altLang="en-US" sz="2800" dirty="0" err="1" smtClean="0"/>
              <a:t>Filters</a:t>
            </a:r>
            <a:r>
              <a:rPr lang="tr-TR" altLang="en-US" sz="2800" dirty="0" smtClean="0"/>
              <a:t> </a:t>
            </a:r>
            <a:r>
              <a:rPr lang="tr-TR" altLang="en-US" sz="2800" dirty="0" err="1" smtClean="0"/>
              <a:t>are</a:t>
            </a:r>
            <a:r>
              <a:rPr lang="tr-TR" altLang="en-US" sz="2800" dirty="0" smtClean="0"/>
              <a:t> </a:t>
            </a:r>
            <a:r>
              <a:rPr lang="tr-TR" altLang="en-US" sz="2800" dirty="0" err="1" smtClean="0"/>
              <a:t>neighbourhood</a:t>
            </a:r>
            <a:r>
              <a:rPr lang="tr-TR" altLang="en-US" sz="2800" dirty="0" smtClean="0"/>
              <a:t> </a:t>
            </a:r>
            <a:r>
              <a:rPr lang="tr-TR" altLang="en-US" sz="2800" dirty="0" err="1" smtClean="0"/>
              <a:t>operations</a:t>
            </a:r>
            <a:r>
              <a:rPr lang="tr-TR" altLang="en-US" sz="2800" dirty="0" smtClean="0"/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tr-TR" altLang="en-US" sz="2800" dirty="0" err="1" smtClean="0"/>
              <a:t>Filters</a:t>
            </a:r>
            <a:r>
              <a:rPr lang="tr-TR" altLang="en-US" sz="2800" dirty="0" smtClean="0"/>
              <a:t> </a:t>
            </a:r>
            <a:r>
              <a:rPr lang="tr-TR" altLang="en-US" sz="2800" dirty="0" err="1"/>
              <a:t>are</a:t>
            </a:r>
            <a:r>
              <a:rPr lang="tr-TR" altLang="en-US" sz="2800" dirty="0"/>
              <a:t> </a:t>
            </a:r>
            <a:r>
              <a:rPr lang="en-IE" altLang="en-US" sz="2800" dirty="0"/>
              <a:t>mostly a </a:t>
            </a:r>
            <a:r>
              <a:rPr lang="tr-TR" altLang="en-US" sz="2800" dirty="0" err="1"/>
              <a:t>rectangle</a:t>
            </a:r>
            <a:r>
              <a:rPr lang="tr-TR" altLang="en-US" sz="2800" dirty="0"/>
              <a:t> </a:t>
            </a:r>
            <a:r>
              <a:rPr lang="en-IE" altLang="en-US" sz="2800" dirty="0" smtClean="0"/>
              <a:t>around </a:t>
            </a:r>
            <a:r>
              <a:rPr lang="en-IE" altLang="en-US" sz="2800" dirty="0"/>
              <a:t>a</a:t>
            </a:r>
            <a:r>
              <a:rPr lang="tr-TR" altLang="en-US" sz="2800" dirty="0"/>
              <a:t> </a:t>
            </a:r>
            <a:r>
              <a:rPr lang="en-IE" altLang="en-US" sz="2800" dirty="0"/>
              <a:t>central pixel</a:t>
            </a:r>
            <a:r>
              <a:rPr lang="tr-TR" altLang="en-US" sz="2800" dirty="0"/>
              <a:t>.</a:t>
            </a:r>
            <a:endParaRPr lang="en-IE" altLang="en-US" sz="28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IE" altLang="en-US" sz="2800" dirty="0"/>
              <a:t>Any size </a:t>
            </a:r>
            <a:r>
              <a:rPr lang="tr-TR" altLang="en-US" sz="2800" dirty="0" err="1" smtClean="0"/>
              <a:t>rectangle</a:t>
            </a:r>
            <a:r>
              <a:rPr lang="tr-TR" altLang="en-US" sz="2800" dirty="0" smtClean="0"/>
              <a:t> </a:t>
            </a:r>
            <a:r>
              <a:rPr lang="en-IE" altLang="en-US" sz="2800" dirty="0" smtClean="0"/>
              <a:t>filter </a:t>
            </a:r>
            <a:r>
              <a:rPr lang="tr-TR" altLang="en-US" sz="2800" dirty="0" smtClean="0"/>
              <a:t>is </a:t>
            </a:r>
            <a:r>
              <a:rPr lang="en-IE" altLang="en-US" sz="2800" dirty="0" smtClean="0"/>
              <a:t>possible</a:t>
            </a:r>
            <a:r>
              <a:rPr lang="tr-TR" altLang="en-US" sz="2800" dirty="0"/>
              <a:t>.</a:t>
            </a:r>
            <a:endParaRPr lang="en-US" altLang="en-US" sz="2800" dirty="0"/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66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- MATLAB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1300163"/>
            <a:ext cx="8125362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5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Simple Neighbourhood Operations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dirty="0" smtClean="0"/>
              <a:t>Some simple neighbourhood operations include:</a:t>
            </a:r>
          </a:p>
          <a:p>
            <a:pPr lvl="1" eaLnBrk="1" hangingPunct="1"/>
            <a:r>
              <a:rPr lang="en-IE" altLang="en-US" b="1" dirty="0" smtClean="0"/>
              <a:t>Min:</a:t>
            </a:r>
            <a:r>
              <a:rPr lang="en-IE" altLang="en-US" dirty="0" smtClean="0"/>
              <a:t> Set the pixel value to the minimum in the neighbourhood</a:t>
            </a:r>
          </a:p>
          <a:p>
            <a:pPr lvl="1" eaLnBrk="1" hangingPunct="1"/>
            <a:r>
              <a:rPr lang="en-IE" altLang="en-US" b="1" dirty="0" smtClean="0"/>
              <a:t>Max:</a:t>
            </a:r>
            <a:r>
              <a:rPr lang="en-IE" altLang="en-US" dirty="0" smtClean="0"/>
              <a:t> Set the pixel value to the maximum in the neighbourhood</a:t>
            </a:r>
          </a:p>
          <a:p>
            <a:pPr lvl="1" eaLnBrk="1" hangingPunct="1"/>
            <a:r>
              <a:rPr lang="en-IE" altLang="en-US" b="1" dirty="0" smtClean="0"/>
              <a:t>Median:</a:t>
            </a:r>
            <a:r>
              <a:rPr lang="en-IE" altLang="en-US" dirty="0" smtClean="0"/>
              <a:t> The median value of a set of numbers is the midpoint value in that set (e.g. from the set [1, 7, 15, 18, 24] 15 is the median).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0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Filter -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im</a:t>
            </a:r>
            <a:r>
              <a:rPr lang="en-US" sz="1800" dirty="0"/>
              <a:t>=</a:t>
            </a:r>
            <a:r>
              <a:rPr lang="en-US" sz="1800" dirty="0" err="1"/>
              <a:t>imread</a:t>
            </a:r>
            <a:r>
              <a:rPr lang="en-US" sz="1800" dirty="0"/>
              <a:t>(</a:t>
            </a:r>
            <a:r>
              <a:rPr lang="en-US" sz="1800" dirty="0" smtClean="0"/>
              <a:t>'median.</a:t>
            </a:r>
            <a:r>
              <a:rPr lang="tr-TR" sz="1800" smtClean="0"/>
              <a:t>png</a:t>
            </a:r>
            <a:r>
              <a:rPr lang="en-US" sz="1800" smtClean="0"/>
              <a:t>');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im</a:t>
            </a:r>
            <a:r>
              <a:rPr lang="en-US" sz="1800" dirty="0" smtClean="0"/>
              <a:t>=rgb2gray(</a:t>
            </a:r>
            <a:r>
              <a:rPr lang="en-US" sz="1800" dirty="0" err="1" smtClean="0"/>
              <a:t>im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result1=medfilt2(</a:t>
            </a:r>
            <a:r>
              <a:rPr lang="en-US" sz="1800" dirty="0" err="1" smtClean="0"/>
              <a:t>im</a:t>
            </a:r>
            <a:r>
              <a:rPr lang="en-US" sz="1800" dirty="0"/>
              <a:t>,[7,7]);</a:t>
            </a:r>
          </a:p>
          <a:p>
            <a:pPr marL="0" indent="0">
              <a:buNone/>
            </a:pPr>
            <a:r>
              <a:rPr lang="en-US" sz="1800" dirty="0"/>
              <a:t>result2=medfilt2(</a:t>
            </a:r>
            <a:r>
              <a:rPr lang="en-US" sz="1800" dirty="0" err="1"/>
              <a:t>im</a:t>
            </a:r>
            <a:r>
              <a:rPr lang="en-US" sz="1800" dirty="0"/>
              <a:t>,[15,15]);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figure;</a:t>
            </a:r>
          </a:p>
          <a:p>
            <a:pPr marL="0" indent="0">
              <a:buNone/>
            </a:pPr>
            <a:r>
              <a:rPr lang="en-US" sz="1800" dirty="0"/>
              <a:t>subplot(1,3,1); </a:t>
            </a:r>
            <a:r>
              <a:rPr lang="en-US" sz="1800" dirty="0" err="1"/>
              <a:t>imshow</a:t>
            </a:r>
            <a:r>
              <a:rPr lang="en-US" sz="1800" dirty="0"/>
              <a:t>(uint8(</a:t>
            </a:r>
            <a:r>
              <a:rPr lang="en-US" sz="1800" dirty="0" err="1"/>
              <a:t>im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subplot(1,3,2); </a:t>
            </a:r>
            <a:r>
              <a:rPr lang="en-US" sz="1800" dirty="0" err="1"/>
              <a:t>imshow</a:t>
            </a:r>
            <a:r>
              <a:rPr lang="en-US" sz="1800" dirty="0"/>
              <a:t>(uint8(result1));</a:t>
            </a:r>
          </a:p>
          <a:p>
            <a:pPr marL="0" indent="0">
              <a:buNone/>
            </a:pPr>
            <a:r>
              <a:rPr lang="en-US" sz="1800" dirty="0"/>
              <a:t>subplot(1,3,3); </a:t>
            </a:r>
            <a:r>
              <a:rPr lang="en-US" sz="1800" dirty="0" err="1"/>
              <a:t>imshow</a:t>
            </a:r>
            <a:r>
              <a:rPr lang="en-US" sz="1800" dirty="0"/>
              <a:t>(uint8(result2));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93" y="4610099"/>
            <a:ext cx="778569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Spatial Filtering Process</a:t>
            </a:r>
            <a:endParaRPr lang="en-US" alt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40575" y="1425575"/>
            <a:ext cx="1568450" cy="1560513"/>
            <a:chOff x="3696" y="2149"/>
            <a:chExt cx="988" cy="983"/>
          </a:xfrm>
        </p:grpSpPr>
        <p:sp>
          <p:nvSpPr>
            <p:cNvPr id="28964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r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965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s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966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t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967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u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968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v</a:t>
              </a:r>
              <a:endParaRPr lang="el-GR" altLang="en-US" i="1">
                <a:latin typeface="Times New Roman" pitchFamily="-110" charset="0"/>
              </a:endParaRPr>
            </a:p>
          </p:txBody>
        </p:sp>
        <p:sp>
          <p:nvSpPr>
            <p:cNvPr id="28969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w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970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x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971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y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972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z</a:t>
              </a:r>
              <a:endParaRPr lang="en-US" altLang="en-US" i="1">
                <a:latin typeface="Times New Roman" pitchFamily="-110" charset="0"/>
              </a:endParaRPr>
            </a:p>
          </p:txBody>
        </p:sp>
      </p:grp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523875" y="1624013"/>
            <a:ext cx="3625850" cy="3384550"/>
            <a:chOff x="330" y="1023"/>
            <a:chExt cx="2284" cy="2132"/>
          </a:xfrm>
        </p:grpSpPr>
        <p:sp>
          <p:nvSpPr>
            <p:cNvPr id="28724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5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6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7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8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29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0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1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2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3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4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5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6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7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8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39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0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1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2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3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4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5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6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7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8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49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0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1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2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3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4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5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6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7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8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59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0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1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2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3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4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5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6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7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8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69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0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1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2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3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4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5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6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7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8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79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0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1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2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3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4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5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6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7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8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89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0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1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2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3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4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5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6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7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8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799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0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1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2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3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4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5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6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7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8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09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0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1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2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3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4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5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6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7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8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19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0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1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2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3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4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5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6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7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8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29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0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1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2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3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4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5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6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7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8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39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0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1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2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3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4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5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6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7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8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49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0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1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2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3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4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5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6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7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8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59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0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1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2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3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4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5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6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7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8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69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0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1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2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3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4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5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6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7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8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79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0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1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2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3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4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5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6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7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8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89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0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1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2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3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4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5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6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7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8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899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0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1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2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3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4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5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6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7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8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09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0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1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2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3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4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5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6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7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8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19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0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1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2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3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4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5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6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7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8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29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0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1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2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3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4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5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6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7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8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39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0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1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2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3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4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5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6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7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8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49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0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1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2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3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4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5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6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7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8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59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0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1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2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  <p:sp>
          <p:nvSpPr>
            <p:cNvPr id="28963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800"/>
            </a:p>
          </p:txBody>
        </p:sp>
      </p:grpSp>
      <p:sp>
        <p:nvSpPr>
          <p:cNvPr id="28677" name="Line 254"/>
          <p:cNvSpPr>
            <a:spLocks noChangeShapeType="1"/>
          </p:cNvSpPr>
          <p:nvPr/>
        </p:nvSpPr>
        <p:spPr bwMode="auto">
          <a:xfrm>
            <a:off x="523875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678" name="Line 255"/>
          <p:cNvSpPr>
            <a:spLocks noChangeShapeType="1"/>
          </p:cNvSpPr>
          <p:nvPr/>
        </p:nvSpPr>
        <p:spPr bwMode="auto">
          <a:xfrm rot="5400000">
            <a:off x="-1256506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8679" name="Text Box 256"/>
          <p:cNvSpPr txBox="1">
            <a:spLocks noChangeArrowheads="1"/>
          </p:cNvSpPr>
          <p:nvPr/>
        </p:nvSpPr>
        <p:spPr bwMode="auto">
          <a:xfrm>
            <a:off x="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Origin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28680" name="Text Box 257"/>
          <p:cNvSpPr txBox="1">
            <a:spLocks noChangeArrowheads="1"/>
          </p:cNvSpPr>
          <p:nvPr/>
        </p:nvSpPr>
        <p:spPr bwMode="auto">
          <a:xfrm>
            <a:off x="4140200" y="125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x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28681" name="Text Box 258"/>
          <p:cNvSpPr txBox="1">
            <a:spLocks noChangeArrowheads="1"/>
          </p:cNvSpPr>
          <p:nvPr/>
        </p:nvSpPr>
        <p:spPr bwMode="auto">
          <a:xfrm>
            <a:off x="239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y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28682" name="Text Box 259"/>
          <p:cNvSpPr txBox="1">
            <a:spLocks noChangeArrowheads="1"/>
          </p:cNvSpPr>
          <p:nvPr/>
        </p:nvSpPr>
        <p:spPr bwMode="auto">
          <a:xfrm>
            <a:off x="2797175" y="4997450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1800" b="1" i="1">
                <a:solidFill>
                  <a:srgbClr val="0033CC"/>
                </a:solidFill>
                <a:latin typeface="Times New Roman" pitchFamily="-110" charset="0"/>
              </a:rPr>
              <a:t>Image f (x, y)</a:t>
            </a:r>
            <a:endParaRPr lang="en-US" altLang="en-US" sz="1800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cxnSp>
        <p:nvCxnSpPr>
          <p:cNvPr id="266500" name="AutoShape 260"/>
          <p:cNvCxnSpPr>
            <a:cxnSpLocks noChangeShapeType="1"/>
            <a:stCxn id="266504" idx="6"/>
            <a:endCxn id="28701" idx="1"/>
          </p:cNvCxnSpPr>
          <p:nvPr/>
        </p:nvCxnSpPr>
        <p:spPr bwMode="auto">
          <a:xfrm flipV="1">
            <a:off x="3698875" y="2203450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1" name="Text Box 261"/>
          <p:cNvSpPr txBox="1">
            <a:spLocks noChangeArrowheads="1"/>
          </p:cNvSpPr>
          <p:nvPr/>
        </p:nvSpPr>
        <p:spPr bwMode="auto">
          <a:xfrm>
            <a:off x="4694238" y="3754438"/>
            <a:ext cx="41592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66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IE" altLang="en-US" sz="2600" i="1">
                <a:latin typeface="Times New Roman" pitchFamily="-110" charset="0"/>
              </a:rPr>
              <a:t>e</a:t>
            </a:r>
            <a:r>
              <a:rPr lang="en-IE" altLang="en-US" sz="2600" i="1" baseline="-25000">
                <a:latin typeface="Times New Roman" pitchFamily="-110" charset="0"/>
              </a:rPr>
              <a:t>processed</a:t>
            </a:r>
            <a:r>
              <a:rPr lang="en-IE" altLang="en-US" sz="2600" i="1">
                <a:latin typeface="Times New Roman" pitchFamily="-110" charset="0"/>
              </a:rPr>
              <a:t> = 	</a:t>
            </a:r>
            <a:r>
              <a:rPr lang="en-IE" altLang="en-US" i="1">
                <a:latin typeface="Times New Roman" pitchFamily="-110" charset="0"/>
              </a:rPr>
              <a:t>v</a:t>
            </a:r>
            <a:r>
              <a:rPr lang="en-IE" altLang="en-US" sz="2600" i="1">
                <a:latin typeface="Times New Roman" pitchFamily="-110" charset="0"/>
              </a:rPr>
              <a:t>*e + </a:t>
            </a:r>
            <a:br>
              <a:rPr lang="en-IE" altLang="en-US" sz="2600" i="1">
                <a:latin typeface="Times New Roman" pitchFamily="-110" charset="0"/>
              </a:rPr>
            </a:br>
            <a:r>
              <a:rPr lang="en-IE" altLang="en-US" sz="2600" i="1">
                <a:latin typeface="Times New Roman" pitchFamily="-110" charset="0"/>
              </a:rPr>
              <a:t>	</a:t>
            </a:r>
            <a:r>
              <a:rPr lang="en-IE" altLang="en-US" i="1">
                <a:latin typeface="Times New Roman" pitchFamily="-110" charset="0"/>
              </a:rPr>
              <a:t>r</a:t>
            </a:r>
            <a:r>
              <a:rPr lang="en-IE" altLang="en-US" sz="2600" i="1">
                <a:latin typeface="Times New Roman" pitchFamily="-110" charset="0"/>
              </a:rPr>
              <a:t>*a + </a:t>
            </a:r>
            <a:r>
              <a:rPr lang="en-IE" altLang="en-US" i="1">
                <a:latin typeface="Times New Roman" pitchFamily="-110" charset="0"/>
              </a:rPr>
              <a:t>s</a:t>
            </a:r>
            <a:r>
              <a:rPr lang="en-IE" altLang="en-US" sz="2600" i="1">
                <a:latin typeface="Times New Roman" pitchFamily="-110" charset="0"/>
              </a:rPr>
              <a:t>*b + </a:t>
            </a:r>
            <a:r>
              <a:rPr lang="en-IE" altLang="en-US" i="1">
                <a:latin typeface="Times New Roman" pitchFamily="-110" charset="0"/>
              </a:rPr>
              <a:t>t</a:t>
            </a:r>
            <a:r>
              <a:rPr lang="en-IE" altLang="en-US" sz="2600" i="1">
                <a:latin typeface="Times New Roman" pitchFamily="-110" charset="0"/>
              </a:rPr>
              <a:t>*c + </a:t>
            </a:r>
            <a:br>
              <a:rPr lang="en-IE" altLang="en-US" sz="2600" i="1">
                <a:latin typeface="Times New Roman" pitchFamily="-110" charset="0"/>
              </a:rPr>
            </a:br>
            <a:r>
              <a:rPr lang="en-IE" altLang="en-US" sz="2600" i="1">
                <a:latin typeface="Times New Roman" pitchFamily="-110" charset="0"/>
              </a:rPr>
              <a:t>	</a:t>
            </a:r>
            <a:r>
              <a:rPr lang="en-IE" altLang="en-US" i="1">
                <a:latin typeface="Times New Roman" pitchFamily="-110" charset="0"/>
              </a:rPr>
              <a:t>u</a:t>
            </a:r>
            <a:r>
              <a:rPr lang="en-IE" altLang="en-US" sz="2600" i="1">
                <a:latin typeface="Times New Roman" pitchFamily="-110" charset="0"/>
              </a:rPr>
              <a:t>*d + </a:t>
            </a:r>
            <a:r>
              <a:rPr lang="en-IE" altLang="en-US" i="1">
                <a:latin typeface="Times New Roman" pitchFamily="-110" charset="0"/>
              </a:rPr>
              <a:t>w</a:t>
            </a:r>
            <a:r>
              <a:rPr lang="en-IE" altLang="en-US" sz="2600" i="1">
                <a:latin typeface="Times New Roman" pitchFamily="-110" charset="0"/>
              </a:rPr>
              <a:t>*f + </a:t>
            </a:r>
            <a:br>
              <a:rPr lang="en-IE" altLang="en-US" sz="2600" i="1">
                <a:latin typeface="Times New Roman" pitchFamily="-110" charset="0"/>
              </a:rPr>
            </a:br>
            <a:r>
              <a:rPr lang="en-IE" altLang="en-US" sz="2600" i="1">
                <a:latin typeface="Times New Roman" pitchFamily="-110" charset="0"/>
              </a:rPr>
              <a:t>	</a:t>
            </a:r>
            <a:r>
              <a:rPr lang="en-IE" altLang="en-US" i="1">
                <a:latin typeface="Times New Roman" pitchFamily="-110" charset="0"/>
              </a:rPr>
              <a:t>x</a:t>
            </a:r>
            <a:r>
              <a:rPr lang="en-IE" altLang="en-US" sz="2600" i="1">
                <a:latin typeface="Times New Roman" pitchFamily="-110" charset="0"/>
              </a:rPr>
              <a:t>*g + </a:t>
            </a:r>
            <a:r>
              <a:rPr lang="en-IE" altLang="en-US" i="1">
                <a:latin typeface="Times New Roman" pitchFamily="-110" charset="0"/>
              </a:rPr>
              <a:t>y</a:t>
            </a:r>
            <a:r>
              <a:rPr lang="en-IE" altLang="en-US" sz="2600" i="1">
                <a:latin typeface="Times New Roman" pitchFamily="-110" charset="0"/>
              </a:rPr>
              <a:t>*h + </a:t>
            </a:r>
            <a:r>
              <a:rPr lang="en-IE" altLang="en-US" i="1">
                <a:latin typeface="Times New Roman" pitchFamily="-110" charset="0"/>
              </a:rPr>
              <a:t>z</a:t>
            </a:r>
            <a:r>
              <a:rPr lang="en-IE" altLang="en-US" sz="2600" i="1">
                <a:latin typeface="Times New Roman" pitchFamily="-110" charset="0"/>
              </a:rPr>
              <a:t>*i</a:t>
            </a:r>
          </a:p>
        </p:txBody>
      </p:sp>
      <p:sp>
        <p:nvSpPr>
          <p:cNvPr id="266502" name="Text Box 262"/>
          <p:cNvSpPr txBox="1">
            <a:spLocks noChangeArrowheads="1"/>
          </p:cNvSpPr>
          <p:nvPr/>
        </p:nvSpPr>
        <p:spPr bwMode="auto">
          <a:xfrm>
            <a:off x="7013575" y="3038475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800" b="1"/>
              <a:t>Filter</a:t>
            </a:r>
            <a:endParaRPr lang="en-US" altLang="en-US" sz="1800" b="1"/>
          </a:p>
        </p:txBody>
      </p:sp>
      <p:sp>
        <p:nvSpPr>
          <p:cNvPr id="266503" name="Text Box 263"/>
          <p:cNvSpPr txBox="1">
            <a:spLocks noChangeArrowheads="1"/>
          </p:cNvSpPr>
          <p:nvPr/>
        </p:nvSpPr>
        <p:spPr bwMode="auto">
          <a:xfrm>
            <a:off x="1412875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en-IE" altLang="en-US" sz="1600" i="1">
                <a:latin typeface="Times New Roman" pitchFamily="-110" charset="0"/>
              </a:rPr>
              <a:t>Simple 3*3</a:t>
            </a:r>
            <a:br>
              <a:rPr lang="en-IE" altLang="en-US" sz="1600" i="1">
                <a:latin typeface="Times New Roman" pitchFamily="-110" charset="0"/>
              </a:rPr>
            </a:br>
            <a:r>
              <a:rPr lang="en-IE" altLang="en-US" sz="1600" i="1">
                <a:latin typeface="Times New Roman" pitchFamily="-110" charset="0"/>
              </a:rPr>
              <a:t>Neighbourhood</a:t>
            </a:r>
            <a:endParaRPr lang="en-US" altLang="en-US" sz="1600" i="1">
              <a:latin typeface="Times New Roman" pitchFamily="-110" charset="0"/>
            </a:endParaRPr>
          </a:p>
        </p:txBody>
      </p:sp>
      <p:sp>
        <p:nvSpPr>
          <p:cNvPr id="266504" name="Oval 264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66505" name="Rectangle 265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600" i="1">
                <a:latin typeface="Times New Roman" pitchFamily="-110" charset="0"/>
              </a:rPr>
              <a:t>e</a:t>
            </a:r>
            <a:endParaRPr lang="en-US" altLang="en-US" sz="1600" i="1">
              <a:latin typeface="Times New Roman" pitchFamily="-110" charset="0"/>
            </a:endParaRPr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2790825" y="3206750"/>
            <a:ext cx="677863" cy="685800"/>
            <a:chOff x="1752" y="2422"/>
            <a:chExt cx="427" cy="432"/>
          </a:xfrm>
        </p:grpSpPr>
        <p:sp>
          <p:nvSpPr>
            <p:cNvPr id="28716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7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8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19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0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1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2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  <p:sp>
          <p:nvSpPr>
            <p:cNvPr id="28723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900"/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2784475" y="3203575"/>
            <a:ext cx="685800" cy="682625"/>
            <a:chOff x="3168" y="2244"/>
            <a:chExt cx="432" cy="430"/>
          </a:xfrm>
        </p:grpSpPr>
        <p:sp>
          <p:nvSpPr>
            <p:cNvPr id="28707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08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09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0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1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>
                <a:solidFill>
                  <a:schemeClr val="bg1"/>
                </a:solidFill>
              </a:endParaRPr>
            </a:p>
          </p:txBody>
        </p:sp>
        <p:sp>
          <p:nvSpPr>
            <p:cNvPr id="28712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3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4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  <p:sp>
          <p:nvSpPr>
            <p:cNvPr id="28715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endParaRPr lang="en-GB" altLang="en-US" sz="1000" baseline="-25000"/>
            </a:p>
          </p:txBody>
        </p:sp>
      </p:grpSp>
      <p:sp>
        <p:nvSpPr>
          <p:cNvPr id="266525" name="Text Box 285"/>
          <p:cNvSpPr txBox="1">
            <a:spLocks noChangeArrowheads="1"/>
          </p:cNvSpPr>
          <p:nvPr/>
        </p:nvSpPr>
        <p:spPr bwMode="auto">
          <a:xfrm>
            <a:off x="3541713" y="3421063"/>
            <a:ext cx="85566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r" eaLnBrk="1" hangingPunct="1"/>
            <a:r>
              <a:rPr lang="en-IE" altLang="en-US" sz="1600" i="1">
                <a:solidFill>
                  <a:srgbClr val="0033CC"/>
                </a:solidFill>
                <a:latin typeface="Times New Roman" pitchFamily="-110" charset="0"/>
              </a:rPr>
              <a:t>3*3 Filter</a:t>
            </a:r>
            <a:endParaRPr lang="en-US" altLang="en-US" sz="1600" i="1">
              <a:solidFill>
                <a:srgbClr val="0033CC"/>
              </a:solidFill>
              <a:latin typeface="Times New Roman" pitchFamily="-110" charset="0"/>
            </a:endParaRPr>
          </a:p>
        </p:txBody>
      </p:sp>
      <p:cxnSp>
        <p:nvCxnSpPr>
          <p:cNvPr id="266526" name="AutoShape 286"/>
          <p:cNvCxnSpPr>
            <a:cxnSpLocks noChangeShapeType="1"/>
            <a:stCxn id="266527" idx="6"/>
            <a:endCxn id="28967" idx="1"/>
          </p:cNvCxnSpPr>
          <p:nvPr/>
        </p:nvCxnSpPr>
        <p:spPr bwMode="auto">
          <a:xfrm flipV="1">
            <a:off x="3697288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7" name="Oval 287"/>
          <p:cNvSpPr>
            <a:spLocks noChangeArrowheads="1"/>
          </p:cNvSpPr>
          <p:nvPr/>
        </p:nvSpPr>
        <p:spPr bwMode="auto">
          <a:xfrm>
            <a:off x="2595563" y="3013075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4965700" y="1425575"/>
            <a:ext cx="1568450" cy="1560513"/>
            <a:chOff x="3689" y="895"/>
            <a:chExt cx="988" cy="983"/>
          </a:xfrm>
        </p:grpSpPr>
        <p:sp>
          <p:nvSpPr>
            <p:cNvPr id="28698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a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699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b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700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c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701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d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702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e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703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f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704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g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705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h</a:t>
              </a:r>
              <a:endParaRPr lang="en-US" altLang="en-US" i="1">
                <a:latin typeface="Times New Roman" pitchFamily="-110" charset="0"/>
              </a:endParaRPr>
            </a:p>
          </p:txBody>
        </p:sp>
        <p:sp>
          <p:nvSpPr>
            <p:cNvPr id="28706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ctr" eaLnBrk="1" hangingPunct="1"/>
              <a:r>
                <a:rPr lang="en-IE" altLang="en-US" i="1">
                  <a:latin typeface="Times New Roman" pitchFamily="-110" charset="0"/>
                </a:rPr>
                <a:t>i</a:t>
              </a:r>
              <a:endParaRPr lang="en-US" altLang="en-US" i="1">
                <a:latin typeface="Times New Roman" pitchFamily="-110" charset="0"/>
              </a:endParaRPr>
            </a:p>
          </p:txBody>
        </p:sp>
      </p:grpSp>
      <p:sp>
        <p:nvSpPr>
          <p:cNvPr id="266538" name="Text Box 298"/>
          <p:cNvSpPr txBox="1">
            <a:spLocks noChangeArrowheads="1"/>
          </p:cNvSpPr>
          <p:nvPr/>
        </p:nvSpPr>
        <p:spPr bwMode="auto">
          <a:xfrm>
            <a:off x="4840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1800" b="1"/>
              <a:t>Original Image Pixels</a:t>
            </a:r>
            <a:endParaRPr lang="en-US" altLang="en-US" sz="1800" b="1"/>
          </a:p>
        </p:txBody>
      </p:sp>
      <p:sp>
        <p:nvSpPr>
          <p:cNvPr id="266539" name="Text Box 299"/>
          <p:cNvSpPr txBox="1">
            <a:spLocks noChangeArrowheads="1"/>
          </p:cNvSpPr>
          <p:nvPr/>
        </p:nvSpPr>
        <p:spPr bwMode="auto">
          <a:xfrm>
            <a:off x="6503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/>
            <a:r>
              <a:rPr lang="en-IE" altLang="en-US" sz="5400" i="1">
                <a:latin typeface="Times New Roman" pitchFamily="-110" charset="0"/>
              </a:rPr>
              <a:t>*</a:t>
            </a:r>
            <a:endParaRPr lang="en-US" altLang="en-US" sz="5400" i="1">
              <a:latin typeface="Times New Roman" pitchFamily="-110" charset="0"/>
            </a:endParaRPr>
          </a:p>
        </p:txBody>
      </p:sp>
      <p:sp>
        <p:nvSpPr>
          <p:cNvPr id="266540" name="Rectangle 300"/>
          <p:cNvSpPr>
            <a:spLocks noChangeArrowheads="1"/>
          </p:cNvSpPr>
          <p:nvPr/>
        </p:nvSpPr>
        <p:spPr bwMode="auto">
          <a:xfrm>
            <a:off x="228600" y="5716588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en-US" sz="3200" dirty="0"/>
              <a:t>The above is repeated for every pixel in the original image to generate the filtered </a:t>
            </a:r>
            <a:r>
              <a:rPr lang="en-IE" altLang="en-US" sz="3200" dirty="0" smtClean="0"/>
              <a:t>image</a:t>
            </a:r>
            <a:r>
              <a:rPr lang="tr-TR" altLang="en-US" sz="3200" dirty="0" smtClean="0"/>
              <a:t>.</a:t>
            </a:r>
            <a:endParaRPr lang="en-IE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82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Spatial Filtering: Equation Form</a:t>
            </a:r>
            <a:endParaRPr lang="en-US" altLang="en-US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1"/>
          <a:stretch>
            <a:fillRect/>
          </a:stretch>
        </p:blipFill>
        <p:spPr bwMode="auto">
          <a:xfrm>
            <a:off x="334963" y="1395413"/>
            <a:ext cx="4422775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736975" y="1560513"/>
          <a:ext cx="50911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Equation" r:id="rId5" imgW="2222280" imgH="431640" progId="Equation.3">
                  <p:embed/>
                </p:oleObj>
              </mc:Choice>
              <mc:Fallback>
                <p:oleObj name="Equation" r:id="rId5" imgW="222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1560513"/>
                        <a:ext cx="5091113" cy="989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4783138" y="2738438"/>
            <a:ext cx="40671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altLang="en-US" sz="3200"/>
              <a:t>Filtering can be given in equation form as shown above</a:t>
            </a:r>
          </a:p>
          <a:p>
            <a:pPr eaLnBrk="1" hangingPunct="1">
              <a:spcBef>
                <a:spcPct val="20000"/>
              </a:spcBef>
            </a:pPr>
            <a:r>
              <a:rPr lang="en-IE" altLang="en-US" sz="3200"/>
              <a:t>Notations are based on the image shown to the left</a:t>
            </a:r>
          </a:p>
        </p:txBody>
      </p:sp>
    </p:spTree>
    <p:extLst>
      <p:ext uri="{BB962C8B-B14F-4D97-AF65-F5344CB8AC3E}">
        <p14:creationId xmlns:p14="http://schemas.microsoft.com/office/powerpoint/2010/main" val="13583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Smoothing Spatial Filters</a:t>
            </a:r>
            <a:endParaRPr lang="en-US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tr-TR" altLang="en-US" dirty="0" smtClean="0"/>
              <a:t> </a:t>
            </a:r>
            <a:r>
              <a:rPr lang="en-IE" altLang="en-US" dirty="0" smtClean="0"/>
              <a:t>One of the simplest spatial filtering operations we can perform is a smoothing operation</a:t>
            </a:r>
          </a:p>
          <a:p>
            <a:pPr lvl="1" eaLnBrk="1" hangingPunct="1"/>
            <a:r>
              <a:rPr lang="en-IE" altLang="en-US" dirty="0" smtClean="0"/>
              <a:t>Simply average all of the pixels in a neighbourhood around a central value</a:t>
            </a:r>
          </a:p>
          <a:p>
            <a:pPr lvl="1" eaLnBrk="1" hangingPunct="1"/>
            <a:r>
              <a:rPr lang="en-IE" altLang="en-US" dirty="0" smtClean="0"/>
              <a:t>Especially useful </a:t>
            </a:r>
            <a:br>
              <a:rPr lang="en-IE" altLang="en-US" dirty="0" smtClean="0"/>
            </a:br>
            <a:r>
              <a:rPr lang="en-IE" altLang="en-US" dirty="0" smtClean="0"/>
              <a:t>in removing noise </a:t>
            </a:r>
            <a:br>
              <a:rPr lang="en-IE" altLang="en-US" dirty="0" smtClean="0"/>
            </a:br>
            <a:r>
              <a:rPr lang="en-IE" altLang="en-US" dirty="0" smtClean="0"/>
              <a:t>from images</a:t>
            </a:r>
          </a:p>
          <a:p>
            <a:pPr lvl="1" eaLnBrk="1" hangingPunct="1"/>
            <a:r>
              <a:rPr lang="en-IE" altLang="en-US" dirty="0" smtClean="0"/>
              <a:t>Also useful for </a:t>
            </a:r>
            <a:br>
              <a:rPr lang="en-IE" altLang="en-US" dirty="0" smtClean="0"/>
            </a:br>
            <a:r>
              <a:rPr lang="en-IE" altLang="en-US" dirty="0" smtClean="0"/>
              <a:t>highlighting gross </a:t>
            </a:r>
            <a:br>
              <a:rPr lang="en-IE" altLang="en-US" dirty="0" smtClean="0"/>
            </a:br>
            <a:r>
              <a:rPr lang="en-IE" altLang="en-US" dirty="0" smtClean="0"/>
              <a:t>detail</a:t>
            </a:r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42127808"/>
              </p:ext>
            </p:extLst>
          </p:nvPr>
        </p:nvGraphicFramePr>
        <p:xfrm>
          <a:off x="4402930" y="5275263"/>
          <a:ext cx="4614863" cy="89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7" name="Equation" r:id="rId4" imgW="2222500" imgH="431800" progId="Equation.3">
                  <p:embed/>
                </p:oleObj>
              </mc:Choice>
              <mc:Fallback>
                <p:oleObj name="Equation" r:id="rId4" imgW="2222500" imgH="4318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930" y="5275263"/>
                        <a:ext cx="4614863" cy="8964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52128" y="4238625"/>
                <a:ext cx="3611694" cy="823110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(2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+1)(2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+1)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28" y="4238625"/>
                <a:ext cx="3611694" cy="823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7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1_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6320</TotalTime>
  <Words>1802</Words>
  <Application>Microsoft Office PowerPoint</Application>
  <PresentationFormat>On-screen Show (4:3)</PresentationFormat>
  <Paragraphs>515</Paragraphs>
  <Slides>40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Cambria Math</vt:lpstr>
      <vt:lpstr>Times New Roman</vt:lpstr>
      <vt:lpstr>1_BriansTemplate</vt:lpstr>
      <vt:lpstr>Equation</vt:lpstr>
      <vt:lpstr>Chart</vt:lpstr>
      <vt:lpstr>Scientific Programming</vt:lpstr>
      <vt:lpstr>Spatial Filtering</vt:lpstr>
      <vt:lpstr>Spatial Filtering</vt:lpstr>
      <vt:lpstr>Spatial Filtering</vt:lpstr>
      <vt:lpstr>Simple Neighbourhood Operations</vt:lpstr>
      <vt:lpstr>Median Filter - MATLAB</vt:lpstr>
      <vt:lpstr>The Spatial Filtering Process</vt:lpstr>
      <vt:lpstr>Spatial Filtering: Equation Form</vt:lpstr>
      <vt:lpstr>Smoothing Spatial Filters</vt:lpstr>
      <vt:lpstr>Smoothing Spatial Filtering</vt:lpstr>
      <vt:lpstr>Image Smoothing Example</vt:lpstr>
      <vt:lpstr>Weighted Smoothing Filters</vt:lpstr>
      <vt:lpstr>Averaging Filter – MATLAB</vt:lpstr>
      <vt:lpstr>Averaging Filter – MATLAB</vt:lpstr>
      <vt:lpstr>Strange Things Happen At The Edges!</vt:lpstr>
      <vt:lpstr>Strange Things Happen At The Edges! (cont…)</vt:lpstr>
      <vt:lpstr>MATLAB</vt:lpstr>
      <vt:lpstr>MATLAB</vt:lpstr>
      <vt:lpstr>Strange Things Happen At The Edges! (cont…)</vt:lpstr>
      <vt:lpstr>MATLAB</vt:lpstr>
      <vt:lpstr>Strange Things Happen At The Edges! (cont…)</vt:lpstr>
      <vt:lpstr>Sharpening Spatial Filters</vt:lpstr>
      <vt:lpstr>Spatial Differentiation</vt:lpstr>
      <vt:lpstr>1st Derivative</vt:lpstr>
      <vt:lpstr>1st Derivative (cont…)</vt:lpstr>
      <vt:lpstr>2nd Derivative</vt:lpstr>
      <vt:lpstr>2nd Derivative (cont…)</vt:lpstr>
      <vt:lpstr>Using Second Derivatives For Image Enhancement</vt:lpstr>
      <vt:lpstr>The Laplacian</vt:lpstr>
      <vt:lpstr>The Laplacian (cont…)</vt:lpstr>
      <vt:lpstr>The Laplacian (cont…)</vt:lpstr>
      <vt:lpstr>Laplacian Image Enhancement</vt:lpstr>
      <vt:lpstr>Simplified Image Enhancement</vt:lpstr>
      <vt:lpstr>Simplified Image Enhancement (cont…)</vt:lpstr>
      <vt:lpstr>Variants On The Simple Laplacian</vt:lpstr>
      <vt:lpstr>Filters - MATLAB</vt:lpstr>
      <vt:lpstr>Filters - MATLAB</vt:lpstr>
      <vt:lpstr>Filters - MATLAB</vt:lpstr>
      <vt:lpstr>Filters - MATLAB</vt:lpstr>
      <vt:lpstr>Filters - MATLAB</vt:lpstr>
    </vt:vector>
  </TitlesOfParts>
  <Company>Dublin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Brian Mac Namee</dc:creator>
  <cp:lastModifiedBy>Microsoft account</cp:lastModifiedBy>
  <cp:revision>329</cp:revision>
  <cp:lastPrinted>2017-03-15T17:39:17Z</cp:lastPrinted>
  <dcterms:created xsi:type="dcterms:W3CDTF">2008-02-07T11:01:42Z</dcterms:created>
  <dcterms:modified xsi:type="dcterms:W3CDTF">2020-12-16T11:45:44Z</dcterms:modified>
</cp:coreProperties>
</file>