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htOI2FF3TDpXALznsdMBuoIlhi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1" Type="http://schemas.openxmlformats.org/officeDocument/2006/relationships/slide" Target="slides/slide17.xml"/><Relationship Id="rId3" Type="http://schemas.openxmlformats.org/officeDocument/2006/relationships/slideMaster" Target="slideMasters/slideMaster1.xml"/><Relationship Id="rId34" Type="http://schemas.openxmlformats.org/officeDocument/2006/relationships/customXml" Target="../customXml/item2.xml"/><Relationship Id="rId25" Type="http://schemas.openxmlformats.org/officeDocument/2006/relationships/slide" Target="slides/slide2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customXml" Target="../customXml/item1.xml"/><Relationship Id="rId20" Type="http://schemas.openxmlformats.org/officeDocument/2006/relationships/slide" Target="slides/slide16.xml"/><Relationship Id="rId2" Type="http://schemas.openxmlformats.org/officeDocument/2006/relationships/presProps" Target="presProps.xml"/><Relationship Id="rId29" Type="http://schemas.openxmlformats.org/officeDocument/2006/relationships/slide" Target="slides/slide25.xml"/><Relationship Id="rId16" Type="http://schemas.openxmlformats.org/officeDocument/2006/relationships/slide" Target="slides/slide12.xml"/><Relationship Id="rId24" Type="http://schemas.openxmlformats.org/officeDocument/2006/relationships/slide" Target="slides/slide20.xml"/><Relationship Id="rId1" Type="http://schemas.openxmlformats.org/officeDocument/2006/relationships/theme" Target="theme/theme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2" Type="http://customschemas.google.com/relationships/presentationmetadata" Target="metadata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31" Type="http://schemas.openxmlformats.org/officeDocument/2006/relationships/slide" Target="slides/slide2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" Type="http://schemas.openxmlformats.org/officeDocument/2006/relationships/slide" Target="slides/slide18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14" Type="http://schemas.openxmlformats.org/officeDocument/2006/relationships/slide" Target="slides/slide10.xml"/><Relationship Id="rId35" Type="http://schemas.openxmlformats.org/officeDocument/2006/relationships/customXml" Target="../customXml/item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d73baef6eb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d73baef6eb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1d73baef6eb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d73baef6eb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d73baef6eb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1d73baef6eb_0_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d73baef6eb_0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d73baef6eb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1d73baef6eb_0_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d73baef6eb_0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d73baef6eb_0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1d73baef6eb_0_9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d73baef6eb_0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d73baef6eb_0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1d73baef6eb_0_1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d73baef6eb_0_1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d73baef6eb_0_1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1d73baef6eb_0_1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d73baef6eb_0_1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d73baef6eb_0_1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1d73baef6eb_0_1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d73baef6eb_0_1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d73baef6eb_0_1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1d73baef6eb_0_1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d73baef6eb_0_1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d73baef6eb_0_1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1d73baef6eb_0_1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d73baef6eb_0_1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d73baef6eb_0_1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1d73baef6eb_0_1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d73baef6eb_0_2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d73baef6eb_0_2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1d73baef6eb_0_2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d73baef6eb_0_2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d73baef6eb_0_2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g1d73baef6eb_0_2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d73baef6eb_0_2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d73baef6eb_0_2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1d73baef6eb_0_2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d73baef6eb_0_2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d73baef6eb_0_2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g1d73baef6eb_0_2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d73baef6eb_0_2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d73baef6eb_0_2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g1d73baef6eb_0_2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d72f9b0d9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d72f9b0d9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a7fc73ffbf_1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a7fc73ffbf_1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a7fc73ffbf_1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d72f9b0d9e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d72f9b0d9e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1d72f9b0d9e_0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d73baef6e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d73baef6e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1d73baef6e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d73baef6eb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d73baef6eb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1d73baef6eb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Slaydı" showMasterSp="0">
  <p:cSld name="Başlık Slaydı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alibri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10352540" y="80570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27" name="Google Shape;27;p13"/>
          <p:cNvSpPr txBox="1"/>
          <p:nvPr>
            <p:ph idx="2" type="body"/>
          </p:nvPr>
        </p:nvSpPr>
        <p:spPr>
          <a:xfrm>
            <a:off x="1154955" y="171450"/>
            <a:ext cx="5441950" cy="414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azılı Panoramik Resim" showMasterSp="0">
  <p:cSld name="Yazılı Panoramik Resim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2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Resim Yazısı" showMasterSp="0">
  <p:cSld name="Başlık ve Resim Yazısı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2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im Yazılı Alıntı" showMasterSp="0">
  <p:cSld name="Resim Yazılı Alıntı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6" name="Google Shape;96;p24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7" name="Google Shape;97;p2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00" name="Google Shape;100;p24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-TR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1" name="Google Shape;101;p2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-TR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İsim Kartı" showMasterSp="0">
  <p:cSld name="İsim Kartı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alibri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Sütun" showMasterSp="0">
  <p:cSld name="3 Sütu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alibri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1" name="Google Shape;111;p26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2" name="Google Shape;112;p26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3" name="Google Shape;113;p26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4" name="Google Shape;114;p26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5" name="Google Shape;115;p26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6" name="Google Shape;116;p2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Google Shape;117;p2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2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Resim Sütunu" showMasterSp="0">
  <p:cSld name="3 Resim Sütunu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alibri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7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27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5" name="Google Shape;125;p27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6" name="Google Shape;126;p27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7" name="Google Shape;127;p27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8" name="Google Shape;128;p27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9" name="Google Shape;129;p27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30" name="Google Shape;130;p27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31" name="Google Shape;131;p27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32" name="Google Shape;132;p27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" name="Google Shape;133;p27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2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Dikey Metin" showMasterSp="0" type="vertTx">
  <p:cSld name="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2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key Başlık ve Metin" showMasterSp="0" type="vertTitleAndTx">
  <p:cSld name="VERTICAL_TITLE_AND_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9"/>
          <p:cNvSpPr txBox="1"/>
          <p:nvPr>
            <p:ph idx="1" type="body"/>
          </p:nvPr>
        </p:nvSpPr>
        <p:spPr>
          <a:xfrm rot="5400000">
            <a:off x="1679576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6" name="Google Shape;146;p2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İçerik" showMasterSp="0">
  <p:cSld name="Başlık ve İçeri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646111" y="753034"/>
            <a:ext cx="9404723" cy="1100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646111" y="640528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34" name="Google Shape;34;p14"/>
          <p:cNvSpPr txBox="1"/>
          <p:nvPr>
            <p:ph idx="2" type="body"/>
          </p:nvPr>
        </p:nvSpPr>
        <p:spPr>
          <a:xfrm>
            <a:off x="646113" y="204788"/>
            <a:ext cx="52705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i="1" sz="18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ölüm Üst Bilgisi" showMasterSp="0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alibri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İki İçerik" showMasterSp="0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4" name="Google Shape;44;p16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5" name="Google Shape;45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rşılaştırma" showMasterSp="0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1" name="Google Shape;51;p17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2" name="Google Shape;52;p17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3" name="Google Shape;53;p17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4" name="Google Shape;54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alnızca Başlık" showMasterSp="0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ş" showMasterSp="0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İçerik" showMasterSp="0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0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9" name="Google Shape;69;p20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0" name="Google Shape;70;p2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Resim" showMasterSp="0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libri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6" name="Google Shape;76;p21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1.xml"/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2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2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" name="Google Shape;13;p12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2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alibri"/>
              <a:buNone/>
              <a:defRPr b="0" i="0" sz="4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  <p:sldLayoutId id="2147483665" r:id="rId22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youtube.com/watch?v=3quFy700n9A" TargetMode="External"/><Relationship Id="rId4" Type="http://schemas.openxmlformats.org/officeDocument/2006/relationships/hyperlink" Target="https://www.youtube.com/watch?v=3quFy700n9A" TargetMode="External"/><Relationship Id="rId5" Type="http://schemas.openxmlformats.org/officeDocument/2006/relationships/hyperlink" Target="https://www.youtube.com/watch?v=3quFy700n9A" TargetMode="External"/><Relationship Id="rId6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1.png"/><Relationship Id="rId4" Type="http://schemas.openxmlformats.org/officeDocument/2006/relationships/image" Target="../media/image72.png"/><Relationship Id="rId5" Type="http://schemas.openxmlformats.org/officeDocument/2006/relationships/image" Target="../media/image3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2.png"/><Relationship Id="rId4" Type="http://schemas.openxmlformats.org/officeDocument/2006/relationships/image" Target="../media/image30.png"/><Relationship Id="rId5" Type="http://schemas.openxmlformats.org/officeDocument/2006/relationships/image" Target="../media/image35.png"/><Relationship Id="rId6" Type="http://schemas.openxmlformats.org/officeDocument/2006/relationships/image" Target="../media/image42.png"/><Relationship Id="rId7" Type="http://schemas.openxmlformats.org/officeDocument/2006/relationships/image" Target="../media/image39.png"/><Relationship Id="rId8" Type="http://schemas.openxmlformats.org/officeDocument/2006/relationships/image" Target="../media/image4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8.png"/><Relationship Id="rId4" Type="http://schemas.openxmlformats.org/officeDocument/2006/relationships/image" Target="../media/image49.png"/><Relationship Id="rId5" Type="http://schemas.openxmlformats.org/officeDocument/2006/relationships/image" Target="../media/image37.png"/><Relationship Id="rId6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51.png"/><Relationship Id="rId6" Type="http://schemas.openxmlformats.org/officeDocument/2006/relationships/image" Target="../media/image4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3.png"/><Relationship Id="rId4" Type="http://schemas.openxmlformats.org/officeDocument/2006/relationships/image" Target="../media/image53.png"/><Relationship Id="rId5" Type="http://schemas.openxmlformats.org/officeDocument/2006/relationships/image" Target="../media/image50.png"/><Relationship Id="rId6" Type="http://schemas.openxmlformats.org/officeDocument/2006/relationships/image" Target="../media/image4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4.png"/><Relationship Id="rId4" Type="http://schemas.openxmlformats.org/officeDocument/2006/relationships/image" Target="../media/image48.png"/><Relationship Id="rId5" Type="http://schemas.openxmlformats.org/officeDocument/2006/relationships/image" Target="../media/image5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9.png"/><Relationship Id="rId4" Type="http://schemas.openxmlformats.org/officeDocument/2006/relationships/image" Target="../media/image55.png"/><Relationship Id="rId5" Type="http://schemas.openxmlformats.org/officeDocument/2006/relationships/image" Target="../media/image66.png"/><Relationship Id="rId6" Type="http://schemas.openxmlformats.org/officeDocument/2006/relationships/image" Target="../media/image5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4.png"/><Relationship Id="rId4" Type="http://schemas.openxmlformats.org/officeDocument/2006/relationships/image" Target="../media/image58.png"/><Relationship Id="rId5" Type="http://schemas.openxmlformats.org/officeDocument/2006/relationships/image" Target="../media/image68.png"/><Relationship Id="rId6" Type="http://schemas.openxmlformats.org/officeDocument/2006/relationships/image" Target="../media/image6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7.png"/><Relationship Id="rId4" Type="http://schemas.openxmlformats.org/officeDocument/2006/relationships/image" Target="../media/image62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3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6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Relationship Id="rId4" Type="http://schemas.openxmlformats.org/officeDocument/2006/relationships/image" Target="../media/image12.jpg"/><Relationship Id="rId5" Type="http://schemas.openxmlformats.org/officeDocument/2006/relationships/image" Target="../media/image7.jpg"/><Relationship Id="rId6" Type="http://schemas.openxmlformats.org/officeDocument/2006/relationships/image" Target="../media/image9.jpg"/><Relationship Id="rId7" Type="http://schemas.openxmlformats.org/officeDocument/2006/relationships/image" Target="../media/image17.jpg"/><Relationship Id="rId8" Type="http://schemas.openxmlformats.org/officeDocument/2006/relationships/image" Target="../media/image1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29.png"/><Relationship Id="rId6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Relationship Id="rId5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"/>
          <p:cNvSpPr txBox="1"/>
          <p:nvPr>
            <p:ph type="ctrTitle"/>
          </p:nvPr>
        </p:nvSpPr>
        <p:spPr>
          <a:xfrm>
            <a:off x="1683171" y="690371"/>
            <a:ext cx="8825658" cy="18728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alibri"/>
              <a:buNone/>
            </a:pPr>
            <a:r>
              <a:rPr lang="tr-TR" sz="5400">
                <a:latin typeface="Calibri"/>
                <a:ea typeface="Calibri"/>
                <a:cs typeface="Calibri"/>
                <a:sym typeface="Calibri"/>
              </a:rPr>
              <a:t>Identification of Single Cell Phytoplankton Species</a:t>
            </a:r>
            <a:endParaRPr sz="5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"/>
          <p:cNvSpPr txBox="1"/>
          <p:nvPr>
            <p:ph idx="1" type="subTitle"/>
          </p:nvPr>
        </p:nvSpPr>
        <p:spPr>
          <a:xfrm>
            <a:off x="3531900" y="2962625"/>
            <a:ext cx="51282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71579"/>
              <a:buNone/>
            </a:pPr>
            <a:r>
              <a:rPr lang="tr-TR" sz="2235">
                <a:solidFill>
                  <a:schemeClr val="lt1"/>
                </a:solidFill>
              </a:rPr>
              <a:t>GTU CSE 495 – FINAL PRESENTATION</a:t>
            </a:r>
            <a:endParaRPr sz="2235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ct val="71579"/>
              <a:buNone/>
            </a:pPr>
            <a:r>
              <a:rPr lang="tr-TR" sz="2235">
                <a:solidFill>
                  <a:schemeClr val="lt1"/>
                </a:solidFill>
              </a:rPr>
              <a:t>MEHMET AVNI CELIK</a:t>
            </a:r>
            <a:endParaRPr sz="2235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ct val="71579"/>
              <a:buNone/>
            </a:pPr>
            <a:r>
              <a:t/>
            </a:r>
            <a:endParaRPr sz="2235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ct val="71579"/>
              <a:buNone/>
            </a:pPr>
            <a:r>
              <a:rPr lang="tr-TR" sz="2235">
                <a:solidFill>
                  <a:schemeClr val="lt1"/>
                </a:solidFill>
              </a:rPr>
              <a:t>PROJECT ADVISOR: BURCU YILMAZ</a:t>
            </a:r>
            <a:endParaRPr sz="2235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ct val="71579"/>
              <a:buNone/>
            </a:pPr>
            <a:r>
              <a:rPr lang="tr-TR" sz="2235">
                <a:solidFill>
                  <a:schemeClr val="lt1"/>
                </a:solidFill>
              </a:rPr>
              <a:t>JANUARY</a:t>
            </a:r>
            <a:r>
              <a:rPr lang="tr-TR" sz="2235">
                <a:solidFill>
                  <a:schemeClr val="lt1"/>
                </a:solidFill>
              </a:rPr>
              <a:t> 2023</a:t>
            </a:r>
            <a:endParaRPr sz="2235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ct val="90666"/>
              <a:buNone/>
            </a:pPr>
            <a:r>
              <a:rPr lang="tr-TR" sz="1764">
                <a:solidFill>
                  <a:schemeClr val="lt1"/>
                </a:solidFill>
              </a:rPr>
              <a:t>PROJECT TRAILER VIDEO:</a:t>
            </a:r>
            <a:endParaRPr sz="1764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ct val="90666"/>
              <a:buNone/>
            </a:pPr>
            <a:r>
              <a:rPr lang="tr-TR" sz="1764" u="sng">
                <a:solidFill>
                  <a:schemeClr val="hlink"/>
                </a:solidFill>
                <a:hlinkClick r:id="rId3"/>
              </a:rPr>
              <a:t>Image Classification of Single Cell Marine Creatures:</a:t>
            </a:r>
            <a:br>
              <a:rPr lang="tr-TR" sz="1764" u="sng">
                <a:solidFill>
                  <a:schemeClr val="hlink"/>
                </a:solidFill>
                <a:hlinkClick r:id="rId4"/>
              </a:rPr>
            </a:br>
            <a:r>
              <a:rPr lang="tr-TR" sz="1764" u="sng">
                <a:solidFill>
                  <a:schemeClr val="hlink"/>
                </a:solidFill>
                <a:hlinkClick r:id="rId5"/>
              </a:rPr>
              <a:t>Phytoplanktons</a:t>
            </a:r>
            <a:endParaRPr sz="1764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5" name="Google Shape;155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18551" y="4972642"/>
            <a:ext cx="2273449" cy="188535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"/>
          <p:cNvSpPr txBox="1"/>
          <p:nvPr>
            <p:ph idx="12" type="sldNum"/>
          </p:nvPr>
        </p:nvSpPr>
        <p:spPr>
          <a:xfrm>
            <a:off x="10352540" y="80570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d73baef6eb_0_37"/>
          <p:cNvSpPr txBox="1"/>
          <p:nvPr>
            <p:ph type="title"/>
          </p:nvPr>
        </p:nvSpPr>
        <p:spPr>
          <a:xfrm>
            <a:off x="646136" y="600634"/>
            <a:ext cx="9404700" cy="110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Results and Fine Tuning Effect on Channel4 Model Loss</a:t>
            </a:r>
            <a:endParaRPr/>
          </a:p>
        </p:txBody>
      </p:sp>
      <p:sp>
        <p:nvSpPr>
          <p:cNvPr id="284" name="Google Shape;284;g1d73baef6eb_0_37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285" name="Google Shape;285;g1d73baef6eb_0_37"/>
          <p:cNvSpPr txBox="1"/>
          <p:nvPr>
            <p:ph idx="2" type="body"/>
          </p:nvPr>
        </p:nvSpPr>
        <p:spPr>
          <a:xfrm>
            <a:off x="646113" y="204788"/>
            <a:ext cx="5270400" cy="34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tr-TR"/>
              <a:t>ResNet-50</a:t>
            </a:r>
            <a:endParaRPr/>
          </a:p>
        </p:txBody>
      </p:sp>
      <p:sp>
        <p:nvSpPr>
          <p:cNvPr id="286" name="Google Shape;286;g1d73baef6eb_0_37"/>
          <p:cNvSpPr txBox="1"/>
          <p:nvPr/>
        </p:nvSpPr>
        <p:spPr>
          <a:xfrm>
            <a:off x="775050" y="5149175"/>
            <a:ext cx="2889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 Loss: 0.1814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 Loss: 0.2346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1d73baef6eb_0_37"/>
          <p:cNvSpPr txBox="1"/>
          <p:nvPr/>
        </p:nvSpPr>
        <p:spPr>
          <a:xfrm>
            <a:off x="504975" y="1848700"/>
            <a:ext cx="288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1: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1d73baef6eb_0_37"/>
          <p:cNvSpPr txBox="1"/>
          <p:nvPr/>
        </p:nvSpPr>
        <p:spPr>
          <a:xfrm>
            <a:off x="4825613" y="5149175"/>
            <a:ext cx="2889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 Loss: 0.1930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 Loss: 0.2141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1d73baef6eb_0_37"/>
          <p:cNvSpPr txBox="1"/>
          <p:nvPr/>
        </p:nvSpPr>
        <p:spPr>
          <a:xfrm>
            <a:off x="4361375" y="1848700"/>
            <a:ext cx="288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2: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1d73baef6eb_0_37"/>
          <p:cNvSpPr txBox="1"/>
          <p:nvPr/>
        </p:nvSpPr>
        <p:spPr>
          <a:xfrm>
            <a:off x="8682013" y="5337075"/>
            <a:ext cx="2889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 Loss: 0.2875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 Loss: 0.2822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1d73baef6eb_0_37"/>
          <p:cNvSpPr txBox="1"/>
          <p:nvPr/>
        </p:nvSpPr>
        <p:spPr>
          <a:xfrm>
            <a:off x="8217775" y="1881825"/>
            <a:ext cx="288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3: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1d73baef6eb_0_37"/>
          <p:cNvSpPr txBox="1"/>
          <p:nvPr/>
        </p:nvSpPr>
        <p:spPr>
          <a:xfrm>
            <a:off x="2058500" y="5945800"/>
            <a:ext cx="82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Experiment shows that Dropout layer causes increase in the loss, yet prevents overfitting.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3" name="Google Shape;293;g1d73baef6eb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963" y="2297325"/>
            <a:ext cx="3429160" cy="27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g1d73baef6eb_0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6350" y="2297325"/>
            <a:ext cx="3530875" cy="278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g1d73baef6eb_0_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61275" y="2264200"/>
            <a:ext cx="3478075" cy="278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d73baef6eb_0_58"/>
          <p:cNvSpPr txBox="1"/>
          <p:nvPr>
            <p:ph type="title"/>
          </p:nvPr>
        </p:nvSpPr>
        <p:spPr>
          <a:xfrm>
            <a:off x="646136" y="363909"/>
            <a:ext cx="9404700" cy="110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Confusion Matrix Results of Ch4</a:t>
            </a:r>
            <a:endParaRPr/>
          </a:p>
        </p:txBody>
      </p:sp>
      <p:sp>
        <p:nvSpPr>
          <p:cNvPr id="302" name="Google Shape;302;g1d73baef6eb_0_58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303" name="Google Shape;303;g1d73baef6eb_0_58"/>
          <p:cNvSpPr txBox="1"/>
          <p:nvPr>
            <p:ph idx="2" type="body"/>
          </p:nvPr>
        </p:nvSpPr>
        <p:spPr>
          <a:xfrm>
            <a:off x="646113" y="204788"/>
            <a:ext cx="5270400" cy="34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tr-TR"/>
              <a:t>ResNet-50</a:t>
            </a:r>
            <a:endParaRPr/>
          </a:p>
        </p:txBody>
      </p:sp>
      <p:sp>
        <p:nvSpPr>
          <p:cNvPr id="304" name="Google Shape;304;g1d73baef6eb_0_58"/>
          <p:cNvSpPr txBox="1"/>
          <p:nvPr/>
        </p:nvSpPr>
        <p:spPr>
          <a:xfrm>
            <a:off x="537875" y="1099100"/>
            <a:ext cx="288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1: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g1d73baef6eb_0_58"/>
          <p:cNvSpPr txBox="1"/>
          <p:nvPr/>
        </p:nvSpPr>
        <p:spPr>
          <a:xfrm>
            <a:off x="4020725" y="1125425"/>
            <a:ext cx="288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2: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1d73baef6eb_0_58"/>
          <p:cNvSpPr txBox="1"/>
          <p:nvPr/>
        </p:nvSpPr>
        <p:spPr>
          <a:xfrm>
            <a:off x="7503575" y="1099100"/>
            <a:ext cx="288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3: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g1d73baef6eb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75" y="1464000"/>
            <a:ext cx="3174950" cy="272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g1d73baef6eb_0_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0725" y="1460388"/>
            <a:ext cx="3174951" cy="2735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g1d73baef6eb_0_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3575" y="1460400"/>
            <a:ext cx="3187134" cy="273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g1d73baef6eb_0_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7875" y="4318750"/>
            <a:ext cx="3174950" cy="236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g1d73baef6eb_0_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20725" y="4320550"/>
            <a:ext cx="3174950" cy="235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g1d73baef6eb_0_5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03575" y="4320550"/>
            <a:ext cx="3174950" cy="235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d73baef6eb_0_89"/>
          <p:cNvSpPr txBox="1"/>
          <p:nvPr>
            <p:ph idx="1" type="body"/>
          </p:nvPr>
        </p:nvSpPr>
        <p:spPr>
          <a:xfrm>
            <a:off x="1116300" y="1375452"/>
            <a:ext cx="8946600" cy="518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tr-TR"/>
              <a:t>The following pages will include </a:t>
            </a:r>
            <a:r>
              <a:rPr b="1" lang="tr-TR"/>
              <a:t>only one </a:t>
            </a:r>
            <a:r>
              <a:rPr b="1" lang="tr-TR"/>
              <a:t>version</a:t>
            </a:r>
            <a:r>
              <a:rPr b="1" lang="tr-TR"/>
              <a:t> </a:t>
            </a:r>
            <a:r>
              <a:rPr lang="tr-TR"/>
              <a:t>of the models due to time restriction. 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tr-TR"/>
              <a:t>Many Fine-tuning methods are applied and </a:t>
            </a:r>
            <a:r>
              <a:rPr b="1" lang="tr-TR"/>
              <a:t>version-3</a:t>
            </a:r>
            <a:r>
              <a:rPr lang="tr-TR"/>
              <a:t> of the shown model is selected for the report as a result of </a:t>
            </a:r>
            <a:r>
              <a:rPr b="1" lang="tr-TR"/>
              <a:t>preventing overfitting.</a:t>
            </a:r>
            <a:endParaRPr b="1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tr-TR"/>
              <a:t>Models are trained with </a:t>
            </a:r>
            <a:r>
              <a:rPr b="1" lang="tr-TR"/>
              <a:t>10 </a:t>
            </a:r>
            <a:r>
              <a:rPr b="1" lang="tr-TR"/>
              <a:t>epoch</a:t>
            </a:r>
            <a:r>
              <a:rPr lang="tr-TR"/>
              <a:t>, yet </a:t>
            </a:r>
            <a:r>
              <a:rPr b="1" lang="tr-TR"/>
              <a:t>Early-Stopping </a:t>
            </a:r>
            <a:r>
              <a:rPr lang="tr-TR"/>
              <a:t>callback halts in the proper position by </a:t>
            </a:r>
            <a:r>
              <a:rPr b="1" lang="tr-TR"/>
              <a:t>monitoring validation loss</a:t>
            </a:r>
            <a:r>
              <a:rPr lang="tr-TR"/>
              <a:t>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1d73baef6eb_0_89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g1d73baef6eb_0_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875" y="1531100"/>
            <a:ext cx="3303825" cy="238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g1d73baef6eb_0_97"/>
          <p:cNvSpPr txBox="1"/>
          <p:nvPr>
            <p:ph type="title"/>
          </p:nvPr>
        </p:nvSpPr>
        <p:spPr>
          <a:xfrm>
            <a:off x="646136" y="68109"/>
            <a:ext cx="9404700" cy="110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Accuracy,Loss and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Confusion </a:t>
            </a:r>
            <a:r>
              <a:rPr lang="tr-TR"/>
              <a:t>Matrices</a:t>
            </a:r>
            <a:r>
              <a:rPr lang="tr-TR"/>
              <a:t> of Channel 5</a:t>
            </a:r>
            <a:endParaRPr/>
          </a:p>
        </p:txBody>
      </p:sp>
      <p:sp>
        <p:nvSpPr>
          <p:cNvPr id="327" name="Google Shape;327;g1d73baef6eb_0_97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328" name="Google Shape;328;g1d73baef6eb_0_97"/>
          <p:cNvSpPr txBox="1"/>
          <p:nvPr>
            <p:ph idx="2" type="body"/>
          </p:nvPr>
        </p:nvSpPr>
        <p:spPr>
          <a:xfrm>
            <a:off x="646113" y="204788"/>
            <a:ext cx="5270400" cy="34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tr-TR"/>
              <a:t>ResNet-50</a:t>
            </a:r>
            <a:endParaRPr/>
          </a:p>
        </p:txBody>
      </p:sp>
      <p:sp>
        <p:nvSpPr>
          <p:cNvPr id="329" name="Google Shape;329;g1d73baef6eb_0_97"/>
          <p:cNvSpPr txBox="1"/>
          <p:nvPr/>
        </p:nvSpPr>
        <p:spPr>
          <a:xfrm>
            <a:off x="2266925" y="3042975"/>
            <a:ext cx="2889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Set Accuracy: 0.8826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 Accuracy: 0.8656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0" name="Google Shape;330;g1d73baef6eb_0_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4877" y="3920175"/>
            <a:ext cx="3303825" cy="268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g1d73baef6eb_0_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6750" y="1531100"/>
            <a:ext cx="3160576" cy="259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g1d73baef6eb_0_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36750" y="4127000"/>
            <a:ext cx="3160575" cy="25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g1d73baef6eb_0_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875" y="1581700"/>
            <a:ext cx="3303825" cy="2486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g1d73baef6eb_0_118"/>
          <p:cNvSpPr txBox="1"/>
          <p:nvPr>
            <p:ph type="title"/>
          </p:nvPr>
        </p:nvSpPr>
        <p:spPr>
          <a:xfrm>
            <a:off x="646136" y="68109"/>
            <a:ext cx="9404700" cy="110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Accuracy,Loss and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Confusion </a:t>
            </a:r>
            <a:r>
              <a:rPr lang="tr-TR"/>
              <a:t>Matrices</a:t>
            </a:r>
            <a:r>
              <a:rPr lang="tr-TR"/>
              <a:t> of Channel 6</a:t>
            </a:r>
            <a:endParaRPr/>
          </a:p>
        </p:txBody>
      </p:sp>
      <p:sp>
        <p:nvSpPr>
          <p:cNvPr id="340" name="Google Shape;340;g1d73baef6eb_0_118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341" name="Google Shape;341;g1d73baef6eb_0_118"/>
          <p:cNvSpPr txBox="1"/>
          <p:nvPr>
            <p:ph idx="2" type="body"/>
          </p:nvPr>
        </p:nvSpPr>
        <p:spPr>
          <a:xfrm>
            <a:off x="646113" y="204788"/>
            <a:ext cx="5270400" cy="34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tr-TR"/>
              <a:t>ResNet-50</a:t>
            </a:r>
            <a:endParaRPr/>
          </a:p>
        </p:txBody>
      </p:sp>
      <p:sp>
        <p:nvSpPr>
          <p:cNvPr id="342" name="Google Shape;342;g1d73baef6eb_0_118"/>
          <p:cNvSpPr txBox="1"/>
          <p:nvPr/>
        </p:nvSpPr>
        <p:spPr>
          <a:xfrm>
            <a:off x="2255675" y="3191175"/>
            <a:ext cx="2889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Set Accuracy: 0.8363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 Accuracy: 0.8411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3" name="Google Shape;343;g1d73baef6eb_0_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4875" y="4068375"/>
            <a:ext cx="3303825" cy="268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g1d73baef6eb_0_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6750" y="1581700"/>
            <a:ext cx="3160574" cy="254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g1d73baef6eb_0_1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36750" y="4127000"/>
            <a:ext cx="3160576" cy="268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g1d73baef6eb_0_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875" y="1581700"/>
            <a:ext cx="3303825" cy="245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1d73baef6eb_0_134"/>
          <p:cNvSpPr txBox="1"/>
          <p:nvPr>
            <p:ph type="title"/>
          </p:nvPr>
        </p:nvSpPr>
        <p:spPr>
          <a:xfrm>
            <a:off x="646136" y="68109"/>
            <a:ext cx="9404700" cy="110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Accuracy,Loss and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Confusion </a:t>
            </a:r>
            <a:r>
              <a:rPr lang="tr-TR"/>
              <a:t>Matrices</a:t>
            </a:r>
            <a:r>
              <a:rPr lang="tr-TR"/>
              <a:t> of RGB</a:t>
            </a:r>
            <a:endParaRPr/>
          </a:p>
        </p:txBody>
      </p:sp>
      <p:sp>
        <p:nvSpPr>
          <p:cNvPr id="353" name="Google Shape;353;g1d73baef6eb_0_134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354" name="Google Shape;354;g1d73baef6eb_0_134"/>
          <p:cNvSpPr txBox="1"/>
          <p:nvPr>
            <p:ph idx="2" type="body"/>
          </p:nvPr>
        </p:nvSpPr>
        <p:spPr>
          <a:xfrm>
            <a:off x="646113" y="204788"/>
            <a:ext cx="5270400" cy="34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tr-TR"/>
              <a:t>ResNet-50</a:t>
            </a:r>
            <a:endParaRPr/>
          </a:p>
        </p:txBody>
      </p:sp>
      <p:sp>
        <p:nvSpPr>
          <p:cNvPr id="355" name="Google Shape;355;g1d73baef6eb_0_134"/>
          <p:cNvSpPr txBox="1"/>
          <p:nvPr/>
        </p:nvSpPr>
        <p:spPr>
          <a:xfrm>
            <a:off x="2255675" y="3191175"/>
            <a:ext cx="2889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Set Accuracy: 0.9078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 Accuracy: 0.9033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6" name="Google Shape;356;g1d73baef6eb_0_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4875" y="4039948"/>
            <a:ext cx="3303825" cy="2609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g1d73baef6eb_0_1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6750" y="1581700"/>
            <a:ext cx="3160574" cy="254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g1d73baef6eb_0_1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36750" y="4131750"/>
            <a:ext cx="3160576" cy="251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d73baef6eb_0_150"/>
          <p:cNvSpPr txBox="1"/>
          <p:nvPr>
            <p:ph type="title"/>
          </p:nvPr>
        </p:nvSpPr>
        <p:spPr>
          <a:xfrm>
            <a:off x="646111" y="753034"/>
            <a:ext cx="9404700" cy="110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ResNet-50 Results </a:t>
            </a:r>
            <a:endParaRPr/>
          </a:p>
        </p:txBody>
      </p:sp>
      <p:sp>
        <p:nvSpPr>
          <p:cNvPr id="365" name="Google Shape;365;g1d73baef6eb_0_150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tr-TR"/>
              <a:t>The graphs and result values shows that the validation accuracies are ranked as shown below:</a:t>
            </a:r>
            <a:endParaRPr/>
          </a:p>
          <a:p>
            <a:pPr indent="0" lvl="0" marL="4572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tr-TR"/>
              <a:t>RGB &gt; Ch4 &gt; Ch5 &gt; Ch6</a:t>
            </a:r>
            <a:endParaRPr/>
          </a:p>
          <a:p>
            <a:pPr indent="0" lvl="0" marL="4572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tr-TR"/>
              <a:t>90.33 &gt; 90.22 &gt; 86.56 &gt; 84.11</a:t>
            </a:r>
            <a:endParaRPr/>
          </a:p>
          <a:p>
            <a:pPr indent="0" lvl="0" marL="4572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1d73baef6eb_0_150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367" name="Google Shape;367;g1d73baef6eb_0_150"/>
          <p:cNvSpPr txBox="1"/>
          <p:nvPr>
            <p:ph idx="2" type="body"/>
          </p:nvPr>
        </p:nvSpPr>
        <p:spPr>
          <a:xfrm>
            <a:off x="646113" y="204788"/>
            <a:ext cx="5270400" cy="34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tr-TR"/>
              <a:t>ResNet-50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d73baef6eb_0_158"/>
          <p:cNvSpPr txBox="1"/>
          <p:nvPr>
            <p:ph type="title"/>
          </p:nvPr>
        </p:nvSpPr>
        <p:spPr>
          <a:xfrm>
            <a:off x="646111" y="753034"/>
            <a:ext cx="9404700" cy="110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VGG16</a:t>
            </a:r>
            <a:endParaRPr/>
          </a:p>
        </p:txBody>
      </p:sp>
      <p:sp>
        <p:nvSpPr>
          <p:cNvPr id="374" name="Google Shape;374;g1d73baef6eb_0_158"/>
          <p:cNvSpPr txBox="1"/>
          <p:nvPr>
            <p:ph idx="1" type="body"/>
          </p:nvPr>
        </p:nvSpPr>
        <p:spPr>
          <a:xfrm>
            <a:off x="1103300" y="1537301"/>
            <a:ext cx="8946600" cy="471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tr-TR"/>
              <a:t>Pretrained VGG16 model is studied to the dataset with different approaches and different results are obtained by applying fine tuning.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tr-TR"/>
              <a:t>Some different fine-tuning methods are used, yet 3 of them will be shown here due to the time restriction.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1d73baef6eb_0_158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376" name="Google Shape;376;g1d73baef6eb_0_158"/>
          <p:cNvSpPr txBox="1"/>
          <p:nvPr>
            <p:ph idx="2" type="body"/>
          </p:nvPr>
        </p:nvSpPr>
        <p:spPr>
          <a:xfrm>
            <a:off x="646113" y="204788"/>
            <a:ext cx="5270400" cy="34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tr-TR"/>
              <a:t>VGG16</a:t>
            </a:r>
            <a:endParaRPr/>
          </a:p>
        </p:txBody>
      </p:sp>
      <p:sp>
        <p:nvSpPr>
          <p:cNvPr id="377" name="Google Shape;377;g1d73baef6eb_0_158"/>
          <p:cNvSpPr txBox="1"/>
          <p:nvPr/>
        </p:nvSpPr>
        <p:spPr>
          <a:xfrm>
            <a:off x="124513" y="5544425"/>
            <a:ext cx="382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1: Less Dense Layer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g1d73baef6eb_0_158"/>
          <p:cNvSpPr txBox="1"/>
          <p:nvPr/>
        </p:nvSpPr>
        <p:spPr>
          <a:xfrm>
            <a:off x="4201225" y="5544425"/>
            <a:ext cx="382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2: More Dense Layer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g1d73baef6eb_0_158"/>
          <p:cNvSpPr txBox="1"/>
          <p:nvPr/>
        </p:nvSpPr>
        <p:spPr>
          <a:xfrm>
            <a:off x="8225650" y="5544425"/>
            <a:ext cx="382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3: More Dense Layer with Dropout Layer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0" name="Google Shape;380;g1d73baef6eb_0_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25" y="2896700"/>
            <a:ext cx="3972100" cy="26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g1d73baef6eb_0_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4425" y="2896700"/>
            <a:ext cx="4170326" cy="26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g1d73baef6eb_0_1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28925" y="2896700"/>
            <a:ext cx="3992300" cy="259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d73baef6eb_0_183"/>
          <p:cNvSpPr txBox="1"/>
          <p:nvPr>
            <p:ph idx="1" type="body"/>
          </p:nvPr>
        </p:nvSpPr>
        <p:spPr>
          <a:xfrm>
            <a:off x="1116300" y="1375452"/>
            <a:ext cx="8946600" cy="518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tr-TR"/>
              <a:t>The following pages will include </a:t>
            </a:r>
            <a:r>
              <a:rPr b="1" lang="tr-TR"/>
              <a:t>only one version </a:t>
            </a:r>
            <a:r>
              <a:rPr lang="tr-TR"/>
              <a:t>of the models due to time restriction. 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tr-TR"/>
              <a:t>Many Fine-tuning methods are applied and </a:t>
            </a:r>
            <a:r>
              <a:rPr b="1" lang="tr-TR"/>
              <a:t>version-3</a:t>
            </a:r>
            <a:r>
              <a:rPr lang="tr-TR"/>
              <a:t> of the shown model is selected for the report as a result of </a:t>
            </a:r>
            <a:r>
              <a:rPr b="1" lang="tr-TR"/>
              <a:t>preventing overfitting.</a:t>
            </a:r>
            <a:endParaRPr b="1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tr-TR"/>
              <a:t>Models are trained with </a:t>
            </a:r>
            <a:r>
              <a:rPr b="1" lang="tr-TR"/>
              <a:t>10 epoch</a:t>
            </a:r>
            <a:r>
              <a:rPr lang="tr-TR"/>
              <a:t>, yet </a:t>
            </a:r>
            <a:r>
              <a:rPr b="1" lang="tr-TR"/>
              <a:t>Early-Stopping </a:t>
            </a:r>
            <a:r>
              <a:rPr lang="tr-TR"/>
              <a:t>callback halts in the proper position by </a:t>
            </a:r>
            <a:r>
              <a:rPr b="1" lang="tr-TR"/>
              <a:t>monitoring validation loss</a:t>
            </a:r>
            <a:r>
              <a:rPr lang="tr-TR"/>
              <a:t>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1d73baef6eb_0_183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g1d73baef6eb_0_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875" y="1531100"/>
            <a:ext cx="3303825" cy="23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g1d73baef6eb_0_189"/>
          <p:cNvSpPr txBox="1"/>
          <p:nvPr>
            <p:ph type="title"/>
          </p:nvPr>
        </p:nvSpPr>
        <p:spPr>
          <a:xfrm>
            <a:off x="646136" y="68109"/>
            <a:ext cx="9404700" cy="110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Accuracy,Loss and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Confusion </a:t>
            </a:r>
            <a:r>
              <a:rPr lang="tr-TR"/>
              <a:t>Matrices</a:t>
            </a:r>
            <a:r>
              <a:rPr lang="tr-TR"/>
              <a:t> of Channel 4</a:t>
            </a:r>
            <a:endParaRPr/>
          </a:p>
        </p:txBody>
      </p:sp>
      <p:sp>
        <p:nvSpPr>
          <p:cNvPr id="397" name="Google Shape;397;g1d73baef6eb_0_189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398" name="Google Shape;398;g1d73baef6eb_0_189"/>
          <p:cNvSpPr txBox="1"/>
          <p:nvPr>
            <p:ph idx="2" type="body"/>
          </p:nvPr>
        </p:nvSpPr>
        <p:spPr>
          <a:xfrm>
            <a:off x="646113" y="204788"/>
            <a:ext cx="5270400" cy="34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tr-TR"/>
              <a:t>VGG16</a:t>
            </a:r>
            <a:endParaRPr/>
          </a:p>
        </p:txBody>
      </p:sp>
      <p:sp>
        <p:nvSpPr>
          <p:cNvPr id="399" name="Google Shape;399;g1d73baef6eb_0_189"/>
          <p:cNvSpPr txBox="1"/>
          <p:nvPr/>
        </p:nvSpPr>
        <p:spPr>
          <a:xfrm>
            <a:off x="2266925" y="3042975"/>
            <a:ext cx="2889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Set Accuracy: 0.9076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 Accuracy: 0.9133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0" name="Google Shape;400;g1d73baef6eb_0_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4875" y="3920175"/>
            <a:ext cx="3303825" cy="2651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g1d73baef6eb_0_1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5950" y="1505800"/>
            <a:ext cx="3110825" cy="242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g1d73baef6eb_0_1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85950" y="3933625"/>
            <a:ext cx="3110825" cy="265122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g1d73baef6eb_0_189"/>
          <p:cNvSpPr txBox="1"/>
          <p:nvPr/>
        </p:nvSpPr>
        <p:spPr>
          <a:xfrm>
            <a:off x="8858000" y="2958450"/>
            <a:ext cx="2821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 shows that the validation accuracy is higher than the train accuracy.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Possible reasons: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-&gt;Underfitting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-&gt;Dataset is not adequate 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-&gt;Layer amount is not adequate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"/>
          <p:cNvSpPr txBox="1"/>
          <p:nvPr>
            <p:ph type="title"/>
          </p:nvPr>
        </p:nvSpPr>
        <p:spPr>
          <a:xfrm>
            <a:off x="1174900" y="808991"/>
            <a:ext cx="9404723" cy="1100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alibri"/>
              <a:buNone/>
            </a:pPr>
            <a:r>
              <a:rPr lang="tr-TR">
                <a:latin typeface="Calibri"/>
                <a:ea typeface="Calibri"/>
                <a:cs typeface="Calibri"/>
                <a:sym typeface="Calibri"/>
              </a:rPr>
              <a:t>Identification of Phytoplanktons</a:t>
            </a:r>
            <a:endParaRPr/>
          </a:p>
        </p:txBody>
      </p:sp>
      <p:sp>
        <p:nvSpPr>
          <p:cNvPr id="162" name="Google Shape;162;p2"/>
          <p:cNvSpPr txBox="1"/>
          <p:nvPr>
            <p:ph idx="2" type="body"/>
          </p:nvPr>
        </p:nvSpPr>
        <p:spPr>
          <a:xfrm>
            <a:off x="646113" y="204788"/>
            <a:ext cx="52705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tr-TR" sz="1600"/>
              <a:t>Project Schema and Definition</a:t>
            </a:r>
            <a:endParaRPr/>
          </a:p>
        </p:txBody>
      </p:sp>
      <p:sp>
        <p:nvSpPr>
          <p:cNvPr id="163" name="Google Shape;163;p2"/>
          <p:cNvSpPr txBox="1"/>
          <p:nvPr>
            <p:ph idx="1" type="body"/>
          </p:nvPr>
        </p:nvSpPr>
        <p:spPr>
          <a:xfrm>
            <a:off x="913870" y="1964192"/>
            <a:ext cx="5211426" cy="419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tr-TR">
                <a:latin typeface="Calibri"/>
                <a:ea typeface="Calibri"/>
                <a:cs typeface="Calibri"/>
                <a:sym typeface="Calibri"/>
              </a:rPr>
              <a:t>Phytoplanktons are single cell microscopic marine creatures.</a:t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tr-TR">
                <a:latin typeface="Calibri"/>
                <a:ea typeface="Calibri"/>
                <a:cs typeface="Calibri"/>
                <a:sym typeface="Calibri"/>
              </a:rPr>
              <a:t>They are one of the most important resources of the seas, important in various fields such as </a:t>
            </a:r>
            <a:r>
              <a:rPr b="1" lang="tr-TR">
                <a:latin typeface="Calibri"/>
                <a:ea typeface="Calibri"/>
                <a:cs typeface="Calibri"/>
                <a:sym typeface="Calibri"/>
              </a:rPr>
              <a:t>food</a:t>
            </a:r>
            <a:r>
              <a:rPr lang="tr-TR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tr-TR">
                <a:latin typeface="Calibri"/>
                <a:ea typeface="Calibri"/>
                <a:cs typeface="Calibri"/>
                <a:sym typeface="Calibri"/>
              </a:rPr>
              <a:t>agriculture</a:t>
            </a:r>
            <a:r>
              <a:rPr lang="tr-TR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tr-TR">
                <a:latin typeface="Calibri"/>
                <a:ea typeface="Calibri"/>
                <a:cs typeface="Calibri"/>
                <a:sym typeface="Calibri"/>
              </a:rPr>
              <a:t>medicine</a:t>
            </a:r>
            <a:r>
              <a:rPr lang="tr-TR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tr-TR">
                <a:latin typeface="Calibri"/>
                <a:ea typeface="Calibri"/>
                <a:cs typeface="Calibri"/>
                <a:sym typeface="Calibri"/>
              </a:rPr>
              <a:t>pharmacy</a:t>
            </a:r>
            <a:r>
              <a:rPr lang="tr-TR"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tr-TR">
                <a:latin typeface="Calibri"/>
                <a:ea typeface="Calibri"/>
                <a:cs typeface="Calibri"/>
                <a:sym typeface="Calibri"/>
              </a:rPr>
              <a:t>There are </a:t>
            </a:r>
            <a:r>
              <a:rPr b="1" lang="tr-TR">
                <a:latin typeface="Calibri"/>
                <a:ea typeface="Calibri"/>
                <a:cs typeface="Calibri"/>
                <a:sym typeface="Calibri"/>
              </a:rPr>
              <a:t>more than 20.000</a:t>
            </a:r>
            <a:r>
              <a:rPr lang="tr-TR">
                <a:latin typeface="Calibri"/>
                <a:ea typeface="Calibri"/>
                <a:cs typeface="Calibri"/>
                <a:sym typeface="Calibri"/>
              </a:rPr>
              <a:t> species of Phytoplanktons. 	</a:t>
            </a:r>
            <a:endParaRPr/>
          </a:p>
        </p:txBody>
      </p:sp>
      <p:pic>
        <p:nvPicPr>
          <p:cNvPr descr="metin içeren bir resim" id="164" name="Google Shape;164;p2"/>
          <p:cNvPicPr preferRelativeResize="0"/>
          <p:nvPr/>
        </p:nvPicPr>
        <p:blipFill rotWithShape="1">
          <a:blip r:embed="rId3">
            <a:alphaModFix/>
          </a:blip>
          <a:srcRect b="3" l="0" r="5812" t="0"/>
          <a:stretch/>
        </p:blipFill>
        <p:spPr>
          <a:xfrm>
            <a:off x="6282466" y="1651020"/>
            <a:ext cx="5451077" cy="4195762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2745"/>
              </a:srgbClr>
            </a:outerShdw>
          </a:effectLst>
        </p:spPr>
      </p:pic>
      <p:sp>
        <p:nvSpPr>
          <p:cNvPr id="165" name="Google Shape;165;p2"/>
          <p:cNvSpPr/>
          <p:nvPr/>
        </p:nvSpPr>
        <p:spPr>
          <a:xfrm>
            <a:off x="7756263" y="1682796"/>
            <a:ext cx="715005" cy="759397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6980482" y="3248670"/>
            <a:ext cx="915630" cy="1000461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9739388" y="3069822"/>
            <a:ext cx="1032735" cy="1075765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"/>
          <p:cNvSpPr txBox="1"/>
          <p:nvPr/>
        </p:nvSpPr>
        <p:spPr>
          <a:xfrm>
            <a:off x="5877261" y="5910424"/>
            <a:ext cx="624105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-TR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Imagery of phytoplankton with different morphologies obtained from natural coastal water samples.</a:t>
            </a:r>
            <a:r>
              <a:rPr b="0" baseline="30000" i="0" lang="tr-TR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(1)</a:t>
            </a:r>
            <a:endParaRPr b="0" baseline="3000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g1d73baef6eb_0_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875" y="1373400"/>
            <a:ext cx="3303825" cy="25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g1d73baef6eb_0_206"/>
          <p:cNvSpPr txBox="1"/>
          <p:nvPr>
            <p:ph type="title"/>
          </p:nvPr>
        </p:nvSpPr>
        <p:spPr>
          <a:xfrm>
            <a:off x="646136" y="68109"/>
            <a:ext cx="9404700" cy="110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Accuracy,Loss and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Confusion </a:t>
            </a:r>
            <a:r>
              <a:rPr lang="tr-TR"/>
              <a:t>Matrices</a:t>
            </a:r>
            <a:r>
              <a:rPr lang="tr-TR"/>
              <a:t> of Channel 5</a:t>
            </a:r>
            <a:endParaRPr/>
          </a:p>
        </p:txBody>
      </p:sp>
      <p:sp>
        <p:nvSpPr>
          <p:cNvPr id="411" name="Google Shape;411;g1d73baef6eb_0_206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412" name="Google Shape;412;g1d73baef6eb_0_206"/>
          <p:cNvSpPr txBox="1"/>
          <p:nvPr>
            <p:ph idx="2" type="body"/>
          </p:nvPr>
        </p:nvSpPr>
        <p:spPr>
          <a:xfrm>
            <a:off x="646113" y="204788"/>
            <a:ext cx="5270400" cy="34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tr-TR"/>
              <a:t>VGG16</a:t>
            </a:r>
            <a:endParaRPr/>
          </a:p>
        </p:txBody>
      </p:sp>
      <p:sp>
        <p:nvSpPr>
          <p:cNvPr id="413" name="Google Shape;413;g1d73baef6eb_0_206"/>
          <p:cNvSpPr txBox="1"/>
          <p:nvPr/>
        </p:nvSpPr>
        <p:spPr>
          <a:xfrm>
            <a:off x="2266925" y="3042975"/>
            <a:ext cx="2889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Set Accuracy: 0.</a:t>
            </a:r>
            <a:r>
              <a:rPr lang="tr-T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8604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 Accuracy: 0.8656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4" name="Google Shape;414;g1d73baef6eb_0_2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4875" y="3933625"/>
            <a:ext cx="3303825" cy="259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g1d73baef6eb_0_2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5950" y="1389050"/>
            <a:ext cx="3280475" cy="256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g1d73baef6eb_0_2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85950" y="3949275"/>
            <a:ext cx="3280475" cy="262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g1d73baef6eb_0_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875" y="1509550"/>
            <a:ext cx="3280475" cy="24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g1d73baef6eb_0_223"/>
          <p:cNvSpPr txBox="1"/>
          <p:nvPr>
            <p:ph type="title"/>
          </p:nvPr>
        </p:nvSpPr>
        <p:spPr>
          <a:xfrm>
            <a:off x="646136" y="68109"/>
            <a:ext cx="9404700" cy="110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Accuracy,Loss and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Confusion </a:t>
            </a:r>
            <a:r>
              <a:rPr lang="tr-TR"/>
              <a:t>Matrices</a:t>
            </a:r>
            <a:r>
              <a:rPr lang="tr-TR"/>
              <a:t> of Channel 6</a:t>
            </a:r>
            <a:endParaRPr/>
          </a:p>
        </p:txBody>
      </p:sp>
      <p:sp>
        <p:nvSpPr>
          <p:cNvPr id="424" name="Google Shape;424;g1d73baef6eb_0_223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425" name="Google Shape;425;g1d73baef6eb_0_223"/>
          <p:cNvSpPr txBox="1"/>
          <p:nvPr>
            <p:ph idx="2" type="body"/>
          </p:nvPr>
        </p:nvSpPr>
        <p:spPr>
          <a:xfrm>
            <a:off x="646113" y="204788"/>
            <a:ext cx="5270400" cy="34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tr-TR"/>
              <a:t>VGG16</a:t>
            </a:r>
            <a:endParaRPr/>
          </a:p>
        </p:txBody>
      </p:sp>
      <p:sp>
        <p:nvSpPr>
          <p:cNvPr id="426" name="Google Shape;426;g1d73baef6eb_0_223"/>
          <p:cNvSpPr txBox="1"/>
          <p:nvPr/>
        </p:nvSpPr>
        <p:spPr>
          <a:xfrm>
            <a:off x="2266925" y="3042975"/>
            <a:ext cx="2889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Set Accuracy: 0.8370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 Accuracy: 0.8200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7" name="Google Shape;427;g1d73baef6eb_0_2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4875" y="3912225"/>
            <a:ext cx="3280476" cy="262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g1d73baef6eb_0_2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5950" y="1509550"/>
            <a:ext cx="3280475" cy="254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g1d73baef6eb_0_2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85950" y="4050800"/>
            <a:ext cx="3280475" cy="248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g1d73baef6eb_0_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875" y="1488150"/>
            <a:ext cx="3280475" cy="24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g1d73baef6eb_0_239"/>
          <p:cNvSpPr txBox="1"/>
          <p:nvPr>
            <p:ph type="title"/>
          </p:nvPr>
        </p:nvSpPr>
        <p:spPr>
          <a:xfrm>
            <a:off x="646136" y="68109"/>
            <a:ext cx="9404700" cy="110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Accuracy,Loss and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Confusion </a:t>
            </a:r>
            <a:r>
              <a:rPr lang="tr-TR"/>
              <a:t>Matrices</a:t>
            </a:r>
            <a:r>
              <a:rPr lang="tr-TR"/>
              <a:t> of RGB </a:t>
            </a:r>
            <a:endParaRPr/>
          </a:p>
        </p:txBody>
      </p:sp>
      <p:sp>
        <p:nvSpPr>
          <p:cNvPr id="437" name="Google Shape;437;g1d73baef6eb_0_239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438" name="Google Shape;438;g1d73baef6eb_0_239"/>
          <p:cNvSpPr txBox="1"/>
          <p:nvPr>
            <p:ph idx="2" type="body"/>
          </p:nvPr>
        </p:nvSpPr>
        <p:spPr>
          <a:xfrm>
            <a:off x="646113" y="204788"/>
            <a:ext cx="5270400" cy="34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tr-TR"/>
              <a:t>VGG16</a:t>
            </a:r>
            <a:endParaRPr/>
          </a:p>
        </p:txBody>
      </p:sp>
      <p:sp>
        <p:nvSpPr>
          <p:cNvPr id="439" name="Google Shape;439;g1d73baef6eb_0_239"/>
          <p:cNvSpPr txBox="1"/>
          <p:nvPr/>
        </p:nvSpPr>
        <p:spPr>
          <a:xfrm>
            <a:off x="2266925" y="3042975"/>
            <a:ext cx="2889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Set Accuracy: 0.8816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 Accuracy: 0.8744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0" name="Google Shape;440;g1d73baef6eb_0_2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4875" y="3912225"/>
            <a:ext cx="3280475" cy="2632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g1d73baef6eb_0_2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5950" y="1488150"/>
            <a:ext cx="3280475" cy="25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g1d73baef6eb_0_2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85950" y="4079675"/>
            <a:ext cx="3280475" cy="246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d73baef6eb_0_263"/>
          <p:cNvSpPr txBox="1"/>
          <p:nvPr>
            <p:ph type="title"/>
          </p:nvPr>
        </p:nvSpPr>
        <p:spPr>
          <a:xfrm>
            <a:off x="646111" y="753034"/>
            <a:ext cx="9404700" cy="110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VGG16</a:t>
            </a:r>
            <a:r>
              <a:rPr lang="tr-TR"/>
              <a:t> Results </a:t>
            </a:r>
            <a:endParaRPr/>
          </a:p>
        </p:txBody>
      </p:sp>
      <p:sp>
        <p:nvSpPr>
          <p:cNvPr id="449" name="Google Shape;449;g1d73baef6eb_0_263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tr-TR"/>
              <a:t>The graphs and result values shows that the validation accuracies are ranked as shown below:</a:t>
            </a:r>
            <a:endParaRPr/>
          </a:p>
          <a:p>
            <a:pPr indent="0" lvl="0" marL="4572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tr-TR"/>
              <a:t>Ch4 &gt; RGB &gt; Ch5 &gt; Ch6</a:t>
            </a:r>
            <a:endParaRPr/>
          </a:p>
          <a:p>
            <a:pPr indent="0" lvl="0" marL="4572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tr-TR"/>
              <a:t>91.33 &gt; 88.16 &gt; 86.56 &gt; 82.00</a:t>
            </a:r>
            <a:endParaRPr/>
          </a:p>
          <a:p>
            <a:pPr indent="0" lvl="0" marL="4572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g1d73baef6eb_0_263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451" name="Google Shape;451;g1d73baef6eb_0_263"/>
          <p:cNvSpPr txBox="1"/>
          <p:nvPr>
            <p:ph idx="2" type="body"/>
          </p:nvPr>
        </p:nvSpPr>
        <p:spPr>
          <a:xfrm>
            <a:off x="646113" y="204788"/>
            <a:ext cx="5270400" cy="34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tr-TR"/>
              <a:t>VGG16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d73baef6eb_0_255"/>
          <p:cNvSpPr txBox="1"/>
          <p:nvPr>
            <p:ph type="title"/>
          </p:nvPr>
        </p:nvSpPr>
        <p:spPr>
          <a:xfrm>
            <a:off x="646111" y="753034"/>
            <a:ext cx="9404700" cy="110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tr-TR">
                <a:solidFill>
                  <a:schemeClr val="lt1"/>
                </a:solidFill>
              </a:rPr>
              <a:t>Conclusion and Discussion</a:t>
            </a:r>
            <a:endParaRPr/>
          </a:p>
        </p:txBody>
      </p:sp>
      <p:sp>
        <p:nvSpPr>
          <p:cNvPr id="458" name="Google Shape;458;g1d73baef6eb_0_255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just">
              <a:spcBef>
                <a:spcPts val="1000"/>
              </a:spcBef>
              <a:spcAft>
                <a:spcPts val="0"/>
              </a:spcAft>
              <a:buSzPts val="2400"/>
              <a:buChar char="❖"/>
            </a:pPr>
            <a:r>
              <a:rPr lang="tr-TR" sz="2400"/>
              <a:t>Obtained results show that:</a:t>
            </a:r>
            <a:br>
              <a:rPr lang="tr-TR" sz="2400"/>
            </a:br>
            <a:endParaRPr sz="2400"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tr-TR" sz="2400"/>
              <a:t>Processed dataset </a:t>
            </a:r>
            <a:r>
              <a:rPr lang="tr-TR" sz="2400"/>
              <a:t>increased</a:t>
            </a:r>
            <a:r>
              <a:rPr lang="tr-TR" sz="2400"/>
              <a:t> the accuracy and provide improved results.</a:t>
            </a:r>
            <a:endParaRPr sz="2400"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tr-TR" sz="2400"/>
              <a:t>ResNet-50 model produces better outcomes than VGG16 model.</a:t>
            </a:r>
            <a:endParaRPr sz="2400"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tr-TR" sz="2400"/>
              <a:t>The dataset is not adequate for VGG16 as it is with ResNet-50. </a:t>
            </a:r>
            <a:endParaRPr sz="2400"/>
          </a:p>
        </p:txBody>
      </p:sp>
      <p:sp>
        <p:nvSpPr>
          <p:cNvPr id="459" name="Google Shape;459;g1d73baef6eb_0_255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460" name="Google Shape;460;g1d73baef6eb_0_255"/>
          <p:cNvSpPr txBox="1"/>
          <p:nvPr>
            <p:ph idx="2" type="body"/>
          </p:nvPr>
        </p:nvSpPr>
        <p:spPr>
          <a:xfrm>
            <a:off x="646113" y="204788"/>
            <a:ext cx="5270400" cy="34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tr-TR"/>
              <a:t>Conclusion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8"/>
          <p:cNvSpPr txBox="1"/>
          <p:nvPr>
            <p:ph type="title"/>
          </p:nvPr>
        </p:nvSpPr>
        <p:spPr>
          <a:xfrm>
            <a:off x="646111" y="753034"/>
            <a:ext cx="9404723" cy="1100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alibri"/>
              <a:buNone/>
            </a:pPr>
            <a:r>
              <a:rPr lang="tr-TR"/>
              <a:t>Success Criterias</a:t>
            </a:r>
            <a:endParaRPr/>
          </a:p>
        </p:txBody>
      </p:sp>
      <p:sp>
        <p:nvSpPr>
          <p:cNvPr id="466" name="Google Shape;466;p8"/>
          <p:cNvSpPr txBox="1"/>
          <p:nvPr>
            <p:ph idx="1" type="body"/>
          </p:nvPr>
        </p:nvSpPr>
        <p:spPr>
          <a:xfrm>
            <a:off x="1104300" y="1516776"/>
            <a:ext cx="8946600" cy="51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b="0" i="0" lang="tr-TR">
                <a:latin typeface="Arial"/>
                <a:ea typeface="Arial"/>
                <a:cs typeface="Arial"/>
                <a:sym typeface="Arial"/>
              </a:rPr>
              <a:t>The success criterias for this study is determined as</a:t>
            </a:r>
            <a:r>
              <a:rPr lang="tr-TR">
                <a:latin typeface="Arial"/>
                <a:ea typeface="Arial"/>
                <a:cs typeface="Arial"/>
                <a:sym typeface="Arial"/>
              </a:rPr>
              <a:t>:</a:t>
            </a:r>
            <a:endParaRPr b="0" i="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just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tr-TR">
                <a:latin typeface="Arial"/>
                <a:ea typeface="Arial"/>
                <a:cs typeface="Arial"/>
                <a:sym typeface="Arial"/>
              </a:rPr>
              <a:t>Accuracy </a:t>
            </a:r>
            <a:r>
              <a:rPr b="0" i="0" lang="tr-TR">
                <a:latin typeface="Arial"/>
                <a:ea typeface="Arial"/>
                <a:cs typeface="Arial"/>
                <a:sym typeface="Arial"/>
              </a:rPr>
              <a:t>goal:		&gt;= </a:t>
            </a:r>
            <a:r>
              <a:rPr lang="tr-TR" sz="1800">
                <a:latin typeface="Arial"/>
                <a:ea typeface="Arial"/>
                <a:cs typeface="Arial"/>
                <a:sym typeface="Arial"/>
              </a:rPr>
              <a:t>80</a:t>
            </a:r>
            <a:r>
              <a:rPr b="0" i="0" lang="tr-TR" sz="1800">
                <a:latin typeface="Arial"/>
                <a:ea typeface="Arial"/>
                <a:cs typeface="Arial"/>
                <a:sym typeface="Arial"/>
              </a:rPr>
              <a:t>% with ResNet</a:t>
            </a:r>
            <a:r>
              <a:rPr lang="tr-TR" sz="1800">
                <a:latin typeface="Arial"/>
                <a:ea typeface="Arial"/>
                <a:cs typeface="Arial"/>
                <a:sym typeface="Arial"/>
              </a:rPr>
              <a:t> with independent channels</a:t>
            </a:r>
            <a:br>
              <a:rPr lang="tr-TR" sz="1800">
                <a:latin typeface="Arial"/>
                <a:ea typeface="Arial"/>
                <a:cs typeface="Arial"/>
                <a:sym typeface="Arial"/>
              </a:rPr>
            </a:br>
            <a:r>
              <a:rPr b="1" lang="tr-TR" sz="18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(achieved with 90.22%, 86.56%, 84.11%)</a:t>
            </a:r>
            <a:endParaRPr b="1" i="0" sz="1800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just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tr-TR">
                <a:latin typeface="Arial"/>
                <a:ea typeface="Arial"/>
                <a:cs typeface="Arial"/>
                <a:sym typeface="Arial"/>
              </a:rPr>
              <a:t>Accuracy goal</a:t>
            </a:r>
            <a:r>
              <a:rPr lang="tr-TR">
                <a:latin typeface="Arial"/>
                <a:ea typeface="Arial"/>
                <a:cs typeface="Arial"/>
                <a:sym typeface="Arial"/>
              </a:rPr>
              <a:t>		&gt;= </a:t>
            </a:r>
            <a:r>
              <a:rPr lang="tr-TR" sz="1700">
                <a:latin typeface="Arial"/>
                <a:ea typeface="Arial"/>
                <a:cs typeface="Arial"/>
                <a:sym typeface="Arial"/>
              </a:rPr>
              <a:t>80% with ResNet </a:t>
            </a:r>
            <a:r>
              <a:rPr lang="tr-TR" sz="1700">
                <a:latin typeface="Arial"/>
                <a:ea typeface="Arial"/>
                <a:cs typeface="Arial"/>
                <a:sym typeface="Arial"/>
              </a:rPr>
              <a:t>by using </a:t>
            </a:r>
            <a:r>
              <a:rPr lang="tr-TR" sz="1700">
                <a:latin typeface="Arial"/>
                <a:ea typeface="Arial"/>
                <a:cs typeface="Arial"/>
                <a:sym typeface="Arial"/>
              </a:rPr>
              <a:t>3 channels together</a:t>
            </a:r>
            <a:br>
              <a:rPr lang="tr-TR" sz="1700">
                <a:latin typeface="Arial"/>
                <a:ea typeface="Arial"/>
                <a:cs typeface="Arial"/>
                <a:sym typeface="Arial"/>
              </a:rPr>
            </a:br>
            <a:r>
              <a:rPr b="1" lang="tr-TR" sz="18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(achieved with 90.33%)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just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b="0" i="0" lang="tr-TR">
                <a:latin typeface="Arial"/>
                <a:ea typeface="Arial"/>
                <a:cs typeface="Arial"/>
                <a:sym typeface="Arial"/>
              </a:rPr>
              <a:t>The response times goal:	&lt;= 2 seconds</a:t>
            </a:r>
            <a:br>
              <a:rPr b="0" i="0" lang="tr-TR">
                <a:latin typeface="Arial"/>
                <a:ea typeface="Arial"/>
                <a:cs typeface="Arial"/>
                <a:sym typeface="Arial"/>
              </a:rPr>
            </a:br>
            <a:r>
              <a:rPr b="1" lang="tr-TR" sz="18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(achieved)</a:t>
            </a:r>
            <a:endParaRPr b="1" sz="1800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tr-TR" sz="1800">
                <a:latin typeface="Arial"/>
                <a:ea typeface="Arial"/>
                <a:cs typeface="Arial"/>
                <a:sym typeface="Arial"/>
              </a:rPr>
              <a:t>Extra: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►"/>
            </a:pPr>
            <a:r>
              <a:rPr b="1" lang="tr-TR" sz="1800">
                <a:latin typeface="Arial"/>
                <a:ea typeface="Arial"/>
                <a:cs typeface="Arial"/>
                <a:sym typeface="Arial"/>
              </a:rPr>
              <a:t>VGG16 model is studied same as ResNet-50 and differences are observed.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►"/>
            </a:pPr>
            <a:r>
              <a:rPr b="1" lang="tr-TR" sz="1800">
                <a:latin typeface="Arial"/>
                <a:ea typeface="Arial"/>
                <a:cs typeface="Arial"/>
                <a:sym typeface="Arial"/>
              </a:rPr>
              <a:t>A graphical user interface is designed for more user friendly application.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8"/>
          <p:cNvSpPr txBox="1"/>
          <p:nvPr>
            <p:ph idx="2" type="body"/>
          </p:nvPr>
        </p:nvSpPr>
        <p:spPr>
          <a:xfrm>
            <a:off x="646113" y="204788"/>
            <a:ext cx="52705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tr-TR" sz="1600"/>
              <a:t>Success Criteria</a:t>
            </a:r>
            <a:endParaRPr sz="1600"/>
          </a:p>
        </p:txBody>
      </p:sp>
      <p:sp>
        <p:nvSpPr>
          <p:cNvPr id="468" name="Google Shape;468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descr="Hedef merkezi düz dolguyla" id="469" name="Google Shape;46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4889" y="5304073"/>
            <a:ext cx="1333499" cy="133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0"/>
          <p:cNvSpPr txBox="1"/>
          <p:nvPr>
            <p:ph type="title"/>
          </p:nvPr>
        </p:nvSpPr>
        <p:spPr>
          <a:xfrm>
            <a:off x="646111" y="753034"/>
            <a:ext cx="9404723" cy="1100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alibri"/>
              <a:buNone/>
            </a:pPr>
            <a:r>
              <a:rPr lang="tr-TR"/>
              <a:t>References</a:t>
            </a:r>
            <a:endParaRPr/>
          </a:p>
        </p:txBody>
      </p:sp>
      <p:sp>
        <p:nvSpPr>
          <p:cNvPr id="475" name="Google Shape;475;p10"/>
          <p:cNvSpPr txBox="1"/>
          <p:nvPr>
            <p:ph idx="1" type="body"/>
          </p:nvPr>
        </p:nvSpPr>
        <p:spPr>
          <a:xfrm>
            <a:off x="763793" y="1909485"/>
            <a:ext cx="10426946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1518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tr-TR" sz="1400">
                <a:latin typeface="Calibri"/>
                <a:ea typeface="Calibri"/>
                <a:cs typeface="Calibri"/>
                <a:sym typeface="Calibri"/>
              </a:rPr>
              <a:t>Jianglai Wu and Robert K. Y. Chan, "A fast fluorescence imaging flow cytometer for phytoplankton analysis," Opt. Express 21, 23921-23926 (2013)</a:t>
            </a:r>
            <a:endParaRPr sz="1400"/>
          </a:p>
          <a:p>
            <a:pPr indent="-461518" lvl="0" marL="457200" rtl="0" algn="just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tr-TR" sz="1400">
                <a:latin typeface="Calibri"/>
                <a:ea typeface="Calibri"/>
                <a:cs typeface="Calibri"/>
                <a:sym typeface="Calibri"/>
              </a:rPr>
              <a:t>Deep neural networks show an equivalent and often superior performance to dermatologists in onychomycosis diagnosis: Automatic construction of onychomycosis datasets by region-based convolutional deep neural network - Scientific Figure on ResearchGate. Available from: https://www.researchgate.net/figure/The-representation-of-model-architecture-image-for-ResNet-152-VGG-19-and-two-layered_fig2_322621180 [accessed 25 Oct, 2022]</a:t>
            </a:r>
            <a:endParaRPr sz="1400"/>
          </a:p>
          <a:p>
            <a:pPr indent="-461518" lvl="0" marL="457200" rtl="0" algn="just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tr-TR" sz="1400">
                <a:latin typeface="Calibri"/>
                <a:ea typeface="Calibri"/>
                <a:cs typeface="Calibri"/>
                <a:sym typeface="Calibri"/>
              </a:rPr>
              <a:t>C. Zhang et al., "ResNet or DenseNet? Introducing Dense Shortcuts to ResNet," 2021 IEEE Winter Conference on Applications of Computer Vision (WACV), 2021, pp. 3549-3558, doi: 10.1109/WACV48630.2021.00359</a:t>
            </a:r>
            <a:endParaRPr sz="1400"/>
          </a:p>
          <a:p>
            <a:pPr indent="-461518" lvl="0" marL="457200" rtl="0" algn="just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tr-TR" sz="1400">
                <a:latin typeface="Calibri"/>
                <a:ea typeface="Calibri"/>
                <a:cs typeface="Calibri"/>
                <a:sym typeface="Calibri"/>
              </a:rPr>
              <a:t>S. Sharma and K. Guleria, "Deep Learning Models for Image Classification: Comparison and Applications," 2022 2nd International Conference on Advance Computing and Innovative Technologies in Engineering (ICACITE), 2022, pp. 1733-1738, doi: 10.1109/ICACITE53722.2022.9823516.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470916" lvl="0" marL="457200" rtl="0" algn="just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tr-TR" sz="1400"/>
              <a:t>Paul Rees, ‘’Deepometry, a framework for applying supervised and weakly supervised deep learning to imaging cytometry’’</a:t>
            </a:r>
            <a:endParaRPr sz="1400"/>
          </a:p>
          <a:p>
            <a:pPr indent="-470916" lvl="0" marL="457200" rtl="0" algn="just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tr-TR" sz="1400"/>
              <a:t>S. Mascarenhas and M. Agarwal, "A comparison between VGG16, VGG19 and ResNet50 architecture frameworks for Image Classification," 2021 International Conference on Disruptive Technologies for Multi-Disciplinary Research and Applications (CENTCON), Bengaluru, India, 2021, pp. 96-99, doi: 10.1109/CENTCON52345.2021.9687944.</a:t>
            </a:r>
            <a:endParaRPr sz="1400"/>
          </a:p>
          <a:p>
            <a:pPr indent="-382016" lvl="0" marL="457200" rtl="0" algn="l">
              <a:spcBef>
                <a:spcPts val="1000"/>
              </a:spcBef>
              <a:spcAft>
                <a:spcPts val="0"/>
              </a:spcAft>
              <a:buSzPts val="1280"/>
              <a:buFont typeface="Calibri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10"/>
          <p:cNvSpPr txBox="1"/>
          <p:nvPr>
            <p:ph idx="2" type="body"/>
          </p:nvPr>
        </p:nvSpPr>
        <p:spPr>
          <a:xfrm>
            <a:off x="646113" y="204788"/>
            <a:ext cx="52705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tr-TR" sz="1600"/>
              <a:t>References</a:t>
            </a:r>
            <a:endParaRPr sz="1600"/>
          </a:p>
        </p:txBody>
      </p:sp>
      <p:sp>
        <p:nvSpPr>
          <p:cNvPr id="477" name="Google Shape;477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1"/>
          <p:cNvSpPr txBox="1"/>
          <p:nvPr>
            <p:ph idx="1" type="body"/>
          </p:nvPr>
        </p:nvSpPr>
        <p:spPr>
          <a:xfrm>
            <a:off x="3982122" y="3138544"/>
            <a:ext cx="4227755" cy="580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i="1" lang="tr-TR" sz="3200"/>
              <a:t>Thank You for Your Time…</a:t>
            </a:r>
            <a:endParaRPr/>
          </a:p>
        </p:txBody>
      </p:sp>
      <p:sp>
        <p:nvSpPr>
          <p:cNvPr id="483" name="Google Shape;483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484" name="Google Shape;484;p11"/>
          <p:cNvPicPr preferRelativeResize="0"/>
          <p:nvPr/>
        </p:nvPicPr>
        <p:blipFill rotWithShape="1">
          <a:blip r:embed="rId3">
            <a:alphaModFix/>
          </a:blip>
          <a:srcRect b="-1996" l="56309" r="0" t="0"/>
          <a:stretch/>
        </p:blipFill>
        <p:spPr>
          <a:xfrm>
            <a:off x="8209877" y="2177039"/>
            <a:ext cx="993289" cy="1923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249" y="882490"/>
            <a:ext cx="3082386" cy="207655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4"/>
          <p:cNvSpPr txBox="1"/>
          <p:nvPr/>
        </p:nvSpPr>
        <p:spPr>
          <a:xfrm>
            <a:off x="1713015" y="2959045"/>
            <a:ext cx="9977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ROS-23</a:t>
            </a:r>
            <a:endParaRPr/>
          </a:p>
        </p:txBody>
      </p:sp>
      <p:pic>
        <p:nvPicPr>
          <p:cNvPr id="176" name="Google Shape;17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3537" y="882490"/>
            <a:ext cx="2834008" cy="209838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4"/>
          <p:cNvSpPr txBox="1"/>
          <p:nvPr/>
        </p:nvSpPr>
        <p:spPr>
          <a:xfrm>
            <a:off x="5752461" y="2968797"/>
            <a:ext cx="9977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ROS-6</a:t>
            </a:r>
            <a:endParaRPr b="1"/>
          </a:p>
        </p:txBody>
      </p:sp>
      <p:pic>
        <p:nvPicPr>
          <p:cNvPr id="178" name="Google Shape;17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41373" y="882490"/>
            <a:ext cx="2868549" cy="207655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4"/>
          <p:cNvSpPr txBox="1"/>
          <p:nvPr/>
        </p:nvSpPr>
        <p:spPr>
          <a:xfrm>
            <a:off x="9601989" y="2968797"/>
            <a:ext cx="9977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ROS-13</a:t>
            </a:r>
            <a:endParaRPr/>
          </a:p>
        </p:txBody>
      </p:sp>
      <p:pic>
        <p:nvPicPr>
          <p:cNvPr id="180" name="Google Shape;180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0708" y="3898955"/>
            <a:ext cx="3082386" cy="189810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4"/>
          <p:cNvSpPr txBox="1"/>
          <p:nvPr/>
        </p:nvSpPr>
        <p:spPr>
          <a:xfrm>
            <a:off x="1713015" y="5893875"/>
            <a:ext cx="9977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EXE-1a</a:t>
            </a:r>
            <a:endParaRPr/>
          </a:p>
        </p:txBody>
      </p:sp>
      <p:sp>
        <p:nvSpPr>
          <p:cNvPr id="182" name="Google Shape;182;p4"/>
          <p:cNvSpPr txBox="1"/>
          <p:nvPr/>
        </p:nvSpPr>
        <p:spPr>
          <a:xfrm>
            <a:off x="5752461" y="5893875"/>
            <a:ext cx="9977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ROS-12</a:t>
            </a:r>
            <a:endParaRPr/>
          </a:p>
        </p:txBody>
      </p:sp>
      <p:sp>
        <p:nvSpPr>
          <p:cNvPr id="183" name="Google Shape;183;p4"/>
          <p:cNvSpPr txBox="1"/>
          <p:nvPr/>
        </p:nvSpPr>
        <p:spPr>
          <a:xfrm>
            <a:off x="9567448" y="5797055"/>
            <a:ext cx="9977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ROS-9</a:t>
            </a:r>
            <a:endParaRPr b="1"/>
          </a:p>
        </p:txBody>
      </p:sp>
      <p:pic>
        <p:nvPicPr>
          <p:cNvPr id="184" name="Google Shape;184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78996" y="3898954"/>
            <a:ext cx="2834008" cy="1898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441373" y="3898954"/>
            <a:ext cx="2834008" cy="18981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4"/>
          <p:cNvSpPr txBox="1"/>
          <p:nvPr>
            <p:ph idx="2" type="body"/>
          </p:nvPr>
        </p:nvSpPr>
        <p:spPr>
          <a:xfrm>
            <a:off x="646113" y="204788"/>
            <a:ext cx="52705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tr-TR" sz="1600"/>
              <a:t>Project Design Plan I</a:t>
            </a:r>
            <a:endParaRPr/>
          </a:p>
        </p:txBody>
      </p:sp>
      <p:sp>
        <p:nvSpPr>
          <p:cNvPr id="187" name="Google Shape;187;p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d72f9b0d9e_0_0"/>
          <p:cNvSpPr txBox="1"/>
          <p:nvPr>
            <p:ph idx="2" type="body"/>
          </p:nvPr>
        </p:nvSpPr>
        <p:spPr>
          <a:xfrm>
            <a:off x="646113" y="204788"/>
            <a:ext cx="52704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tr-TR" sz="1600"/>
              <a:t>Project Design Plan II</a:t>
            </a:r>
            <a:endParaRPr/>
          </a:p>
        </p:txBody>
      </p:sp>
      <p:pic>
        <p:nvPicPr>
          <p:cNvPr id="193" name="Google Shape;193;g1d72f9b0d9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2150" y="1031777"/>
            <a:ext cx="4359850" cy="48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1d72f9b0d9e_0_0"/>
          <p:cNvSpPr txBox="1"/>
          <p:nvPr/>
        </p:nvSpPr>
        <p:spPr>
          <a:xfrm>
            <a:off x="646125" y="1797450"/>
            <a:ext cx="56700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lang="tr-T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Since each cell has 3 divergent </a:t>
            </a:r>
            <a:r>
              <a:rPr lang="tr-T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grayscale</a:t>
            </a:r>
            <a:r>
              <a:rPr lang="tr-T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channels, a </a:t>
            </a:r>
            <a:r>
              <a:rPr lang="tr-T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relationship</a:t>
            </a:r>
            <a:r>
              <a:rPr lang="tr-T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lang="tr-T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researched between them. 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lang="tr-T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Channels belongs to the same cell are combined and RGB images are created as shown in the figure.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lang="tr-T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Models are trained individually for each kind of datasets.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a7fc73ffbf_1_32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grpSp>
        <p:nvGrpSpPr>
          <p:cNvPr id="201" name="Google Shape;201;g1a7fc73ffbf_1_32"/>
          <p:cNvGrpSpPr/>
          <p:nvPr/>
        </p:nvGrpSpPr>
        <p:grpSpPr>
          <a:xfrm>
            <a:off x="1653662" y="804375"/>
            <a:ext cx="8253525" cy="5507921"/>
            <a:chOff x="3830550" y="1257550"/>
            <a:chExt cx="8253525" cy="5507921"/>
          </a:xfrm>
        </p:grpSpPr>
        <p:pic>
          <p:nvPicPr>
            <p:cNvPr id="202" name="Google Shape;202;g1a7fc73ffbf_1_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15176" y="1257550"/>
              <a:ext cx="1466614" cy="2485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3" name="Google Shape;203;g1a7fc73ffbf_1_32"/>
            <p:cNvSpPr txBox="1"/>
            <p:nvPr/>
          </p:nvSpPr>
          <p:spPr>
            <a:xfrm>
              <a:off x="3915165" y="3742732"/>
              <a:ext cx="1466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EXE1-a_m4</a:t>
              </a:r>
              <a:endParaRPr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4" name="Google Shape;204;g1a7fc73ffbf_1_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947725" y="1309446"/>
              <a:ext cx="1984246" cy="24851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g1a7fc73ffbf_1_32"/>
            <p:cNvSpPr txBox="1"/>
            <p:nvPr/>
          </p:nvSpPr>
          <p:spPr>
            <a:xfrm>
              <a:off x="7206527" y="3794628"/>
              <a:ext cx="1466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ROS-12_m4</a:t>
              </a:r>
              <a:endParaRPr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6" name="Google Shape;206;g1a7fc73ffbf_1_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0209046" y="1257551"/>
              <a:ext cx="1875029" cy="24851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g1a7fc73ffbf_1_32"/>
            <p:cNvSpPr txBox="1"/>
            <p:nvPr/>
          </p:nvSpPr>
          <p:spPr>
            <a:xfrm>
              <a:off x="10413239" y="3742732"/>
              <a:ext cx="1466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ROS-23_m2</a:t>
              </a:r>
              <a:endParaRPr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8" name="Google Shape;208;g1a7fc73ffbf_1_3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830550" y="4123145"/>
              <a:ext cx="1635869" cy="23352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Google Shape;209;g1a7fc73ffbf_1_32"/>
            <p:cNvSpPr txBox="1"/>
            <p:nvPr/>
          </p:nvSpPr>
          <p:spPr>
            <a:xfrm>
              <a:off x="3915165" y="6365271"/>
              <a:ext cx="1466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ROS-9	_m4</a:t>
              </a:r>
              <a:endParaRPr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0" name="Google Shape;210;g1a7fc73ffbf_1_3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009499" y="4081950"/>
              <a:ext cx="1922466" cy="22887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1" name="Google Shape;211;g1a7fc73ffbf_1_32"/>
            <p:cNvSpPr txBox="1"/>
            <p:nvPr/>
          </p:nvSpPr>
          <p:spPr>
            <a:xfrm>
              <a:off x="7266327" y="6365271"/>
              <a:ext cx="1466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ROS-6	_m3</a:t>
              </a:r>
              <a:endParaRPr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2" name="Google Shape;212;g1a7fc73ffbf_1_3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270810" y="4123144"/>
              <a:ext cx="1775930" cy="22063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Google Shape;213;g1a7fc73ffbf_1_32"/>
            <p:cNvSpPr txBox="1"/>
            <p:nvPr/>
          </p:nvSpPr>
          <p:spPr>
            <a:xfrm>
              <a:off x="10413261" y="6324119"/>
              <a:ext cx="1466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ROS-13_m4</a:t>
              </a:r>
              <a:endParaRPr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"/>
          <p:cNvSpPr txBox="1"/>
          <p:nvPr>
            <p:ph type="title"/>
          </p:nvPr>
        </p:nvSpPr>
        <p:spPr>
          <a:xfrm>
            <a:off x="646111" y="753034"/>
            <a:ext cx="9404723" cy="1100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alibri"/>
              <a:buNone/>
            </a:pPr>
            <a:r>
              <a:rPr lang="tr-TR"/>
              <a:t>Approach and Technologies Used </a:t>
            </a:r>
            <a:endParaRPr/>
          </a:p>
        </p:txBody>
      </p:sp>
      <p:grpSp>
        <p:nvGrpSpPr>
          <p:cNvPr id="219" name="Google Shape;219;p6"/>
          <p:cNvGrpSpPr/>
          <p:nvPr/>
        </p:nvGrpSpPr>
        <p:grpSpPr>
          <a:xfrm>
            <a:off x="903650" y="1670800"/>
            <a:ext cx="5751755" cy="4648382"/>
            <a:chOff x="0" y="3749"/>
            <a:chExt cx="5751755" cy="4462304"/>
          </a:xfrm>
        </p:grpSpPr>
        <p:sp>
          <p:nvSpPr>
            <p:cNvPr id="220" name="Google Shape;220;p6"/>
            <p:cNvSpPr/>
            <p:nvPr/>
          </p:nvSpPr>
          <p:spPr>
            <a:xfrm>
              <a:off x="0" y="3749"/>
              <a:ext cx="5751755" cy="1284493"/>
            </a:xfrm>
            <a:prstGeom prst="roundRect">
              <a:avLst>
                <a:gd fmla="val 10000" name="adj"/>
              </a:avLst>
            </a:prstGeom>
            <a:solidFill>
              <a:srgbClr val="4A85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388559" y="292760"/>
              <a:ext cx="707161" cy="70647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1484280" y="3749"/>
              <a:ext cx="4189504" cy="12857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6"/>
            <p:cNvSpPr txBox="1"/>
            <p:nvPr/>
          </p:nvSpPr>
          <p:spPr>
            <a:xfrm>
              <a:off x="1484280" y="3749"/>
              <a:ext cx="4189504" cy="12857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6075" lIns="136075" spcFirstLastPara="1" rIns="136075" wrap="square" tIns="13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tr-TR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Mostly </a:t>
              </a:r>
              <a:r>
                <a:rPr b="1" i="0" lang="tr-TR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Keras,OpenCV</a:t>
              </a:r>
              <a:r>
                <a:rPr lang="tr-TR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, </a:t>
              </a:r>
              <a:r>
                <a:rPr b="1" i="0" lang="tr-TR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NumPy</a:t>
              </a:r>
              <a:r>
                <a:rPr b="1" lang="tr-TR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tr-TR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and </a:t>
              </a:r>
              <a:r>
                <a:rPr b="1" i="0" lang="tr-TR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Rasterio</a:t>
              </a:r>
              <a:r>
                <a:rPr b="0" i="0" lang="tr-TR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libraries are used, since those are the most convenient libraries for image processing and segmentation.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0" y="1592027"/>
              <a:ext cx="5751755" cy="1284493"/>
            </a:xfrm>
            <a:prstGeom prst="roundRect">
              <a:avLst>
                <a:gd fmla="val 10000" name="adj"/>
              </a:avLst>
            </a:prstGeom>
            <a:solidFill>
              <a:srgbClr val="4A85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388559" y="1881038"/>
              <a:ext cx="707161" cy="70647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1484280" y="1592027"/>
              <a:ext cx="4189504" cy="12857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6"/>
            <p:cNvSpPr txBox="1"/>
            <p:nvPr/>
          </p:nvSpPr>
          <p:spPr>
            <a:xfrm>
              <a:off x="1484280" y="1592027"/>
              <a:ext cx="4189504" cy="12857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6075" lIns="136075" spcFirstLastPara="1" rIns="136075" wrap="square" tIns="13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tr-TR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AlexNet, GoogleNet, DenseNet, VGGNet and Resnet are some of the popular models for image processing. 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0" y="3180305"/>
              <a:ext cx="5751755" cy="1284493"/>
            </a:xfrm>
            <a:prstGeom prst="roundRect">
              <a:avLst>
                <a:gd fmla="val 10000" name="adj"/>
              </a:avLst>
            </a:prstGeom>
            <a:solidFill>
              <a:srgbClr val="4A85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388559" y="3469316"/>
              <a:ext cx="707161" cy="706471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1484280" y="3180305"/>
              <a:ext cx="4189504" cy="12857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6"/>
            <p:cNvSpPr txBox="1"/>
            <p:nvPr/>
          </p:nvSpPr>
          <p:spPr>
            <a:xfrm>
              <a:off x="1484280" y="3180305"/>
              <a:ext cx="4189504" cy="12857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6075" lIns="136075" spcFirstLastPara="1" rIns="136075" wrap="square" tIns="13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tr-TR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It is decided to use ResNet</a:t>
              </a:r>
              <a:r>
                <a:rPr lang="tr-TR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and VGG16 </a:t>
              </a:r>
              <a:r>
                <a:rPr b="0" i="0" lang="tr-TR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 this project for the reasons mentioned later.</a:t>
              </a:r>
              <a:endParaRPr sz="13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" name="Google Shape;232;p6"/>
          <p:cNvSpPr txBox="1"/>
          <p:nvPr>
            <p:ph idx="2" type="body"/>
          </p:nvPr>
        </p:nvSpPr>
        <p:spPr>
          <a:xfrm>
            <a:off x="646113" y="204788"/>
            <a:ext cx="52705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tr-TR" sz="1600"/>
              <a:t>Project Requirements I</a:t>
            </a:r>
            <a:endParaRPr/>
          </a:p>
        </p:txBody>
      </p:sp>
      <p:pic>
        <p:nvPicPr>
          <p:cNvPr id="233" name="Google Shape;233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12929" y="1853247"/>
            <a:ext cx="4632959" cy="407172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235" name="Google Shape;235;p6"/>
          <p:cNvSpPr txBox="1"/>
          <p:nvPr/>
        </p:nvSpPr>
        <p:spPr>
          <a:xfrm>
            <a:off x="6912929" y="5953719"/>
            <a:ext cx="52790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tr-T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Compared architecture of VGG-19 ResNet-152-FNN</a:t>
            </a:r>
            <a:r>
              <a:rPr b="0" baseline="30000" i="1" lang="tr-T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(2)</a:t>
            </a:r>
            <a:endParaRPr baseline="30000" i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72f9b0d9e_0_54"/>
          <p:cNvSpPr txBox="1"/>
          <p:nvPr>
            <p:ph type="title"/>
          </p:nvPr>
        </p:nvSpPr>
        <p:spPr>
          <a:xfrm>
            <a:off x="646111" y="753034"/>
            <a:ext cx="9404700" cy="110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Training the Models</a:t>
            </a:r>
            <a:endParaRPr/>
          </a:p>
        </p:txBody>
      </p:sp>
      <p:sp>
        <p:nvSpPr>
          <p:cNvPr id="242" name="Google Shape;242;g1d72f9b0d9e_0_54"/>
          <p:cNvSpPr txBox="1"/>
          <p:nvPr>
            <p:ph idx="1" type="body"/>
          </p:nvPr>
        </p:nvSpPr>
        <p:spPr>
          <a:xfrm>
            <a:off x="1104212" y="1799393"/>
            <a:ext cx="8946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20040" lvl="0" marL="4572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tr-TR"/>
              <a:t>ResNet:</a:t>
            </a:r>
            <a:r>
              <a:rPr lang="tr-TR"/>
              <a:t> </a:t>
            </a:r>
            <a:br>
              <a:rPr lang="tr-TR"/>
            </a:br>
            <a:r>
              <a:rPr lang="tr-TR"/>
              <a:t>-&gt; </a:t>
            </a:r>
            <a:r>
              <a:rPr lang="tr-TR"/>
              <a:t>ResNet-50 is a 50-layer convolutional neural network which overcomes the </a:t>
            </a:r>
            <a:r>
              <a:rPr b="1" lang="tr-TR"/>
              <a:t>vanishing gradient problem</a:t>
            </a:r>
            <a:r>
              <a:rPr lang="tr-TR"/>
              <a:t>,causes the value of gradient decreases significantly during backpropagation. </a:t>
            </a:r>
            <a:br>
              <a:rPr lang="tr-TR"/>
            </a:br>
            <a:r>
              <a:rPr lang="tr-TR"/>
              <a:t>-&gt; ResNet-50 model exhibits the </a:t>
            </a:r>
            <a:r>
              <a:rPr b="1" lang="tr-TR"/>
              <a:t>best accuracy</a:t>
            </a:r>
            <a:r>
              <a:rPr lang="tr-TR"/>
              <a:t> for the task of image classificasstionwith a test data accuracy </a:t>
            </a:r>
            <a:r>
              <a:rPr b="1" lang="tr-TR"/>
              <a:t>97.33%</a:t>
            </a:r>
            <a:br>
              <a:rPr lang="tr-TR"/>
            </a:br>
            <a:r>
              <a:rPr lang="tr-TR"/>
              <a:t>-&gt; ResNet-50 model in this project is </a:t>
            </a:r>
            <a:r>
              <a:rPr b="1" lang="tr-TR"/>
              <a:t>pre-trained</a:t>
            </a:r>
            <a:r>
              <a:rPr lang="tr-TR"/>
              <a:t> with ‘imagenet’ </a:t>
            </a:r>
            <a:r>
              <a:rPr lang="tr-TR"/>
              <a:t>dataset.</a:t>
            </a:r>
            <a:endParaRPr/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tr-TR"/>
              <a:t>VGG16: </a:t>
            </a:r>
            <a:br>
              <a:rPr b="1" lang="tr-TR"/>
            </a:br>
            <a:r>
              <a:rPr b="1" lang="tr-TR"/>
              <a:t>-&gt;</a:t>
            </a:r>
            <a:r>
              <a:rPr lang="tr-TR"/>
              <a:t>VGG16 model has one of the best accuracy in the ‘imagenet’ dataset following ResNet50.</a:t>
            </a:r>
            <a:br>
              <a:rPr lang="tr-TR"/>
            </a:br>
            <a:r>
              <a:rPr lang="tr-TR"/>
              <a:t>VGG16 </a:t>
            </a:r>
            <a:r>
              <a:rPr lang="tr-TR"/>
              <a:t>model in this project is </a:t>
            </a:r>
            <a:r>
              <a:rPr b="1" lang="tr-TR"/>
              <a:t>pre-trained</a:t>
            </a:r>
            <a:r>
              <a:rPr lang="tr-TR"/>
              <a:t> with ‘imagenet’ dataset.</a:t>
            </a:r>
            <a:endParaRPr/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d72f9b0d9e_0_54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244" name="Google Shape;244;g1d72f9b0d9e_0_54"/>
          <p:cNvSpPr txBox="1"/>
          <p:nvPr>
            <p:ph idx="2" type="body"/>
          </p:nvPr>
        </p:nvSpPr>
        <p:spPr>
          <a:xfrm>
            <a:off x="646113" y="204788"/>
            <a:ext cx="5270400" cy="34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tr-TR"/>
              <a:t>Models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d73baef6eb_0_0"/>
          <p:cNvSpPr txBox="1"/>
          <p:nvPr>
            <p:ph type="title"/>
          </p:nvPr>
        </p:nvSpPr>
        <p:spPr>
          <a:xfrm>
            <a:off x="646111" y="753034"/>
            <a:ext cx="9404700" cy="110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ResNet-50</a:t>
            </a:r>
            <a:endParaRPr/>
          </a:p>
        </p:txBody>
      </p:sp>
      <p:sp>
        <p:nvSpPr>
          <p:cNvPr id="251" name="Google Shape;251;g1d73baef6eb_0_0"/>
          <p:cNvSpPr txBox="1"/>
          <p:nvPr>
            <p:ph idx="1" type="body"/>
          </p:nvPr>
        </p:nvSpPr>
        <p:spPr>
          <a:xfrm>
            <a:off x="1103300" y="1537301"/>
            <a:ext cx="8946600" cy="471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tr-TR"/>
              <a:t>Pretrained ResNet-50 model is studied to the dataset with different approaches and different results are obtained by applying fine tuning.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tr-TR"/>
              <a:t>Some different fine-tuning methods are used, yet 3 of them will be shown here due to the time restriction.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1d73baef6eb_0_0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253" name="Google Shape;253;g1d73baef6eb_0_0"/>
          <p:cNvSpPr txBox="1"/>
          <p:nvPr>
            <p:ph idx="2" type="body"/>
          </p:nvPr>
        </p:nvSpPr>
        <p:spPr>
          <a:xfrm>
            <a:off x="646113" y="204788"/>
            <a:ext cx="5270400" cy="34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tr-TR"/>
              <a:t>ResNet-50</a:t>
            </a:r>
            <a:endParaRPr/>
          </a:p>
        </p:txBody>
      </p:sp>
      <p:pic>
        <p:nvPicPr>
          <p:cNvPr id="254" name="Google Shape;254;g1d73baef6e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96700"/>
            <a:ext cx="4076725" cy="26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1d73baef6eb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6725" y="2896700"/>
            <a:ext cx="4076726" cy="26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1d73baef6eb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53450" y="2896700"/>
            <a:ext cx="3972099" cy="26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1d73baef6eb_0_0"/>
          <p:cNvSpPr txBox="1"/>
          <p:nvPr/>
        </p:nvSpPr>
        <p:spPr>
          <a:xfrm>
            <a:off x="124513" y="5544425"/>
            <a:ext cx="382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1: Less Dense Layer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1d73baef6eb_0_0"/>
          <p:cNvSpPr txBox="1"/>
          <p:nvPr/>
        </p:nvSpPr>
        <p:spPr>
          <a:xfrm>
            <a:off x="4201225" y="5544425"/>
            <a:ext cx="382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2: More Dense Layer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1d73baef6eb_0_0"/>
          <p:cNvSpPr txBox="1"/>
          <p:nvPr/>
        </p:nvSpPr>
        <p:spPr>
          <a:xfrm>
            <a:off x="8225650" y="5544425"/>
            <a:ext cx="382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3: More Dense Layer with Dropout Layer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d73baef6eb_0_14"/>
          <p:cNvSpPr txBox="1"/>
          <p:nvPr>
            <p:ph type="title"/>
          </p:nvPr>
        </p:nvSpPr>
        <p:spPr>
          <a:xfrm>
            <a:off x="646136" y="600634"/>
            <a:ext cx="9404700" cy="110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Results and Fine Tuning Effect on Channel4 Model Accuracy</a:t>
            </a:r>
            <a:endParaRPr/>
          </a:p>
        </p:txBody>
      </p:sp>
      <p:sp>
        <p:nvSpPr>
          <p:cNvPr id="266" name="Google Shape;266;g1d73baef6eb_0_14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267" name="Google Shape;267;g1d73baef6eb_0_14"/>
          <p:cNvSpPr txBox="1"/>
          <p:nvPr>
            <p:ph idx="2" type="body"/>
          </p:nvPr>
        </p:nvSpPr>
        <p:spPr>
          <a:xfrm>
            <a:off x="646113" y="204788"/>
            <a:ext cx="5270400" cy="34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tr-TR"/>
              <a:t>ResNet-50</a:t>
            </a:r>
            <a:endParaRPr/>
          </a:p>
        </p:txBody>
      </p:sp>
      <p:pic>
        <p:nvPicPr>
          <p:cNvPr id="268" name="Google Shape;268;g1d73baef6eb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975" y="2297321"/>
            <a:ext cx="3648800" cy="291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g1d73baef6eb_0_14"/>
          <p:cNvSpPr txBox="1"/>
          <p:nvPr/>
        </p:nvSpPr>
        <p:spPr>
          <a:xfrm>
            <a:off x="884875" y="5257600"/>
            <a:ext cx="2889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 Set Accuracy: 0.94</a:t>
            </a:r>
            <a:r>
              <a:rPr lang="tr-TR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Validation Accuracy: 0.9056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Loss:0,28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1d73baef6eb_0_14"/>
          <p:cNvSpPr txBox="1"/>
          <p:nvPr/>
        </p:nvSpPr>
        <p:spPr>
          <a:xfrm>
            <a:off x="504975" y="1848700"/>
            <a:ext cx="288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1: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1d73baef6eb_0_14"/>
          <p:cNvSpPr txBox="1"/>
          <p:nvPr/>
        </p:nvSpPr>
        <p:spPr>
          <a:xfrm>
            <a:off x="4825613" y="5257600"/>
            <a:ext cx="2889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 Set Accuracy: 0.9357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Validation Accuracy: 0.9244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1d73baef6eb_0_14"/>
          <p:cNvSpPr txBox="1"/>
          <p:nvPr/>
        </p:nvSpPr>
        <p:spPr>
          <a:xfrm>
            <a:off x="4361375" y="1848700"/>
            <a:ext cx="288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2: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g1d73baef6eb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6750" y="2280764"/>
            <a:ext cx="3693717" cy="296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1d73baef6eb_0_14"/>
          <p:cNvSpPr txBox="1"/>
          <p:nvPr/>
        </p:nvSpPr>
        <p:spPr>
          <a:xfrm>
            <a:off x="8682013" y="5337075"/>
            <a:ext cx="2889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 Set Accuracy: 0.9147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Validation Accuracy: 0.9022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d73baef6eb_0_14"/>
          <p:cNvSpPr txBox="1"/>
          <p:nvPr/>
        </p:nvSpPr>
        <p:spPr>
          <a:xfrm>
            <a:off x="8217775" y="1881825"/>
            <a:ext cx="288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3: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g1d73baef6eb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6001" y="2264200"/>
            <a:ext cx="3693725" cy="294313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1d73baef6eb_0_14"/>
          <p:cNvSpPr txBox="1"/>
          <p:nvPr/>
        </p:nvSpPr>
        <p:spPr>
          <a:xfrm>
            <a:off x="2058500" y="5945800"/>
            <a:ext cx="82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Experiment shows that Dropout layer causes decrease in the accuracy, yet prevents overfitting.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İyon">
  <a:themeElements>
    <a:clrScheme name="İy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722D4765820C48A50C554FEA67D55D" ma:contentTypeVersion="3" ma:contentTypeDescription="Create a new document." ma:contentTypeScope="" ma:versionID="c401958ed37051be9493fcb70667cd65">
  <xsd:schema xmlns:xsd="http://www.w3.org/2001/XMLSchema" xmlns:xs="http://www.w3.org/2001/XMLSchema" xmlns:p="http://schemas.microsoft.com/office/2006/metadata/properties" xmlns:ns2="5f5fa8b8-380a-4f7c-af8d-55b07229508b" targetNamespace="http://schemas.microsoft.com/office/2006/metadata/properties" ma:root="true" ma:fieldsID="eca5da45b42988b346e9960d6e880711" ns2:_="">
    <xsd:import namespace="5f5fa8b8-380a-4f7c-af8d-55b07229508b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5fa8b8-380a-4f7c-af8d-55b07229508b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5f5fa8b8-380a-4f7c-af8d-55b07229508b" xsi:nil="true"/>
  </documentManagement>
</p:properties>
</file>

<file path=customXml/itemProps1.xml><?xml version="1.0" encoding="utf-8"?>
<ds:datastoreItem xmlns:ds="http://schemas.openxmlformats.org/officeDocument/2006/customXml" ds:itemID="{26B3D052-6F9B-4419-B0E6-F510056A8E43}"/>
</file>

<file path=customXml/itemProps2.xml><?xml version="1.0" encoding="utf-8"?>
<ds:datastoreItem xmlns:ds="http://schemas.openxmlformats.org/officeDocument/2006/customXml" ds:itemID="{D27D7285-5CF5-49D1-A395-5CEE1180ADC2}"/>
</file>

<file path=customXml/itemProps3.xml><?xml version="1.0" encoding="utf-8"?>
<ds:datastoreItem xmlns:ds="http://schemas.openxmlformats.org/officeDocument/2006/customXml" ds:itemID="{13216D75-43E2-42D8-B898-D9048B040BCC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Mehmet Avni ÇELİK</dc:creator>
  <dcterms:created xsi:type="dcterms:W3CDTF">2022-10-24T22:35:33Z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0x0101000F722D4765820C48A50C554FEA67D55D</vt:lpwstr>
  </property>
</Properties>
</file>