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4" r:id="rId6"/>
    <p:sldId id="297" r:id="rId7"/>
    <p:sldId id="262" r:id="rId8"/>
    <p:sldId id="285" r:id="rId9"/>
    <p:sldId id="263" r:id="rId10"/>
    <p:sldId id="264" r:id="rId11"/>
    <p:sldId id="299" r:id="rId12"/>
    <p:sldId id="286" r:id="rId13"/>
    <p:sldId id="300" r:id="rId14"/>
    <p:sldId id="266" r:id="rId15"/>
    <p:sldId id="302" r:id="rId16"/>
    <p:sldId id="301" r:id="rId17"/>
    <p:sldId id="287" r:id="rId18"/>
    <p:sldId id="265" r:id="rId19"/>
    <p:sldId id="303" r:id="rId20"/>
    <p:sldId id="267" r:id="rId21"/>
    <p:sldId id="304" r:id="rId22"/>
    <p:sldId id="268" r:id="rId23"/>
    <p:sldId id="289" r:id="rId24"/>
    <p:sldId id="306" r:id="rId25"/>
    <p:sldId id="269" r:id="rId26"/>
    <p:sldId id="288" r:id="rId27"/>
    <p:sldId id="305" r:id="rId28"/>
    <p:sldId id="307" r:id="rId29"/>
    <p:sldId id="270" r:id="rId30"/>
    <p:sldId id="271" r:id="rId31"/>
    <p:sldId id="308" r:id="rId32"/>
    <p:sldId id="273" r:id="rId33"/>
    <p:sldId id="274" r:id="rId34"/>
    <p:sldId id="275" r:id="rId35"/>
    <p:sldId id="290" r:id="rId36"/>
    <p:sldId id="276" r:id="rId37"/>
    <p:sldId id="291" r:id="rId38"/>
    <p:sldId id="292" r:id="rId39"/>
    <p:sldId id="278" r:id="rId40"/>
    <p:sldId id="279" r:id="rId41"/>
    <p:sldId id="309" r:id="rId42"/>
    <p:sldId id="310" r:id="rId43"/>
    <p:sldId id="311" r:id="rId44"/>
    <p:sldId id="312" r:id="rId45"/>
    <p:sldId id="313" r:id="rId46"/>
    <p:sldId id="314" r:id="rId47"/>
    <p:sldId id="293" r:id="rId48"/>
    <p:sldId id="280" r:id="rId49"/>
    <p:sldId id="281" r:id="rId50"/>
    <p:sldId id="282" r:id="rId51"/>
    <p:sldId id="283" r:id="rId52"/>
    <p:sldId id="294" r:id="rId53"/>
    <p:sldId id="295" r:id="rId54"/>
    <p:sldId id="296" r:id="rId55"/>
    <p:sldId id="258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png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wmf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45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39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82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064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818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783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46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20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08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25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982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519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24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6F3EC-0BFA-4EA2-95C5-D0F22B35374E}" type="datetimeFigureOut">
              <a:rPr lang="tr-TR" smtClean="0"/>
              <a:t>20.03.2021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F342-7F08-4AAE-A322-D147E7364C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820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png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26.jpe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oleObject" Target="../embeddings/oleObject27.bin"/><Relationship Id="rId21" Type="http://schemas.openxmlformats.org/officeDocument/2006/relationships/image" Target="../media/image47.wmf"/><Relationship Id="rId7" Type="http://schemas.openxmlformats.org/officeDocument/2006/relationships/oleObject" Target="../embeddings/oleObject29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image" Target="../media/image42.wmf"/><Relationship Id="rId19" Type="http://schemas.openxmlformats.org/officeDocument/2006/relationships/image" Target="../media/image4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6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1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8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89.png"/><Relationship Id="rId3" Type="http://schemas.openxmlformats.org/officeDocument/2006/relationships/image" Target="../media/image90.png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8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png"/><Relationship Id="rId11" Type="http://schemas.openxmlformats.org/officeDocument/2006/relationships/oleObject" Target="../embeddings/oleObject67.bin"/><Relationship Id="rId5" Type="http://schemas.openxmlformats.org/officeDocument/2006/relationships/image" Target="../media/image92.png"/><Relationship Id="rId15" Type="http://schemas.openxmlformats.org/officeDocument/2006/relationships/oleObject" Target="../embeddings/oleObject69.bin"/><Relationship Id="rId10" Type="http://schemas.openxmlformats.org/officeDocument/2006/relationships/image" Target="../media/image85.wmf"/><Relationship Id="rId4" Type="http://schemas.openxmlformats.org/officeDocument/2006/relationships/image" Target="../media/image91.pn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3.png"/><Relationship Id="rId5" Type="http://schemas.openxmlformats.org/officeDocument/2006/relationships/oleObject" Target="../embeddings/oleObject73.bin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111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732070"/>
            <a:ext cx="9144000" cy="1185939"/>
          </a:xfrm>
        </p:spPr>
        <p:txBody>
          <a:bodyPr/>
          <a:lstStyle/>
          <a:p>
            <a:r>
              <a:rPr lang="tr-TR" dirty="0" smtClean="0"/>
              <a:t>ELEKTRİK MANYETİZMA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5330477"/>
            <a:ext cx="9144000" cy="746938"/>
          </a:xfrm>
        </p:spPr>
        <p:txBody>
          <a:bodyPr/>
          <a:lstStyle/>
          <a:p>
            <a:r>
              <a:rPr lang="tr-TR" dirty="0" smtClean="0"/>
              <a:t>Doç. Dr. Mehmet BATI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2493818" y="3117900"/>
            <a:ext cx="10529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 smtClean="0"/>
              <a:t>Sığa, Kondansatörler ve </a:t>
            </a:r>
            <a:r>
              <a:rPr lang="tr-TR" sz="4000" dirty="0" err="1" smtClean="0"/>
              <a:t>Dielektrikler</a:t>
            </a:r>
            <a:endParaRPr lang="tr-TR" sz="4000" dirty="0" smtClean="0"/>
          </a:p>
        </p:txBody>
      </p:sp>
    </p:spTree>
    <p:extLst>
      <p:ext uri="{BB962C8B-B14F-4D97-AF65-F5344CB8AC3E}">
        <p14:creationId xmlns:p14="http://schemas.microsoft.com/office/powerpoint/2010/main" val="41620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286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Sığanın hesaplanması</a:t>
            </a:r>
            <a:endParaRPr lang="en-US" altLang="tr-TR" sz="2800" u="sng"/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93925" y="762000"/>
            <a:ext cx="749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tr-TR" altLang="tr-TR" sz="2400"/>
              <a:t>Örnek</a:t>
            </a:r>
            <a:r>
              <a:rPr lang="en-US" altLang="tr-TR" sz="2400"/>
              <a:t> 24.2: </a:t>
            </a:r>
            <a:r>
              <a:rPr lang="tr-TR" altLang="tr-TR" sz="2400"/>
              <a:t>Paralel plakalı kondansatörün özellikleri</a:t>
            </a:r>
            <a:endParaRPr lang="en-US" altLang="tr-TR" sz="2400"/>
          </a:p>
        </p:txBody>
      </p:sp>
      <p:sp>
        <p:nvSpPr>
          <p:cNvPr id="6148" name="AutoShape 12"/>
          <p:cNvSpPr>
            <a:spLocks noChangeArrowheads="1"/>
          </p:cNvSpPr>
          <p:nvPr/>
        </p:nvSpPr>
        <p:spPr bwMode="auto">
          <a:xfrm>
            <a:off x="2438400" y="24384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9" name="Object 13"/>
          <p:cNvGraphicFramePr>
            <a:graphicFrameLocks noChangeAspect="1"/>
          </p:cNvGraphicFramePr>
          <p:nvPr/>
        </p:nvGraphicFramePr>
        <p:xfrm>
          <a:off x="2971800" y="2716214"/>
          <a:ext cx="40957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2400300" imgH="685800" progId="Equation.3">
                  <p:embed/>
                </p:oleObj>
              </mc:Choice>
              <mc:Fallback>
                <p:oleObj name="Equation" r:id="rId3" imgW="2400300" imgH="685800" progId="Equation.3">
                  <p:embed/>
                  <p:pic>
                    <p:nvPicPr>
                      <p:cNvPr id="61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716214"/>
                        <a:ext cx="40957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4"/>
          <p:cNvGraphicFramePr>
            <a:graphicFrameLocks noChangeAspect="1"/>
          </p:cNvGraphicFramePr>
          <p:nvPr/>
        </p:nvGraphicFramePr>
        <p:xfrm>
          <a:off x="2971800" y="4114800"/>
          <a:ext cx="48006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2603500" imgH="482600" progId="Equation.3">
                  <p:embed/>
                </p:oleObj>
              </mc:Choice>
              <mc:Fallback>
                <p:oleObj name="Equation" r:id="rId5" imgW="2603500" imgH="482600" progId="Equation.3">
                  <p:embed/>
                  <p:pic>
                    <p:nvPicPr>
                      <p:cNvPr id="61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48006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5"/>
          <p:cNvGraphicFramePr>
            <a:graphicFrameLocks noChangeAspect="1"/>
          </p:cNvGraphicFramePr>
          <p:nvPr/>
        </p:nvGraphicFramePr>
        <p:xfrm>
          <a:off x="2971800" y="5067300"/>
          <a:ext cx="57912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3086100" imgH="711200" progId="Equation.3">
                  <p:embed/>
                </p:oleObj>
              </mc:Choice>
              <mc:Fallback>
                <p:oleObj name="Equation" r:id="rId7" imgW="3086100" imgH="711200" progId="Equation.3">
                  <p:embed/>
                  <p:pic>
                    <p:nvPicPr>
                      <p:cNvPr id="61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67300"/>
                        <a:ext cx="57912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6"/>
          <p:cNvGraphicFramePr>
            <a:graphicFrameLocks noChangeAspect="1"/>
          </p:cNvGraphicFramePr>
          <p:nvPr/>
        </p:nvGraphicFramePr>
        <p:xfrm>
          <a:off x="2971801" y="1447800"/>
          <a:ext cx="68183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Bit Eşlem Resmi" r:id="rId9" imgW="6819048" imgH="952633" progId="Paint.Picture">
                  <p:embed/>
                </p:oleObj>
              </mc:Choice>
              <mc:Fallback>
                <p:oleObj name="Bit Eşlem Resmi" r:id="rId9" imgW="6819048" imgH="952633" progId="Paint.Picture">
                  <p:embed/>
                  <p:pic>
                    <p:nvPicPr>
                      <p:cNvPr id="61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447800"/>
                        <a:ext cx="68183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6" y="215500"/>
            <a:ext cx="10476411" cy="63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0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36" y="140741"/>
            <a:ext cx="9912928" cy="66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5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92" y="155546"/>
            <a:ext cx="10324694" cy="67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1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286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Sığanın hesaplanması</a:t>
            </a:r>
            <a:endParaRPr lang="en-US" altLang="tr-TR" sz="2800" u="sng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2193926" y="762000"/>
            <a:ext cx="686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tr-TR" altLang="tr-TR" sz="2400"/>
              <a:t>Örnek</a:t>
            </a:r>
            <a:r>
              <a:rPr lang="en-US" altLang="tr-TR" sz="2400"/>
              <a:t> 24.4: </a:t>
            </a:r>
            <a:r>
              <a:rPr lang="tr-TR" altLang="tr-TR" sz="2400"/>
              <a:t>Silindirik kondansatör</a:t>
            </a:r>
            <a:r>
              <a:rPr lang="en-US" altLang="tr-TR" sz="2400"/>
              <a:t> (</a:t>
            </a:r>
            <a:r>
              <a:rPr lang="tr-TR" altLang="tr-TR" sz="2400"/>
              <a:t>L uzunluklu</a:t>
            </a:r>
            <a:r>
              <a:rPr lang="en-US" altLang="tr-TR" sz="2400"/>
              <a:t>)</a:t>
            </a:r>
          </a:p>
        </p:txBody>
      </p:sp>
      <p:pic>
        <p:nvPicPr>
          <p:cNvPr id="819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371600"/>
            <a:ext cx="40560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Line 43"/>
          <p:cNvSpPr>
            <a:spLocks noChangeShapeType="1"/>
          </p:cNvSpPr>
          <p:nvPr/>
        </p:nvSpPr>
        <p:spPr bwMode="auto">
          <a:xfrm>
            <a:off x="4572000" y="3962400"/>
            <a:ext cx="1447800" cy="12192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8" name="Text Box 44"/>
          <p:cNvSpPr txBox="1">
            <a:spLocks noChangeArrowheads="1"/>
          </p:cNvSpPr>
          <p:nvPr/>
        </p:nvSpPr>
        <p:spPr bwMode="auto">
          <a:xfrm>
            <a:off x="5562600" y="5181601"/>
            <a:ext cx="117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tr-TR" altLang="tr-TR" sz="1800">
                <a:solidFill>
                  <a:srgbClr val="0000FF"/>
                </a:solidFill>
              </a:rPr>
              <a:t>İşaret  teli</a:t>
            </a:r>
            <a:endParaRPr lang="en-US" altLang="tr-TR" sz="1800">
              <a:solidFill>
                <a:srgbClr val="0000FF"/>
              </a:solidFill>
            </a:endParaRPr>
          </a:p>
        </p:txBody>
      </p:sp>
      <p:sp>
        <p:nvSpPr>
          <p:cNvPr id="8199" name="Line 45"/>
          <p:cNvSpPr>
            <a:spLocks noChangeShapeType="1"/>
          </p:cNvSpPr>
          <p:nvPr/>
        </p:nvSpPr>
        <p:spPr bwMode="auto">
          <a:xfrm flipV="1">
            <a:off x="5943600" y="2133600"/>
            <a:ext cx="152400" cy="12192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200" name="Text Box 46"/>
          <p:cNvSpPr txBox="1">
            <a:spLocks noChangeArrowheads="1"/>
          </p:cNvSpPr>
          <p:nvPr/>
        </p:nvSpPr>
        <p:spPr bwMode="auto">
          <a:xfrm>
            <a:off x="5105400" y="1828801"/>
            <a:ext cx="164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tr-TR" altLang="tr-TR" sz="1800">
                <a:solidFill>
                  <a:srgbClr val="0000FF"/>
                </a:solidFill>
              </a:rPr>
              <a:t>Dış metal şerit</a:t>
            </a:r>
            <a:endParaRPr lang="en-US" altLang="tr-TR" sz="1800">
              <a:solidFill>
                <a:srgbClr val="0000FF"/>
              </a:solidFill>
            </a:endParaRPr>
          </a:p>
        </p:txBody>
      </p:sp>
      <p:sp>
        <p:nvSpPr>
          <p:cNvPr id="8201" name="Text Box 47"/>
          <p:cNvSpPr txBox="1">
            <a:spLocks noChangeArrowheads="1"/>
          </p:cNvSpPr>
          <p:nvPr/>
        </p:nvSpPr>
        <p:spPr bwMode="auto">
          <a:xfrm>
            <a:off x="3581401" y="3352801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8202" name="Text Box 48"/>
          <p:cNvSpPr txBox="1">
            <a:spLocks noChangeArrowheads="1"/>
          </p:cNvSpPr>
          <p:nvPr/>
        </p:nvSpPr>
        <p:spPr bwMode="auto">
          <a:xfrm>
            <a:off x="4116388" y="3200401"/>
            <a:ext cx="30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80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8203" name="Text Box 49"/>
          <p:cNvSpPr txBox="1">
            <a:spLocks noChangeArrowheads="1"/>
          </p:cNvSpPr>
          <p:nvPr/>
        </p:nvSpPr>
        <p:spPr bwMode="auto">
          <a:xfrm>
            <a:off x="6324601" y="5562601"/>
            <a:ext cx="2530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Çizgi yük yoğunluğu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tr-TR" sz="200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4" name="Text Box 50"/>
          <p:cNvSpPr txBox="1">
            <a:spLocks noChangeArrowheads="1"/>
          </p:cNvSpPr>
          <p:nvPr/>
        </p:nvSpPr>
        <p:spPr bwMode="auto">
          <a:xfrm>
            <a:off x="3441700" y="1355726"/>
            <a:ext cx="3683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8205" name="Text Box 51"/>
          <p:cNvSpPr txBox="1">
            <a:spLocks noChangeArrowheads="1"/>
          </p:cNvSpPr>
          <p:nvPr/>
        </p:nvSpPr>
        <p:spPr bwMode="auto">
          <a:xfrm>
            <a:off x="5956300" y="1371601"/>
            <a:ext cx="45243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-Q</a:t>
            </a:r>
          </a:p>
        </p:txBody>
      </p:sp>
      <p:graphicFrame>
        <p:nvGraphicFramePr>
          <p:cNvPr id="8206" name="Object 53"/>
          <p:cNvGraphicFramePr>
            <a:graphicFrameLocks noChangeAspect="1"/>
          </p:cNvGraphicFramePr>
          <p:nvPr/>
        </p:nvGraphicFramePr>
        <p:xfrm>
          <a:off x="6477000" y="3403600"/>
          <a:ext cx="3048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Microsoft Denklem 3.0" r:id="rId4" imgW="1866900" imgH="622300" progId="Equation.3">
                  <p:embed/>
                </p:oleObj>
              </mc:Choice>
              <mc:Fallback>
                <p:oleObj name="Microsoft Denklem 3.0" r:id="rId4" imgW="1866900" imgH="622300" progId="Equation.3">
                  <p:embed/>
                  <p:pic>
                    <p:nvPicPr>
                      <p:cNvPr id="8206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03600"/>
                        <a:ext cx="3048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54"/>
          <p:cNvGraphicFramePr>
            <a:graphicFrameLocks noChangeAspect="1"/>
          </p:cNvGraphicFramePr>
          <p:nvPr/>
        </p:nvGraphicFramePr>
        <p:xfrm>
          <a:off x="2133600" y="1349376"/>
          <a:ext cx="1295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Bit Eşlem Resmi" r:id="rId6" imgW="1123810" imgH="343039" progId="Paint.Picture">
                  <p:embed/>
                </p:oleObj>
              </mc:Choice>
              <mc:Fallback>
                <p:oleObj name="Bit Eşlem Resmi" r:id="rId6" imgW="1123810" imgH="343039" progId="Paint.Picture">
                  <p:embed/>
                  <p:pic>
                    <p:nvPicPr>
                      <p:cNvPr id="820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349376"/>
                        <a:ext cx="1295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55"/>
          <p:cNvGraphicFramePr>
            <a:graphicFrameLocks noChangeAspect="1"/>
          </p:cNvGraphicFramePr>
          <p:nvPr/>
        </p:nvGraphicFramePr>
        <p:xfrm>
          <a:off x="4648200" y="1295400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Bit Eşlem Resmi" r:id="rId8" imgW="1123810" imgH="343039" progId="Paint.Picture">
                  <p:embed/>
                </p:oleObj>
              </mc:Choice>
              <mc:Fallback>
                <p:oleObj name="Bit Eşlem Resmi" r:id="rId8" imgW="1123810" imgH="343039" progId="Paint.Picture">
                  <p:embed/>
                  <p:pic>
                    <p:nvPicPr>
                      <p:cNvPr id="8208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95400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57"/>
          <p:cNvGraphicFramePr>
            <a:graphicFrameLocks noChangeAspect="1"/>
          </p:cNvGraphicFramePr>
          <p:nvPr/>
        </p:nvGraphicFramePr>
        <p:xfrm>
          <a:off x="2667000" y="5867401"/>
          <a:ext cx="1371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Bit Eşlem Resmi" r:id="rId9" imgW="1076475" imgH="600159" progId="Paint.Picture">
                  <p:embed/>
                </p:oleObj>
              </mc:Choice>
              <mc:Fallback>
                <p:oleObj name="Bit Eşlem Resmi" r:id="rId9" imgW="1076475" imgH="600159" progId="Paint.Picture">
                  <p:embed/>
                  <p:pic>
                    <p:nvPicPr>
                      <p:cNvPr id="820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1"/>
                        <a:ext cx="1371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58"/>
          <p:cNvGraphicFramePr>
            <a:graphicFrameLocks noChangeAspect="1"/>
          </p:cNvGraphicFramePr>
          <p:nvPr/>
        </p:nvGraphicFramePr>
        <p:xfrm>
          <a:off x="2667001" y="5834064"/>
          <a:ext cx="1095375" cy="9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Bit Eşlem Resmi" r:id="rId11" imgW="1095528" imgH="57234" progId="Paint.Picture">
                  <p:embed/>
                </p:oleObj>
              </mc:Choice>
              <mc:Fallback>
                <p:oleObj name="Bit Eşlem Resmi" r:id="rId11" imgW="1095528" imgH="57234" progId="Paint.Picture">
                  <p:embed/>
                  <p:pic>
                    <p:nvPicPr>
                      <p:cNvPr id="821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834064"/>
                        <a:ext cx="1095375" cy="9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59"/>
          <p:cNvGraphicFramePr>
            <a:graphicFrameLocks noChangeAspect="1"/>
          </p:cNvGraphicFramePr>
          <p:nvPr/>
        </p:nvGraphicFramePr>
        <p:xfrm>
          <a:off x="5105401" y="5562601"/>
          <a:ext cx="10001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Bit Eşlem Resmi" r:id="rId13" imgW="1000000" imgH="695238" progId="Paint.Picture">
                  <p:embed/>
                </p:oleObj>
              </mc:Choice>
              <mc:Fallback>
                <p:oleObj name="Bit Eşlem Resmi" r:id="rId13" imgW="1000000" imgH="695238" progId="Paint.Picture">
                  <p:embed/>
                  <p:pic>
                    <p:nvPicPr>
                      <p:cNvPr id="821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1" y="5562601"/>
                        <a:ext cx="10001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60"/>
          <p:cNvGraphicFramePr>
            <a:graphicFrameLocks noChangeAspect="1"/>
          </p:cNvGraphicFramePr>
          <p:nvPr/>
        </p:nvGraphicFramePr>
        <p:xfrm>
          <a:off x="6477001" y="2209800"/>
          <a:ext cx="4010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Bit Eşlem Resmi" r:id="rId15" imgW="4009524" imgH="914286" progId="Paint.Picture">
                  <p:embed/>
                </p:oleObj>
              </mc:Choice>
              <mc:Fallback>
                <p:oleObj name="Bit Eşlem Resmi" r:id="rId15" imgW="4009524" imgH="914286" progId="Paint.Picture">
                  <p:embed/>
                  <p:pic>
                    <p:nvPicPr>
                      <p:cNvPr id="821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209800"/>
                        <a:ext cx="40100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0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63" y="266714"/>
            <a:ext cx="10215153" cy="64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2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633" y="140516"/>
            <a:ext cx="9159332" cy="693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16" y="226578"/>
            <a:ext cx="9515866" cy="62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5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10"/>
          <p:cNvSpPr>
            <a:spLocks noChangeArrowheads="1"/>
          </p:cNvSpPr>
          <p:nvPr/>
        </p:nvSpPr>
        <p:spPr bwMode="auto">
          <a:xfrm>
            <a:off x="2209800" y="1676400"/>
            <a:ext cx="2057400" cy="19812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286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Sığanın hesaplanması</a:t>
            </a:r>
            <a:endParaRPr lang="en-US" altLang="tr-TR" sz="2800" u="sng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193926" y="762000"/>
            <a:ext cx="533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tr-TR" altLang="tr-TR" sz="2400"/>
              <a:t>Örnek</a:t>
            </a:r>
            <a:r>
              <a:rPr lang="en-US" altLang="tr-TR" sz="2400"/>
              <a:t> 24.3: </a:t>
            </a:r>
            <a:r>
              <a:rPr lang="tr-TR" altLang="tr-TR" sz="2400"/>
              <a:t>Bir küresel kondansatör</a:t>
            </a:r>
            <a:endParaRPr lang="en-US" altLang="tr-TR" sz="2400"/>
          </a:p>
        </p:txBody>
      </p:sp>
      <p:sp>
        <p:nvSpPr>
          <p:cNvPr id="7173" name="Oval 9"/>
          <p:cNvSpPr>
            <a:spLocks noChangeArrowheads="1"/>
          </p:cNvSpPr>
          <p:nvPr/>
        </p:nvSpPr>
        <p:spPr bwMode="auto">
          <a:xfrm>
            <a:off x="2743200" y="2209800"/>
            <a:ext cx="914400" cy="914400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Line 11"/>
          <p:cNvSpPr>
            <a:spLocks noChangeShapeType="1"/>
          </p:cNvSpPr>
          <p:nvPr/>
        </p:nvSpPr>
        <p:spPr bwMode="auto">
          <a:xfrm>
            <a:off x="3200400" y="26670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175" name="Line 12"/>
          <p:cNvSpPr>
            <a:spLocks noChangeShapeType="1"/>
          </p:cNvSpPr>
          <p:nvPr/>
        </p:nvSpPr>
        <p:spPr bwMode="auto">
          <a:xfrm flipV="1">
            <a:off x="3200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2971800" y="2209800"/>
            <a:ext cx="344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3916363" y="2498725"/>
            <a:ext cx="354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" name="Text Box 16"/>
          <p:cNvSpPr txBox="1">
            <a:spLocks noChangeArrowheads="1"/>
          </p:cNvSpPr>
          <p:nvPr/>
        </p:nvSpPr>
        <p:spPr bwMode="auto">
          <a:xfrm>
            <a:off x="4075114" y="2438401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79" name="Text Box 17"/>
          <p:cNvSpPr txBox="1">
            <a:spLocks noChangeArrowheads="1"/>
          </p:cNvSpPr>
          <p:nvPr/>
        </p:nvSpPr>
        <p:spPr bwMode="auto">
          <a:xfrm>
            <a:off x="2362200" y="30480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0" name="Text Box 18"/>
          <p:cNvSpPr txBox="1">
            <a:spLocks noChangeArrowheads="1"/>
          </p:cNvSpPr>
          <p:nvPr/>
        </p:nvSpPr>
        <p:spPr bwMode="auto">
          <a:xfrm>
            <a:off x="3124200" y="33528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1" name="Text Box 19"/>
          <p:cNvSpPr txBox="1">
            <a:spLocks noChangeArrowheads="1"/>
          </p:cNvSpPr>
          <p:nvPr/>
        </p:nvSpPr>
        <p:spPr bwMode="auto">
          <a:xfrm>
            <a:off x="3733800" y="17526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2" name="Text Box 20"/>
          <p:cNvSpPr txBox="1">
            <a:spLocks noChangeArrowheads="1"/>
          </p:cNvSpPr>
          <p:nvPr/>
        </p:nvSpPr>
        <p:spPr bwMode="auto">
          <a:xfrm>
            <a:off x="2362200" y="18288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3" name="Text Box 21"/>
          <p:cNvSpPr txBox="1">
            <a:spLocks noChangeArrowheads="1"/>
          </p:cNvSpPr>
          <p:nvPr/>
        </p:nvSpPr>
        <p:spPr bwMode="auto">
          <a:xfrm>
            <a:off x="2133600" y="24384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4" name="Text Box 22"/>
          <p:cNvSpPr txBox="1">
            <a:spLocks noChangeArrowheads="1"/>
          </p:cNvSpPr>
          <p:nvPr/>
        </p:nvSpPr>
        <p:spPr bwMode="auto">
          <a:xfrm>
            <a:off x="3048000" y="15240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5" name="Text Box 23"/>
          <p:cNvSpPr txBox="1">
            <a:spLocks noChangeArrowheads="1"/>
          </p:cNvSpPr>
          <p:nvPr/>
        </p:nvSpPr>
        <p:spPr bwMode="auto">
          <a:xfrm>
            <a:off x="3846514" y="3048001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7186" name="Text Box 24"/>
          <p:cNvSpPr txBox="1">
            <a:spLocks noChangeArrowheads="1"/>
          </p:cNvSpPr>
          <p:nvPr/>
        </p:nvSpPr>
        <p:spPr bwMode="auto">
          <a:xfrm>
            <a:off x="2667001" y="2498726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7" name="Text Box 25"/>
          <p:cNvSpPr txBox="1">
            <a:spLocks noChangeArrowheads="1"/>
          </p:cNvSpPr>
          <p:nvPr/>
        </p:nvSpPr>
        <p:spPr bwMode="auto">
          <a:xfrm>
            <a:off x="3429001" y="2498726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8" name="Text Box 26"/>
          <p:cNvSpPr txBox="1">
            <a:spLocks noChangeArrowheads="1"/>
          </p:cNvSpPr>
          <p:nvPr/>
        </p:nvSpPr>
        <p:spPr bwMode="auto">
          <a:xfrm>
            <a:off x="2743201" y="2193926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89" name="Text Box 27"/>
          <p:cNvSpPr txBox="1">
            <a:spLocks noChangeArrowheads="1"/>
          </p:cNvSpPr>
          <p:nvPr/>
        </p:nvSpPr>
        <p:spPr bwMode="auto">
          <a:xfrm>
            <a:off x="3048001" y="28194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90" name="Text Box 28"/>
          <p:cNvSpPr txBox="1">
            <a:spLocks noChangeArrowheads="1"/>
          </p:cNvSpPr>
          <p:nvPr/>
        </p:nvSpPr>
        <p:spPr bwMode="auto">
          <a:xfrm>
            <a:off x="3330576" y="2727326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352801" y="22098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2819401" y="27432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3048001" y="20574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2270125" y="1462089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-Q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3260725" y="306228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7196" name="Line 34"/>
          <p:cNvSpPr>
            <a:spLocks noChangeShapeType="1"/>
          </p:cNvSpPr>
          <p:nvPr/>
        </p:nvSpPr>
        <p:spPr bwMode="auto">
          <a:xfrm flipH="1">
            <a:off x="2667000" y="2667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2438400" y="28194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4556125" y="1385889"/>
            <a:ext cx="2179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latin typeface="Times New Roman" panose="02020603050405020304" pitchFamily="18" charset="0"/>
              </a:rPr>
              <a:t>Gauss kanunundan</a:t>
            </a:r>
            <a:r>
              <a:rPr lang="en-US" altLang="tr-TR" sz="200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199" name="Object 37"/>
          <p:cNvGraphicFramePr>
            <a:graphicFrameLocks noChangeAspect="1"/>
          </p:cNvGraphicFramePr>
          <p:nvPr/>
        </p:nvGraphicFramePr>
        <p:xfrm>
          <a:off x="7004050" y="1189038"/>
          <a:ext cx="17589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927100" imgH="431800" progId="Equation.3">
                  <p:embed/>
                </p:oleObj>
              </mc:Choice>
              <mc:Fallback>
                <p:oleObj name="Equation" r:id="rId3" imgW="927100" imgH="431800" progId="Equation.3">
                  <p:embed/>
                  <p:pic>
                    <p:nvPicPr>
                      <p:cNvPr id="719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1189038"/>
                        <a:ext cx="17589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Oval 39"/>
          <p:cNvSpPr>
            <a:spLocks noChangeArrowheads="1"/>
          </p:cNvSpPr>
          <p:nvPr/>
        </p:nvSpPr>
        <p:spPr bwMode="auto">
          <a:xfrm>
            <a:off x="2514600" y="1981200"/>
            <a:ext cx="1447800" cy="1447800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01" name="Object 40"/>
          <p:cNvGraphicFramePr>
            <a:graphicFrameLocks noChangeAspect="1"/>
          </p:cNvGraphicFramePr>
          <p:nvPr/>
        </p:nvGraphicFramePr>
        <p:xfrm>
          <a:off x="5334000" y="3130550"/>
          <a:ext cx="3200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1828800" imgH="431800" progId="Equation.3">
                  <p:embed/>
                </p:oleObj>
              </mc:Choice>
              <mc:Fallback>
                <p:oleObj name="Equation" r:id="rId5" imgW="1828800" imgH="431800" progId="Equation.3">
                  <p:embed/>
                  <p:pic>
                    <p:nvPicPr>
                      <p:cNvPr id="720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130550"/>
                        <a:ext cx="3200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41"/>
          <p:cNvSpPr txBox="1">
            <a:spLocks noChangeArrowheads="1"/>
          </p:cNvSpPr>
          <p:nvPr/>
        </p:nvSpPr>
        <p:spPr bwMode="auto">
          <a:xfrm>
            <a:off x="4645025" y="3886201"/>
            <a:ext cx="464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Bu şekil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bir nokta yük için olanla benzerdir.</a:t>
            </a:r>
            <a:endParaRPr lang="en-US" altLang="tr-TR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03" name="Object 43"/>
          <p:cNvGraphicFramePr>
            <a:graphicFrameLocks noChangeAspect="1"/>
          </p:cNvGraphicFramePr>
          <p:nvPr/>
        </p:nvGraphicFramePr>
        <p:xfrm>
          <a:off x="4038600" y="4295776"/>
          <a:ext cx="1143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7" imgW="672808" imgH="431613" progId="Equation.3">
                  <p:embed/>
                </p:oleObj>
              </mc:Choice>
              <mc:Fallback>
                <p:oleObj name="Equation" r:id="rId7" imgW="672808" imgH="431613" progId="Equation.3">
                  <p:embed/>
                  <p:pic>
                    <p:nvPicPr>
                      <p:cNvPr id="720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95776"/>
                        <a:ext cx="1143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AutoShape 44"/>
          <p:cNvSpPr>
            <a:spLocks noChangeArrowheads="1"/>
          </p:cNvSpPr>
          <p:nvPr/>
        </p:nvSpPr>
        <p:spPr bwMode="auto">
          <a:xfrm>
            <a:off x="2605088" y="4572000"/>
            <a:ext cx="976312" cy="228600"/>
          </a:xfrm>
          <a:prstGeom prst="right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5" name="AutoShape 45"/>
          <p:cNvSpPr>
            <a:spLocks noChangeArrowheads="1"/>
          </p:cNvSpPr>
          <p:nvPr/>
        </p:nvSpPr>
        <p:spPr bwMode="auto">
          <a:xfrm>
            <a:off x="2590801" y="5181600"/>
            <a:ext cx="976313" cy="228600"/>
          </a:xfrm>
          <a:prstGeom prst="right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06" name="Object 46"/>
          <p:cNvGraphicFramePr>
            <a:graphicFrameLocks noChangeAspect="1"/>
          </p:cNvGraphicFramePr>
          <p:nvPr/>
        </p:nvGraphicFramePr>
        <p:xfrm>
          <a:off x="3962400" y="4946651"/>
          <a:ext cx="48768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9" imgW="2781300" imgH="431800" progId="Equation.3">
                  <p:embed/>
                </p:oleObj>
              </mc:Choice>
              <mc:Fallback>
                <p:oleObj name="Equation" r:id="rId9" imgW="2781300" imgH="431800" progId="Equation.3">
                  <p:embed/>
                  <p:pic>
                    <p:nvPicPr>
                      <p:cNvPr id="720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46651"/>
                        <a:ext cx="48768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AutoShape 47"/>
          <p:cNvSpPr>
            <a:spLocks noChangeArrowheads="1"/>
          </p:cNvSpPr>
          <p:nvPr/>
        </p:nvSpPr>
        <p:spPr bwMode="auto">
          <a:xfrm>
            <a:off x="2590801" y="5943600"/>
            <a:ext cx="976313" cy="228600"/>
          </a:xfrm>
          <a:prstGeom prst="rightArrow">
            <a:avLst>
              <a:gd name="adj1" fmla="val 50000"/>
              <a:gd name="adj2" fmla="val 1067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08" name="Object 48"/>
          <p:cNvGraphicFramePr>
            <a:graphicFrameLocks noChangeAspect="1"/>
          </p:cNvGraphicFramePr>
          <p:nvPr/>
        </p:nvGraphicFramePr>
        <p:xfrm>
          <a:off x="4017964" y="5791201"/>
          <a:ext cx="238283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1" imgW="1358310" imgH="431613" progId="Equation.3">
                  <p:embed/>
                </p:oleObj>
              </mc:Choice>
              <mc:Fallback>
                <p:oleObj name="Equation" r:id="rId11" imgW="1358310" imgH="431613" progId="Equation.3">
                  <p:embed/>
                  <p:pic>
                    <p:nvPicPr>
                      <p:cNvPr id="720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64" y="5791201"/>
                        <a:ext cx="2382837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" name="Object 49"/>
          <p:cNvGraphicFramePr>
            <a:graphicFrameLocks noChangeAspect="1"/>
          </p:cNvGraphicFramePr>
          <p:nvPr/>
        </p:nvGraphicFramePr>
        <p:xfrm>
          <a:off x="4572000" y="2057400"/>
          <a:ext cx="55626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Bit Eşlem Resmi" r:id="rId13" imgW="5563377" imgH="1085714" progId="Paint.Picture">
                  <p:embed/>
                </p:oleObj>
              </mc:Choice>
              <mc:Fallback>
                <p:oleObj name="Bit Eşlem Resmi" r:id="rId13" imgW="5563377" imgH="1085714" progId="Paint.Picture">
                  <p:embed/>
                  <p:pic>
                    <p:nvPicPr>
                      <p:cNvPr id="720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57400"/>
                        <a:ext cx="55626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2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719" y="143692"/>
            <a:ext cx="9045624" cy="65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0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1218" y="1479262"/>
            <a:ext cx="10515600" cy="4351338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İzole iki iletkenden oluşan sistemin sığası (</a:t>
            </a:r>
            <a:r>
              <a:rPr lang="tr-TR" i="1" dirty="0"/>
              <a:t>C</a:t>
            </a:r>
            <a:r>
              <a:rPr lang="tr-TR" dirty="0"/>
              <a:t>).</a:t>
            </a:r>
          </a:p>
          <a:p>
            <a:r>
              <a:rPr lang="tr-TR" dirty="0"/>
              <a:t>Basit geometrilere sahip bazı </a:t>
            </a:r>
            <a:r>
              <a:rPr lang="tr-TR" dirty="0" err="1"/>
              <a:t>kapasitörlerin</a:t>
            </a:r>
            <a:r>
              <a:rPr lang="tr-TR" dirty="0"/>
              <a:t> sığalarının hesabı.</a:t>
            </a:r>
          </a:p>
          <a:p>
            <a:r>
              <a:rPr lang="tr-TR" dirty="0"/>
              <a:t>Seri ve paralel bağlı </a:t>
            </a:r>
            <a:r>
              <a:rPr lang="tr-TR" dirty="0" err="1"/>
              <a:t>kapasitörlerde</a:t>
            </a:r>
            <a:r>
              <a:rPr lang="tr-TR" dirty="0"/>
              <a:t> eşdeğer sığa.</a:t>
            </a:r>
          </a:p>
          <a:p>
            <a:r>
              <a:rPr lang="tr-TR" dirty="0" err="1"/>
              <a:t>Kapasitörde</a:t>
            </a:r>
            <a:r>
              <a:rPr lang="tr-TR" dirty="0"/>
              <a:t> depolanan enerji.</a:t>
            </a:r>
          </a:p>
          <a:p>
            <a:r>
              <a:rPr lang="tr-TR" dirty="0"/>
              <a:t>Plakaları arası </a:t>
            </a:r>
            <a:r>
              <a:rPr lang="tr-TR" dirty="0" err="1"/>
              <a:t>dielektrikle</a:t>
            </a:r>
            <a:r>
              <a:rPr lang="tr-TR" dirty="0"/>
              <a:t> doldurulmuş </a:t>
            </a:r>
            <a:r>
              <a:rPr lang="tr-TR" dirty="0" err="1"/>
              <a:t>kapasitörler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182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28600"/>
            <a:ext cx="586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Seri ve paralel Kondansatörler</a:t>
            </a:r>
            <a:endParaRPr lang="en-US" altLang="tr-TR" sz="2800" u="sng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193925" y="762000"/>
            <a:ext cx="318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Seri kondansatörler</a:t>
            </a:r>
            <a:endParaRPr lang="en-US" altLang="tr-TR" sz="2400"/>
          </a:p>
        </p:txBody>
      </p:sp>
      <p:graphicFrame>
        <p:nvGraphicFramePr>
          <p:cNvPr id="9220" name="Object 17"/>
          <p:cNvGraphicFramePr>
            <a:graphicFrameLocks noChangeAspect="1"/>
          </p:cNvGraphicFramePr>
          <p:nvPr/>
        </p:nvGraphicFramePr>
        <p:xfrm>
          <a:off x="2743201" y="1371601"/>
          <a:ext cx="6818313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it Eşlem Resmi" r:id="rId3" imgW="6819048" imgH="4885714" progId="Paint.Picture">
                  <p:embed/>
                </p:oleObj>
              </mc:Choice>
              <mc:Fallback>
                <p:oleObj name="Bit Eşlem Resmi" r:id="rId3" imgW="6819048" imgH="4885714" progId="Paint.Picture">
                  <p:embed/>
                  <p:pic>
                    <p:nvPicPr>
                      <p:cNvPr id="92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1371601"/>
                        <a:ext cx="6818313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7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18" y="222809"/>
            <a:ext cx="9520646" cy="645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3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2"/>
          <p:cNvSpPr>
            <a:spLocks noChangeArrowheads="1"/>
          </p:cNvSpPr>
          <p:nvPr/>
        </p:nvSpPr>
        <p:spPr bwMode="auto">
          <a:xfrm>
            <a:off x="3657600" y="5334000"/>
            <a:ext cx="5562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28600"/>
            <a:ext cx="586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 dirty="0"/>
              <a:t>Seri ve paralel Kondansatörler</a:t>
            </a:r>
            <a:endParaRPr lang="en-US" altLang="tr-TR" sz="2800" u="sng" dirty="0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193926" y="762001"/>
            <a:ext cx="3313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Seri kondansatörler</a:t>
            </a:r>
            <a:endParaRPr lang="en-US" altLang="tr-TR" sz="240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286000" y="17526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5052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3352800" y="2362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335280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505200" y="2514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352800" y="3124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352800" y="3276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505200" y="3276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2286000" y="3886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041526" y="1385889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193925" y="38703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2286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2860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3505200" y="2819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22860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286000" y="3886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200401" y="2590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36576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36576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36576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V="1">
            <a:off x="3962400" y="1752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 flipV="1">
            <a:off x="3962400" y="2819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1905000" y="2514601"/>
          <a:ext cx="850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3" imgW="482391" imgH="228501" progId="Equation.3">
                  <p:embed/>
                </p:oleObj>
              </mc:Choice>
              <mc:Fallback>
                <p:oleObj name="Equation" r:id="rId3" imgW="482391" imgH="228501" progId="Equation.3">
                  <p:embed/>
                  <p:pic>
                    <p:nvPicPr>
                      <p:cNvPr id="102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1"/>
                        <a:ext cx="850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4178300" y="2224088"/>
          <a:ext cx="7747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5" imgW="482391" imgH="228501" progId="Equation.3">
                  <p:embed/>
                </p:oleObj>
              </mc:Choice>
              <mc:Fallback>
                <p:oleObj name="Equation" r:id="rId5" imgW="482391" imgH="228501" progId="Equation.3">
                  <p:embed/>
                  <p:pic>
                    <p:nvPicPr>
                      <p:cNvPr id="1026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224088"/>
                        <a:ext cx="7747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4157664" y="3138488"/>
          <a:ext cx="7953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7" imgW="495085" imgH="228501" progId="Equation.3">
                  <p:embed/>
                </p:oleObj>
              </mc:Choice>
              <mc:Fallback>
                <p:oleObj name="Equation" r:id="rId7" imgW="495085" imgH="228501" progId="Equation.3">
                  <p:embed/>
                  <p:pic>
                    <p:nvPicPr>
                      <p:cNvPr id="1026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4" y="3138488"/>
                        <a:ext cx="7953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2895600" y="1952626"/>
          <a:ext cx="4381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9" imgW="266469" imgH="203024" progId="Equation.3">
                  <p:embed/>
                </p:oleObj>
              </mc:Choice>
              <mc:Fallback>
                <p:oleObj name="Equation" r:id="rId9" imgW="266469" imgH="203024" progId="Equation.3">
                  <p:embed/>
                  <p:pic>
                    <p:nvPicPr>
                      <p:cNvPr id="1027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52626"/>
                        <a:ext cx="4381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" name="Object 31"/>
          <p:cNvGraphicFramePr>
            <a:graphicFrameLocks noChangeAspect="1"/>
          </p:cNvGraphicFramePr>
          <p:nvPr/>
        </p:nvGraphicFramePr>
        <p:xfrm>
          <a:off x="2895600" y="2790826"/>
          <a:ext cx="4381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11" imgW="266469" imgH="203024" progId="Equation.3">
                  <p:embed/>
                </p:oleObj>
              </mc:Choice>
              <mc:Fallback>
                <p:oleObj name="Equation" r:id="rId11" imgW="266469" imgH="203024" progId="Equation.3">
                  <p:embed/>
                  <p:pic>
                    <p:nvPicPr>
                      <p:cNvPr id="1027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90826"/>
                        <a:ext cx="4381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2895600" y="2409826"/>
          <a:ext cx="4381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12" imgW="266469" imgH="203024" progId="Equation.3">
                  <p:embed/>
                </p:oleObj>
              </mc:Choice>
              <mc:Fallback>
                <p:oleObj name="Equation" r:id="rId12" imgW="266469" imgH="203024" progId="Equation.3">
                  <p:embed/>
                  <p:pic>
                    <p:nvPicPr>
                      <p:cNvPr id="1027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09826"/>
                        <a:ext cx="4381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/>
        </p:nvGraphicFramePr>
        <p:xfrm>
          <a:off x="2895600" y="3248026"/>
          <a:ext cx="4381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Equation" r:id="rId14" imgW="266469" imgH="203024" progId="Equation.3">
                  <p:embed/>
                </p:oleObj>
              </mc:Choice>
              <mc:Fallback>
                <p:oleObj name="Equation" r:id="rId14" imgW="266469" imgH="203024" progId="Equation.3">
                  <p:embed/>
                  <p:pic>
                    <p:nvPicPr>
                      <p:cNvPr id="1027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48026"/>
                        <a:ext cx="4381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3657601" y="2286000"/>
          <a:ext cx="2778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Equation" r:id="rId16" imgW="177569" imgH="215619" progId="Equation.3">
                  <p:embed/>
                </p:oleObj>
              </mc:Choice>
              <mc:Fallback>
                <p:oleObj name="Equation" r:id="rId16" imgW="177569" imgH="215619" progId="Equation.3">
                  <p:embed/>
                  <p:pic>
                    <p:nvPicPr>
                      <p:cNvPr id="102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286000"/>
                        <a:ext cx="2778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/>
        </p:nvGraphicFramePr>
        <p:xfrm>
          <a:off x="3648075" y="3016250"/>
          <a:ext cx="298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Equation" r:id="rId18" imgW="190335" imgH="215713" progId="Equation.3">
                  <p:embed/>
                </p:oleObj>
              </mc:Choice>
              <mc:Fallback>
                <p:oleObj name="Equation" r:id="rId18" imgW="190335" imgH="215713" progId="Equation.3">
                  <p:embed/>
                  <p:pic>
                    <p:nvPicPr>
                      <p:cNvPr id="1027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016250"/>
                        <a:ext cx="2984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6" name="Object 36"/>
          <p:cNvGraphicFramePr>
            <a:graphicFrameLocks noChangeAspect="1"/>
          </p:cNvGraphicFramePr>
          <p:nvPr/>
        </p:nvGraphicFramePr>
        <p:xfrm>
          <a:off x="5638800" y="1219201"/>
          <a:ext cx="3098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20" imgW="1777229" imgH="431613" progId="Equation.3">
                  <p:embed/>
                </p:oleObj>
              </mc:Choice>
              <mc:Fallback>
                <p:oleObj name="Equation" r:id="rId20" imgW="1777229" imgH="431613" progId="Equation.3">
                  <p:embed/>
                  <p:pic>
                    <p:nvPicPr>
                      <p:cNvPr id="1027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219201"/>
                        <a:ext cx="30988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7" name="Object 37"/>
          <p:cNvGraphicFramePr>
            <a:graphicFrameLocks noChangeAspect="1"/>
          </p:cNvGraphicFramePr>
          <p:nvPr/>
        </p:nvGraphicFramePr>
        <p:xfrm>
          <a:off x="5703888" y="1905001"/>
          <a:ext cx="33639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22" imgW="1930400" imgH="482600" progId="Equation.3">
                  <p:embed/>
                </p:oleObj>
              </mc:Choice>
              <mc:Fallback>
                <p:oleObj name="Equation" r:id="rId22" imgW="1930400" imgH="482600" progId="Equation.3">
                  <p:embed/>
                  <p:pic>
                    <p:nvPicPr>
                      <p:cNvPr id="1027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1905001"/>
                        <a:ext cx="336391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5410200" y="2743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5597525" y="3124201"/>
          <a:ext cx="1758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Denklem" r:id="rId24" imgW="952200" imgH="431640" progId="Equation.3">
                  <p:embed/>
                </p:oleObj>
              </mc:Choice>
              <mc:Fallback>
                <p:oleObj name="Denklem" r:id="rId24" imgW="952200" imgH="431640" progId="Equation.3">
                  <p:embed/>
                  <p:pic>
                    <p:nvPicPr>
                      <p:cNvPr id="1027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3124201"/>
                        <a:ext cx="1758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2727326" y="4114801"/>
            <a:ext cx="7502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Seri kombinasyondaki eşdeğer sığa, V Potansiyel farkı aynı olduğunda,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kombinasyonla aynı Q yüküne sahip  tek bir kondansatörün sığası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ile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belirlenir.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3733800" y="5486400"/>
          <a:ext cx="52022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name="Equation" r:id="rId26" imgW="3251200" imgH="444500" progId="Equation.3">
                  <p:embed/>
                </p:oleObj>
              </mc:Choice>
              <mc:Fallback>
                <p:oleObj name="Equation" r:id="rId26" imgW="3251200" imgH="444500" progId="Equation.3">
                  <p:embed/>
                  <p:pic>
                    <p:nvPicPr>
                      <p:cNvPr id="102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486400"/>
                        <a:ext cx="52022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8776063" cy="64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40" y="0"/>
            <a:ext cx="9998446" cy="670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168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724400" y="5334000"/>
            <a:ext cx="3352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193925" y="762000"/>
            <a:ext cx="364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Paralel Kondansatörler</a:t>
            </a:r>
            <a:endParaRPr lang="en-US" altLang="tr-TR" sz="2400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2286000" y="17526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35052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3352800" y="2362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335280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505200" y="2514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267200" y="2362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267200" y="2514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419600" y="2514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2286000" y="31242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041526" y="1385889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193925" y="3124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V="1">
            <a:off x="22860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2860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1282" name="Oval 19"/>
          <p:cNvSpPr>
            <a:spLocks noChangeArrowheads="1"/>
          </p:cNvSpPr>
          <p:nvPr/>
        </p:nvSpPr>
        <p:spPr bwMode="auto">
          <a:xfrm>
            <a:off x="22860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83" name="Oval 20"/>
          <p:cNvSpPr>
            <a:spLocks noChangeArrowheads="1"/>
          </p:cNvSpPr>
          <p:nvPr/>
        </p:nvSpPr>
        <p:spPr bwMode="auto">
          <a:xfrm>
            <a:off x="2286000" y="3124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84" name="Object 27"/>
          <p:cNvGraphicFramePr>
            <a:graphicFrameLocks noChangeAspect="1"/>
          </p:cNvGraphicFramePr>
          <p:nvPr/>
        </p:nvGraphicFramePr>
        <p:xfrm>
          <a:off x="1905000" y="2209801"/>
          <a:ext cx="8509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3" imgW="482391" imgH="228501" progId="Equation.3">
                  <p:embed/>
                </p:oleObj>
              </mc:Choice>
              <mc:Fallback>
                <p:oleObj name="Equation" r:id="rId3" imgW="482391" imgH="228501" progId="Equation.3">
                  <p:embed/>
                  <p:pic>
                    <p:nvPicPr>
                      <p:cNvPr id="1128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1"/>
                        <a:ext cx="8509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30"/>
          <p:cNvGraphicFramePr>
            <a:graphicFrameLocks noChangeAspect="1"/>
          </p:cNvGraphicFramePr>
          <p:nvPr/>
        </p:nvGraphicFramePr>
        <p:xfrm>
          <a:off x="2968625" y="2236788"/>
          <a:ext cx="2921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1128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2236788"/>
                        <a:ext cx="2921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34"/>
          <p:cNvGraphicFramePr>
            <a:graphicFrameLocks noChangeAspect="1"/>
          </p:cNvGraphicFramePr>
          <p:nvPr/>
        </p:nvGraphicFramePr>
        <p:xfrm>
          <a:off x="3657601" y="2286000"/>
          <a:ext cx="2778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7" imgW="177569" imgH="215619" progId="Equation.3">
                  <p:embed/>
                </p:oleObj>
              </mc:Choice>
              <mc:Fallback>
                <p:oleObj name="Equation" r:id="rId7" imgW="177569" imgH="215619" progId="Equation.3">
                  <p:embed/>
                  <p:pic>
                    <p:nvPicPr>
                      <p:cNvPr id="112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2286000"/>
                        <a:ext cx="2778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35"/>
          <p:cNvGraphicFramePr>
            <a:graphicFrameLocks noChangeAspect="1"/>
          </p:cNvGraphicFramePr>
          <p:nvPr/>
        </p:nvGraphicFramePr>
        <p:xfrm>
          <a:off x="4730750" y="2254250"/>
          <a:ext cx="2984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9" imgW="190335" imgH="215713" progId="Equation.3">
                  <p:embed/>
                </p:oleObj>
              </mc:Choice>
              <mc:Fallback>
                <p:oleObj name="Equation" r:id="rId9" imgW="190335" imgH="215713" progId="Equation.3">
                  <p:embed/>
                  <p:pic>
                    <p:nvPicPr>
                      <p:cNvPr id="112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2254250"/>
                        <a:ext cx="2984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36"/>
          <p:cNvGraphicFramePr>
            <a:graphicFrameLocks noChangeAspect="1"/>
          </p:cNvGraphicFramePr>
          <p:nvPr/>
        </p:nvGraphicFramePr>
        <p:xfrm>
          <a:off x="5715001" y="1406525"/>
          <a:ext cx="2259013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11" imgW="1294838" imgH="215806" progId="Equation.3">
                  <p:embed/>
                </p:oleObj>
              </mc:Choice>
              <mc:Fallback>
                <p:oleObj name="Equation" r:id="rId11" imgW="1294838" imgH="215806" progId="Equation.3">
                  <p:embed/>
                  <p:pic>
                    <p:nvPicPr>
                      <p:cNvPr id="1128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1406525"/>
                        <a:ext cx="2259013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37"/>
          <p:cNvGraphicFramePr>
            <a:graphicFrameLocks noChangeAspect="1"/>
          </p:cNvGraphicFramePr>
          <p:nvPr/>
        </p:nvGraphicFramePr>
        <p:xfrm>
          <a:off x="5715001" y="2057400"/>
          <a:ext cx="27209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3" imgW="1562100" imgH="215900" progId="Equation.3">
                  <p:embed/>
                </p:oleObj>
              </mc:Choice>
              <mc:Fallback>
                <p:oleObj name="Equation" r:id="rId13" imgW="1562100" imgH="215900" progId="Equation.3">
                  <p:embed/>
                  <p:pic>
                    <p:nvPicPr>
                      <p:cNvPr id="112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1" y="2057400"/>
                        <a:ext cx="27209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AutoShape 38"/>
          <p:cNvSpPr>
            <a:spLocks noChangeArrowheads="1"/>
          </p:cNvSpPr>
          <p:nvPr/>
        </p:nvSpPr>
        <p:spPr bwMode="auto">
          <a:xfrm>
            <a:off x="5410200" y="2743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91" name="Object 39"/>
          <p:cNvGraphicFramePr>
            <a:graphicFrameLocks noChangeAspect="1"/>
          </p:cNvGraphicFramePr>
          <p:nvPr/>
        </p:nvGraphicFramePr>
        <p:xfrm>
          <a:off x="5773739" y="3159126"/>
          <a:ext cx="14065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15" imgW="761669" imgH="393529" progId="Equation.3">
                  <p:embed/>
                </p:oleObj>
              </mc:Choice>
              <mc:Fallback>
                <p:oleObj name="Equation" r:id="rId15" imgW="761669" imgH="393529" progId="Equation.3">
                  <p:embed/>
                  <p:pic>
                    <p:nvPicPr>
                      <p:cNvPr id="1129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9" y="3159126"/>
                        <a:ext cx="14065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40"/>
          <p:cNvSpPr txBox="1">
            <a:spLocks noChangeArrowheads="1"/>
          </p:cNvSpPr>
          <p:nvPr/>
        </p:nvSpPr>
        <p:spPr bwMode="auto">
          <a:xfrm>
            <a:off x="2362200" y="4114800"/>
            <a:ext cx="8255786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Paralel kombinasyonun sığası, benzer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Q=Q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+Q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tr-TR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toplam yüküne ve  potansiyel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farkına sahip tek bir kondansatörünkine eşittir.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2000" baseline="-25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293" name="Object 41"/>
          <p:cNvGraphicFramePr>
            <a:graphicFrameLocks noChangeAspect="1"/>
          </p:cNvGraphicFramePr>
          <p:nvPr/>
        </p:nvGraphicFramePr>
        <p:xfrm>
          <a:off x="4922838" y="5629275"/>
          <a:ext cx="28241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17" imgW="1764534" imgH="266584" progId="Equation.3">
                  <p:embed/>
                </p:oleObj>
              </mc:Choice>
              <mc:Fallback>
                <p:oleObj name="Equation" r:id="rId17" imgW="1764534" imgH="266584" progId="Equation.3">
                  <p:embed/>
                  <p:pic>
                    <p:nvPicPr>
                      <p:cNvPr id="1129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2838" y="5629275"/>
                        <a:ext cx="28241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Line 42"/>
          <p:cNvSpPr>
            <a:spLocks noChangeShapeType="1"/>
          </p:cNvSpPr>
          <p:nvPr/>
        </p:nvSpPr>
        <p:spPr bwMode="auto">
          <a:xfrm>
            <a:off x="44196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1295" name="Object 43"/>
          <p:cNvGraphicFramePr>
            <a:graphicFrameLocks noChangeAspect="1"/>
          </p:cNvGraphicFramePr>
          <p:nvPr/>
        </p:nvGraphicFramePr>
        <p:xfrm>
          <a:off x="3954464" y="2236788"/>
          <a:ext cx="3333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Equation" r:id="rId19" imgW="203024" imgH="215713" progId="Equation.3">
                  <p:embed/>
                </p:oleObj>
              </mc:Choice>
              <mc:Fallback>
                <p:oleObj name="Equation" r:id="rId19" imgW="203024" imgH="215713" progId="Equation.3">
                  <p:embed/>
                  <p:pic>
                    <p:nvPicPr>
                      <p:cNvPr id="1129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4" y="2236788"/>
                        <a:ext cx="33337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883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012" y="201172"/>
            <a:ext cx="9539921" cy="631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50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853" y="192767"/>
            <a:ext cx="8622090" cy="61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42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55" y="187492"/>
            <a:ext cx="9427945" cy="667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193926" y="762000"/>
            <a:ext cx="314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Kondansatör Ağları</a:t>
            </a:r>
            <a:endParaRPr lang="en-US" altLang="tr-TR" sz="2400"/>
          </a:p>
        </p:txBody>
      </p:sp>
      <p:graphicFrame>
        <p:nvGraphicFramePr>
          <p:cNvPr id="12292" name="Object 33"/>
          <p:cNvGraphicFramePr>
            <a:graphicFrameLocks noChangeAspect="1"/>
          </p:cNvGraphicFramePr>
          <p:nvPr/>
        </p:nvGraphicFramePr>
        <p:xfrm>
          <a:off x="2362201" y="1371601"/>
          <a:ext cx="7516813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Bit Eşlem Resmi" r:id="rId3" imgW="7516274" imgH="4885714" progId="Paint.Picture">
                  <p:embed/>
                </p:oleObj>
              </mc:Choice>
              <mc:Fallback>
                <p:oleObj name="Bit Eşlem Resmi" r:id="rId3" imgW="7516274" imgH="4885714" progId="Paint.Picture">
                  <p:embed/>
                  <p:pic>
                    <p:nvPicPr>
                      <p:cNvPr id="12292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1371601"/>
                        <a:ext cx="7516813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3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152400"/>
            <a:ext cx="7772400" cy="914400"/>
          </a:xfrm>
        </p:spPr>
        <p:txBody>
          <a:bodyPr/>
          <a:lstStyle/>
          <a:p>
            <a:pPr eaLnBrk="1" hangingPunct="1"/>
            <a:r>
              <a:rPr lang="tr-TR" altLang="tr-TR" sz="3600"/>
              <a:t>Sığa ve Dielektrikler</a:t>
            </a:r>
            <a:endParaRPr lang="en-US" altLang="tr-TR" sz="36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16002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Kondansatör ve Sığa</a:t>
            </a:r>
            <a:endParaRPr lang="en-US" altLang="tr-TR" sz="2800" u="sng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93925" y="2170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193926" y="2133600"/>
            <a:ext cx="218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tr-TR" altLang="tr-TR" sz="2400"/>
              <a:t>Kondansatör</a:t>
            </a:r>
            <a:endParaRPr lang="en-US" altLang="tr-TR" sz="2400"/>
          </a:p>
        </p:txBody>
      </p:sp>
      <p:sp>
        <p:nvSpPr>
          <p:cNvPr id="2054" name="Text Box 34"/>
          <p:cNvSpPr txBox="1">
            <a:spLocks noChangeArrowheads="1"/>
          </p:cNvSpPr>
          <p:nvPr/>
        </p:nvSpPr>
        <p:spPr bwMode="auto">
          <a:xfrm>
            <a:off x="2498725" y="2681289"/>
            <a:ext cx="740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Bir kondansatörde her hangi iki iletken bir yalıtkanla (ya da boşlukla)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birbirinden ayrılır.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5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3733801"/>
            <a:ext cx="21621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Line 39"/>
          <p:cNvSpPr>
            <a:spLocks noChangeShapeType="1"/>
          </p:cNvSpPr>
          <p:nvPr/>
        </p:nvSpPr>
        <p:spPr bwMode="auto">
          <a:xfrm>
            <a:off x="82296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7" name="Line 40"/>
          <p:cNvSpPr>
            <a:spLocks noChangeShapeType="1"/>
          </p:cNvSpPr>
          <p:nvPr/>
        </p:nvSpPr>
        <p:spPr bwMode="auto">
          <a:xfrm>
            <a:off x="8534400" y="4038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8" name="Line 41"/>
          <p:cNvSpPr>
            <a:spLocks noChangeShapeType="1"/>
          </p:cNvSpPr>
          <p:nvPr/>
        </p:nvSpPr>
        <p:spPr bwMode="auto">
          <a:xfrm>
            <a:off x="86868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9" name="Line 42"/>
          <p:cNvSpPr>
            <a:spLocks noChangeShapeType="1"/>
          </p:cNvSpPr>
          <p:nvPr/>
        </p:nvSpPr>
        <p:spPr bwMode="auto">
          <a:xfrm>
            <a:off x="8686800" y="4038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60" name="Text Box 43"/>
          <p:cNvSpPr txBox="1">
            <a:spLocks noChangeArrowheads="1"/>
          </p:cNvSpPr>
          <p:nvPr/>
        </p:nvSpPr>
        <p:spPr bwMode="auto">
          <a:xfrm>
            <a:off x="2514600" y="3352801"/>
            <a:ext cx="8007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Uygulamada her bir iletken başlangıçta sıfır net yüke sahiptir ve elektronlar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bir iletkenden bir diğerine taşınır.(yüklü iletken)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1" name="Text Box 44"/>
          <p:cNvSpPr txBox="1">
            <a:spLocks noChangeArrowheads="1"/>
          </p:cNvSpPr>
          <p:nvPr/>
        </p:nvSpPr>
        <p:spPr bwMode="auto">
          <a:xfrm>
            <a:off x="2514601" y="4343401"/>
            <a:ext cx="63976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Bundan sonra,net yük hala sıfır olmasına rağmen iletkenler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eşit büyüklükte ve zıt yükle yüklenir.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2" name="Text Box 45"/>
          <p:cNvSpPr txBox="1">
            <a:spLocks noChangeArrowheads="1"/>
          </p:cNvSpPr>
          <p:nvPr/>
        </p:nvSpPr>
        <p:spPr bwMode="auto">
          <a:xfrm>
            <a:off x="2514600" y="5181601"/>
            <a:ext cx="619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Kondansatör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Q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yüküne sahip olduğunda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,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Q&gt;0 ise ,yüksek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potansiyelli iletken +Q diğeri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-Q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yüküne sahip olur.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193925" y="762001"/>
            <a:ext cx="3244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Kondansatör ağları</a:t>
            </a:r>
            <a:endParaRPr lang="en-US" altLang="tr-TR" sz="240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390650"/>
            <a:ext cx="698182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5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0"/>
            <a:ext cx="9810205" cy="688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04800"/>
            <a:ext cx="70866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Enerji depolama ve Elektrik alan enerjisi</a:t>
            </a:r>
            <a:endParaRPr lang="en-US" altLang="tr-TR" sz="2800" u="sng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93926" y="990600"/>
            <a:ext cx="613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Bir kondansatörü yüklemek için yapılan iş</a:t>
            </a:r>
            <a:endParaRPr lang="en-US" altLang="tr-TR" sz="2400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346325" y="1538289"/>
            <a:ext cx="8066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Son potansiyel farkı V ve max yükü Q olana kadar yüklenen bir kondansatör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yükleme süreci düşünelim.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5334000" y="1905001"/>
          <a:ext cx="901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3" imgW="431613" imgH="393529" progId="Equation.3">
                  <p:embed/>
                </p:oleObj>
              </mc:Choice>
              <mc:Fallback>
                <p:oleObj name="Equation" r:id="rId3" imgW="431613" imgH="393529" progId="Equation.3">
                  <p:embed/>
                  <p:pic>
                    <p:nvPicPr>
                      <p:cNvPr id="153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1"/>
                        <a:ext cx="901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2362201" y="2667001"/>
            <a:ext cx="828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Yüklenme süreci esnasında bir ara durumda, yükü q ve potansiyel farkı v olsun.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5524500" y="2971801"/>
          <a:ext cx="8763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5" imgW="418918" imgH="393529" progId="Equation.3">
                  <p:embed/>
                </p:oleObj>
              </mc:Choice>
              <mc:Fallback>
                <p:oleObj name="Equation" r:id="rId5" imgW="418918" imgH="393529" progId="Equation.3">
                  <p:embed/>
                  <p:pic>
                    <p:nvPicPr>
                      <p:cNvPr id="153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2971801"/>
                        <a:ext cx="8763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2362200" y="3810001"/>
            <a:ext cx="7778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 durumda dq ilave bir yük unsurunu taşımak için yapılması gereken iş: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4495800" y="4221164"/>
          <a:ext cx="19812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7" imgW="1066337" imgH="393529" progId="Equation.3">
                  <p:embed/>
                </p:oleObj>
              </mc:Choice>
              <mc:Fallback>
                <p:oleObj name="Equation" r:id="rId7" imgW="1066337" imgH="393529" progId="Equation.3">
                  <p:embed/>
                  <p:pic>
                    <p:nvPicPr>
                      <p:cNvPr id="1536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21164"/>
                        <a:ext cx="19812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2362201" y="4937126"/>
            <a:ext cx="825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Kondansatörün q yükünü sıfırdan Q ya kadar artırmak için yapılması gereken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toplam iş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5371" name="Object 12"/>
          <p:cNvGraphicFramePr>
            <a:graphicFrameLocks noChangeAspect="1"/>
          </p:cNvGraphicFramePr>
          <p:nvPr/>
        </p:nvGraphicFramePr>
        <p:xfrm>
          <a:off x="4114800" y="5521326"/>
          <a:ext cx="3429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9" imgW="1790700" imgH="419100" progId="Equation.3">
                  <p:embed/>
                </p:oleObj>
              </mc:Choice>
              <mc:Fallback>
                <p:oleObj name="Equation" r:id="rId9" imgW="1790700" imgH="419100" progId="Equation.3">
                  <p:embed/>
                  <p:pic>
                    <p:nvPicPr>
                      <p:cNvPr id="1537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521326"/>
                        <a:ext cx="34290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83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/>
          <p:cNvSpPr>
            <a:spLocks noChangeArrowheads="1"/>
          </p:cNvSpPr>
          <p:nvPr/>
        </p:nvSpPr>
        <p:spPr bwMode="auto">
          <a:xfrm>
            <a:off x="3886200" y="3505200"/>
            <a:ext cx="3505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04800"/>
            <a:ext cx="70866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Enerji depolama ve Elektrik alan enerjisi</a:t>
            </a:r>
            <a:endParaRPr lang="en-US" altLang="tr-TR" sz="2800" u="sng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193925" y="1143000"/>
            <a:ext cx="5913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Yüklü kondansatörün potansiyel enerjisi</a:t>
            </a:r>
            <a:endParaRPr lang="en-US" altLang="tr-TR" sz="2400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346325" y="1889126"/>
            <a:ext cx="701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Yüksüz bir kondansatörün potansiyel enerjisi sıfır olarak bulunur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6390" name="Text Box 12"/>
          <p:cNvSpPr txBox="1">
            <a:spLocks noChangeArrowheads="1"/>
          </p:cNvSpPr>
          <p:nvPr/>
        </p:nvSpPr>
        <p:spPr bwMode="auto">
          <a:xfrm>
            <a:off x="2362200" y="2422526"/>
            <a:ext cx="82375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Bununla birlikte, önceki slayttaki W,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yüklenmiş kondansatörün U potansiyel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enerjisine eşittir.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6391" name="Object 13"/>
          <p:cNvGraphicFramePr>
            <a:graphicFrameLocks noChangeAspect="1"/>
          </p:cNvGraphicFramePr>
          <p:nvPr/>
        </p:nvGraphicFramePr>
        <p:xfrm>
          <a:off x="4089400" y="3581401"/>
          <a:ext cx="30734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574800" imgH="419100" progId="Equation.3">
                  <p:embed/>
                </p:oleObj>
              </mc:Choice>
              <mc:Fallback>
                <p:oleObj name="Equation" r:id="rId3" imgW="1574800" imgH="419100" progId="Equation.3">
                  <p:embed/>
                  <p:pic>
                    <p:nvPicPr>
                      <p:cNvPr id="1639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581401"/>
                        <a:ext cx="30734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15"/>
          <p:cNvSpPr txBox="1">
            <a:spLocks noChangeArrowheads="1"/>
          </p:cNvSpPr>
          <p:nvPr/>
        </p:nvSpPr>
        <p:spPr bwMode="auto">
          <a:xfrm>
            <a:off x="2547938" y="4876801"/>
            <a:ext cx="81200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Kondansatörü yüklemek için yapılması gereken toplam iş,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toplam Q yükü ile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yüklenme süreci sırasında potansiyel  farkın  orta değeri  olan   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(1/2)V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nin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çarpımına eşittir.</a:t>
            </a:r>
            <a:endParaRPr lang="en-US" altLang="tr-TR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15"/>
          <p:cNvSpPr>
            <a:spLocks noChangeArrowheads="1"/>
          </p:cNvSpPr>
          <p:nvPr/>
        </p:nvSpPr>
        <p:spPr bwMode="auto">
          <a:xfrm>
            <a:off x="4343400" y="3886200"/>
            <a:ext cx="228600" cy="5334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Oval 13"/>
          <p:cNvSpPr>
            <a:spLocks noChangeArrowheads="1"/>
          </p:cNvSpPr>
          <p:nvPr/>
        </p:nvSpPr>
        <p:spPr bwMode="auto">
          <a:xfrm>
            <a:off x="4191000" y="4572000"/>
            <a:ext cx="762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04800"/>
            <a:ext cx="70866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Enerji depolama ve Elektrik alan enerjisi</a:t>
            </a:r>
            <a:endParaRPr lang="en-US" altLang="tr-TR" sz="2800" u="sng"/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2346325" y="1295400"/>
            <a:ext cx="328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Elektrik Alan enerjisi</a:t>
            </a:r>
            <a:endParaRPr lang="en-US" altLang="tr-TR" sz="2400"/>
          </a:p>
        </p:txBody>
      </p:sp>
      <p:sp>
        <p:nvSpPr>
          <p:cNvPr id="17414" name="Text Box 10"/>
          <p:cNvSpPr txBox="1">
            <a:spLocks noChangeArrowheads="1"/>
          </p:cNvSpPr>
          <p:nvPr/>
        </p:nvSpPr>
        <p:spPr bwMode="auto">
          <a:xfrm>
            <a:off x="2498725" y="1965326"/>
            <a:ext cx="65801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Biz fazla enerjinin plakalar arasındaki  bölgede depolandığını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düşünebiliriz.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5" name="Text Box 11"/>
          <p:cNvSpPr txBox="1">
            <a:spLocks noChangeArrowheads="1"/>
          </p:cNvSpPr>
          <p:nvPr/>
        </p:nvSpPr>
        <p:spPr bwMode="auto">
          <a:xfrm>
            <a:off x="2498725" y="2803526"/>
            <a:ext cx="657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Birim  hacimdeki enerji olan,  u enerji yoğunluğunu bulalım  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6" name="Object 12"/>
          <p:cNvGraphicFramePr>
            <a:graphicFrameLocks noChangeAspect="1"/>
          </p:cNvGraphicFramePr>
          <p:nvPr/>
        </p:nvGraphicFramePr>
        <p:xfrm>
          <a:off x="3646488" y="3775076"/>
          <a:ext cx="244951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1269449" imgH="571252" progId="Equation.3">
                  <p:embed/>
                </p:oleObj>
              </mc:Choice>
              <mc:Fallback>
                <p:oleObj name="Equation" r:id="rId3" imgW="1269449" imgH="571252" progId="Equation.3">
                  <p:embed/>
                  <p:pic>
                    <p:nvPicPr>
                      <p:cNvPr id="174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775076"/>
                        <a:ext cx="2449512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14"/>
          <p:cNvSpPr>
            <a:spLocks noChangeShapeType="1"/>
          </p:cNvSpPr>
          <p:nvPr/>
        </p:nvSpPr>
        <p:spPr bwMode="auto">
          <a:xfrm flipV="1">
            <a:off x="3810000" y="48768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18" name="Line 16"/>
          <p:cNvSpPr>
            <a:spLocks noChangeShapeType="1"/>
          </p:cNvSpPr>
          <p:nvPr/>
        </p:nvSpPr>
        <p:spPr bwMode="auto">
          <a:xfrm flipH="1">
            <a:off x="4495800" y="3657600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graphicFrame>
        <p:nvGraphicFramePr>
          <p:cNvPr id="17419" name="Object 18"/>
          <p:cNvGraphicFramePr>
            <a:graphicFrameLocks noChangeAspect="1"/>
          </p:cNvGraphicFramePr>
          <p:nvPr/>
        </p:nvGraphicFramePr>
        <p:xfrm>
          <a:off x="5029200" y="3232150"/>
          <a:ext cx="8128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5" imgW="558558" imgH="393529" progId="Equation.3">
                  <p:embed/>
                </p:oleObj>
              </mc:Choice>
              <mc:Fallback>
                <p:oleObj name="Equation" r:id="rId5" imgW="558558" imgH="393529" progId="Equation.3">
                  <p:embed/>
                  <p:pic>
                    <p:nvPicPr>
                      <p:cNvPr id="174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32150"/>
                        <a:ext cx="8128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3276600" y="5195889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latin typeface="Times New Roman" panose="02020603050405020304" pitchFamily="18" charset="0"/>
              </a:rPr>
              <a:t>Bölgenin hacmi </a:t>
            </a:r>
            <a:endParaRPr lang="en-US" altLang="tr-TR" sz="2000">
              <a:latin typeface="Times New Roman" panose="02020603050405020304" pitchFamily="18" charset="0"/>
            </a:endParaRPr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3111501" y="5805489"/>
            <a:ext cx="4259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Bu ilişki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her elektrik alan için doğrudur.</a:t>
            </a:r>
            <a:endParaRPr lang="en-US" altLang="tr-TR" sz="2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"/>
            <a:ext cx="9220200" cy="644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04800"/>
            <a:ext cx="70866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Enerji depolama ve Elektrik alan enerjisi</a:t>
            </a:r>
            <a:endParaRPr lang="en-US" altLang="tr-TR" sz="2800" u="sng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2346325" y="1295400"/>
            <a:ext cx="7761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Örnek </a:t>
            </a:r>
            <a:r>
              <a:rPr lang="en-US" altLang="tr-TR" sz="2400"/>
              <a:t>24.9: </a:t>
            </a:r>
            <a:r>
              <a:rPr lang="tr-TR" altLang="tr-TR" sz="2400"/>
              <a:t>Depolanan enerjiyi hesaplamanın iki yolu</a:t>
            </a:r>
            <a:endParaRPr lang="en-US" altLang="tr-TR" sz="2400"/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498726" y="1676401"/>
            <a:ext cx="5324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Örnek 24.3 deki küresel kondansatörü düşünelim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498726" y="2667001"/>
            <a:ext cx="3992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 kondansatörde depolanan enerji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438" name="Object 14"/>
          <p:cNvGraphicFramePr>
            <a:graphicFrameLocks noChangeAspect="1"/>
          </p:cNvGraphicFramePr>
          <p:nvPr/>
        </p:nvGraphicFramePr>
        <p:xfrm>
          <a:off x="3810000" y="2057400"/>
          <a:ext cx="1485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3" imgW="990170" imgH="431613" progId="Equation.3">
                  <p:embed/>
                </p:oleObj>
              </mc:Choice>
              <mc:Fallback>
                <p:oleObj name="Equation" r:id="rId3" imgW="990170" imgH="431613" progId="Equation.3">
                  <p:embed/>
                  <p:pic>
                    <p:nvPicPr>
                      <p:cNvPr id="184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057400"/>
                        <a:ext cx="1485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5"/>
          <p:cNvGraphicFramePr>
            <a:graphicFrameLocks noChangeAspect="1"/>
          </p:cNvGraphicFramePr>
          <p:nvPr/>
        </p:nvGraphicFramePr>
        <p:xfrm>
          <a:off x="3810000" y="3048000"/>
          <a:ext cx="2057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5" imgW="1384300" imgH="457200" progId="Equation.3">
                  <p:embed/>
                </p:oleObj>
              </mc:Choice>
              <mc:Fallback>
                <p:oleObj name="Equation" r:id="rId5" imgW="1384300" imgH="457200" progId="Equation.3">
                  <p:embed/>
                  <p:pic>
                    <p:nvPicPr>
                      <p:cNvPr id="184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2057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2514600" y="3733801"/>
            <a:ext cx="438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İki iletken küre arasındaki elektrik alan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8441" name="Object 17"/>
          <p:cNvGraphicFramePr>
            <a:graphicFrameLocks noChangeAspect="1"/>
          </p:cNvGraphicFramePr>
          <p:nvPr/>
        </p:nvGraphicFramePr>
        <p:xfrm>
          <a:off x="8001000" y="3657601"/>
          <a:ext cx="1066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7" imgW="748975" imgH="431613" progId="Equation.3">
                  <p:embed/>
                </p:oleObj>
              </mc:Choice>
              <mc:Fallback>
                <p:oleObj name="Equation" r:id="rId7" imgW="748975" imgH="431613" progId="Equation.3">
                  <p:embed/>
                  <p:pic>
                    <p:nvPicPr>
                      <p:cNvPr id="184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657601"/>
                        <a:ext cx="1066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8"/>
          <p:cNvSpPr txBox="1">
            <a:spLocks noChangeArrowheads="1"/>
          </p:cNvSpPr>
          <p:nvPr/>
        </p:nvSpPr>
        <p:spPr bwMode="auto">
          <a:xfrm>
            <a:off x="2514601" y="4191001"/>
            <a:ext cx="4640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İçteki kürenin içindeki elektrik alan sıfırdır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Text Box 19"/>
          <p:cNvSpPr txBox="1">
            <a:spLocks noChangeArrowheads="1"/>
          </p:cNvSpPr>
          <p:nvPr/>
        </p:nvSpPr>
        <p:spPr bwMode="auto">
          <a:xfrm>
            <a:off x="2514600" y="4648201"/>
            <a:ext cx="628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Dıştaki kürenin iç yüzeyinin dışındaki elektrik alan sıfırdır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8444" name="Object 20"/>
          <p:cNvGraphicFramePr>
            <a:graphicFrameLocks noChangeAspect="1"/>
          </p:cNvGraphicFramePr>
          <p:nvPr/>
        </p:nvGraphicFramePr>
        <p:xfrm>
          <a:off x="2895600" y="5081588"/>
          <a:ext cx="3505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9" imgW="2514600" imgH="508000" progId="Equation.3">
                  <p:embed/>
                </p:oleObj>
              </mc:Choice>
              <mc:Fallback>
                <p:oleObj name="Equation" r:id="rId9" imgW="2514600" imgH="508000" progId="Equation.3">
                  <p:embed/>
                  <p:pic>
                    <p:nvPicPr>
                      <p:cNvPr id="184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81588"/>
                        <a:ext cx="3505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21"/>
          <p:cNvGraphicFramePr>
            <a:graphicFrameLocks noChangeAspect="1"/>
          </p:cNvGraphicFramePr>
          <p:nvPr/>
        </p:nvGraphicFramePr>
        <p:xfrm>
          <a:off x="2895600" y="5851526"/>
          <a:ext cx="5715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11" imgW="3784600" imgH="482600" progId="Equation.3">
                  <p:embed/>
                </p:oleObj>
              </mc:Choice>
              <mc:Fallback>
                <p:oleObj name="Equation" r:id="rId11" imgW="3784600" imgH="482600" progId="Equation.3">
                  <p:embed/>
                  <p:pic>
                    <p:nvPicPr>
                      <p:cNvPr id="1844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51526"/>
                        <a:ext cx="5715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35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tr-TR" dirty="0" err="1" smtClean="0"/>
              <a:t>Dielektrikler</a:t>
            </a:r>
            <a:r>
              <a:rPr lang="tr-TR" dirty="0" smtClean="0"/>
              <a:t> (Yalıtkanlar)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4510"/>
            <a:ext cx="8361218" cy="54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61" y="0"/>
            <a:ext cx="9628545" cy="677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05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04800"/>
            <a:ext cx="205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Dielektrikler</a:t>
            </a:r>
            <a:endParaRPr lang="en-US" altLang="tr-TR" sz="2800" u="sng"/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2346326" y="990600"/>
            <a:ext cx="314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Dielektrik maddeler</a:t>
            </a:r>
            <a:endParaRPr lang="en-US" altLang="tr-TR" sz="240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514600" y="1524001"/>
            <a:ext cx="82105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Kondansatörün iletken plakaları arasına  iletken olmayan materyal (dielektrik)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koyulduğunda  ,aynı Q yükü depolanmışken, sığanın arttığı deneysel olarak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bulunmuştur.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 Box 14"/>
          <p:cNvSpPr txBox="1">
            <a:spLocks noChangeArrowheads="1"/>
          </p:cNvSpPr>
          <p:nvPr/>
        </p:nvSpPr>
        <p:spPr bwMode="auto">
          <a:xfrm>
            <a:off x="2514601" y="2492376"/>
            <a:ext cx="668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Dielektrik sabiti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tr-TR" sz="2000">
                <a:solidFill>
                  <a:srgbClr val="0000FF"/>
                </a:solidFill>
                <a:latin typeface="Symbol" panose="05050102010706020507" pitchFamily="18" charset="2"/>
              </a:rPr>
              <a:t>k (=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ders kitabında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aşağıdaki gibi bulunur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:</a:t>
            </a:r>
          </a:p>
        </p:txBody>
      </p:sp>
      <p:graphicFrame>
        <p:nvGraphicFramePr>
          <p:cNvPr id="20486" name="Object 15"/>
          <p:cNvGraphicFramePr>
            <a:graphicFrameLocks noChangeAspect="1"/>
          </p:cNvGraphicFramePr>
          <p:nvPr/>
        </p:nvGraphicFramePr>
        <p:xfrm>
          <a:off x="4102100" y="2819400"/>
          <a:ext cx="85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482391" imgH="431613" progId="Equation.3">
                  <p:embed/>
                </p:oleObj>
              </mc:Choice>
              <mc:Fallback>
                <p:oleObj name="Equation" r:id="rId3" imgW="482391" imgH="431613" progId="Equation.3">
                  <p:embed/>
                  <p:pic>
                    <p:nvPicPr>
                      <p:cNvPr id="2048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819400"/>
                        <a:ext cx="850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6"/>
          <p:cNvSpPr txBox="1">
            <a:spLocks noChangeArrowheads="1"/>
          </p:cNvSpPr>
          <p:nvPr/>
        </p:nvSpPr>
        <p:spPr bwMode="auto">
          <a:xfrm>
            <a:off x="2546350" y="3505201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 sabitken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0488" name="Object 17"/>
          <p:cNvGraphicFramePr>
            <a:graphicFrameLocks noChangeAspect="1"/>
          </p:cNvGraphicFramePr>
          <p:nvPr/>
        </p:nvGraphicFramePr>
        <p:xfrm>
          <a:off x="5867400" y="3505200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2019300" imgH="228600" progId="Equation.3">
                  <p:embed/>
                </p:oleObj>
              </mc:Choice>
              <mc:Fallback>
                <p:oleObj name="Equation" r:id="rId5" imgW="2019300" imgH="228600" progId="Equation.3">
                  <p:embed/>
                  <p:pic>
                    <p:nvPicPr>
                      <p:cNvPr id="2048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8"/>
          <p:cNvGraphicFramePr>
            <a:graphicFrameLocks noChangeAspect="1"/>
          </p:cNvGraphicFramePr>
          <p:nvPr/>
        </p:nvGraphicFramePr>
        <p:xfrm>
          <a:off x="4132264" y="3886201"/>
          <a:ext cx="1811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1117115" imgH="393529" progId="Equation.3">
                  <p:embed/>
                </p:oleObj>
              </mc:Choice>
              <mc:Fallback>
                <p:oleObj name="Equation" r:id="rId7" imgW="1117115" imgH="393529" progId="Equation.3">
                  <p:embed/>
                  <p:pic>
                    <p:nvPicPr>
                      <p:cNvPr id="2048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4" y="3886201"/>
                        <a:ext cx="18113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47"/>
          <p:cNvSpPr txBox="1">
            <a:spLocks noChangeArrowheads="1"/>
          </p:cNvSpPr>
          <p:nvPr/>
        </p:nvSpPr>
        <p:spPr bwMode="auto">
          <a:xfrm>
            <a:off x="2498725" y="4572001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Madde</a:t>
            </a:r>
            <a:endParaRPr lang="en-US" altLang="tr-TR" sz="2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1" name="Text Box 48"/>
          <p:cNvSpPr txBox="1">
            <a:spLocks noChangeArrowheads="1"/>
          </p:cNvSpPr>
          <p:nvPr/>
        </p:nvSpPr>
        <p:spPr bwMode="auto">
          <a:xfrm>
            <a:off x="4098925" y="4556126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Symbol" panose="05050102010706020507" pitchFamily="18" charset="2"/>
              </a:rPr>
              <a:t>k</a:t>
            </a:r>
          </a:p>
        </p:txBody>
      </p:sp>
      <p:sp>
        <p:nvSpPr>
          <p:cNvPr id="20492" name="Text Box 49"/>
          <p:cNvSpPr txBox="1">
            <a:spLocks noChangeArrowheads="1"/>
          </p:cNvSpPr>
          <p:nvPr/>
        </p:nvSpPr>
        <p:spPr bwMode="auto">
          <a:xfrm>
            <a:off x="6705600" y="4556126"/>
            <a:ext cx="323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Symbol" panose="05050102010706020507" pitchFamily="18" charset="2"/>
              </a:rPr>
              <a:t>k</a:t>
            </a:r>
          </a:p>
        </p:txBody>
      </p:sp>
      <p:sp>
        <p:nvSpPr>
          <p:cNvPr id="20493" name="Text Box 50"/>
          <p:cNvSpPr txBox="1">
            <a:spLocks noChangeArrowheads="1"/>
          </p:cNvSpPr>
          <p:nvPr/>
        </p:nvSpPr>
        <p:spPr bwMode="auto">
          <a:xfrm>
            <a:off x="5105400" y="4572001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Ma</a:t>
            </a:r>
            <a:r>
              <a:rPr lang="tr-TR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dde</a:t>
            </a:r>
            <a:endParaRPr lang="en-US" altLang="tr-TR" sz="2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4" name="Text Box 51"/>
          <p:cNvSpPr txBox="1">
            <a:spLocks noChangeArrowheads="1"/>
          </p:cNvSpPr>
          <p:nvPr/>
        </p:nvSpPr>
        <p:spPr bwMode="auto">
          <a:xfrm>
            <a:off x="2517775" y="4953001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Boşluk</a:t>
            </a:r>
            <a:endParaRPr lang="en-US" altLang="tr-TR" sz="2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5" name="Text Box 52"/>
          <p:cNvSpPr txBox="1">
            <a:spLocks noChangeArrowheads="1"/>
          </p:cNvSpPr>
          <p:nvPr/>
        </p:nvSpPr>
        <p:spPr bwMode="auto">
          <a:xfrm>
            <a:off x="3946525" y="49371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6" name="Text Box 53"/>
          <p:cNvSpPr txBox="1">
            <a:spLocks noChangeArrowheads="1"/>
          </p:cNvSpPr>
          <p:nvPr/>
        </p:nvSpPr>
        <p:spPr bwMode="auto">
          <a:xfrm>
            <a:off x="2517776" y="5257801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Hava</a:t>
            </a: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(1 atm)</a:t>
            </a:r>
          </a:p>
        </p:txBody>
      </p:sp>
      <p:sp>
        <p:nvSpPr>
          <p:cNvPr id="20497" name="Text Box 54"/>
          <p:cNvSpPr txBox="1">
            <a:spLocks noChangeArrowheads="1"/>
          </p:cNvSpPr>
          <p:nvPr/>
        </p:nvSpPr>
        <p:spPr bwMode="auto">
          <a:xfrm>
            <a:off x="3962400" y="5241926"/>
            <a:ext cx="100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1.00059</a:t>
            </a:r>
          </a:p>
        </p:txBody>
      </p:sp>
      <p:sp>
        <p:nvSpPr>
          <p:cNvPr id="20498" name="Text Box 55"/>
          <p:cNvSpPr txBox="1">
            <a:spLocks noChangeArrowheads="1"/>
          </p:cNvSpPr>
          <p:nvPr/>
        </p:nvSpPr>
        <p:spPr bwMode="auto">
          <a:xfrm>
            <a:off x="2514601" y="5622926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Teflon</a:t>
            </a:r>
          </a:p>
        </p:txBody>
      </p:sp>
      <p:sp>
        <p:nvSpPr>
          <p:cNvPr id="20499" name="Text Box 56"/>
          <p:cNvSpPr txBox="1">
            <a:spLocks noChangeArrowheads="1"/>
          </p:cNvSpPr>
          <p:nvPr/>
        </p:nvSpPr>
        <p:spPr bwMode="auto">
          <a:xfrm>
            <a:off x="3943350" y="560705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2.1</a:t>
            </a:r>
          </a:p>
        </p:txBody>
      </p:sp>
      <p:sp>
        <p:nvSpPr>
          <p:cNvPr id="20500" name="Text Box 57"/>
          <p:cNvSpPr txBox="1">
            <a:spLocks noChangeArrowheads="1"/>
          </p:cNvSpPr>
          <p:nvPr/>
        </p:nvSpPr>
        <p:spPr bwMode="auto">
          <a:xfrm>
            <a:off x="2514600" y="5959476"/>
            <a:ext cx="1493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Polyethelene</a:t>
            </a:r>
          </a:p>
        </p:txBody>
      </p:sp>
      <p:sp>
        <p:nvSpPr>
          <p:cNvPr id="20501" name="Text Box 58"/>
          <p:cNvSpPr txBox="1">
            <a:spLocks noChangeArrowheads="1"/>
          </p:cNvSpPr>
          <p:nvPr/>
        </p:nvSpPr>
        <p:spPr bwMode="auto">
          <a:xfrm>
            <a:off x="3943350" y="5943601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2.25</a:t>
            </a:r>
          </a:p>
        </p:txBody>
      </p:sp>
      <p:sp>
        <p:nvSpPr>
          <p:cNvPr id="20502" name="Text Box 59"/>
          <p:cNvSpPr txBox="1">
            <a:spLocks noChangeArrowheads="1"/>
          </p:cNvSpPr>
          <p:nvPr/>
        </p:nvSpPr>
        <p:spPr bwMode="auto">
          <a:xfrm>
            <a:off x="5194300" y="4892676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M</a:t>
            </a:r>
            <a:r>
              <a:rPr lang="tr-TR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ik</a:t>
            </a: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503" name="Text Box 60"/>
          <p:cNvSpPr txBox="1">
            <a:spLocks noChangeArrowheads="1"/>
          </p:cNvSpPr>
          <p:nvPr/>
        </p:nvSpPr>
        <p:spPr bwMode="auto">
          <a:xfrm>
            <a:off x="6623050" y="4876801"/>
            <a:ext cx="522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3-6</a:t>
            </a:r>
          </a:p>
        </p:txBody>
      </p:sp>
      <p:sp>
        <p:nvSpPr>
          <p:cNvPr id="20504" name="Text Box 61"/>
          <p:cNvSpPr txBox="1">
            <a:spLocks noChangeArrowheads="1"/>
          </p:cNvSpPr>
          <p:nvPr/>
        </p:nvSpPr>
        <p:spPr bwMode="auto">
          <a:xfrm>
            <a:off x="5216526" y="5241926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Mylar</a:t>
            </a:r>
          </a:p>
        </p:txBody>
      </p:sp>
      <p:sp>
        <p:nvSpPr>
          <p:cNvPr id="20505" name="Text Box 62"/>
          <p:cNvSpPr txBox="1">
            <a:spLocks noChangeArrowheads="1"/>
          </p:cNvSpPr>
          <p:nvPr/>
        </p:nvSpPr>
        <p:spPr bwMode="auto">
          <a:xfrm>
            <a:off x="6629400" y="5226051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3.1</a:t>
            </a:r>
          </a:p>
        </p:txBody>
      </p:sp>
      <p:sp>
        <p:nvSpPr>
          <p:cNvPr id="20506" name="Text Box 63"/>
          <p:cNvSpPr txBox="1">
            <a:spLocks noChangeArrowheads="1"/>
          </p:cNvSpPr>
          <p:nvPr/>
        </p:nvSpPr>
        <p:spPr bwMode="auto">
          <a:xfrm>
            <a:off x="5194300" y="5622926"/>
            <a:ext cx="1112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Plexiglas</a:t>
            </a:r>
          </a:p>
        </p:txBody>
      </p:sp>
      <p:sp>
        <p:nvSpPr>
          <p:cNvPr id="20507" name="Text Box 64"/>
          <p:cNvSpPr txBox="1">
            <a:spLocks noChangeArrowheads="1"/>
          </p:cNvSpPr>
          <p:nvPr/>
        </p:nvSpPr>
        <p:spPr bwMode="auto">
          <a:xfrm>
            <a:off x="6623050" y="5607051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3.40</a:t>
            </a:r>
          </a:p>
        </p:txBody>
      </p:sp>
      <p:sp>
        <p:nvSpPr>
          <p:cNvPr id="20508" name="Text Box 65"/>
          <p:cNvSpPr txBox="1">
            <a:spLocks noChangeArrowheads="1"/>
          </p:cNvSpPr>
          <p:nvPr/>
        </p:nvSpPr>
        <p:spPr bwMode="auto">
          <a:xfrm>
            <a:off x="5194300" y="5927726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Su</a:t>
            </a:r>
            <a:endParaRPr lang="en-US" altLang="tr-TR" sz="200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9" name="Text Box 66"/>
          <p:cNvSpPr txBox="1">
            <a:spLocks noChangeArrowheads="1"/>
          </p:cNvSpPr>
          <p:nvPr/>
        </p:nvSpPr>
        <p:spPr bwMode="auto">
          <a:xfrm>
            <a:off x="6623050" y="5911851"/>
            <a:ext cx="62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00"/>
                </a:solidFill>
                <a:latin typeface="Times New Roman" panose="02020603050405020304" pitchFamily="18" charset="0"/>
              </a:rPr>
              <a:t>80.4</a:t>
            </a:r>
          </a:p>
        </p:txBody>
      </p:sp>
      <p:sp>
        <p:nvSpPr>
          <p:cNvPr id="20510" name="Line 67"/>
          <p:cNvSpPr>
            <a:spLocks noChangeShapeType="1"/>
          </p:cNvSpPr>
          <p:nvPr/>
        </p:nvSpPr>
        <p:spPr bwMode="auto">
          <a:xfrm>
            <a:off x="2362200" y="4953000"/>
            <a:ext cx="5257800" cy="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708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286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Kondansatör  ve Sığa</a:t>
            </a:r>
            <a:endParaRPr lang="en-US" altLang="tr-TR" sz="2800" u="sng"/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193925" y="2170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2193926" y="835026"/>
            <a:ext cx="184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tr-TR" altLang="tr-TR" sz="2000"/>
              <a:t>Sığa</a:t>
            </a:r>
            <a:endParaRPr lang="en-US" altLang="tr-TR" sz="2000"/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2498725" y="1293814"/>
            <a:ext cx="83518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Kondansatörü yüklemenin bir yolu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</a:rPr>
              <a:t>,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 iletkenleri bataryanın zıt terminallerine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bağlamaktır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ki bu iletkenler arasında belirli bir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V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ab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potansiyel farkı oluşturur.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  ( a-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tarafı pozitif yük için ve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b-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tarafı negatif yük için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).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Daha</a:t>
            </a:r>
            <a:r>
              <a:rPr lang="tr-TR" altLang="tr-TR" sz="2000">
                <a:solidFill>
                  <a:srgbClr val="0000FF"/>
                </a:solidFill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sonra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 Q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ve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–Q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yükleri yüklendiğinde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batarya bağlantısı kesilir.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8915400" y="4343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79" name="Line 9"/>
          <p:cNvSpPr>
            <a:spLocks noChangeShapeType="1"/>
          </p:cNvSpPr>
          <p:nvPr/>
        </p:nvSpPr>
        <p:spPr bwMode="auto">
          <a:xfrm>
            <a:off x="92202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>
            <a:off x="9372600" y="4343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1" name="Line 11"/>
          <p:cNvSpPr>
            <a:spLocks noChangeShapeType="1"/>
          </p:cNvSpPr>
          <p:nvPr/>
        </p:nvSpPr>
        <p:spPr bwMode="auto">
          <a:xfrm>
            <a:off x="9372600" y="4191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2514600" y="2574926"/>
            <a:ext cx="79327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Q yükünün büyüklüğü iki katına çıkarılırsa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elektrik alan iki kat güçlenir 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 V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ab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iki kat büyür.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3" name="Text Box 13"/>
          <p:cNvSpPr txBox="1">
            <a:spLocks noChangeArrowheads="1"/>
          </p:cNvSpPr>
          <p:nvPr/>
        </p:nvSpPr>
        <p:spPr bwMode="auto">
          <a:xfrm>
            <a:off x="2514600" y="3352801"/>
            <a:ext cx="7639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 durumda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 Q/V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ab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oranı hala sabittir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ve bu C kapasitansı(sığası) olarak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adlandırılır.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2514600" y="5334001"/>
            <a:ext cx="6108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Kondansatör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Q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yüküne sahip olduğunda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,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Q&gt;0 ise, yüksek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potansiyelli iletken +Q, diğeri 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-Q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yüküne sahip olur.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auto">
          <a:xfrm>
            <a:off x="9144000" y="5181600"/>
            <a:ext cx="457200" cy="7620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auto">
          <a:xfrm>
            <a:off x="9296400" y="5105400"/>
            <a:ext cx="152400" cy="762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7" name="Freeform 19"/>
          <p:cNvSpPr>
            <a:spLocks/>
          </p:cNvSpPr>
          <p:nvPr/>
        </p:nvSpPr>
        <p:spPr bwMode="auto">
          <a:xfrm>
            <a:off x="9296400" y="4343400"/>
            <a:ext cx="584200" cy="762000"/>
          </a:xfrm>
          <a:custGeom>
            <a:avLst/>
            <a:gdLst>
              <a:gd name="T0" fmla="*/ 120967500 w 368"/>
              <a:gd name="T1" fmla="*/ 1209675000 h 480"/>
              <a:gd name="T2" fmla="*/ 120967500 w 368"/>
              <a:gd name="T3" fmla="*/ 725805000 h 480"/>
              <a:gd name="T4" fmla="*/ 846772500 w 368"/>
              <a:gd name="T5" fmla="*/ 725805000 h 480"/>
              <a:gd name="T6" fmla="*/ 604837500 w 368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480"/>
              <a:gd name="T14" fmla="*/ 368 w 368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480">
                <a:moveTo>
                  <a:pt x="48" y="480"/>
                </a:moveTo>
                <a:cubicBezTo>
                  <a:pt x="24" y="400"/>
                  <a:pt x="0" y="320"/>
                  <a:pt x="48" y="288"/>
                </a:cubicBezTo>
                <a:cubicBezTo>
                  <a:pt x="96" y="256"/>
                  <a:pt x="304" y="336"/>
                  <a:pt x="336" y="288"/>
                </a:cubicBezTo>
                <a:cubicBezTo>
                  <a:pt x="368" y="240"/>
                  <a:pt x="256" y="48"/>
                  <a:pt x="2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8" name="Freeform 21"/>
          <p:cNvSpPr>
            <a:spLocks/>
          </p:cNvSpPr>
          <p:nvPr/>
        </p:nvSpPr>
        <p:spPr bwMode="auto">
          <a:xfrm>
            <a:off x="8610600" y="4343400"/>
            <a:ext cx="876300" cy="2400300"/>
          </a:xfrm>
          <a:custGeom>
            <a:avLst/>
            <a:gdLst>
              <a:gd name="T0" fmla="*/ 1209675000 w 552"/>
              <a:gd name="T1" fmla="*/ 2147483646 h 1512"/>
              <a:gd name="T2" fmla="*/ 1209675000 w 552"/>
              <a:gd name="T3" fmla="*/ 2147483646 h 1512"/>
              <a:gd name="T4" fmla="*/ 120967500 w 552"/>
              <a:gd name="T5" fmla="*/ 2147483646 h 1512"/>
              <a:gd name="T6" fmla="*/ 483870000 w 552"/>
              <a:gd name="T7" fmla="*/ 0 h 1512"/>
              <a:gd name="T8" fmla="*/ 0 60000 65536"/>
              <a:gd name="T9" fmla="*/ 0 60000 65536"/>
              <a:gd name="T10" fmla="*/ 0 60000 65536"/>
              <a:gd name="T11" fmla="*/ 0 60000 65536"/>
              <a:gd name="T12" fmla="*/ 0 w 552"/>
              <a:gd name="T13" fmla="*/ 0 h 1512"/>
              <a:gd name="T14" fmla="*/ 552 w 552"/>
              <a:gd name="T15" fmla="*/ 1512 h 15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2" h="1512">
                <a:moveTo>
                  <a:pt x="480" y="1008"/>
                </a:moveTo>
                <a:cubicBezTo>
                  <a:pt x="516" y="1128"/>
                  <a:pt x="552" y="1248"/>
                  <a:pt x="480" y="1296"/>
                </a:cubicBezTo>
                <a:cubicBezTo>
                  <a:pt x="408" y="1344"/>
                  <a:pt x="96" y="1512"/>
                  <a:pt x="48" y="1296"/>
                </a:cubicBezTo>
                <a:cubicBezTo>
                  <a:pt x="0" y="1080"/>
                  <a:pt x="96" y="540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089" name="Text Box 23"/>
          <p:cNvSpPr txBox="1">
            <a:spLocks noChangeArrowheads="1"/>
          </p:cNvSpPr>
          <p:nvPr/>
        </p:nvSpPr>
        <p:spPr bwMode="auto">
          <a:xfrm>
            <a:off x="8747125" y="3824289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-Q</a:t>
            </a:r>
          </a:p>
        </p:txBody>
      </p:sp>
      <p:sp>
        <p:nvSpPr>
          <p:cNvPr id="3090" name="Text Box 24"/>
          <p:cNvSpPr txBox="1">
            <a:spLocks noChangeArrowheads="1"/>
          </p:cNvSpPr>
          <p:nvPr/>
        </p:nvSpPr>
        <p:spPr bwMode="auto">
          <a:xfrm>
            <a:off x="9453563" y="3810001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latin typeface="Times New Roman" panose="02020603050405020304" pitchFamily="18" charset="0"/>
              </a:rPr>
              <a:t>Q</a:t>
            </a:r>
          </a:p>
        </p:txBody>
      </p:sp>
      <p:graphicFrame>
        <p:nvGraphicFramePr>
          <p:cNvPr id="3091" name="Object 25"/>
          <p:cNvGraphicFramePr>
            <a:graphicFrameLocks noChangeAspect="1"/>
          </p:cNvGraphicFramePr>
          <p:nvPr/>
        </p:nvGraphicFramePr>
        <p:xfrm>
          <a:off x="2743201" y="4343400"/>
          <a:ext cx="57816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Bit Eşlem Resmi" r:id="rId3" imgW="5780952" imgH="724001" progId="Paint.Picture">
                  <p:embed/>
                </p:oleObj>
              </mc:Choice>
              <mc:Fallback>
                <p:oleObj name="Bit Eşlem Resmi" r:id="rId3" imgW="5780952" imgH="724001" progId="Paint.Picture">
                  <p:embed/>
                  <p:pic>
                    <p:nvPicPr>
                      <p:cNvPr id="309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4343400"/>
                        <a:ext cx="57816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0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4"/>
          <p:cNvSpPr>
            <a:spLocks noChangeArrowheads="1"/>
          </p:cNvSpPr>
          <p:nvPr/>
        </p:nvSpPr>
        <p:spPr bwMode="auto">
          <a:xfrm>
            <a:off x="4038600" y="6019800"/>
            <a:ext cx="1219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04800"/>
            <a:ext cx="205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Dielektrikler</a:t>
            </a:r>
            <a:endParaRPr lang="en-US" altLang="tr-TR" sz="2800" u="sng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286001" y="990600"/>
            <a:ext cx="660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İndüklenen yük ve Polarizasyon(kutuplanma)</a:t>
            </a:r>
            <a:endParaRPr lang="en-US" altLang="tr-TR" sz="240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613150" y="1447801"/>
            <a:ext cx="678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Plakalar arası boşluk olan zıt yüklü iki paralel plaka düşünelim.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1510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334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6" y="1524000"/>
            <a:ext cx="5429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3429001"/>
            <a:ext cx="11811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3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6" y="3886201"/>
            <a:ext cx="18192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4" name="Text Box 35"/>
          <p:cNvSpPr txBox="1">
            <a:spLocks noChangeArrowheads="1"/>
          </p:cNvSpPr>
          <p:nvPr/>
        </p:nvSpPr>
        <p:spPr bwMode="auto">
          <a:xfrm>
            <a:off x="3646489" y="2057401"/>
            <a:ext cx="6537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Şimdi, dielektrik sabiti </a:t>
            </a:r>
            <a:r>
              <a:rPr lang="en-US" altLang="tr-TR" sz="2000">
                <a:solidFill>
                  <a:srgbClr val="0000FF"/>
                </a:solidFill>
                <a:latin typeface="Symbol" panose="05050102010706020507" pitchFamily="18" charset="2"/>
              </a:rPr>
              <a:t>k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olan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dielektrik madde yerleştirelim;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Text Box 37"/>
          <p:cNvSpPr txBox="1">
            <a:spLocks noChangeArrowheads="1"/>
          </p:cNvSpPr>
          <p:nvPr/>
        </p:nvSpPr>
        <p:spPr bwMode="auto">
          <a:xfrm>
            <a:off x="3657600" y="2817814"/>
            <a:ext cx="6999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Elektrik alandaki yükün kaynağı</a:t>
            </a:r>
            <a:r>
              <a:rPr lang="tr-TR" altLang="tr-TR" sz="2000">
                <a:solidFill>
                  <a:srgbClr val="0000FF"/>
                </a:solidFill>
              </a:rPr>
              <a:t>,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dielektrik maddedeki negatif 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pozitif yüklerin yeniden dağılımıdır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(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net yük sıfır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Bu yeni dağılım polarizasyon olarak adlandırılır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ve bu, indüklenen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yükleri ve  orijinal elektrik alanı kısmen kaldıran alanı üretir.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1516" name="Object 38"/>
          <p:cNvGraphicFramePr>
            <a:graphicFrameLocks noChangeAspect="1"/>
          </p:cNvGraphicFramePr>
          <p:nvPr/>
        </p:nvGraphicFramePr>
        <p:xfrm>
          <a:off x="4648200" y="4191000"/>
          <a:ext cx="381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7" imgW="2057400" imgH="431800" progId="Equation.3">
                  <p:embed/>
                </p:oleObj>
              </mc:Choice>
              <mc:Fallback>
                <p:oleObj name="Equation" r:id="rId7" imgW="2057400" imgH="431800" progId="Equation.3">
                  <p:embed/>
                  <p:pic>
                    <p:nvPicPr>
                      <p:cNvPr id="2151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91000"/>
                        <a:ext cx="381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AutoShape 39"/>
          <p:cNvSpPr>
            <a:spLocks noChangeArrowheads="1"/>
          </p:cNvSpPr>
          <p:nvPr/>
        </p:nvSpPr>
        <p:spPr bwMode="auto">
          <a:xfrm>
            <a:off x="3810000" y="48768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AutoShape 41"/>
          <p:cNvSpPr>
            <a:spLocks noChangeArrowheads="1"/>
          </p:cNvSpPr>
          <p:nvPr/>
        </p:nvSpPr>
        <p:spPr bwMode="auto">
          <a:xfrm>
            <a:off x="3810000" y="57912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19" name="Object 42"/>
          <p:cNvGraphicFramePr>
            <a:graphicFrameLocks noChangeAspect="1"/>
          </p:cNvGraphicFramePr>
          <p:nvPr/>
        </p:nvGraphicFramePr>
        <p:xfrm>
          <a:off x="4114800" y="5942014"/>
          <a:ext cx="8382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9" imgW="431613" imgH="393529" progId="Equation.3">
                  <p:embed/>
                </p:oleObj>
              </mc:Choice>
              <mc:Fallback>
                <p:oleObj name="Equation" r:id="rId9" imgW="431613" imgH="393529" progId="Equation.3">
                  <p:embed/>
                  <p:pic>
                    <p:nvPicPr>
                      <p:cNvPr id="21519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942014"/>
                        <a:ext cx="8382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46"/>
          <p:cNvGraphicFramePr>
            <a:graphicFrameLocks noChangeAspect="1"/>
          </p:cNvGraphicFramePr>
          <p:nvPr/>
        </p:nvGraphicFramePr>
        <p:xfrm>
          <a:off x="5638800" y="5973764"/>
          <a:ext cx="46482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1" imgW="2794000" imgH="393700" progId="Equation.3">
                  <p:embed/>
                </p:oleObj>
              </mc:Choice>
              <mc:Fallback>
                <p:oleObj name="Equation" r:id="rId11" imgW="2794000" imgH="393700" progId="Equation.3">
                  <p:embed/>
                  <p:pic>
                    <p:nvPicPr>
                      <p:cNvPr id="2152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973764"/>
                        <a:ext cx="46482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47"/>
          <p:cNvGraphicFramePr>
            <a:graphicFrameLocks noChangeAspect="1"/>
          </p:cNvGraphicFramePr>
          <p:nvPr/>
        </p:nvGraphicFramePr>
        <p:xfrm>
          <a:off x="4876800" y="2438401"/>
          <a:ext cx="3048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Bit Eşlem Resmi" r:id="rId13" imgW="3285714" imgH="581106" progId="Paint.Picture">
                  <p:embed/>
                </p:oleObj>
              </mc:Choice>
              <mc:Fallback>
                <p:oleObj name="Bit Eşlem Resmi" r:id="rId13" imgW="3285714" imgH="581106" progId="Paint.Picture">
                  <p:embed/>
                  <p:pic>
                    <p:nvPicPr>
                      <p:cNvPr id="2152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1"/>
                        <a:ext cx="3048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48"/>
          <p:cNvGraphicFramePr>
            <a:graphicFrameLocks noChangeAspect="1"/>
          </p:cNvGraphicFramePr>
          <p:nvPr/>
        </p:nvGraphicFramePr>
        <p:xfrm>
          <a:off x="3849688" y="5105400"/>
          <a:ext cx="681831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Bit Eşlem Resmi" r:id="rId15" imgW="6819048" imgH="971686" progId="Paint.Picture">
                  <p:embed/>
                </p:oleObj>
              </mc:Choice>
              <mc:Fallback>
                <p:oleObj name="Bit Eşlem Resmi" r:id="rId15" imgW="6819048" imgH="971686" progId="Paint.Picture">
                  <p:embed/>
                  <p:pic>
                    <p:nvPicPr>
                      <p:cNvPr id="2152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688" y="5105400"/>
                        <a:ext cx="681831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49"/>
          <p:cNvGraphicFramePr>
            <a:graphicFrameLocks noChangeAspect="1"/>
          </p:cNvGraphicFramePr>
          <p:nvPr/>
        </p:nvGraphicFramePr>
        <p:xfrm>
          <a:off x="3465514" y="5029200"/>
          <a:ext cx="72024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Bit Eşlem Resmi" r:id="rId17" imgW="7201905" imgH="828791" progId="Paint.Picture">
                  <p:embed/>
                </p:oleObj>
              </mc:Choice>
              <mc:Fallback>
                <p:oleObj name="Bit Eşlem Resmi" r:id="rId17" imgW="7201905" imgH="828791" progId="Paint.Picture">
                  <p:embed/>
                  <p:pic>
                    <p:nvPicPr>
                      <p:cNvPr id="2152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4" y="5029200"/>
                        <a:ext cx="72024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916" y="140516"/>
            <a:ext cx="9137609" cy="644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26" y="0"/>
            <a:ext cx="10144660" cy="64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9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23" y="227927"/>
            <a:ext cx="10607040" cy="65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251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352" y="140517"/>
            <a:ext cx="10221573" cy="65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5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48" y="0"/>
            <a:ext cx="10015346" cy="66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891" y="244458"/>
            <a:ext cx="9953898" cy="64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5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936"/>
            <a:ext cx="9541902" cy="67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28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04800"/>
            <a:ext cx="205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Dielektrikler</a:t>
            </a:r>
            <a:endParaRPr lang="en-US" altLang="tr-TR" sz="2800" u="sng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286000" y="990600"/>
            <a:ext cx="555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İndüklenen yüklerin moleküler modeli</a:t>
            </a:r>
            <a:endParaRPr lang="en-US" altLang="tr-TR" sz="2400"/>
          </a:p>
        </p:txBody>
      </p:sp>
      <p:graphicFrame>
        <p:nvGraphicFramePr>
          <p:cNvPr id="22532" name="Object 22"/>
          <p:cNvGraphicFramePr>
            <a:graphicFrameLocks noChangeAspect="1"/>
          </p:cNvGraphicFramePr>
          <p:nvPr/>
        </p:nvGraphicFramePr>
        <p:xfrm>
          <a:off x="1828800" y="1371600"/>
          <a:ext cx="85804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Bit Eşlem Resmi" r:id="rId3" imgW="8580952" imgH="5315692" progId="Paint.Picture">
                  <p:embed/>
                </p:oleObj>
              </mc:Choice>
              <mc:Fallback>
                <p:oleObj name="Bit Eşlem Resmi" r:id="rId3" imgW="8580952" imgH="5315692" progId="Paint.Picture">
                  <p:embed/>
                  <p:pic>
                    <p:nvPicPr>
                      <p:cNvPr id="2253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85804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45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04800"/>
            <a:ext cx="205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Dielektrikler</a:t>
            </a:r>
            <a:endParaRPr lang="en-US" altLang="tr-TR" sz="2800" u="sng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286000" y="990600"/>
            <a:ext cx="586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tr-TR" altLang="tr-TR" sz="2000"/>
              <a:t>İndüklenen yüklerin moleküler modeli</a:t>
            </a:r>
            <a:endParaRPr lang="en-US" altLang="tr-TR" sz="2400"/>
          </a:p>
        </p:txBody>
      </p:sp>
      <p:graphicFrame>
        <p:nvGraphicFramePr>
          <p:cNvPr id="23556" name="Object 7"/>
          <p:cNvGraphicFramePr>
            <a:graphicFrameLocks noChangeAspect="1"/>
          </p:cNvGraphicFramePr>
          <p:nvPr/>
        </p:nvGraphicFramePr>
        <p:xfrm>
          <a:off x="1828801" y="1524000"/>
          <a:ext cx="8659813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Bit Eşlem Resmi" r:id="rId3" imgW="8659434" imgH="5334745" progId="Paint.Picture">
                  <p:embed/>
                </p:oleObj>
              </mc:Choice>
              <mc:Fallback>
                <p:oleObj name="Bit Eşlem Resmi" r:id="rId3" imgW="8659434" imgH="5334745" progId="Paint.Picture">
                  <p:embed/>
                  <p:pic>
                    <p:nvPicPr>
                      <p:cNvPr id="2355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524000"/>
                        <a:ext cx="8659813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9"/>
          <p:cNvGraphicFramePr>
            <a:graphicFrameLocks noChangeAspect="1"/>
          </p:cNvGraphicFramePr>
          <p:nvPr/>
        </p:nvGraphicFramePr>
        <p:xfrm>
          <a:off x="9829801" y="2514601"/>
          <a:ext cx="104775" cy="8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Bit Eşlem Resmi" r:id="rId5" imgW="104762" imgH="85669" progId="Paint.Picture">
                  <p:embed/>
                </p:oleObj>
              </mc:Choice>
              <mc:Fallback>
                <p:oleObj name="Bit Eşlem Resmi" r:id="rId5" imgW="104762" imgH="85669" progId="Paint.Picture">
                  <p:embed/>
                  <p:pic>
                    <p:nvPicPr>
                      <p:cNvPr id="235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1" y="2514601"/>
                        <a:ext cx="104775" cy="8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6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091" y="235526"/>
            <a:ext cx="9768327" cy="65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873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04800"/>
            <a:ext cx="205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Dielektrikler</a:t>
            </a:r>
            <a:endParaRPr lang="en-US" altLang="tr-TR" sz="2800" u="sng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286000" y="99060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Tuzun çözünme sebebi</a:t>
            </a:r>
            <a:endParaRPr lang="en-US" altLang="tr-TR" sz="2400"/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2286000" y="1812926"/>
            <a:ext cx="403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 b="1">
                <a:solidFill>
                  <a:srgbClr val="0000FF"/>
                </a:solidFill>
              </a:rPr>
              <a:t>Na</a:t>
            </a:r>
            <a:r>
              <a:rPr lang="en-US" altLang="tr-TR" sz="2000" b="1" baseline="30000">
                <a:solidFill>
                  <a:srgbClr val="0000FF"/>
                </a:solidFill>
              </a:rPr>
              <a:t>+</a:t>
            </a:r>
            <a:r>
              <a:rPr lang="en-US" altLang="tr-TR" sz="2000" b="1">
                <a:solidFill>
                  <a:srgbClr val="0000FF"/>
                </a:solidFill>
              </a:rPr>
              <a:t> </a:t>
            </a:r>
            <a:r>
              <a:rPr lang="tr-TR" altLang="tr-TR" sz="2000" b="1">
                <a:solidFill>
                  <a:srgbClr val="0000FF"/>
                </a:solidFill>
              </a:rPr>
              <a:t>ve</a:t>
            </a:r>
            <a:r>
              <a:rPr lang="en-US" altLang="tr-TR" sz="2000" b="1">
                <a:solidFill>
                  <a:srgbClr val="0000FF"/>
                </a:solidFill>
              </a:rPr>
              <a:t>Cl</a:t>
            </a:r>
            <a:r>
              <a:rPr lang="en-US" altLang="tr-TR" sz="2000" b="1" baseline="36000">
                <a:solidFill>
                  <a:srgbClr val="0000FF"/>
                </a:solidFill>
              </a:rPr>
              <a:t>-</a:t>
            </a:r>
            <a:r>
              <a:rPr lang="tr-TR" altLang="tr-TR" sz="2000" b="1" baseline="36000">
                <a:solidFill>
                  <a:srgbClr val="0000FF"/>
                </a:solidFill>
              </a:rPr>
              <a:t> </a:t>
            </a:r>
            <a:r>
              <a:rPr lang="tr-TR" altLang="tr-TR" sz="2000" b="1">
                <a:solidFill>
                  <a:srgbClr val="0000FF"/>
                </a:solidFill>
              </a:rPr>
              <a:t>iyonları arasında elektrostatik etkileşimin sonucu oluşan </a:t>
            </a:r>
            <a:r>
              <a:rPr lang="en-US" altLang="tr-TR" sz="2000" b="1">
                <a:solidFill>
                  <a:srgbClr val="0000FF"/>
                </a:solidFill>
              </a:rPr>
              <a:t>NaCl</a:t>
            </a:r>
            <a:r>
              <a:rPr lang="tr-TR" altLang="tr-TR" sz="2000" b="1">
                <a:solidFill>
                  <a:srgbClr val="0000FF"/>
                </a:solidFill>
              </a:rPr>
              <a:t>,</a:t>
            </a:r>
            <a:r>
              <a:rPr lang="en-US" altLang="tr-TR" sz="2000" b="1">
                <a:solidFill>
                  <a:srgbClr val="0000FF"/>
                </a:solidFill>
              </a:rPr>
              <a:t> </a:t>
            </a:r>
            <a:r>
              <a:rPr lang="tr-TR" altLang="tr-TR" sz="2000" b="1">
                <a:solidFill>
                  <a:srgbClr val="0000FF"/>
                </a:solidFill>
              </a:rPr>
              <a:t>normalde</a:t>
            </a:r>
            <a:r>
              <a:rPr lang="en-US" altLang="tr-TR" sz="2000" b="1">
                <a:solidFill>
                  <a:srgbClr val="0000FF"/>
                </a:solidFill>
              </a:rPr>
              <a:t> </a:t>
            </a:r>
            <a:r>
              <a:rPr lang="tr-TR" altLang="tr-TR" sz="2000" b="1">
                <a:solidFill>
                  <a:srgbClr val="0000FF"/>
                </a:solidFill>
              </a:rPr>
              <a:t>katı</a:t>
            </a:r>
            <a:r>
              <a:rPr lang="en-US" altLang="tr-TR" sz="2000" b="1">
                <a:solidFill>
                  <a:srgbClr val="0000FF"/>
                </a:solidFill>
              </a:rPr>
              <a:t> </a:t>
            </a:r>
            <a:r>
              <a:rPr lang="tr-TR" altLang="tr-TR" sz="2000" b="1">
                <a:solidFill>
                  <a:srgbClr val="0000FF"/>
                </a:solidFill>
              </a:rPr>
              <a:t>kristal yapıdadır</a:t>
            </a:r>
            <a:r>
              <a:rPr lang="en-US" altLang="tr-TR" sz="2000" b="1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209800" y="3733801"/>
            <a:ext cx="4572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 b="1">
                <a:solidFill>
                  <a:srgbClr val="0000FF"/>
                </a:solidFill>
              </a:rPr>
              <a:t>Su çok büyük bir dielektrik sabitine sahiptir.</a:t>
            </a:r>
            <a:r>
              <a:rPr lang="en-US" altLang="tr-TR" sz="2000" b="1">
                <a:solidFill>
                  <a:srgbClr val="0000FF"/>
                </a:solidFill>
              </a:rPr>
              <a:t> (78).  </a:t>
            </a:r>
            <a:r>
              <a:rPr lang="tr-TR" altLang="tr-TR" sz="2000" b="1">
                <a:solidFill>
                  <a:srgbClr val="0000FF"/>
                </a:solidFill>
              </a:rPr>
              <a:t>Bu ,birbirleriyle etkileşen atomlar arasındaki alanı azaltır.</a:t>
            </a:r>
            <a:r>
              <a:rPr lang="en-US" altLang="tr-TR" sz="2000" b="1">
                <a:solidFill>
                  <a:srgbClr val="0000FF"/>
                </a:solidFill>
              </a:rPr>
              <a:t>  </a:t>
            </a:r>
            <a:r>
              <a:rPr lang="tr-TR" altLang="tr-TR" sz="2000" b="1">
                <a:solidFill>
                  <a:srgbClr val="0000FF"/>
                </a:solidFill>
              </a:rPr>
              <a:t>Kristal kafesi  parçalar haline gelir ve çözünür.</a:t>
            </a:r>
            <a:r>
              <a:rPr lang="en-US" altLang="tr-TR" sz="2000" b="1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4582" name="Picture 7" descr="~AUT0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574800"/>
            <a:ext cx="24034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6" name="Picture 8" descr="~AUT00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94100"/>
            <a:ext cx="2020888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5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5"/>
          <p:cNvSpPr>
            <a:spLocks noChangeArrowheads="1"/>
          </p:cNvSpPr>
          <p:nvPr/>
        </p:nvSpPr>
        <p:spPr bwMode="auto">
          <a:xfrm>
            <a:off x="5867400" y="4953000"/>
            <a:ext cx="2971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Line 23"/>
          <p:cNvSpPr>
            <a:spLocks noChangeShapeType="1"/>
          </p:cNvSpPr>
          <p:nvPr/>
        </p:nvSpPr>
        <p:spPr bwMode="auto">
          <a:xfrm>
            <a:off x="2743200" y="2743200"/>
            <a:ext cx="60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181600" y="304800"/>
            <a:ext cx="20574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Dielektrikler</a:t>
            </a:r>
            <a:endParaRPr lang="en-US" altLang="tr-TR" sz="2800" u="sng"/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286000" y="990600"/>
            <a:ext cx="460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en-US" altLang="tr-TR" sz="2400"/>
              <a:t> </a:t>
            </a:r>
            <a:r>
              <a:rPr lang="tr-TR" altLang="tr-TR" sz="2400"/>
              <a:t>Dielektriklerde  Gauss kanunu</a:t>
            </a:r>
            <a:endParaRPr lang="en-US" altLang="tr-TR" sz="2400"/>
          </a:p>
        </p:txBody>
      </p:sp>
      <p:sp>
        <p:nvSpPr>
          <p:cNvPr id="25606" name="Line 8"/>
          <p:cNvSpPr>
            <a:spLocks noChangeShapeType="1"/>
          </p:cNvSpPr>
          <p:nvPr/>
        </p:nvSpPr>
        <p:spPr bwMode="auto">
          <a:xfrm>
            <a:off x="2133600" y="17526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>
            <a:off x="2743200" y="17526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8" name="Freeform 10"/>
          <p:cNvSpPr>
            <a:spLocks/>
          </p:cNvSpPr>
          <p:nvPr/>
        </p:nvSpPr>
        <p:spPr bwMode="auto">
          <a:xfrm>
            <a:off x="2133600" y="1651000"/>
            <a:ext cx="1384300" cy="2159000"/>
          </a:xfrm>
          <a:custGeom>
            <a:avLst/>
            <a:gdLst>
              <a:gd name="T0" fmla="*/ 0 w 872"/>
              <a:gd name="T1" fmla="*/ 161290000 h 1360"/>
              <a:gd name="T2" fmla="*/ 120967500 w 872"/>
              <a:gd name="T3" fmla="*/ 282257500 h 1360"/>
              <a:gd name="T4" fmla="*/ 362902500 w 872"/>
              <a:gd name="T5" fmla="*/ 282257500 h 1360"/>
              <a:gd name="T6" fmla="*/ 604837500 w 872"/>
              <a:gd name="T7" fmla="*/ 161290000 h 1360"/>
              <a:gd name="T8" fmla="*/ 846772500 w 872"/>
              <a:gd name="T9" fmla="*/ 40322500 h 1360"/>
              <a:gd name="T10" fmla="*/ 1209675000 w 872"/>
              <a:gd name="T11" fmla="*/ 403225000 h 1360"/>
              <a:gd name="T12" fmla="*/ 1451610000 w 872"/>
              <a:gd name="T13" fmla="*/ 40322500 h 1360"/>
              <a:gd name="T14" fmla="*/ 1693545000 w 872"/>
              <a:gd name="T15" fmla="*/ 282257500 h 1360"/>
              <a:gd name="T16" fmla="*/ 1814512500 w 872"/>
              <a:gd name="T17" fmla="*/ 403225000 h 1360"/>
              <a:gd name="T18" fmla="*/ 2056447500 w 872"/>
              <a:gd name="T19" fmla="*/ 161290000 h 1360"/>
              <a:gd name="T20" fmla="*/ 1935480000 w 872"/>
              <a:gd name="T21" fmla="*/ 645160000 h 1360"/>
              <a:gd name="T22" fmla="*/ 2056447500 w 872"/>
              <a:gd name="T23" fmla="*/ 887095000 h 1360"/>
              <a:gd name="T24" fmla="*/ 2147483646 w 872"/>
              <a:gd name="T25" fmla="*/ 1129030000 h 1360"/>
              <a:gd name="T26" fmla="*/ 1935480000 w 872"/>
              <a:gd name="T27" fmla="*/ 1370965000 h 1360"/>
              <a:gd name="T28" fmla="*/ 1814512500 w 872"/>
              <a:gd name="T29" fmla="*/ 1612900000 h 1360"/>
              <a:gd name="T30" fmla="*/ 1935480000 w 872"/>
              <a:gd name="T31" fmla="*/ 1854835000 h 1360"/>
              <a:gd name="T32" fmla="*/ 2147483646 w 872"/>
              <a:gd name="T33" fmla="*/ 2096770000 h 1360"/>
              <a:gd name="T34" fmla="*/ 1935480000 w 872"/>
              <a:gd name="T35" fmla="*/ 2147483646 h 1360"/>
              <a:gd name="T36" fmla="*/ 2056447500 w 872"/>
              <a:gd name="T37" fmla="*/ 2147483646 h 1360"/>
              <a:gd name="T38" fmla="*/ 2056447500 w 872"/>
              <a:gd name="T39" fmla="*/ 2147483646 h 1360"/>
              <a:gd name="T40" fmla="*/ 1572577500 w 872"/>
              <a:gd name="T41" fmla="*/ 2147483646 h 1360"/>
              <a:gd name="T42" fmla="*/ 1209675000 w 872"/>
              <a:gd name="T43" fmla="*/ 2147483646 h 1360"/>
              <a:gd name="T44" fmla="*/ 1088707500 w 872"/>
              <a:gd name="T45" fmla="*/ 2147483646 h 1360"/>
              <a:gd name="T46" fmla="*/ 604837500 w 872"/>
              <a:gd name="T47" fmla="*/ 2147483646 h 1360"/>
              <a:gd name="T48" fmla="*/ 362902500 w 872"/>
              <a:gd name="T49" fmla="*/ 2147483646 h 1360"/>
              <a:gd name="T50" fmla="*/ 120967500 w 872"/>
              <a:gd name="T51" fmla="*/ 2147483646 h 1360"/>
              <a:gd name="T52" fmla="*/ 0 w 872"/>
              <a:gd name="T53" fmla="*/ 2147483646 h 136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872"/>
              <a:gd name="T82" fmla="*/ 0 h 1360"/>
              <a:gd name="T83" fmla="*/ 872 w 872"/>
              <a:gd name="T84" fmla="*/ 1360 h 1360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872" h="1360">
                <a:moveTo>
                  <a:pt x="0" y="64"/>
                </a:moveTo>
                <a:cubicBezTo>
                  <a:pt x="12" y="84"/>
                  <a:pt x="24" y="104"/>
                  <a:pt x="48" y="112"/>
                </a:cubicBezTo>
                <a:cubicBezTo>
                  <a:pt x="72" y="120"/>
                  <a:pt x="112" y="120"/>
                  <a:pt x="144" y="112"/>
                </a:cubicBezTo>
                <a:cubicBezTo>
                  <a:pt x="176" y="104"/>
                  <a:pt x="208" y="80"/>
                  <a:pt x="240" y="64"/>
                </a:cubicBezTo>
                <a:cubicBezTo>
                  <a:pt x="272" y="48"/>
                  <a:pt x="296" y="0"/>
                  <a:pt x="336" y="16"/>
                </a:cubicBezTo>
                <a:cubicBezTo>
                  <a:pt x="376" y="32"/>
                  <a:pt x="440" y="160"/>
                  <a:pt x="480" y="160"/>
                </a:cubicBezTo>
                <a:cubicBezTo>
                  <a:pt x="520" y="160"/>
                  <a:pt x="544" y="24"/>
                  <a:pt x="576" y="16"/>
                </a:cubicBezTo>
                <a:cubicBezTo>
                  <a:pt x="608" y="8"/>
                  <a:pt x="648" y="88"/>
                  <a:pt x="672" y="112"/>
                </a:cubicBezTo>
                <a:cubicBezTo>
                  <a:pt x="696" y="136"/>
                  <a:pt x="696" y="168"/>
                  <a:pt x="720" y="160"/>
                </a:cubicBezTo>
                <a:cubicBezTo>
                  <a:pt x="744" y="152"/>
                  <a:pt x="808" y="48"/>
                  <a:pt x="816" y="64"/>
                </a:cubicBezTo>
                <a:cubicBezTo>
                  <a:pt x="824" y="80"/>
                  <a:pt x="768" y="208"/>
                  <a:pt x="768" y="256"/>
                </a:cubicBezTo>
                <a:cubicBezTo>
                  <a:pt x="768" y="304"/>
                  <a:pt x="800" y="320"/>
                  <a:pt x="816" y="352"/>
                </a:cubicBezTo>
                <a:cubicBezTo>
                  <a:pt x="832" y="384"/>
                  <a:pt x="872" y="416"/>
                  <a:pt x="864" y="448"/>
                </a:cubicBezTo>
                <a:cubicBezTo>
                  <a:pt x="856" y="480"/>
                  <a:pt x="792" y="512"/>
                  <a:pt x="768" y="544"/>
                </a:cubicBezTo>
                <a:cubicBezTo>
                  <a:pt x="744" y="576"/>
                  <a:pt x="720" y="608"/>
                  <a:pt x="720" y="640"/>
                </a:cubicBezTo>
                <a:cubicBezTo>
                  <a:pt x="720" y="672"/>
                  <a:pt x="744" y="704"/>
                  <a:pt x="768" y="736"/>
                </a:cubicBezTo>
                <a:cubicBezTo>
                  <a:pt x="792" y="768"/>
                  <a:pt x="864" y="784"/>
                  <a:pt x="864" y="832"/>
                </a:cubicBezTo>
                <a:cubicBezTo>
                  <a:pt x="864" y="880"/>
                  <a:pt x="776" y="960"/>
                  <a:pt x="768" y="1024"/>
                </a:cubicBezTo>
                <a:cubicBezTo>
                  <a:pt x="760" y="1088"/>
                  <a:pt x="808" y="1168"/>
                  <a:pt x="816" y="1216"/>
                </a:cubicBezTo>
                <a:cubicBezTo>
                  <a:pt x="824" y="1264"/>
                  <a:pt x="848" y="1304"/>
                  <a:pt x="816" y="1312"/>
                </a:cubicBezTo>
                <a:cubicBezTo>
                  <a:pt x="784" y="1320"/>
                  <a:pt x="680" y="1264"/>
                  <a:pt x="624" y="1264"/>
                </a:cubicBezTo>
                <a:cubicBezTo>
                  <a:pt x="568" y="1264"/>
                  <a:pt x="512" y="1304"/>
                  <a:pt x="480" y="1312"/>
                </a:cubicBezTo>
                <a:cubicBezTo>
                  <a:pt x="448" y="1320"/>
                  <a:pt x="472" y="1320"/>
                  <a:pt x="432" y="1312"/>
                </a:cubicBezTo>
                <a:cubicBezTo>
                  <a:pt x="392" y="1304"/>
                  <a:pt x="288" y="1264"/>
                  <a:pt x="240" y="1264"/>
                </a:cubicBezTo>
                <a:cubicBezTo>
                  <a:pt x="192" y="1264"/>
                  <a:pt x="176" y="1296"/>
                  <a:pt x="144" y="1312"/>
                </a:cubicBezTo>
                <a:cubicBezTo>
                  <a:pt x="112" y="1328"/>
                  <a:pt x="72" y="1360"/>
                  <a:pt x="48" y="1360"/>
                </a:cubicBezTo>
                <a:cubicBezTo>
                  <a:pt x="24" y="1360"/>
                  <a:pt x="8" y="1320"/>
                  <a:pt x="0" y="13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 rot="16200000">
            <a:off x="1819276" y="2773364"/>
            <a:ext cx="873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iletken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Text Box 12"/>
          <p:cNvSpPr txBox="1">
            <a:spLocks noChangeArrowheads="1"/>
          </p:cNvSpPr>
          <p:nvPr/>
        </p:nvSpPr>
        <p:spPr bwMode="auto">
          <a:xfrm rot="16200000">
            <a:off x="2577307" y="2728120"/>
            <a:ext cx="115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diele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tri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Text Box 13"/>
          <p:cNvSpPr txBox="1">
            <a:spLocks noChangeArrowheads="1"/>
          </p:cNvSpPr>
          <p:nvPr/>
        </p:nvSpPr>
        <p:spPr bwMode="auto">
          <a:xfrm>
            <a:off x="2492376" y="33528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8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612" name="Text Box 14"/>
          <p:cNvSpPr txBox="1">
            <a:spLocks noChangeArrowheads="1"/>
          </p:cNvSpPr>
          <p:nvPr/>
        </p:nvSpPr>
        <p:spPr bwMode="auto">
          <a:xfrm>
            <a:off x="2492376" y="29718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8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613" name="Text Box 15"/>
          <p:cNvSpPr txBox="1">
            <a:spLocks noChangeArrowheads="1"/>
          </p:cNvSpPr>
          <p:nvPr/>
        </p:nvSpPr>
        <p:spPr bwMode="auto">
          <a:xfrm>
            <a:off x="2492376" y="25146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8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614" name="Text Box 16"/>
          <p:cNvSpPr txBox="1">
            <a:spLocks noChangeArrowheads="1"/>
          </p:cNvSpPr>
          <p:nvPr/>
        </p:nvSpPr>
        <p:spPr bwMode="auto">
          <a:xfrm>
            <a:off x="2514601" y="2133601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8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615" name="Text Box 17"/>
          <p:cNvSpPr txBox="1">
            <a:spLocks noChangeArrowheads="1"/>
          </p:cNvSpPr>
          <p:nvPr/>
        </p:nvSpPr>
        <p:spPr bwMode="auto">
          <a:xfrm>
            <a:off x="2514601" y="1736726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80008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2667000" y="29718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2703514" y="2133601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5618" name="Line 22"/>
          <p:cNvSpPr>
            <a:spLocks noChangeShapeType="1"/>
          </p:cNvSpPr>
          <p:nvPr/>
        </p:nvSpPr>
        <p:spPr bwMode="auto">
          <a:xfrm>
            <a:off x="2743200" y="1981200"/>
            <a:ext cx="60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19" name="Line 24"/>
          <p:cNvSpPr>
            <a:spLocks noChangeShapeType="1"/>
          </p:cNvSpPr>
          <p:nvPr/>
        </p:nvSpPr>
        <p:spPr bwMode="auto">
          <a:xfrm>
            <a:off x="2743200" y="3581400"/>
            <a:ext cx="609600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20" name="Rectangle 25"/>
          <p:cNvSpPr>
            <a:spLocks noChangeArrowheads="1"/>
          </p:cNvSpPr>
          <p:nvPr/>
        </p:nvSpPr>
        <p:spPr bwMode="auto">
          <a:xfrm>
            <a:off x="2514600" y="2590800"/>
            <a:ext cx="457200" cy="7620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21" name="Object 26"/>
          <p:cNvGraphicFramePr>
            <a:graphicFrameLocks noChangeAspect="1"/>
          </p:cNvGraphicFramePr>
          <p:nvPr/>
        </p:nvGraphicFramePr>
        <p:xfrm>
          <a:off x="2514600" y="2895600"/>
          <a:ext cx="22860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52334" imgH="139639" progId="Equation.3">
                  <p:embed/>
                </p:oleObj>
              </mc:Choice>
              <mc:Fallback>
                <p:oleObj name="Equation" r:id="rId3" imgW="152334" imgH="139639" progId="Equation.3">
                  <p:embed/>
                  <p:pic>
                    <p:nvPicPr>
                      <p:cNvPr id="25621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95600"/>
                        <a:ext cx="228600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7"/>
          <p:cNvGraphicFramePr>
            <a:graphicFrameLocks noChangeAspect="1"/>
          </p:cNvGraphicFramePr>
          <p:nvPr/>
        </p:nvGraphicFramePr>
        <p:xfrm>
          <a:off x="2955926" y="2209800"/>
          <a:ext cx="6254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381000" imgH="228600" progId="Equation.3">
                  <p:embed/>
                </p:oleObj>
              </mc:Choice>
              <mc:Fallback>
                <p:oleObj name="Equation" r:id="rId5" imgW="381000" imgH="228600" progId="Equation.3">
                  <p:embed/>
                  <p:pic>
                    <p:nvPicPr>
                      <p:cNvPr id="2562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6" y="2209800"/>
                        <a:ext cx="6254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28"/>
          <p:cNvSpPr txBox="1">
            <a:spLocks noChangeArrowheads="1"/>
          </p:cNvSpPr>
          <p:nvPr/>
        </p:nvSpPr>
        <p:spPr bwMode="auto">
          <a:xfrm>
            <a:off x="3946526" y="1538289"/>
            <a:ext cx="1685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Gauss kanunu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5624" name="Object 29"/>
          <p:cNvGraphicFramePr>
            <a:graphicFrameLocks noChangeAspect="1"/>
          </p:cNvGraphicFramePr>
          <p:nvPr/>
        </p:nvGraphicFramePr>
        <p:xfrm>
          <a:off x="5854700" y="1330326"/>
          <a:ext cx="22225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1091726" imgH="431613" progId="Equation.3">
                  <p:embed/>
                </p:oleObj>
              </mc:Choice>
              <mc:Fallback>
                <p:oleObj name="Equation" r:id="rId7" imgW="1091726" imgH="431613" progId="Equation.3">
                  <p:embed/>
                  <p:pic>
                    <p:nvPicPr>
                      <p:cNvPr id="2562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330326"/>
                        <a:ext cx="22225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30"/>
          <p:cNvGraphicFramePr>
            <a:graphicFrameLocks noChangeAspect="1"/>
          </p:cNvGraphicFramePr>
          <p:nvPr/>
        </p:nvGraphicFramePr>
        <p:xfrm>
          <a:off x="5854700" y="2225676"/>
          <a:ext cx="3822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9" imgW="2006600" imgH="431800" progId="Equation.3">
                  <p:embed/>
                </p:oleObj>
              </mc:Choice>
              <mc:Fallback>
                <p:oleObj name="Equation" r:id="rId9" imgW="2006600" imgH="431800" progId="Equation.3">
                  <p:embed/>
                  <p:pic>
                    <p:nvPicPr>
                      <p:cNvPr id="256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2225676"/>
                        <a:ext cx="3822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AutoShape 31"/>
          <p:cNvSpPr>
            <a:spLocks noChangeArrowheads="1"/>
          </p:cNvSpPr>
          <p:nvPr/>
        </p:nvSpPr>
        <p:spPr bwMode="auto">
          <a:xfrm>
            <a:off x="4495800" y="32004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27" name="Object 32"/>
          <p:cNvGraphicFramePr>
            <a:graphicFrameLocks noChangeAspect="1"/>
          </p:cNvGraphicFramePr>
          <p:nvPr/>
        </p:nvGraphicFramePr>
        <p:xfrm>
          <a:off x="5943600" y="3738564"/>
          <a:ext cx="3124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1" imgW="1485900" imgH="431800" progId="Equation.3">
                  <p:embed/>
                </p:oleObj>
              </mc:Choice>
              <mc:Fallback>
                <p:oleObj name="Equation" r:id="rId11" imgW="1485900" imgH="431800" progId="Equation.3">
                  <p:embed/>
                  <p:pic>
                    <p:nvPicPr>
                      <p:cNvPr id="2562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738564"/>
                        <a:ext cx="31242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AutoShape 33"/>
          <p:cNvSpPr>
            <a:spLocks noChangeArrowheads="1"/>
          </p:cNvSpPr>
          <p:nvPr/>
        </p:nvSpPr>
        <p:spPr bwMode="auto">
          <a:xfrm>
            <a:off x="4495800" y="4724400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629" name="Object 34"/>
          <p:cNvGraphicFramePr>
            <a:graphicFrameLocks noChangeAspect="1"/>
          </p:cNvGraphicFramePr>
          <p:nvPr/>
        </p:nvGraphicFramePr>
        <p:xfrm>
          <a:off x="6019800" y="5105401"/>
          <a:ext cx="25908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3" imgW="1206500" imgH="457200" progId="Equation.3">
                  <p:embed/>
                </p:oleObj>
              </mc:Choice>
              <mc:Fallback>
                <p:oleObj name="Equation" r:id="rId13" imgW="1206500" imgH="457200" progId="Equation.3">
                  <p:embed/>
                  <p:pic>
                    <p:nvPicPr>
                      <p:cNvPr id="25629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1"/>
                        <a:ext cx="25908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0" name="Line 36"/>
          <p:cNvSpPr>
            <a:spLocks noChangeShapeType="1"/>
          </p:cNvSpPr>
          <p:nvPr/>
        </p:nvSpPr>
        <p:spPr bwMode="auto">
          <a:xfrm flipH="1">
            <a:off x="8458200" y="5257800"/>
            <a:ext cx="838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31" name="Text Box 37"/>
          <p:cNvSpPr txBox="1">
            <a:spLocks noChangeArrowheads="1"/>
          </p:cNvSpPr>
          <p:nvPr/>
        </p:nvSpPr>
        <p:spPr bwMode="auto">
          <a:xfrm>
            <a:off x="8899526" y="5272089"/>
            <a:ext cx="1344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Kuşatılmış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serbest yük</a:t>
            </a:r>
            <a:endParaRPr lang="en-US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9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504" y="130629"/>
            <a:ext cx="8877455" cy="65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0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80" y="192767"/>
            <a:ext cx="8484245" cy="61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72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74" y="195943"/>
            <a:ext cx="9107625" cy="653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0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9863" y="1092819"/>
            <a:ext cx="10662424" cy="5597100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Üniversiteler için FİZİK, Cilt-I,II, 3. Baskı,  Bekir KARAOĞLU, Seçkin Yayıncılık, Ankara, 2015.</a:t>
            </a:r>
          </a:p>
          <a:p>
            <a:r>
              <a:rPr lang="tr-TR" dirty="0" smtClean="0"/>
              <a:t>Fen ve Mühendislik için FİZİK, Cilt I, II, R. A. </a:t>
            </a:r>
            <a:r>
              <a:rPr lang="tr-TR" dirty="0" err="1" smtClean="0"/>
              <a:t>Serway</a:t>
            </a:r>
            <a:r>
              <a:rPr lang="tr-TR" dirty="0" smtClean="0"/>
              <a:t>, R. J. </a:t>
            </a:r>
            <a:r>
              <a:rPr lang="tr-TR" dirty="0" err="1" smtClean="0"/>
              <a:t>Beichner</a:t>
            </a:r>
            <a:r>
              <a:rPr lang="tr-TR" dirty="0" smtClean="0"/>
              <a:t>, Çeviri: K. </a:t>
            </a:r>
            <a:r>
              <a:rPr lang="tr-TR" dirty="0" err="1" smtClean="0"/>
              <a:t>Çolakoğu</a:t>
            </a:r>
            <a:r>
              <a:rPr lang="tr-TR" dirty="0" smtClean="0"/>
              <a:t> (Ed.),  </a:t>
            </a:r>
            <a:r>
              <a:rPr lang="tr-TR" dirty="0" err="1" smtClean="0"/>
              <a:t>Palme</a:t>
            </a:r>
            <a:r>
              <a:rPr lang="tr-TR" dirty="0" smtClean="0"/>
              <a:t> Yayıncılık, Ankara, 2012.</a:t>
            </a:r>
          </a:p>
          <a:p>
            <a:r>
              <a:rPr lang="tr-TR" dirty="0" err="1" smtClean="0"/>
              <a:t>Sears</a:t>
            </a:r>
            <a:r>
              <a:rPr lang="tr-TR" dirty="0" smtClean="0"/>
              <a:t> ve </a:t>
            </a:r>
            <a:r>
              <a:rPr lang="tr-TR" dirty="0" err="1" smtClean="0"/>
              <a:t>Zemansky’nin</a:t>
            </a:r>
            <a:r>
              <a:rPr lang="tr-TR" dirty="0" smtClean="0"/>
              <a:t> ÜNİVERSİTE FİZİĞİ, 12. Baskı, Cilt 1-2, H.D. </a:t>
            </a:r>
            <a:r>
              <a:rPr lang="tr-TR" dirty="0" err="1" smtClean="0"/>
              <a:t>Young</a:t>
            </a:r>
            <a:r>
              <a:rPr lang="tr-TR" dirty="0" smtClean="0"/>
              <a:t>, R.A. </a:t>
            </a:r>
            <a:r>
              <a:rPr lang="tr-TR" dirty="0" err="1" smtClean="0"/>
              <a:t>Freedman</a:t>
            </a:r>
            <a:r>
              <a:rPr lang="tr-TR" dirty="0" smtClean="0"/>
              <a:t>, Çeviri: H. Ünlü (Ed.), </a:t>
            </a:r>
            <a:r>
              <a:rPr lang="tr-TR" dirty="0" err="1" smtClean="0"/>
              <a:t>Pearson</a:t>
            </a:r>
            <a:r>
              <a:rPr lang="tr-TR" dirty="0" smtClean="0"/>
              <a:t> </a:t>
            </a:r>
            <a:r>
              <a:rPr lang="tr-TR" dirty="0" err="1" smtClean="0"/>
              <a:t>Education</a:t>
            </a:r>
            <a:r>
              <a:rPr lang="tr-TR" dirty="0" smtClean="0"/>
              <a:t> Yayıncılık Ltd. Şti, Aralık-2009.</a:t>
            </a:r>
          </a:p>
          <a:p>
            <a:r>
              <a:rPr lang="tr-TR" dirty="0" smtClean="0"/>
              <a:t>Fiziğin Temelleri, David </a:t>
            </a:r>
            <a:r>
              <a:rPr lang="tr-TR" dirty="0" err="1" smtClean="0"/>
              <a:t>Halliday</a:t>
            </a:r>
            <a:r>
              <a:rPr lang="tr-TR" dirty="0" smtClean="0"/>
              <a:t>, Robert </a:t>
            </a:r>
            <a:r>
              <a:rPr lang="tr-TR" dirty="0" err="1" smtClean="0"/>
              <a:t>Resnick</a:t>
            </a:r>
            <a:r>
              <a:rPr lang="tr-TR" dirty="0" smtClean="0"/>
              <a:t>, </a:t>
            </a:r>
            <a:r>
              <a:rPr lang="tr-TR" dirty="0" err="1" smtClean="0"/>
              <a:t>Jearl</a:t>
            </a:r>
            <a:r>
              <a:rPr lang="tr-TR" dirty="0" smtClean="0"/>
              <a:t> </a:t>
            </a:r>
            <a:r>
              <a:rPr lang="tr-TR" dirty="0" err="1" smtClean="0"/>
              <a:t>Walker</a:t>
            </a:r>
            <a:r>
              <a:rPr lang="tr-TR" dirty="0" smtClean="0"/>
              <a:t>, Çeviri: Bülent Akınoğlu, Murat Alev, </a:t>
            </a:r>
            <a:r>
              <a:rPr lang="tr-TR" dirty="0" err="1" smtClean="0"/>
              <a:t>Palme</a:t>
            </a:r>
            <a:r>
              <a:rPr lang="tr-TR" dirty="0" smtClean="0"/>
              <a:t> Yayıncılık, Ankara.</a:t>
            </a:r>
          </a:p>
          <a:p>
            <a:r>
              <a:rPr lang="tr-TR" dirty="0" smtClean="0"/>
              <a:t>Üniversiteler için FİZİK-HIZLI ÇALIŞMA KİTABI (Konu Özetli Problem Çözümleri), 1. Baskı, Prof. Dr. Sedat ÖZSOY, Doç. Dr. Mehmet ERTAŞ, Birsen Yayıncılık, İstanbul, 2017.</a:t>
            </a:r>
          </a:p>
          <a:p>
            <a:r>
              <a:rPr lang="tr-TR" dirty="0" smtClean="0"/>
              <a:t>Temel Fizik, Cilt 1-2 Paul </a:t>
            </a:r>
            <a:r>
              <a:rPr lang="tr-TR" dirty="0" err="1" smtClean="0"/>
              <a:t>Fishbane</a:t>
            </a:r>
            <a:r>
              <a:rPr lang="tr-TR" dirty="0" smtClean="0"/>
              <a:t>, </a:t>
            </a:r>
            <a:r>
              <a:rPr lang="tr-TR" dirty="0" err="1" smtClean="0"/>
              <a:t>Stephen</a:t>
            </a:r>
            <a:r>
              <a:rPr lang="tr-TR" dirty="0" smtClean="0"/>
              <a:t> </a:t>
            </a:r>
            <a:r>
              <a:rPr lang="tr-TR" dirty="0" err="1" smtClean="0"/>
              <a:t>Gasiorowicz</a:t>
            </a:r>
            <a:r>
              <a:rPr lang="tr-TR" dirty="0" smtClean="0"/>
              <a:t>, </a:t>
            </a:r>
            <a:r>
              <a:rPr lang="tr-TR" dirty="0" err="1" smtClean="0"/>
              <a:t>Stephen</a:t>
            </a:r>
            <a:r>
              <a:rPr lang="tr-TR" dirty="0" smtClean="0"/>
              <a:t> </a:t>
            </a:r>
            <a:r>
              <a:rPr lang="tr-TR" dirty="0" err="1" smtClean="0"/>
              <a:t>Thorton</a:t>
            </a:r>
            <a:r>
              <a:rPr lang="tr-TR" dirty="0" smtClean="0"/>
              <a:t>, Çeviri: Cengiz Yalçın, Arkadaş yayın evi.</a:t>
            </a:r>
          </a:p>
          <a:p>
            <a:r>
              <a:rPr lang="tr-TR" dirty="0" smtClean="0"/>
              <a:t>Fen Bilimcileri ve Mühendisler için Fizik, D.G. </a:t>
            </a:r>
            <a:r>
              <a:rPr lang="tr-TR" dirty="0" err="1" smtClean="0"/>
              <a:t>Giancoli</a:t>
            </a:r>
            <a:r>
              <a:rPr lang="tr-TR" dirty="0" smtClean="0"/>
              <a:t> (Çeviri Editörü: Prof. Dr. Gülsen </a:t>
            </a:r>
            <a:r>
              <a:rPr lang="tr-TR" dirty="0" err="1" smtClean="0"/>
              <a:t>Önengüt</a:t>
            </a:r>
            <a:r>
              <a:rPr lang="tr-TR" dirty="0" smtClean="0"/>
              <a:t>), 4.Baskı, Akademi Yayıncılık 2009, Ankara.</a:t>
            </a:r>
          </a:p>
          <a:p>
            <a:r>
              <a:rPr lang="tr-TR" dirty="0" smtClean="0"/>
              <a:t>Mustafa POLAT, Leyla TATAR YILDIRIM Genel Fizik Ders Notları</a:t>
            </a:r>
          </a:p>
          <a:p>
            <a:r>
              <a:rPr lang="tr-TR" dirty="0" smtClean="0"/>
              <a:t>Diğer lisans düzeyinde İngilizce ders kitapları.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3917214" y="169489"/>
            <a:ext cx="2907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Kaynaklar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57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314399"/>
            <a:ext cx="9627326" cy="65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0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286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Sığanın hesaplanması</a:t>
            </a:r>
            <a:endParaRPr lang="en-US" altLang="tr-TR" sz="2800" u="sng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193925" y="21701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93926" y="762000"/>
            <a:ext cx="8794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 dirty="0"/>
              <a:t> </a:t>
            </a:r>
            <a:r>
              <a:rPr lang="tr-TR" altLang="tr-TR" sz="2400" dirty="0"/>
              <a:t>Boşluktaki paralel plakalı </a:t>
            </a:r>
            <a:r>
              <a:rPr lang="tr-TR" altLang="tr-TR" sz="2400" dirty="0" smtClean="0"/>
              <a:t>kondansatör (Düzlem Kondansatör)</a:t>
            </a:r>
            <a:endParaRPr lang="en-US" altLang="tr-TR" sz="2400" dirty="0"/>
          </a:p>
        </p:txBody>
      </p: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2362200" y="1295401"/>
            <a:ext cx="193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Yük yoğunluğu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02" name="Object 21"/>
          <p:cNvGraphicFramePr>
            <a:graphicFrameLocks noChangeAspect="1"/>
          </p:cNvGraphicFramePr>
          <p:nvPr/>
        </p:nvGraphicFramePr>
        <p:xfrm>
          <a:off x="4502150" y="1219201"/>
          <a:ext cx="7556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444307" imgH="393529" progId="Equation.3">
                  <p:embed/>
                </p:oleObj>
              </mc:Choice>
              <mc:Fallback>
                <p:oleObj name="Equation" r:id="rId3" imgW="444307" imgH="393529" progId="Equation.3">
                  <p:embed/>
                  <p:pic>
                    <p:nvPicPr>
                      <p:cNvPr id="410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219201"/>
                        <a:ext cx="7556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22"/>
          <p:cNvSpPr txBox="1">
            <a:spLocks noChangeArrowheads="1"/>
          </p:cNvSpPr>
          <p:nvPr/>
        </p:nvSpPr>
        <p:spPr bwMode="auto">
          <a:xfrm>
            <a:off x="2362200" y="1965326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Elektrik alan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04" name="Object 23"/>
          <p:cNvGraphicFramePr>
            <a:graphicFrameLocks noChangeAspect="1"/>
          </p:cNvGraphicFramePr>
          <p:nvPr/>
        </p:nvGraphicFramePr>
        <p:xfrm>
          <a:off x="4495800" y="1912938"/>
          <a:ext cx="1371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876300" imgH="431800" progId="Equation.3">
                  <p:embed/>
                </p:oleObj>
              </mc:Choice>
              <mc:Fallback>
                <p:oleObj name="Equation" r:id="rId5" imgW="876300" imgH="431800" progId="Equation.3">
                  <p:embed/>
                  <p:pic>
                    <p:nvPicPr>
                      <p:cNvPr id="410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12938"/>
                        <a:ext cx="137160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24"/>
          <p:cNvSpPr txBox="1">
            <a:spLocks noChangeArrowheads="1"/>
          </p:cNvSpPr>
          <p:nvPr/>
        </p:nvSpPr>
        <p:spPr bwMode="auto">
          <a:xfrm>
            <a:off x="2362201" y="2803526"/>
            <a:ext cx="193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Potansiyel fark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06" name="Object 25"/>
          <p:cNvGraphicFramePr>
            <a:graphicFrameLocks noChangeAspect="1"/>
          </p:cNvGraphicFramePr>
          <p:nvPr/>
        </p:nvGraphicFramePr>
        <p:xfrm>
          <a:off x="4495800" y="2667001"/>
          <a:ext cx="1752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1129810" imgH="431613" progId="Equation.3">
                  <p:embed/>
                </p:oleObj>
              </mc:Choice>
              <mc:Fallback>
                <p:oleObj name="Equation" r:id="rId7" imgW="1129810" imgH="431613" progId="Equation.3">
                  <p:embed/>
                  <p:pic>
                    <p:nvPicPr>
                      <p:cNvPr id="410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1"/>
                        <a:ext cx="1752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26"/>
          <p:cNvSpPr txBox="1">
            <a:spLocks noChangeArrowheads="1"/>
          </p:cNvSpPr>
          <p:nvPr/>
        </p:nvSpPr>
        <p:spPr bwMode="auto">
          <a:xfrm>
            <a:off x="2392363" y="3717926"/>
            <a:ext cx="857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Sığa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108" name="Object 27"/>
          <p:cNvGraphicFramePr>
            <a:graphicFrameLocks noChangeAspect="1"/>
          </p:cNvGraphicFramePr>
          <p:nvPr/>
        </p:nvGraphicFramePr>
        <p:xfrm>
          <a:off x="4495800" y="3657601"/>
          <a:ext cx="1524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952087" imgH="431613" progId="Equation.3">
                  <p:embed/>
                </p:oleObj>
              </mc:Choice>
              <mc:Fallback>
                <p:oleObj name="Equation" r:id="rId9" imgW="952087" imgH="431613" progId="Equation.3">
                  <p:embed/>
                  <p:pic>
                    <p:nvPicPr>
                      <p:cNvPr id="410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1"/>
                        <a:ext cx="1524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28"/>
          <p:cNvSpPr txBox="1">
            <a:spLocks noChangeArrowheads="1"/>
          </p:cNvSpPr>
          <p:nvPr/>
        </p:nvSpPr>
        <p:spPr bwMode="auto">
          <a:xfrm>
            <a:off x="1828801" y="4419601"/>
            <a:ext cx="54340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Sığa sadece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kondansatörün geometrisine bağlıdır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Sığa ,alan A ile doğru orantılıdır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Plakaları birbirinden ayıran d uzaklığı ile ters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orantılıdır.</a:t>
            </a:r>
            <a:endParaRPr lang="en-US" altLang="tr-TR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Plakalar arasına bir madde yerleştirildiğinde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endParaRPr lang="tr-TR" altLang="tr-TR" sz="20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tr-TR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onun özellikleri sığayı etkiler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4110" name="Object 31"/>
          <p:cNvGraphicFramePr>
            <a:graphicFrameLocks noChangeAspect="1"/>
          </p:cNvGraphicFramePr>
          <p:nvPr/>
        </p:nvGraphicFramePr>
        <p:xfrm>
          <a:off x="7335838" y="1676400"/>
          <a:ext cx="3332162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Bit Eşlem Resmi" r:id="rId11" imgW="4247619" imgH="4858428" progId="Paint.Picture">
                  <p:embed/>
                </p:oleObj>
              </mc:Choice>
              <mc:Fallback>
                <p:oleObj name="Bit Eşlem Resmi" r:id="rId11" imgW="4247619" imgH="4858428" progId="Paint.Picture">
                  <p:embed/>
                  <p:pic>
                    <p:nvPicPr>
                      <p:cNvPr id="411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38" y="1676400"/>
                        <a:ext cx="3332162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68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67" y="260013"/>
            <a:ext cx="10667641" cy="65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2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228600"/>
            <a:ext cx="49530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tr-TR" altLang="tr-TR" sz="2800" u="sng"/>
              <a:t>Sığanın hesaplanması</a:t>
            </a:r>
            <a:endParaRPr lang="en-US" altLang="tr-TR" sz="2800" u="sng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193925" y="7620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tr-TR" altLang="tr-TR" sz="2400"/>
              <a:t>Birimler</a:t>
            </a:r>
            <a:endParaRPr lang="en-US" altLang="tr-TR" sz="2400"/>
          </a:p>
        </p:txBody>
      </p:sp>
      <p:sp>
        <p:nvSpPr>
          <p:cNvPr id="5124" name="Text Box 15"/>
          <p:cNvSpPr txBox="1">
            <a:spLocks noChangeArrowheads="1"/>
          </p:cNvSpPr>
          <p:nvPr/>
        </p:nvSpPr>
        <p:spPr bwMode="auto">
          <a:xfrm>
            <a:off x="2727326" y="1303338"/>
            <a:ext cx="39260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1 F = 1 C</a:t>
            </a:r>
            <a:r>
              <a:rPr lang="en-US" altLang="tr-TR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/N m (Note [</a:t>
            </a:r>
            <a:r>
              <a:rPr lang="en-US" altLang="tr-TR" sz="2000">
                <a:solidFill>
                  <a:srgbClr val="0000FF"/>
                </a:solidFill>
                <a:latin typeface="Symbol" panose="05050102010706020507" pitchFamily="18" charset="2"/>
              </a:rPr>
              <a:t>e</a:t>
            </a:r>
            <a:r>
              <a:rPr lang="en-US" altLang="tr-TR" sz="2000" baseline="-25000">
                <a:solidFill>
                  <a:srgbClr val="0000FF"/>
                </a:solidFill>
                <a:latin typeface="Symbol" panose="05050102010706020507" pitchFamily="18" charset="2"/>
              </a:rPr>
              <a:t>0</a:t>
            </a:r>
            <a:r>
              <a:rPr lang="en-US" altLang="tr-TR" sz="2000">
                <a:solidFill>
                  <a:srgbClr val="0000FF"/>
                </a:solidFill>
                <a:latin typeface="Symbol" panose="05050102010706020507" pitchFamily="18" charset="2"/>
              </a:rPr>
              <a:t>]=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tr-TR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/N m</a:t>
            </a:r>
            <a:r>
              <a:rPr lang="en-US" altLang="tr-TR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2727325" y="1684338"/>
            <a:ext cx="2319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0000FF"/>
                </a:solidFill>
                <a:latin typeface="Symbol" panose="05050102010706020507" pitchFamily="18" charset="2"/>
              </a:rPr>
              <a:t>e</a:t>
            </a:r>
            <a:r>
              <a:rPr lang="en-US" altLang="tr-TR" sz="20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= 8.85 x 10</a:t>
            </a:r>
            <a:r>
              <a:rPr lang="en-US" altLang="tr-TR" sz="2000" baseline="30000">
                <a:solidFill>
                  <a:srgbClr val="0000FF"/>
                </a:solidFill>
                <a:latin typeface="Times New Roman" panose="02020603050405020304" pitchFamily="18" charset="0"/>
              </a:rPr>
              <a:t>-12</a:t>
            </a:r>
            <a:r>
              <a:rPr lang="en-US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 F/m</a:t>
            </a:r>
            <a:endParaRPr lang="en-US" altLang="tr-TR" sz="2000">
              <a:solidFill>
                <a:srgbClr val="0000FF"/>
              </a:solidFill>
              <a:latin typeface="Symbol" panose="05050102010706020507" pitchFamily="18" charset="2"/>
            </a:endParaRPr>
          </a:p>
        </p:txBody>
      </p:sp>
      <p:sp>
        <p:nvSpPr>
          <p:cNvPr id="5126" name="Text Box 17"/>
          <p:cNvSpPr txBox="1">
            <a:spLocks noChangeArrowheads="1"/>
          </p:cNvSpPr>
          <p:nvPr/>
        </p:nvSpPr>
        <p:spPr bwMode="auto">
          <a:xfrm>
            <a:off x="6765926" y="1303339"/>
            <a:ext cx="3063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tr-TR" sz="2000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F = 10</a:t>
            </a:r>
            <a:r>
              <a:rPr lang="en-US" altLang="tr-TR" sz="2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-6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F, 1 pF = 10</a:t>
            </a:r>
            <a:r>
              <a:rPr lang="en-US" altLang="tr-TR" sz="2000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-12</a:t>
            </a:r>
            <a:r>
              <a:rPr lang="en-US" altLang="tr-TR" sz="2000">
                <a:solidFill>
                  <a:srgbClr val="FF0000"/>
                </a:solidFill>
                <a:latin typeface="Times New Roman" panose="02020603050405020304" pitchFamily="18" charset="0"/>
              </a:rPr>
              <a:t> F</a:t>
            </a:r>
          </a:p>
        </p:txBody>
      </p:sp>
      <p:sp>
        <p:nvSpPr>
          <p:cNvPr id="5127" name="Text Box 18"/>
          <p:cNvSpPr txBox="1">
            <a:spLocks noChangeArrowheads="1"/>
          </p:cNvSpPr>
          <p:nvPr/>
        </p:nvSpPr>
        <p:spPr bwMode="auto">
          <a:xfrm>
            <a:off x="2209801" y="2743200"/>
            <a:ext cx="675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tr-TR" sz="1800"/>
              <a:t> </a:t>
            </a:r>
            <a:r>
              <a:rPr lang="tr-TR" altLang="tr-TR" sz="2400"/>
              <a:t>Örnek</a:t>
            </a:r>
            <a:r>
              <a:rPr lang="en-US" altLang="tr-TR" sz="2400"/>
              <a:t> 24.1: 1-F </a:t>
            </a:r>
            <a:r>
              <a:rPr lang="tr-TR" altLang="tr-TR" sz="2400"/>
              <a:t>lık bir kondansatörün boyutları</a:t>
            </a:r>
            <a:endParaRPr lang="en-US" altLang="tr-TR" sz="2400"/>
          </a:p>
        </p:txBody>
      </p:sp>
      <p:graphicFrame>
        <p:nvGraphicFramePr>
          <p:cNvPr id="5128" name="Object 19"/>
          <p:cNvGraphicFramePr>
            <a:graphicFrameLocks noChangeAspect="1"/>
          </p:cNvGraphicFramePr>
          <p:nvPr/>
        </p:nvGraphicFramePr>
        <p:xfrm>
          <a:off x="3124200" y="3429000"/>
          <a:ext cx="28511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512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28511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20"/>
          <p:cNvSpPr>
            <a:spLocks noChangeArrowheads="1"/>
          </p:cNvSpPr>
          <p:nvPr/>
        </p:nvSpPr>
        <p:spPr bwMode="auto">
          <a:xfrm>
            <a:off x="2819400" y="4191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30" name="Object 21"/>
          <p:cNvGraphicFramePr>
            <a:graphicFrameLocks noChangeAspect="1"/>
          </p:cNvGraphicFramePr>
          <p:nvPr/>
        </p:nvGraphicFramePr>
        <p:xfrm>
          <a:off x="3124200" y="4521200"/>
          <a:ext cx="6172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705100" imgH="457200" progId="Equation.3">
                  <p:embed/>
                </p:oleObj>
              </mc:Choice>
              <mc:Fallback>
                <p:oleObj name="Equation" r:id="rId5" imgW="2705100" imgH="457200" progId="Equation.3">
                  <p:embed/>
                  <p:pic>
                    <p:nvPicPr>
                      <p:cNvPr id="513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21200"/>
                        <a:ext cx="6172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0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1185</Words>
  <Application>Microsoft Office PowerPoint</Application>
  <PresentationFormat>Geniş ekran</PresentationFormat>
  <Paragraphs>206</Paragraphs>
  <Slides>55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4</vt:i4>
      </vt:variant>
      <vt:variant>
        <vt:lpstr>Slayt Başlıkları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Symbol</vt:lpstr>
      <vt:lpstr>Times New Roman</vt:lpstr>
      <vt:lpstr>Wingdings</vt:lpstr>
      <vt:lpstr>Office Teması</vt:lpstr>
      <vt:lpstr>Bit Eşlem Resmi</vt:lpstr>
      <vt:lpstr>Equation</vt:lpstr>
      <vt:lpstr>Microsoft Denklem 3.0</vt:lpstr>
      <vt:lpstr>Denklem</vt:lpstr>
      <vt:lpstr>ELEKTRİK MANYETİZMA</vt:lpstr>
      <vt:lpstr>İçerik:</vt:lpstr>
      <vt:lpstr>Sığa ve Dielektrikler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Dielektrikler (Yalıtkanlar)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BATI</dc:creator>
  <cp:lastModifiedBy>mehmet batı</cp:lastModifiedBy>
  <cp:revision>65</cp:revision>
  <dcterms:created xsi:type="dcterms:W3CDTF">2021-02-18T10:38:23Z</dcterms:created>
  <dcterms:modified xsi:type="dcterms:W3CDTF">2021-03-20T12:40:49Z</dcterms:modified>
</cp:coreProperties>
</file>