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FZK164-Fizik-II-Bologna.pd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FZK164 - Fizik II Ders İzlencesi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Ders İzlencesi</a:t>
            </a:r>
            <a:br/>
            <a:br/>
            <a:r>
              <a:rPr/>
              <a:t>Author: Doç. Dr. Mehmet BATI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İçeriği</a:t>
            </a:r>
          </a:p>
          <a:p>
            <a:pPr lvl="0" indent="0" marL="0">
              <a:buNone/>
            </a:pPr>
            <a:r>
              <a:rPr/>
              <a:t>Elektrik Yükü ve Elektrik Alan, Elektriksel Potansiyel, Kapasitans ve Dielektrikler Akım, Resistans, ve Elektromotor Kuvvet, Doğru- Akım Devreleri, Kirchoff yasaları, Manyetik Alan ve Manyetik Kuvvetler Manyetik Alanın Kaynakları, Elektromanyetik İndüksiyon, Alternatif Akım, Elektromanyetik Dalgalar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 İçin Önerilen Diğer Hususlar</a:t>
            </a:r>
          </a:p>
          <a:p>
            <a:pPr lvl="0" indent="0" marL="0">
              <a:buNone/>
            </a:pPr>
            <a:r>
              <a:rPr/>
              <a:t>Yok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Kitabi / Malzemesi / Önerilen Kaynaklar</a:t>
            </a:r>
          </a:p>
          <a:p>
            <a:pPr lvl="0"/>
            <a:r>
              <a:rPr/>
              <a:t>Bekir Karaoğlu, Üniversiteler için Fizik, Seçkin yayıncılık. Servay, Fen ve Mühendislik için Fizik 2 University Physics, by H.D. Young, R.A. Freedman, A.L. Ford, Addison Wesley, 12th Ed., New York, 2008.</a:t>
            </a:r>
          </a:p>
          <a:p>
            <a:pPr lvl="0"/>
            <a:r>
              <a:rPr/>
              <a:t>Fundamentals of Physics, by David Halliday, Robert Resnick, Jearly Walker, John Wiley and Sons, 7th Ed., New York, 2005. Phyics, by Paul A. Tipler, Worth Publishers, 3th Ed., New York, 2000.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Staj Durumu</a:t>
            </a:r>
          </a:p>
          <a:p>
            <a:pPr lvl="0" indent="0" marL="0">
              <a:buNone/>
            </a:pPr>
            <a:r>
              <a:rPr/>
              <a:t>Yok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Öğretim Üyesi</a:t>
            </a:r>
          </a:p>
          <a:p>
            <a:pPr lvl="0" indent="0" marL="0">
              <a:buNone/>
            </a:pPr>
            <a:r>
              <a:rPr/>
              <a:t>Doç. Dr. Mehmet BATI</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Haftalık Ayrıntılı Ders İçeriği</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ctr">
                        <a:buNone/>
                      </a:pPr>
                      <a:r>
                        <a:rPr/>
                        <a:t>Hafta</a:t>
                      </a:r>
                    </a:p>
                  </a:txBody>
                  <a:tcPr/>
                </a:tc>
                <a:tc>
                  <a:txBody>
                    <a:bodyPr/>
                    <a:lstStyle/>
                    <a:p>
                      <a:pPr lvl="0" indent="0" marL="0" algn="ctr">
                        <a:buNone/>
                      </a:pPr>
                      <a:r>
                        <a:rPr/>
                        <a:t>Konular</a:t>
                      </a:r>
                    </a:p>
                  </a:txBody>
                  <a:tcPr/>
                </a:tc>
                <a:tc>
                  <a:txBody>
                    <a:bodyPr/>
                    <a:lstStyle/>
                    <a:p>
                      <a:endParaRPr/>
                    </a:p>
                  </a:txBody>
                  <a:tcPr/>
                </a:tc>
                <a:tc>
                  <a:txBody>
                    <a:bodyPr/>
                    <a:lstStyle/>
                    <a:p>
                      <a:endParaRPr/>
                    </a:p>
                  </a:txBody>
                  <a:tcPr/>
                </a:tc>
              </a:tr>
              <a:tr h="0">
                <a:tc>
                  <a:txBody>
                    <a:bodyPr/>
                    <a:lstStyle/>
                    <a:p>
                      <a:endParaRPr/>
                    </a:p>
                  </a:txBody>
                </a:tc>
                <a:tc>
                  <a:txBody>
                    <a:bodyPr/>
                    <a:lstStyle/>
                    <a:p>
                      <a:pPr lvl="0" indent="0" marL="0" algn="ctr">
                        <a:buNone/>
                      </a:pPr>
                      <a:r>
                        <a:rPr/>
                        <a:t>Teorik Dersler</a:t>
                      </a:r>
                    </a:p>
                  </a:txBody>
                </a:tc>
                <a:tc>
                  <a:txBody>
                    <a:bodyPr/>
                    <a:lstStyle/>
                    <a:p>
                      <a:pPr lvl="0" indent="0" marL="0" algn="ctr">
                        <a:buNone/>
                      </a:pPr>
                      <a:r>
                        <a:rPr/>
                        <a:t>Uygulama</a:t>
                      </a:r>
                    </a:p>
                  </a:txBody>
                </a:tc>
                <a:tc>
                  <a:txBody>
                    <a:bodyPr/>
                    <a:lstStyle/>
                    <a:p>
                      <a:pPr lvl="0" indent="0" marL="0" algn="ctr">
                        <a:buNone/>
                      </a:pPr>
                      <a:r>
                        <a:rPr/>
                        <a:t>Laboratuvar</a:t>
                      </a:r>
                    </a:p>
                  </a:txBody>
                </a:tc>
              </a:tr>
              <a:tr h="0">
                <a:tc>
                  <a:txBody>
                    <a:bodyPr/>
                    <a:lstStyle/>
                    <a:p>
                      <a:pPr lvl="0" indent="0" marL="0" algn="ctr">
                        <a:buNone/>
                      </a:pPr>
                      <a:r>
                        <a:rPr/>
                        <a:t>1</a:t>
                      </a:r>
                    </a:p>
                  </a:txBody>
                </a:tc>
                <a:tc>
                  <a:txBody>
                    <a:bodyPr/>
                    <a:lstStyle/>
                    <a:p>
                      <a:pPr lvl="0" indent="0" marL="0" algn="ctr">
                        <a:buNone/>
                      </a:pPr>
                      <a:r>
                        <a:rPr/>
                        <a:t>Elektrik Yükü ve Elektrik Alan</a:t>
                      </a:r>
                    </a:p>
                  </a:txBody>
                </a:tc>
                <a:tc>
                  <a:txBody>
                    <a:bodyPr/>
                    <a:lstStyle/>
                    <a:p>
                      <a:pPr lvl="0" indent="0" marL="0" algn="ctr">
                        <a:buNone/>
                      </a:pPr>
                      <a:r>
                        <a:rPr/>
                        <a:t>Elektrik Yükü ve Elektrik Alan problem çözme ve deney</a:t>
                      </a:r>
                    </a:p>
                  </a:txBody>
                </a:tc>
                <a:tc>
                  <a:txBody>
                    <a:bodyPr/>
                    <a:lstStyle/>
                    <a:p>
                      <a:pPr lvl="0" indent="0" marL="0" algn="ctr">
                        <a:buNone/>
                      </a:pPr>
                      <a:r>
                        <a:rPr/>
                        <a:t>Labaratuvar tanıtımı, Eş potansiyel yüzeyler deneyi</a:t>
                      </a:r>
                    </a:p>
                  </a:txBody>
                </a:tc>
              </a:tr>
              <a:tr h="0">
                <a:tc>
                  <a:txBody>
                    <a:bodyPr/>
                    <a:lstStyle/>
                    <a:p>
                      <a:pPr lvl="0" indent="0" marL="0" algn="ctr">
                        <a:buNone/>
                      </a:pPr>
                      <a:r>
                        <a:rPr/>
                        <a:t>2</a:t>
                      </a:r>
                    </a:p>
                  </a:txBody>
                </a:tc>
                <a:tc>
                  <a:txBody>
                    <a:bodyPr/>
                    <a:lstStyle/>
                    <a:p>
                      <a:pPr lvl="0" indent="0" marL="0" algn="ctr">
                        <a:buNone/>
                      </a:pPr>
                      <a:r>
                        <a:rPr/>
                        <a:t>Gauss Yasası</a:t>
                      </a:r>
                    </a:p>
                  </a:txBody>
                </a:tc>
                <a:tc>
                  <a:txBody>
                    <a:bodyPr/>
                    <a:lstStyle/>
                    <a:p>
                      <a:pPr lvl="0" indent="0" marL="0" algn="ctr">
                        <a:buNone/>
                      </a:pPr>
                      <a:r>
                        <a:rPr/>
                        <a:t>Elektrik Yükü ve Elektrik Alan problem çözme ve deney</a:t>
                      </a:r>
                    </a:p>
                  </a:txBody>
                </a:tc>
                <a:tc>
                  <a:txBody>
                    <a:bodyPr/>
                    <a:lstStyle/>
                    <a:p>
                      <a:pPr lvl="0" indent="0" marL="0" algn="ctr">
                        <a:buNone/>
                      </a:pPr>
                      <a:r>
                        <a:rPr/>
                        <a:t>Eş potansiyel yüzeyler deneyi</a:t>
                      </a:r>
                    </a:p>
                  </a:txBody>
                </a:tc>
              </a:tr>
              <a:tr h="0">
                <a:tc>
                  <a:txBody>
                    <a:bodyPr/>
                    <a:lstStyle/>
                    <a:p>
                      <a:pPr lvl="0" indent="0" marL="0" algn="ctr">
                        <a:buNone/>
                      </a:pPr>
                      <a:r>
                        <a:rPr/>
                        <a:t>3</a:t>
                      </a:r>
                    </a:p>
                  </a:txBody>
                </a:tc>
                <a:tc>
                  <a:txBody>
                    <a:bodyPr/>
                    <a:lstStyle/>
                    <a:p>
                      <a:pPr lvl="0" indent="0" marL="0" algn="ctr">
                        <a:buNone/>
                      </a:pPr>
                      <a:r>
                        <a:rPr/>
                        <a:t>Elektriksel Potansiyel</a:t>
                      </a:r>
                    </a:p>
                  </a:txBody>
                </a:tc>
                <a:tc>
                  <a:txBody>
                    <a:bodyPr/>
                    <a:lstStyle/>
                    <a:p>
                      <a:pPr lvl="0" indent="0" marL="0" algn="ctr">
                        <a:buNone/>
                      </a:pPr>
                      <a:r>
                        <a:rPr/>
                        <a:t>Eşpotansiyeller deneyi ve problem çözme</a:t>
                      </a:r>
                    </a:p>
                  </a:txBody>
                </a:tc>
                <a:tc>
                  <a:txBody>
                    <a:bodyPr/>
                    <a:lstStyle/>
                    <a:p>
                      <a:pPr lvl="0" indent="0" marL="0" algn="ctr">
                        <a:buNone/>
                      </a:pPr>
                      <a:r>
                        <a:rPr/>
                        <a:t>Kondansatörler deneyi</a:t>
                      </a:r>
                    </a:p>
                  </a:txBody>
                </a:tc>
              </a:tr>
              <a:tr h="0">
                <a:tc>
                  <a:txBody>
                    <a:bodyPr/>
                    <a:lstStyle/>
                    <a:p>
                      <a:pPr lvl="0" indent="0" marL="0" algn="ctr">
                        <a:buNone/>
                      </a:pPr>
                      <a:r>
                        <a:rPr/>
                        <a:t>4</a:t>
                      </a:r>
                    </a:p>
                  </a:txBody>
                </a:tc>
                <a:tc>
                  <a:txBody>
                    <a:bodyPr/>
                    <a:lstStyle/>
                    <a:p>
                      <a:pPr lvl="0" indent="0" marL="0" algn="ctr">
                        <a:buNone/>
                      </a:pPr>
                      <a:r>
                        <a:rPr/>
                        <a:t>Kapasitans ve Dielektrikler</a:t>
                      </a:r>
                    </a:p>
                  </a:txBody>
                </a:tc>
                <a:tc>
                  <a:txBody>
                    <a:bodyPr/>
                    <a:lstStyle/>
                    <a:p>
                      <a:pPr lvl="0" indent="0" marL="0" algn="ctr">
                        <a:buNone/>
                      </a:pPr>
                      <a:r>
                        <a:rPr/>
                        <a:t>Kapasitans ve Dielektrikler problem çözme</a:t>
                      </a:r>
                    </a:p>
                  </a:txBody>
                </a:tc>
                <a:tc>
                  <a:txBody>
                    <a:bodyPr/>
                    <a:lstStyle/>
                    <a:p>
                      <a:pPr lvl="0" indent="0" marL="0" algn="ctr">
                        <a:buNone/>
                      </a:pPr>
                      <a:r>
                        <a:rPr/>
                        <a:t>Kondansatörler deneyi</a:t>
                      </a:r>
                    </a:p>
                  </a:txBody>
                </a:tc>
              </a:tr>
              <a:tr h="0">
                <a:tc>
                  <a:txBody>
                    <a:bodyPr/>
                    <a:lstStyle/>
                    <a:p>
                      <a:pPr lvl="0" indent="0" marL="0" algn="ctr">
                        <a:buNone/>
                      </a:pPr>
                      <a:r>
                        <a:rPr/>
                        <a:t>5</a:t>
                      </a:r>
                    </a:p>
                  </a:txBody>
                </a:tc>
                <a:tc>
                  <a:txBody>
                    <a:bodyPr/>
                    <a:lstStyle/>
                    <a:p>
                      <a:pPr lvl="0" indent="0" marL="0" algn="ctr">
                        <a:buNone/>
                      </a:pPr>
                      <a:r>
                        <a:rPr/>
                        <a:t>Akım, Resistans, ve Elektromotor Kuvvet</a:t>
                      </a:r>
                    </a:p>
                  </a:txBody>
                </a:tc>
                <a:tc>
                  <a:txBody>
                    <a:bodyPr/>
                    <a:lstStyle/>
                    <a:p>
                      <a:pPr lvl="0" indent="0" marL="0" algn="ctr">
                        <a:buNone/>
                      </a:pPr>
                      <a:r>
                        <a:rPr/>
                        <a:t>Akım, Resistans, ve Elektromotor Kuvvet problem çözme</a:t>
                      </a:r>
                    </a:p>
                  </a:txBody>
                </a:tc>
                <a:tc>
                  <a:txBody>
                    <a:bodyPr/>
                    <a:lstStyle/>
                    <a:p>
                      <a:pPr lvl="0" indent="0" marL="0" algn="ctr">
                        <a:buNone/>
                      </a:pPr>
                      <a:r>
                        <a:rPr/>
                        <a:t>Ohm kanunu seri ve pararlel bağlı dirençler</a:t>
                      </a:r>
                    </a:p>
                  </a:txBody>
                </a:tc>
              </a:tr>
              <a:tr h="0">
                <a:tc>
                  <a:txBody>
                    <a:bodyPr/>
                    <a:lstStyle/>
                    <a:p>
                      <a:pPr lvl="0" indent="0" marL="0" algn="ctr">
                        <a:buNone/>
                      </a:pPr>
                      <a:r>
                        <a:rPr/>
                        <a:t>6</a:t>
                      </a:r>
                    </a:p>
                  </a:txBody>
                </a:tc>
                <a:tc>
                  <a:txBody>
                    <a:bodyPr/>
                    <a:lstStyle/>
                    <a:p>
                      <a:pPr lvl="0" indent="0" marL="0" algn="ctr">
                        <a:buNone/>
                      </a:pPr>
                      <a:r>
                        <a:rPr/>
                        <a:t>Doğru- Akım Devreleri, Kirchoff yasları</a:t>
                      </a:r>
                    </a:p>
                  </a:txBody>
                </a:tc>
                <a:tc>
                  <a:txBody>
                    <a:bodyPr/>
                    <a:lstStyle/>
                    <a:p>
                      <a:pPr lvl="0" indent="0" marL="0" algn="ctr">
                        <a:buNone/>
                      </a:pPr>
                      <a:r>
                        <a:rPr/>
                        <a:t>Doğru- Akım Devreleri, Kirchoff yasları problem çözme</a:t>
                      </a:r>
                    </a:p>
                  </a:txBody>
                </a:tc>
                <a:tc>
                  <a:txBody>
                    <a:bodyPr/>
                    <a:lstStyle/>
                    <a:p>
                      <a:pPr lvl="0" indent="0" marL="0" algn="ctr">
                        <a:buNone/>
                      </a:pPr>
                      <a:r>
                        <a:rPr/>
                        <a:t>Ohm kanunu seri ve pararlel bağlı dirençler</a:t>
                      </a:r>
                    </a:p>
                  </a:txBody>
                </a:tc>
              </a:tr>
              <a:tr h="0">
                <a:tc>
                  <a:txBody>
                    <a:bodyPr/>
                    <a:lstStyle/>
                    <a:p>
                      <a:pPr lvl="0" indent="0" marL="0" algn="ctr">
                        <a:buNone/>
                      </a:pPr>
                      <a:r>
                        <a:rPr/>
                        <a:t>7</a:t>
                      </a:r>
                    </a:p>
                  </a:txBody>
                </a:tc>
                <a:tc>
                  <a:txBody>
                    <a:bodyPr/>
                    <a:lstStyle/>
                    <a:p>
                      <a:pPr lvl="0" indent="0" marL="0" algn="ctr">
                        <a:buNone/>
                      </a:pPr>
                      <a:r>
                        <a:rPr/>
                        <a:t>Doğru- Akım Devreleri, Kirchoff yasları</a:t>
                      </a:r>
                    </a:p>
                  </a:txBody>
                </a:tc>
                <a:tc>
                  <a:txBody>
                    <a:bodyPr/>
                    <a:lstStyle/>
                    <a:p>
                      <a:pPr lvl="0" indent="0" marL="0" algn="ctr">
                        <a:buNone/>
                      </a:pPr>
                      <a:r>
                        <a:rPr/>
                        <a:t>Vizeye yönelik problem çözme</a:t>
                      </a:r>
                    </a:p>
                  </a:txBody>
                </a:tc>
                <a:tc>
                  <a:txBody>
                    <a:bodyPr/>
                    <a:lstStyle/>
                    <a:p>
                      <a:pPr lvl="0" indent="0" marL="0" algn="ctr">
                        <a:buNone/>
                      </a:pPr>
                      <a:r>
                        <a:rPr/>
                        <a:t>RC devresi</a:t>
                      </a:r>
                    </a:p>
                  </a:txBody>
                </a:tc>
              </a:tr>
              <a:tr h="0">
                <a:tc>
                  <a:txBody>
                    <a:bodyPr/>
                    <a:lstStyle/>
                    <a:p>
                      <a:pPr lvl="0" indent="0" marL="0" algn="ctr">
                        <a:buNone/>
                      </a:pPr>
                      <a:r>
                        <a:rPr/>
                        <a:t>8</a:t>
                      </a:r>
                    </a:p>
                  </a:txBody>
                </a:tc>
                <a:tc>
                  <a:txBody>
                    <a:bodyPr/>
                    <a:lstStyle/>
                    <a:p>
                      <a:pPr lvl="0" indent="0" marL="0" algn="ctr">
                        <a:buNone/>
                      </a:pPr>
                      <a:r>
                        <a:rPr/>
                        <a:t>Vize</a:t>
                      </a:r>
                    </a:p>
                  </a:txBody>
                </a:tc>
                <a:tc>
                  <a:txBody>
                    <a:bodyPr/>
                    <a:lstStyle/>
                    <a:p>
                      <a:endParaRPr/>
                    </a:p>
                  </a:txBody>
                </a:tc>
                <a:tc>
                  <a:txBody>
                    <a:bodyPr/>
                    <a:lstStyle/>
                    <a:p>
                      <a:pPr lvl="0" indent="0" marL="0" algn="ctr">
                        <a:buNone/>
                      </a:pPr>
                      <a:r>
                        <a:rPr/>
                        <a:t>RC devresi</a:t>
                      </a:r>
                    </a:p>
                  </a:txBody>
                </a:tc>
              </a:tr>
              <a:tr h="0">
                <a:tc>
                  <a:txBody>
                    <a:bodyPr/>
                    <a:lstStyle/>
                    <a:p>
                      <a:pPr lvl="0" indent="0" marL="0" algn="ctr">
                        <a:buNone/>
                      </a:pPr>
                      <a:r>
                        <a:rPr/>
                        <a:t>9</a:t>
                      </a:r>
                    </a:p>
                  </a:txBody>
                </a:tc>
                <a:tc>
                  <a:txBody>
                    <a:bodyPr/>
                    <a:lstStyle/>
                    <a:p>
                      <a:pPr lvl="0" indent="0" marL="0" algn="ctr">
                        <a:buNone/>
                      </a:pPr>
                      <a:r>
                        <a:rPr/>
                        <a:t>Manyetik Alan ve Manyetik Kuvvetler</a:t>
                      </a:r>
                    </a:p>
                  </a:txBody>
                </a:tc>
                <a:tc>
                  <a:txBody>
                    <a:bodyPr/>
                    <a:lstStyle/>
                    <a:p>
                      <a:pPr lvl="0" indent="0" marL="0" algn="ctr">
                        <a:buNone/>
                      </a:pPr>
                      <a:r>
                        <a:rPr/>
                        <a:t>problem çözme</a:t>
                      </a:r>
                    </a:p>
                  </a:txBody>
                </a:tc>
                <a:tc>
                  <a:txBody>
                    <a:bodyPr/>
                    <a:lstStyle/>
                    <a:p>
                      <a:pPr lvl="0" indent="0" marL="0" algn="ctr">
                        <a:buNone/>
                      </a:pPr>
                      <a:r>
                        <a:rPr/>
                        <a:t>Manyetik alan deneyi</a:t>
                      </a:r>
                    </a:p>
                  </a:txBody>
                </a:tc>
              </a:tr>
              <a:tr h="0">
                <a:tc>
                  <a:txBody>
                    <a:bodyPr/>
                    <a:lstStyle/>
                    <a:p>
                      <a:pPr lvl="0" indent="0" marL="0" algn="ctr">
                        <a:buNone/>
                      </a:pPr>
                      <a:r>
                        <a:rPr/>
                        <a:t>10</a:t>
                      </a:r>
                    </a:p>
                  </a:txBody>
                </a:tc>
                <a:tc>
                  <a:txBody>
                    <a:bodyPr/>
                    <a:lstStyle/>
                    <a:p>
                      <a:pPr lvl="0" indent="0" marL="0" algn="ctr">
                        <a:buNone/>
                      </a:pPr>
                      <a:r>
                        <a:rPr/>
                        <a:t>Manyetik Alanın Kaynakları</a:t>
                      </a:r>
                    </a:p>
                  </a:txBody>
                </a:tc>
                <a:tc>
                  <a:txBody>
                    <a:bodyPr/>
                    <a:lstStyle/>
                    <a:p>
                      <a:pPr lvl="0" indent="0" marL="0" algn="ctr">
                        <a:buNone/>
                      </a:pPr>
                      <a:r>
                        <a:rPr/>
                        <a:t>problem çözme</a:t>
                      </a:r>
                    </a:p>
                  </a:txBody>
                </a:tc>
                <a:tc>
                  <a:txBody>
                    <a:bodyPr/>
                    <a:lstStyle/>
                    <a:p>
                      <a:pPr lvl="0" indent="0" marL="0" algn="ctr">
                        <a:buNone/>
                      </a:pPr>
                      <a:r>
                        <a:rPr/>
                        <a:t>Manyetik alan deneyi</a:t>
                      </a:r>
                    </a:p>
                  </a:txBody>
                </a:tc>
              </a:tr>
              <a:tr h="0">
                <a:tc>
                  <a:txBody>
                    <a:bodyPr/>
                    <a:lstStyle/>
                    <a:p>
                      <a:pPr lvl="0" indent="0" marL="0" algn="ctr">
                        <a:buNone/>
                      </a:pPr>
                      <a:r>
                        <a:rPr/>
                        <a:t>11</a:t>
                      </a:r>
                    </a:p>
                  </a:txBody>
                </a:tc>
                <a:tc>
                  <a:txBody>
                    <a:bodyPr/>
                    <a:lstStyle/>
                    <a:p>
                      <a:pPr lvl="0" indent="0" marL="0" algn="ctr">
                        <a:buNone/>
                      </a:pPr>
                      <a:r>
                        <a:rPr/>
                        <a:t>Elektromanyetik İndüksiyon</a:t>
                      </a:r>
                    </a:p>
                  </a:txBody>
                </a:tc>
                <a:tc>
                  <a:txBody>
                    <a:bodyPr/>
                    <a:lstStyle/>
                    <a:p>
                      <a:pPr lvl="0" indent="0" marL="0" algn="ctr">
                        <a:buNone/>
                      </a:pPr>
                      <a:r>
                        <a:rPr/>
                        <a:t>problem çözme</a:t>
                      </a:r>
                    </a:p>
                  </a:txBody>
                </a:tc>
                <a:tc>
                  <a:txBody>
                    <a:bodyPr/>
                    <a:lstStyle/>
                    <a:p>
                      <a:pPr lvl="0" indent="0" marL="0" algn="ctr">
                        <a:buNone/>
                      </a:pPr>
                      <a:r>
                        <a:rPr/>
                        <a:t>Helmholtz bobini ve indüksiyon deneyi</a:t>
                      </a:r>
                    </a:p>
                  </a:txBody>
                </a:tc>
              </a:tr>
              <a:tr h="0">
                <a:tc>
                  <a:txBody>
                    <a:bodyPr/>
                    <a:lstStyle/>
                    <a:p>
                      <a:pPr lvl="0" indent="0" marL="0" algn="ctr">
                        <a:buNone/>
                      </a:pPr>
                      <a:r>
                        <a:rPr/>
                        <a:t>12</a:t>
                      </a:r>
                    </a:p>
                  </a:txBody>
                </a:tc>
                <a:tc>
                  <a:txBody>
                    <a:bodyPr/>
                    <a:lstStyle/>
                    <a:p>
                      <a:pPr lvl="0" indent="0" marL="0" algn="ctr">
                        <a:buNone/>
                      </a:pPr>
                      <a:r>
                        <a:rPr/>
                        <a:t>Elektromanyetik İndüksiyon</a:t>
                      </a:r>
                    </a:p>
                  </a:txBody>
                </a:tc>
                <a:tc>
                  <a:txBody>
                    <a:bodyPr/>
                    <a:lstStyle/>
                    <a:p>
                      <a:pPr lvl="0" indent="0" marL="0" algn="ctr">
                        <a:buNone/>
                      </a:pPr>
                      <a:r>
                        <a:rPr/>
                        <a:t>problem çözme</a:t>
                      </a:r>
                    </a:p>
                  </a:txBody>
                </a:tc>
                <a:tc>
                  <a:txBody>
                    <a:bodyPr/>
                    <a:lstStyle/>
                    <a:p>
                      <a:pPr lvl="0" indent="0" marL="0" algn="ctr">
                        <a:buNone/>
                      </a:pPr>
                      <a:r>
                        <a:rPr/>
                        <a:t>Helmholtz bobini ve indüksiyon deneyi</a:t>
                      </a:r>
                    </a:p>
                  </a:txBody>
                </a:tc>
              </a:tr>
              <a:tr h="0">
                <a:tc>
                  <a:txBody>
                    <a:bodyPr/>
                    <a:lstStyle/>
                    <a:p>
                      <a:pPr lvl="0" indent="0" marL="0" algn="ctr">
                        <a:buNone/>
                      </a:pPr>
                      <a:r>
                        <a:rPr/>
                        <a:t>13</a:t>
                      </a:r>
                    </a:p>
                  </a:txBody>
                </a:tc>
                <a:tc>
                  <a:txBody>
                    <a:bodyPr/>
                    <a:lstStyle/>
                    <a:p>
                      <a:pPr lvl="0" indent="0" marL="0" algn="ctr">
                        <a:buNone/>
                      </a:pPr>
                      <a:r>
                        <a:rPr/>
                        <a:t>Yerdeğiştirme Akımı ve Maxwell in Eşitlikleri</a:t>
                      </a:r>
                    </a:p>
                  </a:txBody>
                </a:tc>
                <a:tc>
                  <a:txBody>
                    <a:bodyPr/>
                    <a:lstStyle/>
                    <a:p>
                      <a:pPr lvl="0" indent="0" marL="0" algn="ctr">
                        <a:buNone/>
                      </a:pPr>
                      <a:r>
                        <a:rPr/>
                        <a:t>problem çözme</a:t>
                      </a:r>
                    </a:p>
                  </a:txBody>
                </a:tc>
                <a:tc>
                  <a:txBody>
                    <a:bodyPr/>
                    <a:lstStyle/>
                    <a:p>
                      <a:pPr lvl="0" indent="0" marL="0" algn="ctr">
                        <a:buNone/>
                      </a:pPr>
                      <a:r>
                        <a:rPr/>
                        <a:t>Alternatif akım frekansının bulunması</a:t>
                      </a:r>
                    </a:p>
                  </a:txBody>
                </a:tc>
              </a:tr>
              <a:tr h="0">
                <a:tc>
                  <a:txBody>
                    <a:bodyPr/>
                    <a:lstStyle/>
                    <a:p>
                      <a:pPr lvl="0" indent="0" marL="0" algn="ctr">
                        <a:buNone/>
                      </a:pPr>
                      <a:r>
                        <a:rPr/>
                        <a:t>14</a:t>
                      </a:r>
                    </a:p>
                  </a:txBody>
                </a:tc>
                <a:tc>
                  <a:txBody>
                    <a:bodyPr/>
                    <a:lstStyle/>
                    <a:p>
                      <a:pPr lvl="0" indent="0" marL="0" algn="ctr">
                        <a:buNone/>
                      </a:pPr>
                      <a:r>
                        <a:rPr/>
                        <a:t>Indüktans</a:t>
                      </a:r>
                    </a:p>
                  </a:txBody>
                </a:tc>
                <a:tc>
                  <a:txBody>
                    <a:bodyPr/>
                    <a:lstStyle/>
                    <a:p>
                      <a:pPr lvl="0" indent="0" marL="0" algn="ctr">
                        <a:buNone/>
                      </a:pPr>
                      <a:r>
                        <a:rPr/>
                        <a:t>problem çözme</a:t>
                      </a:r>
                    </a:p>
                  </a:txBody>
                </a:tc>
                <a:tc>
                  <a:txBody>
                    <a:bodyPr/>
                    <a:lstStyle/>
                    <a:p>
                      <a:pPr lvl="0" indent="0" marL="0" algn="ctr">
                        <a:buNone/>
                      </a:pPr>
                      <a:r>
                        <a:rPr/>
                        <a:t>Alternatif akım frekansının bulunması</a:t>
                      </a:r>
                    </a:p>
                  </a:txBody>
                </a:tc>
              </a:tr>
              <a:tr h="0">
                <a:tc>
                  <a:txBody>
                    <a:bodyPr/>
                    <a:lstStyle/>
                    <a:p>
                      <a:pPr lvl="0" indent="0" marL="0" algn="ctr">
                        <a:buNone/>
                      </a:pPr>
                      <a:r>
                        <a:rPr/>
                        <a:t>15</a:t>
                      </a:r>
                    </a:p>
                  </a:txBody>
                </a:tc>
                <a:tc>
                  <a:txBody>
                    <a:bodyPr/>
                    <a:lstStyle/>
                    <a:p>
                      <a:pPr lvl="0" indent="0" marL="0" algn="ctr">
                        <a:buNone/>
                      </a:pPr>
                      <a:r>
                        <a:rPr/>
                        <a:t>Alternatif Akım</a:t>
                      </a:r>
                    </a:p>
                  </a:txBody>
                </a:tc>
                <a:tc>
                  <a:txBody>
                    <a:bodyPr/>
                    <a:lstStyle/>
                    <a:p>
                      <a:pPr lvl="0" indent="0" marL="0" algn="ctr">
                        <a:buNone/>
                      </a:pPr>
                      <a:r>
                        <a:rPr/>
                        <a:t>Finale yönelik problem çözme</a:t>
                      </a:r>
                    </a:p>
                  </a:txBody>
                </a:tc>
                <a:tc>
                  <a:txBody>
                    <a:bodyPr/>
                    <a:lstStyle/>
                    <a:p>
                      <a:pPr lvl="0" indent="0" marL="0" algn="ctr">
                        <a:buNone/>
                      </a:pPr>
                      <a:r>
                        <a:rPr/>
                        <a:t>Telafi deneyleri</a:t>
                      </a:r>
                    </a:p>
                  </a:txBody>
                </a:tc>
              </a:tr>
              <a:tr h="0">
                <a:tc>
                  <a:txBody>
                    <a:bodyPr/>
                    <a:lstStyle/>
                    <a:p>
                      <a:pPr lvl="0" indent="0" marL="0" algn="ctr">
                        <a:buNone/>
                      </a:pPr>
                      <a:r>
                        <a:rPr/>
                        <a:t>16</a:t>
                      </a:r>
                    </a:p>
                  </a:txBody>
                </a:tc>
                <a:tc>
                  <a:txBody>
                    <a:bodyPr/>
                    <a:lstStyle/>
                    <a:p>
                      <a:pPr lvl="0" indent="0" marL="0" algn="ctr">
                        <a:buNone/>
                      </a:pPr>
                      <a:r>
                        <a:rPr/>
                        <a:t>Final</a:t>
                      </a:r>
                    </a:p>
                  </a:txBody>
                </a:tc>
                <a:tc>
                  <a:txBody>
                    <a:bodyPr/>
                    <a:lstStyle/>
                    <a:p>
                      <a:endParaRPr/>
                    </a:p>
                  </a:txBody>
                </a:tc>
                <a:tc>
                  <a:txBody>
                    <a:bodyPr/>
                    <a:lstStyle/>
                    <a:p>
                      <a:endParaRP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Değerlendirme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ctr">
                        <a:buNone/>
                      </a:pPr>
                      <a:r>
                        <a:rPr/>
                        <a:t>Yarıyıl (Yıl) İçi Etkinlikleri</a:t>
                      </a:r>
                    </a:p>
                  </a:txBody>
                  <a:tcPr/>
                </a:tc>
                <a:tc>
                  <a:txBody>
                    <a:bodyPr/>
                    <a:lstStyle/>
                    <a:p>
                      <a:pPr lvl="0" indent="0" marL="0" algn="ctr">
                        <a:buNone/>
                      </a:pPr>
                      <a:r>
                        <a:rPr/>
                        <a:t>Değer</a:t>
                      </a:r>
                    </a:p>
                  </a:txBody>
                  <a:tcPr/>
                </a:tc>
                <a:tc>
                  <a:txBody>
                    <a:bodyPr/>
                    <a:lstStyle/>
                    <a:p>
                      <a:pPr lvl="0" indent="0" marL="0" algn="ctr">
                        <a:buNone/>
                      </a:pPr>
                      <a:r>
                        <a:rPr/>
                        <a:t>Katkı Yüzdesi</a:t>
                      </a:r>
                    </a:p>
                  </a:txBody>
                  <a:tcPr/>
                </a:tc>
              </a:tr>
              <a:tr h="0">
                <a:tc>
                  <a:txBody>
                    <a:bodyPr/>
                    <a:lstStyle/>
                    <a:p>
                      <a:pPr lvl="0" indent="0" marL="0" algn="ctr">
                        <a:buNone/>
                      </a:pPr>
                      <a:r>
                        <a:rPr/>
                        <a:t>Ara Sınav</a:t>
                      </a:r>
                    </a:p>
                  </a:txBody>
                </a:tc>
                <a:tc>
                  <a:txBody>
                    <a:bodyPr/>
                    <a:lstStyle/>
                    <a:p>
                      <a:pPr lvl="0" indent="0" marL="0" algn="ctr">
                        <a:buNone/>
                      </a:pPr>
                      <a:r>
                        <a:rPr/>
                        <a:t>1</a:t>
                      </a:r>
                    </a:p>
                  </a:txBody>
                </a:tc>
                <a:tc>
                  <a:txBody>
                    <a:bodyPr/>
                    <a:lstStyle/>
                    <a:p>
                      <a:pPr lvl="0" indent="0" marL="0" algn="ctr">
                        <a:buNone/>
                      </a:pPr>
                      <a:r>
                        <a:rPr/>
                        <a:t>50</a:t>
                      </a:r>
                    </a:p>
                  </a:txBody>
                </a:tc>
              </a:tr>
              <a:tr h="0">
                <a:tc>
                  <a:txBody>
                    <a:bodyPr/>
                    <a:lstStyle/>
                    <a:p>
                      <a:pPr lvl="0" indent="0" marL="0" algn="ctr">
                        <a:buNone/>
                      </a:pPr>
                      <a:r>
                        <a:rPr/>
                        <a:t>Deney</a:t>
                      </a:r>
                    </a:p>
                  </a:txBody>
                </a:tc>
                <a:tc>
                  <a:txBody>
                    <a:bodyPr/>
                    <a:lstStyle/>
                    <a:p>
                      <a:pPr lvl="0" indent="0" marL="0" algn="ctr">
                        <a:buNone/>
                      </a:pPr>
                      <a:r>
                        <a:rPr/>
                        <a:t>5</a:t>
                      </a:r>
                    </a:p>
                  </a:txBody>
                </a:tc>
                <a:tc>
                  <a:txBody>
                    <a:bodyPr/>
                    <a:lstStyle/>
                    <a:p>
                      <a:pPr lvl="0" indent="0" marL="0" algn="ctr">
                        <a:buNone/>
                      </a:pPr>
                      <a:r>
                        <a:rPr/>
                        <a:t>20</a:t>
                      </a:r>
                    </a:p>
                  </a:txBody>
                </a:tc>
              </a:tr>
              <a:tr h="0">
                <a:tc>
                  <a:txBody>
                    <a:bodyPr/>
                    <a:lstStyle/>
                    <a:p>
                      <a:pPr lvl="0" indent="0" marL="0" algn="ctr">
                        <a:buNone/>
                      </a:pPr>
                      <a:r>
                        <a:rPr/>
                        <a:t>Ev Ödevi</a:t>
                      </a:r>
                    </a:p>
                  </a:txBody>
                </a:tc>
                <a:tc>
                  <a:txBody>
                    <a:bodyPr/>
                    <a:lstStyle/>
                    <a:p>
                      <a:pPr lvl="0" indent="0" marL="0" algn="ctr">
                        <a:buNone/>
                      </a:pPr>
                      <a:r>
                        <a:rPr/>
                        <a:t>10</a:t>
                      </a:r>
                    </a:p>
                  </a:txBody>
                </a:tc>
                <a:tc>
                  <a:txBody>
                    <a:bodyPr/>
                    <a:lstStyle/>
                    <a:p>
                      <a:pPr lvl="0" indent="0" marL="0" algn="ctr">
                        <a:buNone/>
                      </a:pPr>
                      <a:r>
                        <a:rPr/>
                        <a:t>30</a:t>
                      </a:r>
                    </a:p>
                  </a:txBody>
                </a:tc>
              </a:tr>
              <a:tr h="0">
                <a:tc>
                  <a:txBody>
                    <a:bodyPr/>
                    <a:lstStyle/>
                    <a:p>
                      <a:pPr lvl="0" indent="0" marL="0" algn="ctr">
                        <a:buNone/>
                      </a:pPr>
                      <a:r>
                        <a:rPr/>
                        <a:t>Toplam</a:t>
                      </a:r>
                    </a:p>
                  </a:txBody>
                </a:tc>
                <a:tc>
                  <a:txBody>
                    <a:bodyPr/>
                    <a:lstStyle/>
                    <a:p>
                      <a:endParaRPr/>
                    </a:p>
                  </a:txBody>
                </a:tc>
                <a:tc>
                  <a:txBody>
                    <a:bodyPr/>
                    <a:lstStyle/>
                    <a:p>
                      <a:pPr lvl="0" indent="0" marL="0" algn="ctr">
                        <a:buNone/>
                      </a:pPr>
                      <a:r>
                        <a:rPr/>
                        <a:t>100</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Değerlendirme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Yarıyıl(yıl) içi etkinliklerin ve yarıyıl(yıl) sonu sınavının başarı notuna katkısı</a:t>
                      </a:r>
                    </a:p>
                  </a:txBody>
                  <a:tcPr/>
                </a:tc>
                <a:tc>
                  <a:txBody>
                    <a:bodyPr/>
                    <a:lstStyle/>
                    <a:p>
                      <a:pPr lvl="0" indent="0" marL="0" algn="ctr">
                        <a:buNone/>
                      </a:pPr>
                      <a:r>
                        <a:rPr/>
                        <a:t>Katkı Yüzdesi</a:t>
                      </a:r>
                    </a:p>
                  </a:txBody>
                  <a:tcPr/>
                </a:tc>
              </a:tr>
              <a:tr h="0">
                <a:tc>
                  <a:txBody>
                    <a:bodyPr/>
                    <a:lstStyle/>
                    <a:p>
                      <a:pPr lvl="0" indent="0" marL="0" algn="ctr">
                        <a:buNone/>
                      </a:pPr>
                      <a:r>
                        <a:rPr/>
                        <a:t>Yarıyıl (Yıl) Sonu Etkinlikleri</a:t>
                      </a:r>
                    </a:p>
                  </a:txBody>
                </a:tc>
                <a:tc>
                  <a:txBody>
                    <a:bodyPr/>
                    <a:lstStyle/>
                    <a:p>
                      <a:pPr lvl="0" indent="0" marL="0" algn="ctr">
                        <a:buNone/>
                      </a:pPr>
                      <a:r>
                        <a:rPr/>
                        <a:t>60</a:t>
                      </a:r>
                    </a:p>
                  </a:txBody>
                </a:tc>
              </a:tr>
              <a:tr h="0">
                <a:tc>
                  <a:txBody>
                    <a:bodyPr/>
                    <a:lstStyle/>
                    <a:p>
                      <a:pPr lvl="0" indent="0" marL="0" algn="ctr">
                        <a:buNone/>
                      </a:pPr>
                      <a:r>
                        <a:rPr/>
                        <a:t>Yarıyıl (Yıl) İçi Etkinlikleri</a:t>
                      </a:r>
                    </a:p>
                  </a:txBody>
                </a:tc>
                <a:tc>
                  <a:txBody>
                    <a:bodyPr/>
                    <a:lstStyle/>
                    <a:p>
                      <a:pPr lvl="0" indent="0" marL="0" algn="ctr">
                        <a:buNone/>
                      </a:pPr>
                      <a:r>
                        <a:rPr/>
                        <a:t>40</a:t>
                      </a:r>
                    </a:p>
                  </a:txBody>
                </a:tc>
              </a:tr>
              <a:tr h="0">
                <a:tc>
                  <a:txBody>
                    <a:bodyPr/>
                    <a:lstStyle/>
                    <a:p>
                      <a:pPr lvl="0" indent="0" marL="0" algn="ctr">
                        <a:buNone/>
                      </a:pPr>
                      <a:r>
                        <a:rPr/>
                        <a:t>Toplam</a:t>
                      </a:r>
                    </a:p>
                  </a:txBody>
                </a:tc>
                <a:tc>
                  <a:txBody>
                    <a:bodyPr/>
                    <a:lstStyle/>
                    <a:p>
                      <a:pPr lvl="0" indent="0" marL="0" algn="ctr">
                        <a:buNone/>
                      </a:pPr>
                      <a:r>
                        <a:rPr/>
                        <a:t>100</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Değerlendirme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ctr">
                        <a:buNone/>
                      </a:pPr>
                      <a:r>
                        <a:rPr/>
                        <a:t>Yarıyıl (Yıl) Sonu Etkinlikleri</a:t>
                      </a:r>
                    </a:p>
                  </a:txBody>
                  <a:tcPr/>
                </a:tc>
                <a:tc>
                  <a:txBody>
                    <a:bodyPr/>
                    <a:lstStyle/>
                    <a:p>
                      <a:pPr lvl="0" indent="0" marL="0" algn="ctr">
                        <a:buNone/>
                      </a:pPr>
                      <a:r>
                        <a:rPr/>
                        <a:t>Değer</a:t>
                      </a:r>
                    </a:p>
                  </a:txBody>
                  <a:tcPr/>
                </a:tc>
                <a:tc>
                  <a:txBody>
                    <a:bodyPr/>
                    <a:lstStyle/>
                    <a:p>
                      <a:pPr lvl="0" indent="0" marL="0" algn="ctr">
                        <a:buNone/>
                      </a:pPr>
                      <a:r>
                        <a:rPr/>
                        <a:t>Katkı Yüzdesi</a:t>
                      </a:r>
                    </a:p>
                  </a:txBody>
                  <a:tcPr/>
                </a:tc>
              </a:tr>
              <a:tr h="0">
                <a:tc>
                  <a:txBody>
                    <a:bodyPr/>
                    <a:lstStyle/>
                    <a:p>
                      <a:pPr lvl="0" indent="0" marL="0" algn="ctr">
                        <a:buNone/>
                      </a:pPr>
                      <a:r>
                        <a:rPr/>
                        <a:t>Final Sınavı</a:t>
                      </a:r>
                    </a:p>
                  </a:txBody>
                </a:tc>
                <a:tc>
                  <a:txBody>
                    <a:bodyPr/>
                    <a:lstStyle/>
                    <a:p>
                      <a:pPr lvl="0" indent="0" marL="0" algn="ctr">
                        <a:buNone/>
                      </a:pPr>
                      <a:r>
                        <a:rPr/>
                        <a:t>1</a:t>
                      </a:r>
                    </a:p>
                  </a:txBody>
                </a:tc>
                <a:tc>
                  <a:txBody>
                    <a:bodyPr/>
                    <a:lstStyle/>
                    <a:p>
                      <a:pPr lvl="0" indent="0" marL="0" algn="ctr">
                        <a:buNone/>
                      </a:pPr>
                      <a:r>
                        <a:rPr/>
                        <a:t>100</a:t>
                      </a:r>
                    </a:p>
                  </a:txBody>
                </a:tc>
              </a:tr>
              <a:tr h="0">
                <a:tc>
                  <a:txBody>
                    <a:bodyPr/>
                    <a:lstStyle/>
                    <a:p>
                      <a:pPr lvl="0" indent="0" marL="0" algn="ctr">
                        <a:buNone/>
                      </a:pPr>
                      <a:r>
                        <a:rPr/>
                        <a:t>Toplam</a:t>
                      </a:r>
                    </a:p>
                  </a:txBody>
                </a:tc>
                <a:tc>
                  <a:txBody>
                    <a:bodyPr/>
                    <a:lstStyle/>
                    <a:p>
                      <a:endParaRPr/>
                    </a:p>
                  </a:txBody>
                </a:tc>
                <a:tc>
                  <a:txBody>
                    <a:bodyPr/>
                    <a:lstStyle/>
                    <a:p>
                      <a:pPr lvl="0" indent="0" marL="0" algn="ctr">
                        <a:buNone/>
                      </a:pPr>
                      <a:r>
                        <a:rPr/>
                        <a:t>100</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İş Yükü Hesaplaması</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ctr">
                        <a:buNone/>
                      </a:pPr>
                      <a:r>
                        <a:rPr/>
                        <a:t>Etkinlikler</a:t>
                      </a:r>
                    </a:p>
                  </a:txBody>
                  <a:tcPr/>
                </a:tc>
                <a:tc>
                  <a:txBody>
                    <a:bodyPr/>
                    <a:lstStyle/>
                    <a:p>
                      <a:pPr lvl="0" indent="0" marL="0" algn="ctr">
                        <a:buNone/>
                      </a:pPr>
                      <a:r>
                        <a:rPr/>
                        <a:t>Sayı</a:t>
                      </a:r>
                    </a:p>
                  </a:txBody>
                  <a:tcPr/>
                </a:tc>
                <a:tc>
                  <a:txBody>
                    <a:bodyPr/>
                    <a:lstStyle/>
                    <a:p>
                      <a:pPr lvl="0" indent="0" marL="0" algn="ctr">
                        <a:buNone/>
                      </a:pPr>
                      <a:r>
                        <a:rPr/>
                        <a:t>Süre (Saat)</a:t>
                      </a:r>
                    </a:p>
                  </a:txBody>
                  <a:tcPr/>
                </a:tc>
                <a:tc>
                  <a:txBody>
                    <a:bodyPr/>
                    <a:lstStyle/>
                    <a:p>
                      <a:pPr lvl="0" indent="0" marL="0" algn="ctr">
                        <a:buNone/>
                      </a:pPr>
                      <a:r>
                        <a:rPr/>
                        <a:t>Toplam İş Yükü (Saat)</a:t>
                      </a:r>
                    </a:p>
                  </a:txBody>
                  <a:tcPr/>
                </a:tc>
              </a:tr>
              <a:tr h="0">
                <a:tc>
                  <a:txBody>
                    <a:bodyPr/>
                    <a:lstStyle/>
                    <a:p>
                      <a:pPr lvl="0" indent="0" marL="0" algn="ctr">
                        <a:buNone/>
                      </a:pPr>
                      <a:r>
                        <a:rPr/>
                        <a:t>Problem Çözümü</a:t>
                      </a:r>
                    </a:p>
                  </a:txBody>
                </a:tc>
                <a:tc>
                  <a:txBody>
                    <a:bodyPr/>
                    <a:lstStyle/>
                    <a:p>
                      <a:pPr lvl="0" indent="0" marL="0" algn="ctr">
                        <a:buNone/>
                      </a:pPr>
                      <a:r>
                        <a:rPr/>
                        <a:t>14</a:t>
                      </a:r>
                    </a:p>
                  </a:txBody>
                </a:tc>
                <a:tc>
                  <a:txBody>
                    <a:bodyPr/>
                    <a:lstStyle/>
                    <a:p>
                      <a:pPr lvl="0" indent="0" marL="0" algn="ctr">
                        <a:buNone/>
                      </a:pPr>
                      <a:r>
                        <a:rPr/>
                        <a:t>2</a:t>
                      </a:r>
                    </a:p>
                  </a:txBody>
                </a:tc>
                <a:tc>
                  <a:txBody>
                    <a:bodyPr/>
                    <a:lstStyle/>
                    <a:p>
                      <a:pPr lvl="0" indent="0" marL="0" algn="ctr">
                        <a:buNone/>
                      </a:pPr>
                      <a:r>
                        <a:rPr/>
                        <a:t>28</a:t>
                      </a:r>
                    </a:p>
                  </a:txBody>
                </a:tc>
              </a:tr>
              <a:tr h="0">
                <a:tc>
                  <a:txBody>
                    <a:bodyPr/>
                    <a:lstStyle/>
                    <a:p>
                      <a:pPr lvl="0" indent="0" marL="0" algn="ctr">
                        <a:buNone/>
                      </a:pPr>
                      <a:r>
                        <a:rPr/>
                        <a:t>Ödev Problemleri için Bireysel Çalışma</a:t>
                      </a:r>
                    </a:p>
                  </a:txBody>
                </a:tc>
                <a:tc>
                  <a:txBody>
                    <a:bodyPr/>
                    <a:lstStyle/>
                    <a:p>
                      <a:pPr lvl="0" indent="0" marL="0" algn="ctr">
                        <a:buNone/>
                      </a:pPr>
                      <a:r>
                        <a:rPr/>
                        <a:t>10</a:t>
                      </a:r>
                    </a:p>
                  </a:txBody>
                </a:tc>
                <a:tc>
                  <a:txBody>
                    <a:bodyPr/>
                    <a:lstStyle/>
                    <a:p>
                      <a:pPr lvl="0" indent="0" marL="0" algn="ctr">
                        <a:buNone/>
                      </a:pPr>
                      <a:r>
                        <a:rPr/>
                        <a:t>5</a:t>
                      </a:r>
                    </a:p>
                  </a:txBody>
                </a:tc>
                <a:tc>
                  <a:txBody>
                    <a:bodyPr/>
                    <a:lstStyle/>
                    <a:p>
                      <a:pPr lvl="0" indent="0" marL="0" algn="ctr">
                        <a:buNone/>
                      </a:pPr>
                      <a:r>
                        <a:rPr/>
                        <a:t>50</a:t>
                      </a:r>
                    </a:p>
                  </a:txBody>
                </a:tc>
              </a:tr>
              <a:tr h="0">
                <a:tc>
                  <a:txBody>
                    <a:bodyPr/>
                    <a:lstStyle/>
                    <a:p>
                      <a:pPr lvl="0" indent="0" marL="0" algn="ctr">
                        <a:buNone/>
                      </a:pPr>
                      <a:r>
                        <a:rPr/>
                        <a:t>Laboratuvar Ara Sınavı</a:t>
                      </a:r>
                    </a:p>
                  </a:txBody>
                </a:tc>
                <a:tc>
                  <a:txBody>
                    <a:bodyPr/>
                    <a:lstStyle/>
                    <a:p>
                      <a:pPr lvl="0" indent="0" marL="0" algn="ctr">
                        <a:buNone/>
                      </a:pPr>
                      <a:r>
                        <a:rPr/>
                        <a:t>1</a:t>
                      </a:r>
                    </a:p>
                  </a:txBody>
                </a:tc>
                <a:tc>
                  <a:txBody>
                    <a:bodyPr/>
                    <a:lstStyle/>
                    <a:p>
                      <a:pPr lvl="0" indent="0" marL="0" algn="ctr">
                        <a:buNone/>
                      </a:pPr>
                      <a:r>
                        <a:rPr/>
                        <a:t>2</a:t>
                      </a:r>
                    </a:p>
                  </a:txBody>
                </a:tc>
                <a:tc>
                  <a:txBody>
                    <a:bodyPr/>
                    <a:lstStyle/>
                    <a:p>
                      <a:pPr lvl="0" indent="0" marL="0" algn="ctr">
                        <a:buNone/>
                      </a:pPr>
                      <a:r>
                        <a:rPr/>
                        <a:t>2</a:t>
                      </a:r>
                    </a:p>
                  </a:txBody>
                </a:tc>
              </a:tr>
              <a:tr h="0">
                <a:tc>
                  <a:txBody>
                    <a:bodyPr/>
                    <a:lstStyle/>
                    <a:p>
                      <a:pPr lvl="0" indent="0" marL="0" algn="ctr">
                        <a:buNone/>
                      </a:pPr>
                      <a:r>
                        <a:rPr/>
                        <a:t>Laboratuvar</a:t>
                      </a:r>
                    </a:p>
                  </a:txBody>
                </a:tc>
                <a:tc>
                  <a:txBody>
                    <a:bodyPr/>
                    <a:lstStyle/>
                    <a:p>
                      <a:pPr lvl="0" indent="0" marL="0" algn="ctr">
                        <a:buNone/>
                      </a:pPr>
                      <a:r>
                        <a:rPr/>
                        <a:t>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lgn="ctr">
                        <a:buNone/>
                      </a:pPr>
                      <a:r>
                        <a:rPr/>
                        <a:t>Final Sınavı içiin Bireysel Çalışma</a:t>
                      </a:r>
                    </a:p>
                  </a:txBody>
                </a:tc>
                <a:tc>
                  <a:txBody>
                    <a:bodyPr/>
                    <a:lstStyle/>
                    <a:p>
                      <a:pPr lvl="0" indent="0" marL="0" algn="ctr">
                        <a:buNone/>
                      </a:pPr>
                      <a:r>
                        <a:rPr/>
                        <a:t>1</a:t>
                      </a:r>
                    </a:p>
                  </a:txBody>
                </a:tc>
                <a:tc>
                  <a:txBody>
                    <a:bodyPr/>
                    <a:lstStyle/>
                    <a:p>
                      <a:pPr lvl="0" indent="0" marL="0" algn="ctr">
                        <a:buNone/>
                      </a:pPr>
                      <a:r>
                        <a:rPr/>
                        <a:t>5</a:t>
                      </a:r>
                    </a:p>
                  </a:txBody>
                </a:tc>
                <a:tc>
                  <a:txBody>
                    <a:bodyPr/>
                    <a:lstStyle/>
                    <a:p>
                      <a:pPr lvl="0" indent="0" marL="0" algn="ctr">
                        <a:buNone/>
                      </a:pPr>
                      <a:r>
                        <a:rPr/>
                        <a:t>5</a:t>
                      </a:r>
                    </a:p>
                  </a:txBody>
                </a:tc>
              </a:tr>
              <a:tr h="0">
                <a:tc>
                  <a:txBody>
                    <a:bodyPr/>
                    <a:lstStyle/>
                    <a:p>
                      <a:pPr lvl="0" indent="0" marL="0" algn="ctr">
                        <a:buNone/>
                      </a:pPr>
                      <a:r>
                        <a:rPr/>
                        <a:t>Final Sınavı</a:t>
                      </a:r>
                    </a:p>
                  </a:txBody>
                </a:tc>
                <a:tc>
                  <a:txBody>
                    <a:bodyPr/>
                    <a:lstStyle/>
                    <a:p>
                      <a:pPr lvl="0" indent="0" marL="0" algn="ctr">
                        <a:buNone/>
                      </a:pPr>
                      <a:r>
                        <a:rPr/>
                        <a:t>1</a:t>
                      </a:r>
                    </a:p>
                  </a:txBody>
                </a:tc>
                <a:tc>
                  <a:txBody>
                    <a:bodyPr/>
                    <a:lstStyle/>
                    <a:p>
                      <a:pPr lvl="0" indent="0" marL="0" algn="ctr">
                        <a:buNone/>
                      </a:pPr>
                      <a:r>
                        <a:rPr/>
                        <a:t>2</a:t>
                      </a:r>
                    </a:p>
                  </a:txBody>
                </a:tc>
                <a:tc>
                  <a:txBody>
                    <a:bodyPr/>
                    <a:lstStyle/>
                    <a:p>
                      <a:pPr lvl="0" indent="0" marL="0" algn="ctr">
                        <a:buNone/>
                      </a:pPr>
                      <a:r>
                        <a:rPr/>
                        <a:t>2</a:t>
                      </a:r>
                    </a:p>
                  </a:txBody>
                </a:tc>
              </a:tr>
              <a:tr h="0">
                <a:tc>
                  <a:txBody>
                    <a:bodyPr/>
                    <a:lstStyle/>
                    <a:p>
                      <a:pPr lvl="0" indent="0" marL="0" algn="ctr">
                        <a:buNone/>
                      </a:pPr>
                      <a:r>
                        <a:rPr/>
                        <a:t>Ev Ödevi</a:t>
                      </a:r>
                    </a:p>
                  </a:txBody>
                </a:tc>
                <a:tc>
                  <a:txBody>
                    <a:bodyPr/>
                    <a:lstStyle/>
                    <a:p>
                      <a:pPr lvl="0" indent="0" marL="0" algn="ctr">
                        <a:buNone/>
                      </a:pPr>
                      <a:r>
                        <a:rPr/>
                        <a:t>10</a:t>
                      </a:r>
                    </a:p>
                  </a:txBody>
                </a:tc>
                <a:tc>
                  <a:txBody>
                    <a:bodyPr/>
                    <a:lstStyle/>
                    <a:p>
                      <a:pPr lvl="0" indent="0" marL="0" algn="ctr">
                        <a:buNone/>
                      </a:pPr>
                      <a:r>
                        <a:rPr/>
                        <a:t>3</a:t>
                      </a:r>
                    </a:p>
                  </a:txBody>
                </a:tc>
                <a:tc>
                  <a:txBody>
                    <a:bodyPr/>
                    <a:lstStyle/>
                    <a:p>
                      <a:pPr lvl="0" indent="0" marL="0" algn="ctr">
                        <a:buNone/>
                      </a:pPr>
                      <a:r>
                        <a:rPr/>
                        <a:t>30</a:t>
                      </a:r>
                    </a:p>
                  </a:txBody>
                </a:tc>
              </a:tr>
              <a:tr h="0">
                <a:tc>
                  <a:txBody>
                    <a:bodyPr/>
                    <a:lstStyle/>
                    <a:p>
                      <a:pPr lvl="0" indent="0" marL="0" algn="ctr">
                        <a:buNone/>
                      </a:pPr>
                      <a:r>
                        <a:rPr/>
                        <a:t>Ara Sınav İçin Bireysel Çalışma</a:t>
                      </a:r>
                    </a:p>
                  </a:txBody>
                </a:tc>
                <a:tc>
                  <a:txBody>
                    <a:bodyPr/>
                    <a:lstStyle/>
                    <a:p>
                      <a:pPr lvl="0" indent="0" marL="0" algn="ctr">
                        <a:buNone/>
                      </a:pPr>
                      <a:r>
                        <a:rPr/>
                        <a:t>1</a:t>
                      </a:r>
                    </a:p>
                  </a:txBody>
                </a:tc>
                <a:tc>
                  <a:txBody>
                    <a:bodyPr/>
                    <a:lstStyle/>
                    <a:p>
                      <a:pPr lvl="0" indent="0" marL="0" algn="ctr">
                        <a:buNone/>
                      </a:pPr>
                      <a:r>
                        <a:rPr/>
                        <a:t>3</a:t>
                      </a:r>
                    </a:p>
                  </a:txBody>
                </a:tc>
                <a:tc>
                  <a:txBody>
                    <a:bodyPr/>
                    <a:lstStyle/>
                    <a:p>
                      <a:pPr lvl="0" indent="0" marL="0" algn="ctr">
                        <a:buNone/>
                      </a:pPr>
                      <a:r>
                        <a:rPr/>
                        <a:t>3</a:t>
                      </a:r>
                    </a:p>
                  </a:txBody>
                </a:tc>
              </a:tr>
              <a:tr h="0">
                <a:tc>
                  <a:txBody>
                    <a:bodyPr/>
                    <a:lstStyle/>
                    <a:p>
                      <a:pPr lvl="0" indent="0" marL="0" algn="ctr">
                        <a:buNone/>
                      </a:pPr>
                      <a:r>
                        <a:rPr/>
                        <a:t>Ara Sınav</a:t>
                      </a:r>
                    </a:p>
                  </a:txBody>
                </a:tc>
                <a:tc>
                  <a:txBody>
                    <a:bodyPr/>
                    <a:lstStyle/>
                    <a:p>
                      <a:pPr lvl="0" indent="0" marL="0" algn="ctr">
                        <a:buNone/>
                      </a:pPr>
                      <a:r>
                        <a:rPr/>
                        <a:t>1</a:t>
                      </a:r>
                    </a:p>
                  </a:txBody>
                </a:tc>
                <a:tc>
                  <a:txBody>
                    <a:bodyPr/>
                    <a:lstStyle/>
                    <a:p>
                      <a:pPr lvl="0" indent="0" marL="0" algn="ctr">
                        <a:buNone/>
                      </a:pPr>
                      <a:r>
                        <a:rPr/>
                        <a:t>2</a:t>
                      </a:r>
                    </a:p>
                  </a:txBody>
                </a:tc>
                <a:tc>
                  <a:txBody>
                    <a:bodyPr/>
                    <a:lstStyle/>
                    <a:p>
                      <a:pPr lvl="0" indent="0" marL="0" algn="ctr">
                        <a:buNone/>
                      </a:pPr>
                      <a:r>
                        <a:rPr/>
                        <a:t>2</a:t>
                      </a:r>
                    </a:p>
                  </a:txBody>
                </a:tc>
              </a:tr>
              <a:tr h="0">
                <a:tc>
                  <a:txBody>
                    <a:bodyPr/>
                    <a:lstStyle/>
                    <a:p>
                      <a:pPr lvl="0" indent="0" marL="0" algn="ctr">
                        <a:buNone/>
                      </a:pPr>
                      <a:r>
                        <a:rPr/>
                        <a:t>Toplam İş Yükü (Saat)</a:t>
                      </a:r>
                    </a:p>
                  </a:txBody>
                </a:tc>
                <a:tc>
                  <a:txBody>
                    <a:bodyPr/>
                    <a:lstStyle/>
                    <a:p>
                      <a:endParaRPr/>
                    </a:p>
                  </a:txBody>
                </a:tc>
                <a:tc>
                  <a:txBody>
                    <a:bodyPr/>
                    <a:lstStyle/>
                    <a:p>
                      <a:endParaRPr/>
                    </a:p>
                  </a:txBody>
                </a:tc>
                <a:tc>
                  <a:txBody>
                    <a:bodyPr/>
                    <a:lstStyle/>
                    <a:p>
                      <a:pPr lvl="0" indent="0" marL="0" algn="ctr">
                        <a:buNone/>
                      </a:pPr>
                      <a:r>
                        <a:rPr/>
                        <a:t>132</a:t>
                      </a:r>
                    </a:p>
                  </a:txBody>
                </a:tc>
              </a:tr>
            </a:tbl>
          </a:graphicData>
        </a:graphic>
      </p:graphicFrame>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Erdoğan Üniversitesi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Program ve Öğrenme Çıktıları İlişkisi</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381000"/>
                <a:gridCol w="381000"/>
                <a:gridCol w="381000"/>
                <a:gridCol w="381000"/>
                <a:gridCol w="381000"/>
                <a:gridCol w="381000"/>
                <a:gridCol w="381000"/>
                <a:gridCol w="381000"/>
                <a:gridCol w="381000"/>
                <a:gridCol w="381000"/>
                <a:gridCol w="381000"/>
                <a:gridCol w="381000"/>
                <a:gridCol w="381000"/>
              </a:tblGrid>
              <a:tr h="0">
                <a:tc>
                  <a:txBody>
                    <a:bodyPr/>
                    <a:lstStyle/>
                    <a:p>
                      <a:pPr lvl="0" indent="0" marL="0" algn="ctr">
                        <a:buNone/>
                      </a:pPr>
                      <a:r>
                        <a:rPr/>
                        <a:t>Ö.Ç.  P.Ç.</a:t>
                      </a:r>
                    </a:p>
                  </a:txBody>
                  <a:tcPr/>
                </a:tc>
                <a:tc>
                  <a:txBody>
                    <a:bodyPr/>
                    <a:lstStyle/>
                    <a:p>
                      <a:pPr lvl="0" indent="0" marL="0" algn="ctr">
                        <a:buNone/>
                      </a:pPr>
                      <a:r>
                        <a:rPr/>
                        <a:t>P.Ç. 1</a:t>
                      </a:r>
                    </a:p>
                  </a:txBody>
                  <a:tcPr/>
                </a:tc>
                <a:tc>
                  <a:txBody>
                    <a:bodyPr/>
                    <a:lstStyle/>
                    <a:p>
                      <a:pPr lvl="0" indent="0" marL="0" algn="ctr">
                        <a:buNone/>
                      </a:pPr>
                      <a:r>
                        <a:rPr/>
                        <a:t>P.Ç. 2</a:t>
                      </a:r>
                    </a:p>
                  </a:txBody>
                  <a:tcPr/>
                </a:tc>
                <a:tc>
                  <a:txBody>
                    <a:bodyPr/>
                    <a:lstStyle/>
                    <a:p>
                      <a:pPr lvl="0" indent="0" marL="0" algn="ctr">
                        <a:buNone/>
                      </a:pPr>
                      <a:r>
                        <a:rPr/>
                        <a:t>P.Ç. 3</a:t>
                      </a:r>
                    </a:p>
                  </a:txBody>
                  <a:tcPr/>
                </a:tc>
                <a:tc>
                  <a:txBody>
                    <a:bodyPr/>
                    <a:lstStyle/>
                    <a:p>
                      <a:pPr lvl="0" indent="0" marL="0" algn="ctr">
                        <a:buNone/>
                      </a:pPr>
                      <a:r>
                        <a:rPr/>
                        <a:t>P.Ç. 4</a:t>
                      </a:r>
                    </a:p>
                  </a:txBody>
                  <a:tcPr/>
                </a:tc>
                <a:tc>
                  <a:txBody>
                    <a:bodyPr/>
                    <a:lstStyle/>
                    <a:p>
                      <a:pPr lvl="0" indent="0" marL="0" algn="ctr">
                        <a:buNone/>
                      </a:pPr>
                      <a:r>
                        <a:rPr/>
                        <a:t>P.Ç. 5</a:t>
                      </a:r>
                    </a:p>
                  </a:txBody>
                  <a:tcPr/>
                </a:tc>
                <a:tc>
                  <a:txBody>
                    <a:bodyPr/>
                    <a:lstStyle/>
                    <a:p>
                      <a:pPr lvl="0" indent="0" marL="0" algn="ctr">
                        <a:buNone/>
                      </a:pPr>
                      <a:r>
                        <a:rPr/>
                        <a:t>P.Ç. 6</a:t>
                      </a:r>
                    </a:p>
                  </a:txBody>
                  <a:tcPr/>
                </a:tc>
                <a:tc>
                  <a:txBody>
                    <a:bodyPr/>
                    <a:lstStyle/>
                    <a:p>
                      <a:pPr lvl="0" indent="0" marL="0" algn="ctr">
                        <a:buNone/>
                      </a:pPr>
                      <a:r>
                        <a:rPr/>
                        <a:t>P.Ç. 7</a:t>
                      </a:r>
                    </a:p>
                  </a:txBody>
                  <a:tcPr/>
                </a:tc>
                <a:tc>
                  <a:txBody>
                    <a:bodyPr/>
                    <a:lstStyle/>
                    <a:p>
                      <a:pPr lvl="0" indent="0" marL="0" algn="ctr">
                        <a:buNone/>
                      </a:pPr>
                      <a:r>
                        <a:rPr/>
                        <a:t>P.Ç. 8</a:t>
                      </a:r>
                    </a:p>
                  </a:txBody>
                  <a:tcPr/>
                </a:tc>
                <a:tc>
                  <a:txBody>
                    <a:bodyPr/>
                    <a:lstStyle/>
                    <a:p>
                      <a:pPr lvl="0" indent="0" marL="0" algn="ctr">
                        <a:buNone/>
                      </a:pPr>
                      <a:r>
                        <a:rPr/>
                        <a:t>P.Ç. 9</a:t>
                      </a:r>
                    </a:p>
                  </a:txBody>
                  <a:tcPr/>
                </a:tc>
                <a:tc>
                  <a:txBody>
                    <a:bodyPr/>
                    <a:lstStyle/>
                    <a:p>
                      <a:pPr lvl="0" indent="0" marL="0" algn="ctr">
                        <a:buNone/>
                      </a:pPr>
                      <a:r>
                        <a:rPr/>
                        <a:t>P.Ç. 10</a:t>
                      </a:r>
                    </a:p>
                  </a:txBody>
                  <a:tcPr/>
                </a:tc>
                <a:tc>
                  <a:txBody>
                    <a:bodyPr/>
                    <a:lstStyle/>
                    <a:p>
                      <a:pPr lvl="0" indent="0" marL="0" algn="ctr">
                        <a:buNone/>
                      </a:pPr>
                      <a:r>
                        <a:rPr/>
                        <a:t>P.Ç. 11</a:t>
                      </a:r>
                    </a:p>
                  </a:txBody>
                  <a:tcPr/>
                </a:tc>
                <a:tc>
                  <a:txBody>
                    <a:bodyPr/>
                    <a:lstStyle/>
                    <a:p>
                      <a:pPr lvl="0" indent="0" marL="0" algn="ctr">
                        <a:buNone/>
                      </a:pPr>
                      <a:r>
                        <a:rPr/>
                        <a:t>P.Ç. 12</a:t>
                      </a:r>
                    </a:p>
                  </a:txBody>
                  <a:tcPr/>
                </a:tc>
              </a:tr>
              <a:tr h="0">
                <a:tc>
                  <a:txBody>
                    <a:bodyPr/>
                    <a:lstStyle/>
                    <a:p>
                      <a:pPr lvl="0" indent="0" marL="0" algn="ctr">
                        <a:buNone/>
                      </a:pPr>
                      <a:r>
                        <a:rPr/>
                        <a:t>Ö.Ç. 1</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2</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3</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4</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5</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Program Çıktıları</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Sıra</a:t>
                      </a:r>
                    </a:p>
                  </a:txBody>
                  <a:tcPr/>
                </a:tc>
                <a:tc>
                  <a:txBody>
                    <a:bodyPr/>
                    <a:lstStyle/>
                    <a:p>
                      <a:pPr lvl="0" indent="0" marL="0" algn="ctr">
                        <a:buNone/>
                      </a:pPr>
                      <a:r>
                        <a:rPr/>
                        <a:t>Açıklama</a:t>
                      </a:r>
                    </a:p>
                  </a:txBody>
                  <a:tcPr/>
                </a:tc>
              </a:tr>
              <a:tr h="0">
                <a:tc>
                  <a:txBody>
                    <a:bodyPr/>
                    <a:lstStyle/>
                    <a:p>
                      <a:pPr lvl="0" indent="0" marL="0" algn="ctr">
                        <a:buNone/>
                      </a:pPr>
                      <a:r>
                        <a:rPr/>
                        <a:t>1</a:t>
                      </a:r>
                    </a:p>
                  </a:txBody>
                </a:tc>
                <a:tc>
                  <a:txBody>
                    <a:bodyPr/>
                    <a:lstStyle/>
                    <a:p>
                      <a:pPr lvl="0" indent="0" marL="0" algn="ctr">
                        <a:buNone/>
                      </a:pPr>
                      <a:r>
                        <a:rPr/>
                        <a:t>Matematik, fen ve ilgili mühendislik konularında bilgi birikimi kazandırma</a:t>
                      </a:r>
                    </a:p>
                  </a:txBody>
                </a:tc>
              </a:tr>
              <a:tr h="0">
                <a:tc>
                  <a:txBody>
                    <a:bodyPr/>
                    <a:lstStyle/>
                    <a:p>
                      <a:pPr lvl="0" indent="0" marL="0" algn="ctr">
                        <a:buNone/>
                      </a:pPr>
                      <a:r>
                        <a:rPr/>
                        <a:t>2</a:t>
                      </a:r>
                    </a:p>
                  </a:txBody>
                </a:tc>
                <a:tc>
                  <a:txBody>
                    <a:bodyPr/>
                    <a:lstStyle/>
                    <a:p>
                      <a:pPr lvl="0" indent="0" marL="0" algn="ctr">
                        <a:buNone/>
                      </a:pPr>
                      <a:r>
                        <a:rPr/>
                        <a:t>Modern tasarım yöntemlerini uygulama becerisi</a:t>
                      </a:r>
                    </a:p>
                  </a:txBody>
                </a:tc>
              </a:tr>
              <a:tr h="0">
                <a:tc>
                  <a:txBody>
                    <a:bodyPr/>
                    <a:lstStyle/>
                    <a:p>
                      <a:pPr lvl="0" indent="0" marL="0" algn="ctr">
                        <a:buNone/>
                      </a:pPr>
                      <a:r>
                        <a:rPr/>
                        <a:t>3</a:t>
                      </a:r>
                    </a:p>
                  </a:txBody>
                </a:tc>
                <a:tc>
                  <a:txBody>
                    <a:bodyPr/>
                    <a:lstStyle/>
                    <a:p>
                      <a:pPr lvl="0" indent="0" marL="0" algn="ctr">
                        <a:buNone/>
                      </a:pPr>
                      <a:r>
                        <a:rPr/>
                        <a:t>Karmaşık mühendislik problemlerini saptama, tanımlama, formüle etme ve çözme becerisi; bu amaçla uygun analiz ve modelleme yöntemlerini seçme ve uygulama becerisi.</a:t>
                      </a:r>
                    </a:p>
                  </a:txBody>
                </a:tc>
              </a:tr>
              <a:tr h="0">
                <a:tc>
                  <a:txBody>
                    <a:bodyPr/>
                    <a:lstStyle/>
                    <a:p>
                      <a:pPr lvl="0" indent="0" marL="0" algn="ctr">
                        <a:buNone/>
                      </a:pPr>
                      <a:r>
                        <a:rPr/>
                        <a:t>4</a:t>
                      </a:r>
                    </a:p>
                  </a:txBody>
                </a:tc>
                <a:tc>
                  <a:txBody>
                    <a:bodyPr/>
                    <a:lstStyle/>
                    <a:p>
                      <a:pPr lvl="0" indent="0" marL="0" algn="ctr">
                        <a:buNone/>
                      </a:pPr>
                      <a:r>
                        <a:rPr/>
                        <a:t>Karmaşık bir sistemi, süreci, cihazı veya ürünü gerçekçi kısıtlar ve koşullar altında, belirli gereksinimleri karşılayacak şekilde tasarlama becerisi; bu amaçla modern tasarım yöntemlerini uygulama becerisi.</a:t>
                      </a:r>
                    </a:p>
                  </a:txBody>
                </a:tc>
              </a:tr>
              <a:tr h="0">
                <a:tc>
                  <a:txBody>
                    <a:bodyPr/>
                    <a:lstStyle/>
                    <a:p>
                      <a:pPr lvl="0" indent="0" marL="0" algn="ctr">
                        <a:buNone/>
                      </a:pPr>
                      <a:r>
                        <a:rPr/>
                        <a:t>5</a:t>
                      </a:r>
                    </a:p>
                  </a:txBody>
                </a:tc>
                <a:tc>
                  <a:txBody>
                    <a:bodyPr/>
                    <a:lstStyle/>
                    <a:p>
                      <a:pPr lvl="0" indent="0" marL="0" algn="ctr">
                        <a:buNone/>
                      </a:pPr>
                      <a:r>
                        <a:rPr/>
                        <a:t>Mühendislik uygulamalarında karşılaşılan karmaşık problemlerin analizi ve çözümü için gerekli olan modern teknik ve araçları geliştirme, seçme ve kullanma becerisi; bilişim teknolojilerini etkin bir şekilde kullanma becerisi.</a:t>
                      </a:r>
                    </a:p>
                  </a:txBody>
                </a:tc>
              </a:tr>
              <a:tr h="0">
                <a:tc>
                  <a:txBody>
                    <a:bodyPr/>
                    <a:lstStyle/>
                    <a:p>
                      <a:pPr lvl="0" indent="0" marL="0" algn="ctr">
                        <a:buNone/>
                      </a:pPr>
                      <a:r>
                        <a:rPr/>
                        <a:t>6</a:t>
                      </a:r>
                    </a:p>
                  </a:txBody>
                </a:tc>
                <a:tc>
                  <a:txBody>
                    <a:bodyPr/>
                    <a:lstStyle/>
                    <a:p>
                      <a:pPr lvl="0" indent="0" marL="0" algn="ctr">
                        <a:buNone/>
                      </a:pPr>
                      <a:r>
                        <a:rPr/>
                        <a:t>Disiplin içi ve çok disiplinli takımlarda etkin biçimde çalışabilme becerisi; bireysel çalışma becerisi.</a:t>
                      </a:r>
                    </a:p>
                  </a:txBody>
                </a:tc>
              </a:tr>
              <a:tr h="0">
                <a:tc>
                  <a:txBody>
                    <a:bodyPr/>
                    <a:lstStyle/>
                    <a:p>
                      <a:pPr lvl="0" indent="0" marL="0" algn="ctr">
                        <a:buNone/>
                      </a:pPr>
                      <a:r>
                        <a:rPr/>
                        <a:t>7</a:t>
                      </a:r>
                    </a:p>
                  </a:txBody>
                </a:tc>
                <a:tc>
                  <a:txBody>
                    <a:bodyPr/>
                    <a:lstStyle/>
                    <a:p>
                      <a:pPr lvl="0" indent="0" marL="0" algn="ctr">
                        <a:buNone/>
                      </a:pPr>
                      <a:r>
                        <a:rPr/>
                        <a:t>Karmaşık mühendislik problemlerinin veya disipline özgü araştırma konularının incelenmesi için deney tasarlama, deney yapma, veri toplama, sonuçları analiz etme ve yorumlama becerisi.</a:t>
                      </a:r>
                    </a:p>
                  </a:txBody>
                </a:tc>
              </a:tr>
              <a:tr h="0">
                <a:tc>
                  <a:txBody>
                    <a:bodyPr/>
                    <a:lstStyle/>
                    <a:p>
                      <a:pPr lvl="0" indent="0" marL="0" algn="ctr">
                        <a:buNone/>
                      </a:pPr>
                      <a:r>
                        <a:rPr/>
                        <a:t>8</a:t>
                      </a:r>
                    </a:p>
                  </a:txBody>
                </a:tc>
                <a:tc>
                  <a:txBody>
                    <a:bodyPr/>
                    <a:lstStyle/>
                    <a:p>
                      <a:pPr lvl="0" indent="0" marL="0" algn="ctr">
                        <a:buNone/>
                      </a:pPr>
                      <a:r>
                        <a:rPr/>
                        <a:t>Yaşam boyu öğrenmenin gerekliliği bilinci; bilgiye erişebilme, bilim ve teknolojideki gelişmeleri izleme ve kendini sürekli yenileme becerisi</a:t>
                      </a:r>
                    </a:p>
                  </a:txBody>
                </a:tc>
              </a:tr>
              <a:tr h="0">
                <a:tc>
                  <a:txBody>
                    <a:bodyPr/>
                    <a:lstStyle/>
                    <a:p>
                      <a:pPr lvl="0" indent="0" marL="0" algn="ctr">
                        <a:buNone/>
                      </a:pPr>
                      <a:r>
                        <a:rPr/>
                        <a:t>9</a:t>
                      </a:r>
                    </a:p>
                  </a:txBody>
                </a:tc>
                <a:tc>
                  <a:txBody>
                    <a:bodyPr/>
                    <a:lstStyle/>
                    <a:p>
                      <a:pPr lvl="0" indent="0" marL="0" algn="ctr">
                        <a:buNone/>
                      </a:pPr>
                      <a:r>
                        <a:rPr/>
                        <a:t>Türkçe sözlü ve yazılı etkin iletişim kurma becerisi; en az bir yabancı dil bilgisi; etkin rapor yazma ve yazılı raporları anlama, tasarım ve üretim raporları hazırlayabilme, etkin sunum yapabilme, açık ve anlaşılır talimat verme ve alma becerisi.</a:t>
                      </a:r>
                    </a:p>
                  </a:txBody>
                </a:tc>
              </a:tr>
              <a:tr h="0">
                <a:tc>
                  <a:txBody>
                    <a:bodyPr/>
                    <a:lstStyle/>
                    <a:p>
                      <a:pPr lvl="0" indent="0" marL="0" algn="ctr">
                        <a:buNone/>
                      </a:pPr>
                      <a:r>
                        <a:rPr/>
                        <a:t>10</a:t>
                      </a:r>
                    </a:p>
                  </a:txBody>
                </a:tc>
                <a:tc>
                  <a:txBody>
                    <a:bodyPr/>
                    <a:lstStyle/>
                    <a:p>
                      <a:pPr lvl="0" indent="0" marL="0" algn="ctr">
                        <a:buNone/>
                      </a:pPr>
                      <a:r>
                        <a:rPr/>
                        <a:t>Mühendislik uygulamalarının evrensel ve toplumsal boyutlarda sağlık, çevre ve güvenlik üzerindeki etkileri ve çağın mühendislik alanına yansıyan sorunları hakkında bilgi; mühendislik çözümlerinin hukuksal sonuçları konusunda farkındalık.</a:t>
                      </a:r>
                    </a:p>
                  </a:txBody>
                </a:tc>
              </a:tr>
              <a:tr h="0">
                <a:tc>
                  <a:txBody>
                    <a:bodyPr/>
                    <a:lstStyle/>
                    <a:p>
                      <a:pPr lvl="0" indent="0" marL="0" algn="ctr">
                        <a:buNone/>
                      </a:pPr>
                      <a:r>
                        <a:rPr/>
                        <a:t>11</a:t>
                      </a:r>
                    </a:p>
                  </a:txBody>
                </a:tc>
                <a:tc>
                  <a:txBody>
                    <a:bodyPr/>
                    <a:lstStyle/>
                    <a:p>
                      <a:pPr lvl="0" indent="0" marL="0" algn="ctr">
                        <a:buNone/>
                      </a:pPr>
                      <a:r>
                        <a:rPr/>
                        <a:t>Proje yönetimi, risk yönetimi ve değişiklik yönetimi gibi, iş hayatındaki uygulamalar hakkında bilgi; girişimcilik, yenilikçilik hakkında farkındalık; sürdürülebilir kalkınma hakkında bilgi.</a:t>
                      </a:r>
                    </a:p>
                  </a:txBody>
                </a:tc>
              </a:tr>
              <a:tr h="0">
                <a:tc>
                  <a:txBody>
                    <a:bodyPr/>
                    <a:lstStyle/>
                    <a:p>
                      <a:pPr lvl="0" indent="0" marL="0" algn="ctr">
                        <a:buNone/>
                      </a:pPr>
                      <a:r>
                        <a:rPr/>
                        <a:t>12</a:t>
                      </a:r>
                    </a:p>
                  </a:txBody>
                </a:tc>
                <a:tc>
                  <a:txBody>
                    <a:bodyPr/>
                    <a:lstStyle/>
                    <a:p>
                      <a:pPr lvl="0" indent="0" marL="0" algn="ctr">
                        <a:buNone/>
                      </a:pPr>
                      <a:r>
                        <a:rPr/>
                        <a:t>Etik ilkelerine uygun davranma, mesleki ve etik sorumluluk bilinci; mühendislik uygulamalarında kullanılan standartlar hakkında bilgi</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Öğrenme Çıktıları</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Sıra</a:t>
                      </a:r>
                    </a:p>
                  </a:txBody>
                  <a:tcPr/>
                </a:tc>
                <a:tc>
                  <a:txBody>
                    <a:bodyPr/>
                    <a:lstStyle/>
                    <a:p>
                      <a:pPr lvl="0" indent="0" marL="0" algn="ctr">
                        <a:buNone/>
                      </a:pPr>
                      <a:r>
                        <a:rPr/>
                        <a:t>Açıklama</a:t>
                      </a:r>
                    </a:p>
                  </a:txBody>
                  <a:tcPr/>
                </a:tc>
              </a:tr>
              <a:tr h="0">
                <a:tc>
                  <a:txBody>
                    <a:bodyPr/>
                    <a:lstStyle/>
                    <a:p>
                      <a:pPr lvl="0" indent="0" marL="0" algn="ctr">
                        <a:buNone/>
                      </a:pPr>
                      <a:r>
                        <a:rPr/>
                        <a:t>1</a:t>
                      </a:r>
                    </a:p>
                  </a:txBody>
                </a:tc>
                <a:tc>
                  <a:txBody>
                    <a:bodyPr/>
                    <a:lstStyle/>
                    <a:p>
                      <a:pPr lvl="0" indent="0" marL="0" algn="ctr">
                        <a:buNone/>
                      </a:pPr>
                      <a:r>
                        <a:rPr/>
                        <a:t>Fizikte elektrostatiğin ve manyetizmanın tarihsel gelişim süreçlerini kavrayabilme</a:t>
                      </a:r>
                    </a:p>
                  </a:txBody>
                </a:tc>
              </a:tr>
              <a:tr h="0">
                <a:tc>
                  <a:txBody>
                    <a:bodyPr/>
                    <a:lstStyle/>
                    <a:p>
                      <a:pPr lvl="0" indent="0" marL="0" algn="ctr">
                        <a:buNone/>
                      </a:pPr>
                      <a:r>
                        <a:rPr/>
                        <a:t>2</a:t>
                      </a:r>
                    </a:p>
                  </a:txBody>
                </a:tc>
                <a:tc>
                  <a:txBody>
                    <a:bodyPr/>
                    <a:lstStyle/>
                    <a:p>
                      <a:pPr lvl="0" indent="0" marL="0" algn="ctr">
                        <a:buNone/>
                      </a:pPr>
                      <a:r>
                        <a:rPr/>
                        <a:t>Elektriksel yük ve etkileşimlerini ifade edebilme</a:t>
                      </a:r>
                    </a:p>
                  </a:txBody>
                </a:tc>
              </a:tr>
              <a:tr h="0">
                <a:tc>
                  <a:txBody>
                    <a:bodyPr/>
                    <a:lstStyle/>
                    <a:p>
                      <a:pPr lvl="0" indent="0" marL="0" algn="ctr">
                        <a:buNone/>
                      </a:pPr>
                      <a:r>
                        <a:rPr/>
                        <a:t>3</a:t>
                      </a:r>
                    </a:p>
                  </a:txBody>
                </a:tc>
                <a:tc>
                  <a:txBody>
                    <a:bodyPr/>
                    <a:lstStyle/>
                    <a:p>
                      <a:pPr lvl="0" indent="0" marL="0" algn="ctr">
                        <a:buNone/>
                      </a:pPr>
                      <a:r>
                        <a:rPr/>
                        <a:t>Alan kavramını kavrayabilme</a:t>
                      </a:r>
                    </a:p>
                  </a:txBody>
                </a:tc>
              </a:tr>
              <a:tr h="0">
                <a:tc>
                  <a:txBody>
                    <a:bodyPr/>
                    <a:lstStyle/>
                    <a:p>
                      <a:pPr lvl="0" indent="0" marL="0" algn="ctr">
                        <a:buNone/>
                      </a:pPr>
                      <a:r>
                        <a:rPr/>
                        <a:t>4</a:t>
                      </a:r>
                    </a:p>
                  </a:txBody>
                </a:tc>
                <a:tc>
                  <a:txBody>
                    <a:bodyPr/>
                    <a:lstStyle/>
                    <a:p>
                      <a:pPr lvl="0" indent="0" marL="0" algn="ctr">
                        <a:buNone/>
                      </a:pPr>
                      <a:r>
                        <a:rPr/>
                        <a:t>Elektrik yüklerinin hareketini, Manyetizmanın temel kavramlarını ifade edebilme, Elektrik ve manyetizmadan öğrendiklerini uygulayabilme</a:t>
                      </a:r>
                    </a:p>
                  </a:txBody>
                </a:tc>
              </a:tr>
              <a:tr h="0">
                <a:tc>
                  <a:txBody>
                    <a:bodyPr/>
                    <a:lstStyle/>
                    <a:p>
                      <a:pPr lvl="0" indent="0" marL="0" algn="ctr">
                        <a:buNone/>
                      </a:pPr>
                      <a:r>
                        <a:rPr/>
                        <a:t>5</a:t>
                      </a:r>
                    </a:p>
                  </a:txBody>
                </a:tc>
                <a:tc>
                  <a:txBody>
                    <a:bodyPr/>
                    <a:lstStyle/>
                    <a:p>
                      <a:pPr lvl="0" indent="0" marL="0" algn="ctr">
                        <a:buNone/>
                      </a:pPr>
                      <a:r>
                        <a:rPr/>
                        <a:t>Mühendislik uygulamalarında elektrik ve manyetizmanın önemini kavrama</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F</m:t>
                    </m:r>
                    <m:r>
                      <m:t>i</m:t>
                    </m:r>
                    <m:r>
                      <m:t>z</m:t>
                    </m:r>
                    <m:r>
                      <m:t>i</m:t>
                    </m:r>
                    <m:r>
                      <m:t>k</m:t>
                    </m:r>
                    <m:r>
                      <m:rPr>
                        <m:sty m:val="p"/>
                      </m:rPr>
                      <m:t>−</m:t>
                    </m:r>
                    <m:r>
                      <m:t>I</m:t>
                    </m:r>
                    <m:r>
                      <m:t>I</m:t>
                    </m:r>
                    <m:r>
                      <m:rPr>
                        <m:sty m:val="p"/>
                      </m:rPr>
                      <m:t>−</m:t>
                    </m:r>
                    <m:r>
                      <m:t>D</m:t>
                    </m:r>
                    <m:r>
                      <m:t>e</m:t>
                    </m:r>
                    <m:r>
                      <m:t>r</m:t>
                    </m:r>
                    <m:r>
                      <m:t>s</m:t>
                    </m:r>
                    <m:r>
                      <m:rPr>
                        <m:sty m:val="p"/>
                      </m:rPr>
                      <m:t>−</m:t>
                    </m:r>
                    <m:r>
                      <m:t>İ</m:t>
                    </m:r>
                    <m:r>
                      <m:t>z</m:t>
                    </m:r>
                    <m:r>
                      <m:t>l</m:t>
                    </m:r>
                    <m:r>
                      <m:t>e</m:t>
                    </m:r>
                    <m:r>
                      <m:t>n</m:t>
                    </m:r>
                    <m:r>
                      <m:t>c</m:t>
                    </m:r>
                    <m:r>
                      <m:t>e</m:t>
                    </m:r>
                    <m:r>
                      <m:t>s</m:t>
                    </m:r>
                    <m:r>
                      <m:t>i</m:t>
                    </m:r>
                    <m:r>
                      <m:rPr>
                        <m:sty m:val="p"/>
                      </m:rPr>
                      <m:t>−</m:t>
                    </m:r>
                    <m:r>
                      <m:t>S</m:t>
                    </m:r>
                    <m:r>
                      <m:t>o</m:t>
                    </m:r>
                    <m:r>
                      <m:t>n</m:t>
                    </m:r>
                    <m:r>
                      <m:t>u</m:t>
                    </m:r>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Mühendislik ve Mimarlık Fakültesi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Elektrik - Elektronik Mühendisliği Bölümü</a:t>
            </a:r>
          </a:p>
        </p:txBody>
      </p:sp>
      <p:sp>
        <p:nvSpPr>
          <p:cNvPr id="3" name="Content Placeholder 2"/>
          <p:cNvSpPr>
            <a:spLocks noGrp="1"/>
          </p:cNvSpPr>
          <p:nvPr>
            <p:ph idx="1"/>
          </p:nvPr>
        </p:nvSpPr>
        <p:spPr/>
        <p:txBody>
          <a:bodyPr/>
          <a:lstStyle/>
          <a:p>
            <a:pPr lvl="0" indent="0" marL="0">
              <a:spcBef>
                <a:spcPts val="3000"/>
              </a:spcBef>
              <a:buNone/>
            </a:pPr>
            <a:r>
              <a:rPr b="1"/>
              <a:t>FZK164 - Fizik-II</a:t>
            </a:r>
          </a:p>
          <a:p>
            <a:pPr lvl="0" indent="0" marL="0">
              <a:spcBef>
                <a:spcPts val="3000"/>
              </a:spcBef>
              <a:buNone/>
            </a:pPr>
            <a:r>
              <a:rPr b="1"/>
              <a:t>Ders İzlencesi</a:t>
            </a:r>
          </a:p>
          <a:p>
            <a:pPr lvl="0" indent="0" marL="0">
              <a:spcBef>
                <a:spcPts val="3000"/>
              </a:spcBef>
              <a:buNone/>
            </a:pPr>
            <a:r>
              <a:rPr b="1"/>
              <a:t>Bahar Dönemi, 2021-2022</a:t>
            </a:r>
          </a:p>
          <a:p>
            <a:pPr lvl="0" indent="0" marL="0">
              <a:buNone/>
            </a:pPr>
            <a:r>
              <a:rPr/>
              <a:t>Download </a:t>
            </a:r>
            <a:r>
              <a:rPr>
                <a:hlinkClick r:id="rId2"/>
              </a:rPr>
              <a:t>DOC</a:t>
            </a:r>
            <a:r>
              <a:rPr/>
              <a:t>, </a:t>
            </a:r>
            <a:r>
              <a:rPr>
                <a:hlinkClick r:id="rId3"/>
              </a:rPr>
              <a:t>SLIDE</a:t>
            </a:r>
            <a:r>
              <a:rPr/>
              <a:t>, </a:t>
            </a:r>
            <a:r>
              <a:rPr>
                <a:hlinkClick r:id="rId4"/>
              </a:rPr>
              <a:t>PPTX</a:t>
            </a:r>
            <a:r>
              <a:rPr/>
              <a:t>, </a:t>
            </a:r>
            <a:r>
              <a:rPr>
                <a:hlinkClick r:id="rId5"/>
              </a:rPr>
              <a:t>PDF</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Ders Öğretim Planı</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ctr">
                        <a:buNone/>
                      </a:pPr>
                      <a:r>
                        <a:rPr/>
                        <a:t>Ders Bilgileri</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r>
              <a:tr h="0">
                <a:tc>
                  <a:txBody>
                    <a:bodyPr/>
                    <a:lstStyle/>
                    <a:p>
                      <a:pPr lvl="0" indent="0" marL="0" algn="ctr">
                        <a:buNone/>
                      </a:pPr>
                      <a:r>
                        <a:rPr/>
                        <a:t>Ders Kodu</a:t>
                      </a:r>
                    </a:p>
                  </a:txBody>
                </a:tc>
                <a:tc>
                  <a:txBody>
                    <a:bodyPr/>
                    <a:lstStyle/>
                    <a:p>
                      <a:pPr lvl="0" indent="0" marL="0" algn="ctr">
                        <a:buNone/>
                      </a:pPr>
                      <a:r>
                        <a:rPr/>
                        <a:t>Ders Adı</a:t>
                      </a:r>
                    </a:p>
                  </a:txBody>
                </a:tc>
                <a:tc>
                  <a:txBody>
                    <a:bodyPr/>
                    <a:lstStyle/>
                    <a:p>
                      <a:pPr lvl="0" indent="0" marL="0" algn="ctr">
                        <a:buNone/>
                      </a:pPr>
                      <a:r>
                        <a:rPr/>
                        <a:t>Ders Türü</a:t>
                      </a:r>
                    </a:p>
                  </a:txBody>
                </a:tc>
                <a:tc>
                  <a:txBody>
                    <a:bodyPr/>
                    <a:lstStyle/>
                    <a:p>
                      <a:pPr lvl="0" indent="0" marL="0" algn="ctr">
                        <a:buNone/>
                      </a:pPr>
                      <a:r>
                        <a:rPr/>
                        <a:t>Yarı Yıl</a:t>
                      </a:r>
                    </a:p>
                  </a:txBody>
                </a:tc>
                <a:tc>
                  <a:txBody>
                    <a:bodyPr/>
                    <a:lstStyle/>
                    <a:p>
                      <a:pPr lvl="0" indent="0" marL="0" algn="ctr">
                        <a:buNone/>
                      </a:pPr>
                      <a:r>
                        <a:rPr/>
                        <a:t>ECTS</a:t>
                      </a:r>
                    </a:p>
                  </a:txBody>
                </a:tc>
                <a:tc>
                  <a:txBody>
                    <a:bodyPr/>
                    <a:lstStyle/>
                    <a:p>
                      <a:pPr lvl="0" indent="0" marL="0" algn="ctr">
                        <a:buNone/>
                      </a:pPr>
                      <a:r>
                        <a:rPr/>
                        <a:t>Yazdır</a:t>
                      </a:r>
                    </a:p>
                  </a:txBody>
                </a:tc>
              </a:tr>
              <a:tr h="0">
                <a:tc>
                  <a:txBody>
                    <a:bodyPr/>
                    <a:lstStyle/>
                    <a:p>
                      <a:pPr lvl="0" indent="0" marL="0" algn="ctr">
                        <a:buNone/>
                      </a:pPr>
                      <a:r>
                        <a:rPr/>
                        <a:t>FZK164</a:t>
                      </a:r>
                    </a:p>
                  </a:txBody>
                </a:tc>
                <a:tc>
                  <a:txBody>
                    <a:bodyPr/>
                    <a:lstStyle/>
                    <a:p>
                      <a:pPr lvl="0" indent="0" marL="0" algn="ctr">
                        <a:buNone/>
                      </a:pPr>
                      <a:r>
                        <a:rPr/>
                        <a:t>Fizik-II</a:t>
                      </a:r>
                    </a:p>
                  </a:txBody>
                </a:tc>
                <a:tc>
                  <a:txBody>
                    <a:bodyPr/>
                    <a:lstStyle/>
                    <a:p>
                      <a:pPr lvl="0" indent="0" marL="0" algn="ctr">
                        <a:buNone/>
                      </a:pPr>
                      <a:r>
                        <a:rPr/>
                        <a:t>Zorunlu</a:t>
                      </a:r>
                    </a:p>
                  </a:txBody>
                </a:tc>
                <a:tc>
                  <a:txBody>
                    <a:bodyPr/>
                    <a:lstStyle/>
                    <a:p>
                      <a:pPr lvl="0" indent="0" marL="0" algn="ctr">
                        <a:buNone/>
                      </a:pPr>
                      <a:r>
                        <a:rPr/>
                        <a:t>2</a:t>
                      </a:r>
                    </a:p>
                  </a:txBody>
                </a:tc>
                <a:tc>
                  <a:txBody>
                    <a:bodyPr/>
                    <a:lstStyle/>
                    <a:p>
                      <a:pPr lvl="0" indent="0" marL="0" algn="ctr">
                        <a:buNone/>
                      </a:pPr>
                      <a:r>
                        <a:rPr/>
                        <a:t>5</a:t>
                      </a: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Bölüm / Program</a:t>
            </a:r>
          </a:p>
          <a:p>
            <a:pPr lvl="0" indent="0" marL="0">
              <a:buNone/>
            </a:pPr>
            <a:r>
              <a:rPr/>
              <a:t>MÜHENDİSLİK VE MİMARLIK FAKÜLTESİ - Elektrik-Elektronik Mühendisliği</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 Türü</a:t>
            </a:r>
          </a:p>
          <a:p>
            <a:pPr lvl="0" indent="0" marL="0">
              <a:buNone/>
            </a:pPr>
            <a:r>
              <a:rPr/>
              <a:t>Zorunlu</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Ön Koşulu Olan Dersler</a:t>
            </a:r>
          </a:p>
          <a:p>
            <a:pPr lvl="0" indent="0" marL="0">
              <a:buNone/>
            </a:pPr>
            <a:r>
              <a:rPr/>
              <a:t>Yok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Amacı</a:t>
            </a:r>
          </a:p>
          <a:p>
            <a:pPr lvl="0" indent="0" marL="0">
              <a:buNone/>
            </a:pPr>
            <a:r>
              <a:rPr/>
              <a:t>Bu dersin amacı, temel elektrik ve manyetizma konularında, öğrencilerin öğrenmesine yardımcı olabilecek bazı düşünceleri vermektir.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FZK164 - Fizik II Ders İzlencesi</dc:title>
  <dc:creator>Author: Doç. Dr. Mehmet BATI</dc:creator>
  <cp:keywords/>
  <dcterms:created xsi:type="dcterms:W3CDTF">2022-03-11T16:04:06Z</dcterms:created>
  <dcterms:modified xsi:type="dcterms:W3CDTF">2022-03-11T16:04:06Z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FZK164 Syllabus</vt:lpwstr>
  </property>
  <property fmtid="{D5CDD505-2E9C-101B-9397-08002B2CF9AE}" pid="8" name="footer-center">
    <vt:lpwstr>License: WTFPL</vt:lpwstr>
  </property>
  <property fmtid="{D5CDD505-2E9C-101B-9397-08002B2CF9AE}" pid="9" name="footer-left">
    <vt:lpwstr>© Doç. Dr. Mehmet BATI</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FZK164 - Fizik II Ders İzlencesi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Ders İzlencesi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