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301" r:id="rId5"/>
    <p:sldId id="286" r:id="rId6"/>
    <p:sldId id="287" r:id="rId7"/>
    <p:sldId id="302" r:id="rId8"/>
    <p:sldId id="288" r:id="rId9"/>
    <p:sldId id="303" r:id="rId10"/>
    <p:sldId id="289" r:id="rId11"/>
    <p:sldId id="304" r:id="rId12"/>
    <p:sldId id="290" r:id="rId13"/>
    <p:sldId id="291" r:id="rId14"/>
    <p:sldId id="292" r:id="rId15"/>
    <p:sldId id="293" r:id="rId16"/>
    <p:sldId id="323" r:id="rId17"/>
    <p:sldId id="324" r:id="rId18"/>
    <p:sldId id="325" r:id="rId19"/>
    <p:sldId id="305" r:id="rId20"/>
    <p:sldId id="306" r:id="rId21"/>
    <p:sldId id="307" r:id="rId22"/>
    <p:sldId id="308" r:id="rId23"/>
    <p:sldId id="294" r:id="rId24"/>
    <p:sldId id="309" r:id="rId25"/>
    <p:sldId id="310" r:id="rId26"/>
    <p:sldId id="311" r:id="rId27"/>
    <p:sldId id="312" r:id="rId28"/>
    <p:sldId id="313" r:id="rId29"/>
    <p:sldId id="314" r:id="rId30"/>
    <p:sldId id="295" r:id="rId31"/>
    <p:sldId id="296" r:id="rId32"/>
    <p:sldId id="297" r:id="rId33"/>
    <p:sldId id="298" r:id="rId34"/>
    <p:sldId id="315" r:id="rId35"/>
    <p:sldId id="316" r:id="rId36"/>
    <p:sldId id="317" r:id="rId37"/>
    <p:sldId id="326" r:id="rId38"/>
    <p:sldId id="299" r:id="rId39"/>
    <p:sldId id="300" r:id="rId40"/>
    <p:sldId id="318" r:id="rId41"/>
    <p:sldId id="319" r:id="rId42"/>
    <p:sldId id="320" r:id="rId43"/>
    <p:sldId id="321" r:id="rId44"/>
    <p:sldId id="322" r:id="rId45"/>
    <p:sldId id="258" r:id="rId4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64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18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46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0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2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8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9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24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F3EC-0BFA-4EA2-95C5-D0F22B35374E}" type="datetimeFigureOut">
              <a:rPr lang="tr-TR" smtClean="0"/>
              <a:t>3.03.2021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2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732070"/>
            <a:ext cx="9144000" cy="1185939"/>
          </a:xfrm>
        </p:spPr>
        <p:txBody>
          <a:bodyPr/>
          <a:lstStyle/>
          <a:p>
            <a:r>
              <a:rPr lang="tr-TR" dirty="0" smtClean="0"/>
              <a:t>ELEKTRİK MANYETİZMA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330477"/>
            <a:ext cx="9144000" cy="746938"/>
          </a:xfrm>
        </p:spPr>
        <p:txBody>
          <a:bodyPr/>
          <a:lstStyle/>
          <a:p>
            <a:r>
              <a:rPr lang="tr-TR" dirty="0" smtClean="0"/>
              <a:t>Doç. Dr. Mehmet BATI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3626004" y="3270300"/>
            <a:ext cx="493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Elektriksel Potansiyel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1620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85" y="159849"/>
            <a:ext cx="10295754" cy="66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4" y="189571"/>
            <a:ext cx="9456695" cy="64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89" y="267629"/>
            <a:ext cx="9057152" cy="61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6" y="385090"/>
            <a:ext cx="10655656" cy="64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1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362" y="141789"/>
            <a:ext cx="9463749" cy="65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13" y="242151"/>
            <a:ext cx="10114382" cy="65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526" y="220159"/>
            <a:ext cx="8841059" cy="64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34" y="0"/>
            <a:ext cx="9215064" cy="67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61" y="211872"/>
            <a:ext cx="9613624" cy="62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93" y="97185"/>
            <a:ext cx="9208063" cy="66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Bu bölümde, elektrik </a:t>
            </a:r>
            <a:r>
              <a:rPr lang="tr-TR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alanla ilgili elektrik potansiyel (</a:t>
            </a:r>
            <a:r>
              <a:rPr lang="tr-TR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tr-TR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) kavramını öğreneceğiz. </a:t>
            </a:r>
            <a:r>
              <a:rPr lang="tr-TR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Bu bağlamda aşağıdaki konulara değineceğiz</a:t>
            </a:r>
            <a:r>
              <a:rPr lang="tr-TR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br>
              <a:rPr lang="tr-TR" sz="280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Elektrik </a:t>
            </a:r>
            <a:r>
              <a:rPr lang="tr-TR" dirty="0" smtClean="0"/>
              <a:t>Potansiyel</a:t>
            </a:r>
          </a:p>
          <a:p>
            <a:r>
              <a:rPr lang="tr-TR" dirty="0" smtClean="0"/>
              <a:t>Noktasal </a:t>
            </a:r>
            <a:r>
              <a:rPr lang="tr-TR" dirty="0"/>
              <a:t>Yük </a:t>
            </a:r>
            <a:r>
              <a:rPr lang="tr-TR" dirty="0" smtClean="0"/>
              <a:t>Dağılımlarının </a:t>
            </a:r>
            <a:r>
              <a:rPr lang="tr-TR" dirty="0"/>
              <a:t>Potansiyeli 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Sürekli Yük </a:t>
            </a:r>
            <a:r>
              <a:rPr lang="tr-TR" dirty="0" smtClean="0"/>
              <a:t>Dağılımlarının </a:t>
            </a:r>
            <a:r>
              <a:rPr lang="tr-TR" dirty="0"/>
              <a:t>Potansiyeli </a:t>
            </a:r>
            <a:endParaRPr lang="tr-TR" dirty="0" smtClean="0"/>
          </a:p>
          <a:p>
            <a:r>
              <a:rPr lang="tr-TR" dirty="0" smtClean="0"/>
              <a:t>İletkenler </a:t>
            </a:r>
            <a:r>
              <a:rPr lang="tr-TR" dirty="0"/>
              <a:t>ve </a:t>
            </a:r>
            <a:r>
              <a:rPr lang="tr-TR" dirty="0" err="1" smtClean="0"/>
              <a:t>Eşpotansiyel</a:t>
            </a:r>
            <a:r>
              <a:rPr lang="tr-TR" dirty="0" smtClean="0"/>
              <a:t> </a:t>
            </a:r>
            <a:r>
              <a:rPr lang="tr-TR" dirty="0"/>
              <a:t>Yüzeyler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04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37" y="141791"/>
            <a:ext cx="9963156" cy="67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00" y="219850"/>
            <a:ext cx="9280723" cy="65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4773" y="398579"/>
            <a:ext cx="11082454" cy="1325563"/>
          </a:xfrm>
        </p:spPr>
        <p:txBody>
          <a:bodyPr/>
          <a:lstStyle/>
          <a:p>
            <a:r>
              <a:rPr lang="tr-TR" dirty="0" smtClean="0"/>
              <a:t>Sürekli yük dağılımlarının oluşturduğu potansiyel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00" y="1724142"/>
            <a:ext cx="9789017" cy="35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19" y="130639"/>
            <a:ext cx="10172919" cy="66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7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74" y="97185"/>
            <a:ext cx="9417364" cy="66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28" y="0"/>
            <a:ext cx="9389620" cy="65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68" y="175244"/>
            <a:ext cx="8997356" cy="65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27" y="275606"/>
            <a:ext cx="8345256" cy="57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6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58" y="214181"/>
            <a:ext cx="9324086" cy="66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73" y="219850"/>
            <a:ext cx="9327841" cy="66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90" y="152942"/>
            <a:ext cx="10792522" cy="66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9420" y="231311"/>
            <a:ext cx="10515600" cy="1003300"/>
          </a:xfrm>
        </p:spPr>
        <p:txBody>
          <a:bodyPr/>
          <a:lstStyle/>
          <a:p>
            <a:r>
              <a:rPr lang="tr-TR" dirty="0" smtClean="0"/>
              <a:t>Eş potansiyel Yüzeyler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10" y="1020121"/>
            <a:ext cx="9569419" cy="58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75" y="186395"/>
            <a:ext cx="10174511" cy="654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67" y="275604"/>
            <a:ext cx="10958542" cy="53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19" y="274619"/>
            <a:ext cx="9965552" cy="65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41" y="152941"/>
            <a:ext cx="8413627" cy="57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46"/>
            <a:ext cx="8997176" cy="61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8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60" y="119488"/>
            <a:ext cx="9229628" cy="64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4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432032"/>
            <a:ext cx="10515600" cy="861509"/>
          </a:xfrm>
        </p:spPr>
        <p:txBody>
          <a:bodyPr/>
          <a:lstStyle/>
          <a:p>
            <a:r>
              <a:rPr lang="tr-TR" dirty="0" smtClean="0"/>
              <a:t>DENEY   (</a:t>
            </a:r>
            <a:r>
              <a:rPr lang="tr-TR" dirty="0" err="1" smtClean="0"/>
              <a:t>Yök</a:t>
            </a:r>
            <a:r>
              <a:rPr lang="tr-TR" dirty="0" smtClean="0"/>
              <a:t> Sanal Laboratuvar)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Eşpotansiyel</a:t>
            </a:r>
            <a:r>
              <a:rPr lang="tr-TR" dirty="0" smtClean="0"/>
              <a:t> Çizgiler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8803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68" y="208698"/>
            <a:ext cx="10486629" cy="59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0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342" y="242462"/>
            <a:ext cx="9576989" cy="6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20" y="-1"/>
            <a:ext cx="10373213" cy="69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1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25" y="164092"/>
            <a:ext cx="10313903" cy="6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9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14" y="175244"/>
            <a:ext cx="9068167" cy="65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2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73" y="219848"/>
            <a:ext cx="8851501" cy="64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4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27" y="0"/>
            <a:ext cx="9292611" cy="67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40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158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9863" y="1092819"/>
            <a:ext cx="10662424" cy="55971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Üniversiteler için FİZİK, Cilt-I,II, 3. Baskı,  Bekir KARAOĞLU, Seçkin Yayıncılık, Ankara, 2015.</a:t>
            </a:r>
          </a:p>
          <a:p>
            <a:r>
              <a:rPr lang="tr-TR" dirty="0" smtClean="0"/>
              <a:t>Fen ve Mühendislik için FİZİK, Cilt I, II, R. A. </a:t>
            </a:r>
            <a:r>
              <a:rPr lang="tr-TR" dirty="0" err="1" smtClean="0"/>
              <a:t>Serway</a:t>
            </a:r>
            <a:r>
              <a:rPr lang="tr-TR" dirty="0" smtClean="0"/>
              <a:t>, R. J. </a:t>
            </a:r>
            <a:r>
              <a:rPr lang="tr-TR" dirty="0" err="1" smtClean="0"/>
              <a:t>Beichner</a:t>
            </a:r>
            <a:r>
              <a:rPr lang="tr-TR" dirty="0" smtClean="0"/>
              <a:t>, Çeviri: K. </a:t>
            </a:r>
            <a:r>
              <a:rPr lang="tr-TR" dirty="0" err="1" smtClean="0"/>
              <a:t>Çolakoğu</a:t>
            </a:r>
            <a:r>
              <a:rPr lang="tr-TR" dirty="0" smtClean="0"/>
              <a:t> (Ed.),  </a:t>
            </a:r>
            <a:r>
              <a:rPr lang="tr-TR" dirty="0" err="1" smtClean="0"/>
              <a:t>Palme</a:t>
            </a:r>
            <a:r>
              <a:rPr lang="tr-TR" dirty="0" smtClean="0"/>
              <a:t> Yayıncılık, Ankara, 2012.</a:t>
            </a:r>
          </a:p>
          <a:p>
            <a:r>
              <a:rPr lang="tr-TR" dirty="0" err="1" smtClean="0"/>
              <a:t>Sears</a:t>
            </a:r>
            <a:r>
              <a:rPr lang="tr-TR" dirty="0" smtClean="0"/>
              <a:t> ve </a:t>
            </a:r>
            <a:r>
              <a:rPr lang="tr-TR" dirty="0" err="1" smtClean="0"/>
              <a:t>Zemansky’nin</a:t>
            </a:r>
            <a:r>
              <a:rPr lang="tr-TR" dirty="0" smtClean="0"/>
              <a:t> ÜNİVERSİTE FİZİĞİ, 12. Baskı, Cilt 1-2, H.D. </a:t>
            </a:r>
            <a:r>
              <a:rPr lang="tr-TR" dirty="0" err="1" smtClean="0"/>
              <a:t>Young</a:t>
            </a:r>
            <a:r>
              <a:rPr lang="tr-TR" dirty="0" smtClean="0"/>
              <a:t>, R.A. </a:t>
            </a:r>
            <a:r>
              <a:rPr lang="tr-TR" dirty="0" err="1" smtClean="0"/>
              <a:t>Freedman</a:t>
            </a:r>
            <a:r>
              <a:rPr lang="tr-TR" dirty="0" smtClean="0"/>
              <a:t>, Çeviri: H. Ünlü (Ed.), </a:t>
            </a:r>
            <a:r>
              <a:rPr lang="tr-TR" dirty="0" err="1" smtClean="0"/>
              <a:t>Pearson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 smtClean="0"/>
              <a:t> Yayıncılık Ltd. Şti, Aralık-2009.</a:t>
            </a:r>
          </a:p>
          <a:p>
            <a:r>
              <a:rPr lang="tr-TR" dirty="0" smtClean="0"/>
              <a:t>Fiziğin Temelleri, David </a:t>
            </a:r>
            <a:r>
              <a:rPr lang="tr-TR" dirty="0" err="1" smtClean="0"/>
              <a:t>Halliday</a:t>
            </a:r>
            <a:r>
              <a:rPr lang="tr-TR" dirty="0" smtClean="0"/>
              <a:t>, Robert </a:t>
            </a:r>
            <a:r>
              <a:rPr lang="tr-TR" dirty="0" err="1" smtClean="0"/>
              <a:t>Resnick</a:t>
            </a:r>
            <a:r>
              <a:rPr lang="tr-TR" dirty="0" smtClean="0"/>
              <a:t>, </a:t>
            </a:r>
            <a:r>
              <a:rPr lang="tr-TR" dirty="0" err="1" smtClean="0"/>
              <a:t>Jearl</a:t>
            </a:r>
            <a:r>
              <a:rPr lang="tr-TR" dirty="0" smtClean="0"/>
              <a:t> </a:t>
            </a:r>
            <a:r>
              <a:rPr lang="tr-TR" dirty="0" err="1" smtClean="0"/>
              <a:t>Walker</a:t>
            </a:r>
            <a:r>
              <a:rPr lang="tr-TR" dirty="0" smtClean="0"/>
              <a:t>, Çeviri: Bülent Akınoğlu, Murat Alev, </a:t>
            </a:r>
            <a:r>
              <a:rPr lang="tr-TR" dirty="0" err="1" smtClean="0"/>
              <a:t>Palme</a:t>
            </a:r>
            <a:r>
              <a:rPr lang="tr-TR" dirty="0" smtClean="0"/>
              <a:t> Yayıncılık, Ankara.</a:t>
            </a:r>
          </a:p>
          <a:p>
            <a:r>
              <a:rPr lang="tr-TR" dirty="0" smtClean="0"/>
              <a:t>Üniversiteler için FİZİK-HIZLI ÇALIŞMA KİTABI (Konu Özetli Problem Çözümleri), 1. Baskı, Prof. Dr. Sedat ÖZSOY, Doç. Dr. Mehmet ERTAŞ, Birsen Yayıncılık, İstanbul, 2017.</a:t>
            </a:r>
          </a:p>
          <a:p>
            <a:r>
              <a:rPr lang="tr-TR" dirty="0" smtClean="0"/>
              <a:t>Temel Fizik, Cilt 1-2 Paul </a:t>
            </a:r>
            <a:r>
              <a:rPr lang="tr-TR" dirty="0" err="1" smtClean="0"/>
              <a:t>Fishbane</a:t>
            </a:r>
            <a:r>
              <a:rPr lang="tr-TR" dirty="0" smtClean="0"/>
              <a:t>, </a:t>
            </a:r>
            <a:r>
              <a:rPr lang="tr-TR" dirty="0" err="1" smtClean="0"/>
              <a:t>Stephen</a:t>
            </a:r>
            <a:r>
              <a:rPr lang="tr-TR" dirty="0" smtClean="0"/>
              <a:t> </a:t>
            </a:r>
            <a:r>
              <a:rPr lang="tr-TR" dirty="0" err="1" smtClean="0"/>
              <a:t>Gasiorowicz</a:t>
            </a:r>
            <a:r>
              <a:rPr lang="tr-TR" dirty="0" smtClean="0"/>
              <a:t>, </a:t>
            </a:r>
            <a:r>
              <a:rPr lang="tr-TR" dirty="0" err="1" smtClean="0"/>
              <a:t>Stephen</a:t>
            </a:r>
            <a:r>
              <a:rPr lang="tr-TR" dirty="0" smtClean="0"/>
              <a:t> </a:t>
            </a:r>
            <a:r>
              <a:rPr lang="tr-TR" dirty="0" err="1" smtClean="0"/>
              <a:t>Thorton</a:t>
            </a:r>
            <a:r>
              <a:rPr lang="tr-TR" dirty="0" smtClean="0"/>
              <a:t>, Çeviri: Cengiz Yalçın, Arkadaş yayın evi.</a:t>
            </a:r>
          </a:p>
          <a:p>
            <a:r>
              <a:rPr lang="tr-TR" dirty="0" smtClean="0"/>
              <a:t>Fen Bilimcileri ve Mühendisler için Fizik, D.G. </a:t>
            </a:r>
            <a:r>
              <a:rPr lang="tr-TR" dirty="0" err="1" smtClean="0"/>
              <a:t>Giancoli</a:t>
            </a:r>
            <a:r>
              <a:rPr lang="tr-TR" dirty="0" smtClean="0"/>
              <a:t> (Çeviri Editörü: Prof. Dr. Gülsen </a:t>
            </a:r>
            <a:r>
              <a:rPr lang="tr-TR" dirty="0" err="1" smtClean="0"/>
              <a:t>Önengüt</a:t>
            </a:r>
            <a:r>
              <a:rPr lang="tr-TR" dirty="0" smtClean="0"/>
              <a:t>), 4.Baskı, Akademi Yayıncılık 2009, Ankara.</a:t>
            </a:r>
          </a:p>
          <a:p>
            <a:r>
              <a:rPr lang="tr-TR" dirty="0" smtClean="0"/>
              <a:t>Mustafa POLAT, Leyla TATAR YILDIRIM Genel Fizik Ders Notları</a:t>
            </a:r>
          </a:p>
          <a:p>
            <a:r>
              <a:rPr lang="tr-TR" dirty="0" smtClean="0"/>
              <a:t>Diğer lisans düzeyinde İngilizce ders kitapları.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17214" y="169489"/>
            <a:ext cx="2907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Kaynaklar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57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23" y="309239"/>
            <a:ext cx="9712713" cy="65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05" y="247129"/>
            <a:ext cx="10270273" cy="64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87" y="423746"/>
            <a:ext cx="11285286" cy="59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7" y="194318"/>
            <a:ext cx="10169912" cy="6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341" y="175243"/>
            <a:ext cx="8853395" cy="63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288</Words>
  <Application>Microsoft Office PowerPoint</Application>
  <PresentationFormat>Geniş ekran</PresentationFormat>
  <Paragraphs>22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Teması</vt:lpstr>
      <vt:lpstr>ELEKTRİK MANYETİZMA</vt:lpstr>
      <vt:lpstr>Bu bölümde, elektrik alanla ilgili elektrik potansiyel (V) kavramını öğreneceğiz. Bu bağlamda aşağıdaki konulara değineceğiz: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Sürekli yük dağılımlarının oluşturduğu potansiyel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Eş potansiyel 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DENEY   (Yök Sanal Laboratuvar)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BATI</dc:creator>
  <cp:lastModifiedBy>MEHMET BATI</cp:lastModifiedBy>
  <cp:revision>77</cp:revision>
  <dcterms:created xsi:type="dcterms:W3CDTF">2021-02-18T10:38:23Z</dcterms:created>
  <dcterms:modified xsi:type="dcterms:W3CDTF">2021-03-03T12:39:44Z</dcterms:modified>
</cp:coreProperties>
</file>