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Bold" panose="020B0604020202020204" charset="0"/>
      <p:regular r:id="rId19"/>
    </p:embeddedFont>
    <p:embeddedFont>
      <p:font typeface="Klein" panose="020B0604020202020204" charset="0"/>
      <p:regular r:id="rId20"/>
    </p:embeddedFont>
    <p:embeddedFont>
      <p:font typeface="Klein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ur mehmet Bektaş" userId="4de6ac4685bc49ea" providerId="LiveId" clId="{EF2D43F7-C486-4DA5-AE69-106AA13BDF3B}"/>
    <pc:docChg chg="undo custSel modSld sldOrd">
      <pc:chgData name="Onur mehmet Bektaş" userId="4de6ac4685bc49ea" providerId="LiveId" clId="{EF2D43F7-C486-4DA5-AE69-106AA13BDF3B}" dt="2024-05-14T11:17:38.148" v="6"/>
      <pc:docMkLst>
        <pc:docMk/>
      </pc:docMkLst>
      <pc:sldChg chg="addSp delSp modSp mod">
        <pc:chgData name="Onur mehmet Bektaş" userId="4de6ac4685bc49ea" providerId="LiveId" clId="{EF2D43F7-C486-4DA5-AE69-106AA13BDF3B}" dt="2024-05-11T14:09:29.184" v="3" actId="21"/>
        <pc:sldMkLst>
          <pc:docMk/>
          <pc:sldMk cId="0" sldId="256"/>
        </pc:sldMkLst>
        <pc:spChg chg="mod">
          <ac:chgData name="Onur mehmet Bektaş" userId="4de6ac4685bc49ea" providerId="LiveId" clId="{EF2D43F7-C486-4DA5-AE69-106AA13BDF3B}" dt="2024-05-08T05:18:36.780" v="1" actId="20577"/>
          <ac:spMkLst>
            <pc:docMk/>
            <pc:sldMk cId="0" sldId="256"/>
            <ac:spMk id="3" creationId="{00000000-0000-0000-0000-000000000000}"/>
          </ac:spMkLst>
        </pc:spChg>
        <pc:picChg chg="add del">
          <ac:chgData name="Onur mehmet Bektaş" userId="4de6ac4685bc49ea" providerId="LiveId" clId="{EF2D43F7-C486-4DA5-AE69-106AA13BDF3B}" dt="2024-05-11T14:09:29.184" v="3" actId="21"/>
          <ac:picMkLst>
            <pc:docMk/>
            <pc:sldMk cId="0" sldId="256"/>
            <ac:picMk id="5" creationId="{00000000-0000-0000-0000-000000000000}"/>
          </ac:picMkLst>
        </pc:picChg>
      </pc:sldChg>
      <pc:sldChg chg="modSp mod">
        <pc:chgData name="Onur mehmet Bektaş" userId="4de6ac4685bc49ea" providerId="LiveId" clId="{EF2D43F7-C486-4DA5-AE69-106AA13BDF3B}" dt="2024-05-11T14:09:48.576" v="4" actId="1076"/>
        <pc:sldMkLst>
          <pc:docMk/>
          <pc:sldMk cId="0" sldId="257"/>
        </pc:sldMkLst>
        <pc:spChg chg="mod">
          <ac:chgData name="Onur mehmet Bektaş" userId="4de6ac4685bc49ea" providerId="LiveId" clId="{EF2D43F7-C486-4DA5-AE69-106AA13BDF3B}" dt="2024-05-11T14:09:48.576" v="4" actId="1076"/>
          <ac:spMkLst>
            <pc:docMk/>
            <pc:sldMk cId="0" sldId="257"/>
            <ac:spMk id="4" creationId="{00000000-0000-0000-0000-000000000000}"/>
          </ac:spMkLst>
        </pc:spChg>
      </pc:sldChg>
      <pc:sldChg chg="ord">
        <pc:chgData name="Onur mehmet Bektaş" userId="4de6ac4685bc49ea" providerId="LiveId" clId="{EF2D43F7-C486-4DA5-AE69-106AA13BDF3B}" dt="2024-05-14T11:17:38.148" v="6"/>
        <pc:sldMkLst>
          <pc:docMk/>
          <pc:sldMk cId="0"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a:off x="6599895" y="5774124"/>
            <a:ext cx="12013323" cy="0"/>
          </a:xfrm>
          <a:prstGeom prst="line">
            <a:avLst/>
          </a:prstGeom>
          <a:ln w="38100" cap="flat">
            <a:solidFill>
              <a:srgbClr val="FFFFFF"/>
            </a:solidFill>
            <a:prstDash val="solid"/>
            <a:headEnd type="oval" w="lg" len="lg"/>
            <a:tailEnd type="none" w="sm" len="sm"/>
          </a:ln>
        </p:spPr>
        <p:txBody>
          <a:bodyPr/>
          <a:lstStyle/>
          <a:p>
            <a:endParaRPr lang="en-US"/>
          </a:p>
        </p:txBody>
      </p:sp>
      <p:sp>
        <p:nvSpPr>
          <p:cNvPr id="3" name="TextBox 3"/>
          <p:cNvSpPr txBox="1"/>
          <p:nvPr/>
        </p:nvSpPr>
        <p:spPr>
          <a:xfrm>
            <a:off x="8055720" y="900768"/>
            <a:ext cx="7417965" cy="2635117"/>
          </a:xfrm>
          <a:prstGeom prst="rect">
            <a:avLst/>
          </a:prstGeom>
        </p:spPr>
        <p:txBody>
          <a:bodyPr lIns="0" tIns="0" rIns="0" bIns="0" rtlCol="0" anchor="t">
            <a:spAutoFit/>
          </a:bodyPr>
          <a:lstStyle/>
          <a:p>
            <a:pPr algn="ctr">
              <a:lnSpc>
                <a:spcPts val="6636"/>
              </a:lnSpc>
              <a:spcBef>
                <a:spcPct val="0"/>
              </a:spcBef>
            </a:pPr>
            <a:r>
              <a:rPr lang="en-US" sz="8295" dirty="0">
                <a:solidFill>
                  <a:srgbClr val="61A6AB"/>
                </a:solidFill>
                <a:latin typeface="HK Modular Bold"/>
              </a:rPr>
              <a:t>LİNGO TÜR</a:t>
            </a:r>
            <a:r>
              <a:rPr lang="tr-TR" sz="8295" dirty="0">
                <a:solidFill>
                  <a:srgbClr val="61A6AB"/>
                </a:solidFill>
                <a:latin typeface="HK Modular Bold"/>
              </a:rPr>
              <a:t>K</a:t>
            </a:r>
            <a:r>
              <a:rPr lang="en-US" sz="8295" dirty="0">
                <a:solidFill>
                  <a:srgbClr val="61A6AB"/>
                </a:solidFill>
                <a:latin typeface="HK Modular Bold"/>
              </a:rPr>
              <a:t>İYE OYUNUN  </a:t>
            </a:r>
          </a:p>
        </p:txBody>
      </p:sp>
      <p:sp>
        <p:nvSpPr>
          <p:cNvPr id="4" name="TextBox 4"/>
          <p:cNvSpPr txBox="1"/>
          <p:nvPr/>
        </p:nvSpPr>
        <p:spPr>
          <a:xfrm>
            <a:off x="5822605" y="3523722"/>
            <a:ext cx="12310230" cy="2250402"/>
          </a:xfrm>
          <a:prstGeom prst="rect">
            <a:avLst/>
          </a:prstGeom>
        </p:spPr>
        <p:txBody>
          <a:bodyPr lIns="0" tIns="0" rIns="0" bIns="0" rtlCol="0" anchor="t">
            <a:spAutoFit/>
          </a:bodyPr>
          <a:lstStyle/>
          <a:p>
            <a:pPr algn="ctr">
              <a:lnSpc>
                <a:spcPts val="5694"/>
              </a:lnSpc>
              <a:spcBef>
                <a:spcPct val="0"/>
              </a:spcBef>
            </a:pPr>
            <a:r>
              <a:rPr lang="en-US" sz="7118">
                <a:solidFill>
                  <a:srgbClr val="F7B9A1"/>
                </a:solidFill>
                <a:latin typeface="HK Modular Bold"/>
              </a:rPr>
              <a:t>İSTEMCİ-SUNUCU OLARAK TASARLANMASI</a:t>
            </a:r>
          </a:p>
        </p:txBody>
      </p:sp>
      <p:pic>
        <p:nvPicPr>
          <p:cNvPr id="5" name="Picture 5"/>
          <p:cNvPicPr>
            <a:picLocks noChangeAspect="1"/>
          </p:cNvPicPr>
          <p:nvPr/>
        </p:nvPicPr>
        <p:blipFill>
          <a:blip r:embed="rId2"/>
          <a:srcRect/>
          <a:stretch>
            <a:fillRect/>
          </a:stretch>
        </p:blipFill>
        <p:spPr>
          <a:xfrm>
            <a:off x="3071233" y="-940210"/>
            <a:ext cx="4708676" cy="2589772"/>
          </a:xfrm>
          <a:prstGeom prst="rect">
            <a:avLst/>
          </a:prstGeom>
        </p:spPr>
      </p:pic>
      <p:sp>
        <p:nvSpPr>
          <p:cNvPr id="6" name="TextBox 6"/>
          <p:cNvSpPr txBox="1"/>
          <p:nvPr/>
        </p:nvSpPr>
        <p:spPr>
          <a:xfrm>
            <a:off x="6774277" y="6068160"/>
            <a:ext cx="11048067" cy="2491701"/>
          </a:xfrm>
          <a:prstGeom prst="rect">
            <a:avLst/>
          </a:prstGeom>
        </p:spPr>
        <p:txBody>
          <a:bodyPr lIns="0" tIns="0" rIns="0" bIns="0" rtlCol="0" anchor="t">
            <a:spAutoFit/>
          </a:bodyPr>
          <a:lstStyle/>
          <a:p>
            <a:pPr algn="ctr">
              <a:lnSpc>
                <a:spcPts val="6581"/>
              </a:lnSpc>
            </a:pPr>
            <a:r>
              <a:rPr lang="en-US" sz="4701">
                <a:solidFill>
                  <a:srgbClr val="FFFFFF"/>
                </a:solidFill>
                <a:latin typeface="Arimo Bold"/>
              </a:rPr>
              <a:t>GRUP 1</a:t>
            </a:r>
          </a:p>
          <a:p>
            <a:pPr algn="ctr">
              <a:lnSpc>
                <a:spcPts val="6581"/>
              </a:lnSpc>
            </a:pPr>
            <a:r>
              <a:rPr lang="en-US" sz="4701">
                <a:solidFill>
                  <a:srgbClr val="FFFFFF"/>
                </a:solidFill>
                <a:latin typeface="Arimo Bold"/>
              </a:rPr>
              <a:t>MEHMET BEKTAŞ - 220601033</a:t>
            </a:r>
          </a:p>
          <a:p>
            <a:pPr algn="ctr">
              <a:lnSpc>
                <a:spcPts val="6581"/>
              </a:lnSpc>
            </a:pPr>
            <a:r>
              <a:rPr lang="en-US" sz="4701">
                <a:solidFill>
                  <a:srgbClr val="FFFFFF"/>
                </a:solidFill>
                <a:latin typeface="Arimo Bold"/>
              </a:rPr>
              <a:t>BEDİRHAN YUŞA YILMAZ - 210601011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475268" y="354381"/>
            <a:ext cx="9857243" cy="1510563"/>
          </a:xfrm>
          <a:prstGeom prst="rect">
            <a:avLst/>
          </a:prstGeom>
        </p:spPr>
        <p:txBody>
          <a:bodyPr lIns="0" tIns="0" rIns="0" bIns="0" rtlCol="0" anchor="t">
            <a:spAutoFit/>
          </a:bodyPr>
          <a:lstStyle/>
          <a:p>
            <a:pPr algn="l">
              <a:lnSpc>
                <a:spcPts val="5749"/>
              </a:lnSpc>
            </a:pPr>
            <a:r>
              <a:rPr lang="en-US" sz="6248">
                <a:solidFill>
                  <a:srgbClr val="F7B9A1"/>
                </a:solidFill>
                <a:latin typeface="HK Modular Bold"/>
              </a:rPr>
              <a:t>WIDESHARK EKRAN ÇIKTISI</a:t>
            </a:r>
          </a:p>
        </p:txBody>
      </p:sp>
      <p:sp>
        <p:nvSpPr>
          <p:cNvPr id="3" name="Freeform 3"/>
          <p:cNvSpPr/>
          <p:nvPr/>
        </p:nvSpPr>
        <p:spPr>
          <a:xfrm>
            <a:off x="1561305" y="2711693"/>
            <a:ext cx="15165391" cy="4863614"/>
          </a:xfrm>
          <a:custGeom>
            <a:avLst/>
            <a:gdLst/>
            <a:ahLst/>
            <a:cxnLst/>
            <a:rect l="l" t="t" r="r" b="b"/>
            <a:pathLst>
              <a:path w="15165391" h="4863614">
                <a:moveTo>
                  <a:pt x="0" y="0"/>
                </a:moveTo>
                <a:lnTo>
                  <a:pt x="15165390" y="0"/>
                </a:lnTo>
                <a:lnTo>
                  <a:pt x="15165390" y="4863614"/>
                </a:lnTo>
                <a:lnTo>
                  <a:pt x="0" y="486361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475268" y="354381"/>
            <a:ext cx="9857243" cy="1510563"/>
          </a:xfrm>
          <a:prstGeom prst="rect">
            <a:avLst/>
          </a:prstGeom>
        </p:spPr>
        <p:txBody>
          <a:bodyPr lIns="0" tIns="0" rIns="0" bIns="0" rtlCol="0" anchor="t">
            <a:spAutoFit/>
          </a:bodyPr>
          <a:lstStyle/>
          <a:p>
            <a:pPr algn="l">
              <a:lnSpc>
                <a:spcPts val="5749"/>
              </a:lnSpc>
            </a:pPr>
            <a:r>
              <a:rPr lang="en-US" sz="6248">
                <a:solidFill>
                  <a:srgbClr val="F7B9A1"/>
                </a:solidFill>
                <a:latin typeface="HK Modular Bold"/>
              </a:rPr>
              <a:t>WIDESHARK EKRAN ÇIKTISI</a:t>
            </a:r>
          </a:p>
        </p:txBody>
      </p:sp>
      <p:sp>
        <p:nvSpPr>
          <p:cNvPr id="3" name="Freeform 3"/>
          <p:cNvSpPr/>
          <p:nvPr/>
        </p:nvSpPr>
        <p:spPr>
          <a:xfrm>
            <a:off x="1201198" y="2745832"/>
            <a:ext cx="15885605" cy="5943655"/>
          </a:xfrm>
          <a:custGeom>
            <a:avLst/>
            <a:gdLst/>
            <a:ahLst/>
            <a:cxnLst/>
            <a:rect l="l" t="t" r="r" b="b"/>
            <a:pathLst>
              <a:path w="15885605" h="5943655">
                <a:moveTo>
                  <a:pt x="0" y="0"/>
                </a:moveTo>
                <a:lnTo>
                  <a:pt x="15885604" y="0"/>
                </a:lnTo>
                <a:lnTo>
                  <a:pt x="15885604" y="5943655"/>
                </a:lnTo>
                <a:lnTo>
                  <a:pt x="0" y="5943655"/>
                </a:lnTo>
                <a:lnTo>
                  <a:pt x="0" y="0"/>
                </a:lnTo>
                <a:close/>
              </a:path>
            </a:pathLst>
          </a:custGeom>
          <a:blipFill>
            <a:blip r:embed="rId2"/>
            <a:stretch>
              <a:fillRect/>
            </a:stretch>
          </a:blipFill>
        </p:spPr>
        <p:txBody>
          <a:bodyPr/>
          <a:lstStyle/>
          <a:p>
            <a:endParaRPr lang="en-US"/>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2656724" y="3911470"/>
            <a:ext cx="12974552" cy="2464060"/>
          </a:xfrm>
          <a:custGeom>
            <a:avLst/>
            <a:gdLst/>
            <a:ahLst/>
            <a:cxnLst/>
            <a:rect l="l" t="t" r="r" b="b"/>
            <a:pathLst>
              <a:path w="12974552" h="2464060">
                <a:moveTo>
                  <a:pt x="0" y="0"/>
                </a:moveTo>
                <a:lnTo>
                  <a:pt x="12974552" y="0"/>
                </a:lnTo>
                <a:lnTo>
                  <a:pt x="12974552" y="2464060"/>
                </a:lnTo>
                <a:lnTo>
                  <a:pt x="0" y="2464060"/>
                </a:lnTo>
                <a:lnTo>
                  <a:pt x="0" y="0"/>
                </a:lnTo>
                <a:close/>
              </a:path>
            </a:pathLst>
          </a:custGeom>
          <a:blipFill>
            <a:blip r:embed="rId2"/>
            <a:stretch>
              <a:fillRect/>
            </a:stretch>
          </a:blipFill>
        </p:spPr>
        <p:txBody>
          <a:bodyPr/>
          <a:lstStyle/>
          <a:p>
            <a:endParaRPr lang="en-US"/>
          </a:p>
        </p:txBody>
      </p:sp>
      <p:sp>
        <p:nvSpPr>
          <p:cNvPr id="3" name="Freeform 3"/>
          <p:cNvSpPr/>
          <p:nvPr/>
        </p:nvSpPr>
        <p:spPr>
          <a:xfrm>
            <a:off x="799749" y="3911470"/>
            <a:ext cx="17012805" cy="3230985"/>
          </a:xfrm>
          <a:custGeom>
            <a:avLst/>
            <a:gdLst/>
            <a:ahLst/>
            <a:cxnLst/>
            <a:rect l="l" t="t" r="r" b="b"/>
            <a:pathLst>
              <a:path w="17012805" h="3230985">
                <a:moveTo>
                  <a:pt x="0" y="0"/>
                </a:moveTo>
                <a:lnTo>
                  <a:pt x="17012805" y="0"/>
                </a:lnTo>
                <a:lnTo>
                  <a:pt x="17012805" y="3230984"/>
                </a:lnTo>
                <a:lnTo>
                  <a:pt x="0" y="3230984"/>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475268" y="354381"/>
            <a:ext cx="9857243" cy="1510563"/>
          </a:xfrm>
          <a:prstGeom prst="rect">
            <a:avLst/>
          </a:prstGeom>
        </p:spPr>
        <p:txBody>
          <a:bodyPr lIns="0" tIns="0" rIns="0" bIns="0" rtlCol="0" anchor="t">
            <a:spAutoFit/>
          </a:bodyPr>
          <a:lstStyle/>
          <a:p>
            <a:pPr algn="l">
              <a:lnSpc>
                <a:spcPts val="5749"/>
              </a:lnSpc>
            </a:pPr>
            <a:r>
              <a:rPr lang="en-US" sz="6248">
                <a:solidFill>
                  <a:srgbClr val="F7B9A1"/>
                </a:solidFill>
                <a:latin typeface="HK Modular Bold"/>
              </a:rPr>
              <a:t>WIDESHARK EKRAN ÇIKTISI</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71233" y="-940210"/>
            <a:ext cx="4708676" cy="2589772"/>
          </a:xfrm>
          <a:prstGeom prst="rect">
            <a:avLst/>
          </a:prstGeom>
        </p:spPr>
      </p:pic>
      <p:sp>
        <p:nvSpPr>
          <p:cNvPr id="3" name="TextBox 3"/>
          <p:cNvSpPr txBox="1"/>
          <p:nvPr/>
        </p:nvSpPr>
        <p:spPr>
          <a:xfrm>
            <a:off x="2572637" y="161794"/>
            <a:ext cx="13142727" cy="1714762"/>
          </a:xfrm>
          <a:prstGeom prst="rect">
            <a:avLst/>
          </a:prstGeom>
        </p:spPr>
        <p:txBody>
          <a:bodyPr lIns="0" tIns="0" rIns="0" bIns="0" rtlCol="0" anchor="t">
            <a:spAutoFit/>
          </a:bodyPr>
          <a:lstStyle/>
          <a:p>
            <a:pPr algn="r">
              <a:lnSpc>
                <a:spcPts val="13599"/>
              </a:lnSpc>
            </a:pPr>
            <a:r>
              <a:rPr lang="en-US" sz="11146">
                <a:solidFill>
                  <a:srgbClr val="61A6AB"/>
                </a:solidFill>
                <a:latin typeface="HK Modular Bold"/>
              </a:rPr>
              <a:t>CLİENT</a:t>
            </a:r>
          </a:p>
        </p:txBody>
      </p:sp>
      <p:sp>
        <p:nvSpPr>
          <p:cNvPr id="4" name="AutoShape 4"/>
          <p:cNvSpPr/>
          <p:nvPr/>
        </p:nvSpPr>
        <p:spPr>
          <a:xfrm>
            <a:off x="7139491" y="1857506"/>
            <a:ext cx="12013323" cy="0"/>
          </a:xfrm>
          <a:prstGeom prst="line">
            <a:avLst/>
          </a:prstGeom>
          <a:ln w="38100" cap="flat">
            <a:solidFill>
              <a:srgbClr val="FFFFFF"/>
            </a:solidFill>
            <a:prstDash val="solid"/>
            <a:headEnd type="oval" w="lg" len="lg"/>
            <a:tailEnd type="none" w="sm" len="sm"/>
          </a:ln>
        </p:spPr>
        <p:txBody>
          <a:bodyPr/>
          <a:lstStyle/>
          <a:p>
            <a:endParaRPr lang="en-US"/>
          </a:p>
        </p:txBody>
      </p:sp>
      <p:sp>
        <p:nvSpPr>
          <p:cNvPr id="5" name="Freeform 5"/>
          <p:cNvSpPr/>
          <p:nvPr/>
        </p:nvSpPr>
        <p:spPr>
          <a:xfrm>
            <a:off x="4966063" y="2067056"/>
            <a:ext cx="8575076" cy="7911146"/>
          </a:xfrm>
          <a:custGeom>
            <a:avLst/>
            <a:gdLst/>
            <a:ahLst/>
            <a:cxnLst/>
            <a:rect l="l" t="t" r="r" b="b"/>
            <a:pathLst>
              <a:path w="8575076" h="7911146">
                <a:moveTo>
                  <a:pt x="0" y="0"/>
                </a:moveTo>
                <a:lnTo>
                  <a:pt x="8575075" y="0"/>
                </a:lnTo>
                <a:lnTo>
                  <a:pt x="8575075" y="7911146"/>
                </a:lnTo>
                <a:lnTo>
                  <a:pt x="0" y="7911146"/>
                </a:lnTo>
                <a:lnTo>
                  <a:pt x="0" y="0"/>
                </a:lnTo>
                <a:close/>
              </a:path>
            </a:pathLst>
          </a:custGeom>
          <a:blipFill>
            <a:blip r:embed="rId3"/>
            <a:stretch>
              <a:fillRect r="-1536"/>
            </a:stretch>
          </a:blipFill>
        </p:spPr>
        <p:txBody>
          <a:bodyPr/>
          <a:lstStyle/>
          <a:p>
            <a:endParaRPr 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71233" y="-940210"/>
            <a:ext cx="4708676" cy="2589772"/>
          </a:xfrm>
          <a:prstGeom prst="rect">
            <a:avLst/>
          </a:prstGeom>
        </p:spPr>
      </p:pic>
      <p:sp>
        <p:nvSpPr>
          <p:cNvPr id="3" name="TextBox 3"/>
          <p:cNvSpPr txBox="1"/>
          <p:nvPr/>
        </p:nvSpPr>
        <p:spPr>
          <a:xfrm>
            <a:off x="2572637" y="161794"/>
            <a:ext cx="13142727" cy="1714762"/>
          </a:xfrm>
          <a:prstGeom prst="rect">
            <a:avLst/>
          </a:prstGeom>
        </p:spPr>
        <p:txBody>
          <a:bodyPr lIns="0" tIns="0" rIns="0" bIns="0" rtlCol="0" anchor="t">
            <a:spAutoFit/>
          </a:bodyPr>
          <a:lstStyle/>
          <a:p>
            <a:pPr algn="r">
              <a:lnSpc>
                <a:spcPts val="13599"/>
              </a:lnSpc>
            </a:pPr>
            <a:r>
              <a:rPr lang="en-US" sz="11146">
                <a:solidFill>
                  <a:srgbClr val="61A6AB"/>
                </a:solidFill>
                <a:latin typeface="HK Modular Bold"/>
              </a:rPr>
              <a:t>SERVER</a:t>
            </a:r>
          </a:p>
        </p:txBody>
      </p:sp>
      <p:sp>
        <p:nvSpPr>
          <p:cNvPr id="4" name="AutoShape 4"/>
          <p:cNvSpPr/>
          <p:nvPr/>
        </p:nvSpPr>
        <p:spPr>
          <a:xfrm>
            <a:off x="7139491" y="1857506"/>
            <a:ext cx="12013323" cy="0"/>
          </a:xfrm>
          <a:prstGeom prst="line">
            <a:avLst/>
          </a:prstGeom>
          <a:ln w="38100" cap="flat">
            <a:solidFill>
              <a:srgbClr val="FFFFFF"/>
            </a:solidFill>
            <a:prstDash val="solid"/>
            <a:headEnd type="oval" w="lg" len="lg"/>
            <a:tailEnd type="none" w="sm" len="sm"/>
          </a:ln>
        </p:spPr>
        <p:txBody>
          <a:bodyPr/>
          <a:lstStyle/>
          <a:p>
            <a:endParaRPr lang="en-US"/>
          </a:p>
        </p:txBody>
      </p:sp>
      <p:sp>
        <p:nvSpPr>
          <p:cNvPr id="5" name="Freeform 5"/>
          <p:cNvSpPr/>
          <p:nvPr/>
        </p:nvSpPr>
        <p:spPr>
          <a:xfrm>
            <a:off x="2572637" y="2713277"/>
            <a:ext cx="6454710" cy="7114557"/>
          </a:xfrm>
          <a:custGeom>
            <a:avLst/>
            <a:gdLst/>
            <a:ahLst/>
            <a:cxnLst/>
            <a:rect l="l" t="t" r="r" b="b"/>
            <a:pathLst>
              <a:path w="6454710" h="7114557">
                <a:moveTo>
                  <a:pt x="0" y="0"/>
                </a:moveTo>
                <a:lnTo>
                  <a:pt x="6454710" y="0"/>
                </a:lnTo>
                <a:lnTo>
                  <a:pt x="6454710" y="7114558"/>
                </a:lnTo>
                <a:lnTo>
                  <a:pt x="0" y="7114558"/>
                </a:lnTo>
                <a:lnTo>
                  <a:pt x="0" y="0"/>
                </a:lnTo>
                <a:close/>
              </a:path>
            </a:pathLst>
          </a:custGeom>
          <a:blipFill>
            <a:blip r:embed="rId3"/>
            <a:stretch>
              <a:fillRect r="-4789"/>
            </a:stretch>
          </a:blipFill>
        </p:spPr>
        <p:txBody>
          <a:bodyPr/>
          <a:lstStyle/>
          <a:p>
            <a:endParaRPr lang="en-US"/>
          </a:p>
        </p:txBody>
      </p:sp>
      <p:sp>
        <p:nvSpPr>
          <p:cNvPr id="6" name="Freeform 6"/>
          <p:cNvSpPr/>
          <p:nvPr/>
        </p:nvSpPr>
        <p:spPr>
          <a:xfrm>
            <a:off x="11042263" y="2713277"/>
            <a:ext cx="4673101" cy="7114557"/>
          </a:xfrm>
          <a:custGeom>
            <a:avLst/>
            <a:gdLst/>
            <a:ahLst/>
            <a:cxnLst/>
            <a:rect l="l" t="t" r="r" b="b"/>
            <a:pathLst>
              <a:path w="4673101" h="7114557">
                <a:moveTo>
                  <a:pt x="0" y="0"/>
                </a:moveTo>
                <a:lnTo>
                  <a:pt x="4673100" y="0"/>
                </a:lnTo>
                <a:lnTo>
                  <a:pt x="4673100" y="7114558"/>
                </a:lnTo>
                <a:lnTo>
                  <a:pt x="0" y="7114558"/>
                </a:lnTo>
                <a:lnTo>
                  <a:pt x="0" y="0"/>
                </a:lnTo>
                <a:close/>
              </a:path>
            </a:pathLst>
          </a:custGeom>
          <a:blipFill>
            <a:blip r:embed="rId4"/>
            <a:stretch>
              <a:fillRect/>
            </a:stretch>
          </a:blipFill>
        </p:spPr>
        <p:txBody>
          <a:bodyPr/>
          <a:lstStyle/>
          <a:p>
            <a:endParaRPr lang="en-US"/>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144000" y="-428572"/>
            <a:ext cx="4708676" cy="2589772"/>
          </a:xfrm>
          <a:prstGeom prst="rect">
            <a:avLst/>
          </a:prstGeom>
        </p:spPr>
      </p:pic>
      <p:sp>
        <p:nvSpPr>
          <p:cNvPr id="3" name="TextBox 3"/>
          <p:cNvSpPr txBox="1"/>
          <p:nvPr/>
        </p:nvSpPr>
        <p:spPr>
          <a:xfrm>
            <a:off x="344855" y="591484"/>
            <a:ext cx="8394012" cy="1569716"/>
          </a:xfrm>
          <a:prstGeom prst="rect">
            <a:avLst/>
          </a:prstGeom>
        </p:spPr>
        <p:txBody>
          <a:bodyPr lIns="0" tIns="0" rIns="0" bIns="0" rtlCol="0" anchor="t">
            <a:spAutoFit/>
          </a:bodyPr>
          <a:lstStyle/>
          <a:p>
            <a:pPr algn="l">
              <a:lnSpc>
                <a:spcPts val="11548"/>
              </a:lnSpc>
            </a:pPr>
            <a:r>
              <a:rPr lang="en-US" sz="12553">
                <a:solidFill>
                  <a:srgbClr val="F7B9A1"/>
                </a:solidFill>
                <a:latin typeface="HK Modular Bold"/>
              </a:rPr>
              <a:t>SONUÇ</a:t>
            </a:r>
          </a:p>
        </p:txBody>
      </p:sp>
      <p:sp>
        <p:nvSpPr>
          <p:cNvPr id="4" name="TextBox 4"/>
          <p:cNvSpPr txBox="1"/>
          <p:nvPr/>
        </p:nvSpPr>
        <p:spPr>
          <a:xfrm>
            <a:off x="281719" y="2356050"/>
            <a:ext cx="17724561" cy="7634629"/>
          </a:xfrm>
          <a:prstGeom prst="rect">
            <a:avLst/>
          </a:prstGeom>
        </p:spPr>
        <p:txBody>
          <a:bodyPr lIns="0" tIns="0" rIns="0" bIns="0" rtlCol="0" anchor="t">
            <a:spAutoFit/>
          </a:bodyPr>
          <a:lstStyle/>
          <a:p>
            <a:pPr algn="l">
              <a:lnSpc>
                <a:spcPts val="3687"/>
              </a:lnSpc>
            </a:pPr>
            <a:endParaRPr/>
          </a:p>
          <a:p>
            <a:pPr marL="745271" lvl="1" indent="-372636" algn="l">
              <a:lnSpc>
                <a:spcPts val="3797"/>
              </a:lnSpc>
              <a:buFont typeface="Arial"/>
              <a:buChar char="•"/>
            </a:pPr>
            <a:r>
              <a:rPr lang="en-US" sz="3451">
                <a:solidFill>
                  <a:srgbClr val="FFFFFF"/>
                </a:solidFill>
                <a:latin typeface="Klein Bold"/>
              </a:rPr>
              <a:t>Doğrulama Kuralları ve Algoritmaları: Oyunun doğrulama kurallarını uygularken, doğru tahminlerin nasıl işleneceğini ve yanlış tahminlerin nasıl ele alınacağını öğrendik. Doğru algoritmaların seçimi ve uygulanması, oyunun doğru çalışması için kritik öneme sahipti.</a:t>
            </a:r>
          </a:p>
          <a:p>
            <a:pPr algn="l">
              <a:lnSpc>
                <a:spcPts val="3797"/>
              </a:lnSpc>
            </a:pPr>
            <a:endParaRPr lang="en-US" sz="3451">
              <a:solidFill>
                <a:srgbClr val="FFFFFF"/>
              </a:solidFill>
              <a:latin typeface="Klein Bold"/>
            </a:endParaRPr>
          </a:p>
          <a:p>
            <a:pPr marL="745271" lvl="1" indent="-372636" algn="l">
              <a:lnSpc>
                <a:spcPts val="3797"/>
              </a:lnSpc>
              <a:buFont typeface="Arial"/>
              <a:buChar char="•"/>
            </a:pPr>
            <a:r>
              <a:rPr lang="en-US" sz="3451">
                <a:solidFill>
                  <a:srgbClr val="FFFFFF"/>
                </a:solidFill>
                <a:latin typeface="Klein Bold"/>
              </a:rPr>
              <a:t>Hata Ayıklama ve Sorun Giderme: Projeyi geliştirirken  hata ve sorunlarla karşılaştık. Ancak bu hataları tanımlayıp düzeltmek, kodlama becerilerimizi geliştirmemize yardımcı oldu. </a:t>
            </a:r>
          </a:p>
          <a:p>
            <a:pPr algn="l">
              <a:lnSpc>
                <a:spcPts val="3797"/>
              </a:lnSpc>
            </a:pPr>
            <a:endParaRPr lang="en-US" sz="3451">
              <a:solidFill>
                <a:srgbClr val="FFFFFF"/>
              </a:solidFill>
              <a:latin typeface="Klein Bold"/>
            </a:endParaRPr>
          </a:p>
          <a:p>
            <a:pPr marL="745271" lvl="1" indent="-372636" algn="l">
              <a:lnSpc>
                <a:spcPts val="3797"/>
              </a:lnSpc>
              <a:buFont typeface="Arial"/>
              <a:buChar char="•"/>
            </a:pPr>
            <a:r>
              <a:rPr lang="en-US" sz="3451">
                <a:solidFill>
                  <a:srgbClr val="FFFFFF"/>
                </a:solidFill>
                <a:latin typeface="Klein Bold"/>
              </a:rPr>
              <a:t>Ekip Çalışması ve İletişim: Projeyi bir ekip olarak geliştirmek, iletişim ve işbirliği becerilerimizi geliştirmeme yardımcı oldu. Ekip üyeleriyle fikir alışverişi yapmak, problemleri birlikte çözmek ve birlikte çalışarak projeyi başarıyla tamamlamak, gerçek bir deneyim kazanmama yardımcı oldu.</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144000" y="-428572"/>
            <a:ext cx="4708676" cy="2589772"/>
          </a:xfrm>
          <a:prstGeom prst="rect">
            <a:avLst/>
          </a:prstGeom>
        </p:spPr>
      </p:pic>
      <p:sp>
        <p:nvSpPr>
          <p:cNvPr id="3" name="TextBox 3"/>
          <p:cNvSpPr txBox="1"/>
          <p:nvPr/>
        </p:nvSpPr>
        <p:spPr>
          <a:xfrm>
            <a:off x="344855" y="591484"/>
            <a:ext cx="8394012" cy="1569716"/>
          </a:xfrm>
          <a:prstGeom prst="rect">
            <a:avLst/>
          </a:prstGeom>
        </p:spPr>
        <p:txBody>
          <a:bodyPr lIns="0" tIns="0" rIns="0" bIns="0" rtlCol="0" anchor="t">
            <a:spAutoFit/>
          </a:bodyPr>
          <a:lstStyle/>
          <a:p>
            <a:pPr algn="l">
              <a:lnSpc>
                <a:spcPts val="11548"/>
              </a:lnSpc>
            </a:pPr>
            <a:r>
              <a:rPr lang="en-US" sz="12553">
                <a:solidFill>
                  <a:srgbClr val="F7B9A1"/>
                </a:solidFill>
                <a:latin typeface="HK Modular Bold"/>
              </a:rPr>
              <a:t>SONUÇ</a:t>
            </a:r>
          </a:p>
        </p:txBody>
      </p:sp>
      <p:sp>
        <p:nvSpPr>
          <p:cNvPr id="4" name="TextBox 4"/>
          <p:cNvSpPr txBox="1"/>
          <p:nvPr/>
        </p:nvSpPr>
        <p:spPr>
          <a:xfrm>
            <a:off x="281719" y="2375100"/>
            <a:ext cx="17724561" cy="7796554"/>
          </a:xfrm>
          <a:prstGeom prst="rect">
            <a:avLst/>
          </a:prstGeom>
        </p:spPr>
        <p:txBody>
          <a:bodyPr lIns="0" tIns="0" rIns="0" bIns="0" rtlCol="0" anchor="t">
            <a:spAutoFit/>
          </a:bodyPr>
          <a:lstStyle/>
          <a:p>
            <a:pPr marL="917987" lvl="1" indent="-458993" algn="l">
              <a:lnSpc>
                <a:spcPts val="4677"/>
              </a:lnSpc>
              <a:buFont typeface="Arial"/>
              <a:buChar char="•"/>
            </a:pPr>
            <a:r>
              <a:rPr lang="en-US" sz="4251">
                <a:solidFill>
                  <a:srgbClr val="FFFFFF"/>
                </a:solidFill>
                <a:latin typeface="Klein Bold"/>
              </a:rPr>
              <a:t>SOKET PROGRAMLAMANIN TEMELLERI: PROJEYI BAŞLARKEN SOKET PROGRAMLAMA HAKKINDA SINIRLI BILGIYE SAHIPTIK. ANCAK PROJEYI GELIŞTIRIRKEN, SOKETLERIN NASIL OLUŞTURULDUĞUNU, BAĞLANTILARIN NASIL KURULDUĞUNU VE VERI AKIŞININ NASIL YÖNETILDIĞINI ÖĞRENDIK.</a:t>
            </a:r>
          </a:p>
          <a:p>
            <a:pPr algn="l">
              <a:lnSpc>
                <a:spcPts val="4677"/>
              </a:lnSpc>
            </a:pPr>
            <a:endParaRPr lang="en-US" sz="4251">
              <a:solidFill>
                <a:srgbClr val="FFFFFF"/>
              </a:solidFill>
              <a:latin typeface="Klein Bold"/>
            </a:endParaRPr>
          </a:p>
          <a:p>
            <a:pPr marL="917987" lvl="1" indent="-458993" algn="l">
              <a:lnSpc>
                <a:spcPts val="4677"/>
              </a:lnSpc>
              <a:buFont typeface="Arial"/>
              <a:buChar char="•"/>
            </a:pPr>
            <a:r>
              <a:rPr lang="en-US" sz="4251">
                <a:solidFill>
                  <a:srgbClr val="FFFFFF"/>
                </a:solidFill>
                <a:latin typeface="Klein Bold"/>
              </a:rPr>
              <a:t>Python'un Gücü: Daha önce Python ile sadece temel seviyede programlama yapmıştık, ancak bu proje sayesinde Python'u daha iyi öğrenme ve anlama şansı elde ettik. Python'un soket programlama için sunduğu kolaylık ve esneklik, projeyi geliştirmeyi çok daha kolay hale getirdi.</a:t>
            </a:r>
          </a:p>
          <a:p>
            <a:pPr algn="l">
              <a:lnSpc>
                <a:spcPts val="2807"/>
              </a:lnSpc>
            </a:pPr>
            <a:endParaRPr lang="en-US" sz="4251">
              <a:solidFill>
                <a:srgbClr val="FFFFFF"/>
              </a:solidFill>
              <a:latin typeface="Klein Bold"/>
            </a:endParaRPr>
          </a:p>
          <a:p>
            <a:pPr algn="l">
              <a:lnSpc>
                <a:spcPts val="2807"/>
              </a:lnSpc>
            </a:pPr>
            <a:endParaRPr lang="en-US" sz="4251">
              <a:solidFill>
                <a:srgbClr val="FFFFFF"/>
              </a:solidFill>
              <a:latin typeface="Klein Bo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956243" y="8115278"/>
            <a:ext cx="4708676" cy="2589772"/>
          </a:xfrm>
          <a:prstGeom prst="rect">
            <a:avLst/>
          </a:prstGeom>
        </p:spPr>
      </p:pic>
      <p:pic>
        <p:nvPicPr>
          <p:cNvPr id="3" name="Picture 3"/>
          <p:cNvPicPr>
            <a:picLocks noChangeAspect="1"/>
          </p:cNvPicPr>
          <p:nvPr/>
        </p:nvPicPr>
        <p:blipFill>
          <a:blip r:embed="rId2"/>
          <a:srcRect/>
          <a:stretch>
            <a:fillRect/>
          </a:stretch>
        </p:blipFill>
        <p:spPr>
          <a:xfrm>
            <a:off x="9144000" y="-428572"/>
            <a:ext cx="4708676" cy="2589772"/>
          </a:xfrm>
          <a:prstGeom prst="rect">
            <a:avLst/>
          </a:prstGeom>
        </p:spPr>
      </p:pic>
      <p:sp>
        <p:nvSpPr>
          <p:cNvPr id="4" name="TextBox 4"/>
          <p:cNvSpPr txBox="1"/>
          <p:nvPr/>
        </p:nvSpPr>
        <p:spPr>
          <a:xfrm>
            <a:off x="926179" y="3188639"/>
            <a:ext cx="16435641" cy="1506305"/>
          </a:xfrm>
          <a:prstGeom prst="rect">
            <a:avLst/>
          </a:prstGeom>
        </p:spPr>
        <p:txBody>
          <a:bodyPr lIns="0" tIns="0" rIns="0" bIns="0" rtlCol="0" anchor="t">
            <a:spAutoFit/>
          </a:bodyPr>
          <a:lstStyle/>
          <a:p>
            <a:pPr algn="ctr">
              <a:lnSpc>
                <a:spcPts val="11404"/>
              </a:lnSpc>
            </a:pPr>
            <a:r>
              <a:rPr lang="en-US" sz="10860">
                <a:solidFill>
                  <a:srgbClr val="61A6AB"/>
                </a:solidFill>
                <a:latin typeface="HK Modular Bold"/>
              </a:rPr>
              <a:t>TEŞEKKÜRLER</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923671" y="8116878"/>
            <a:ext cx="4708676" cy="2589772"/>
          </a:xfrm>
          <a:prstGeom prst="rect">
            <a:avLst/>
          </a:prstGeom>
        </p:spPr>
      </p:pic>
      <p:pic>
        <p:nvPicPr>
          <p:cNvPr id="3" name="Picture 3"/>
          <p:cNvPicPr>
            <a:picLocks noChangeAspect="1"/>
          </p:cNvPicPr>
          <p:nvPr/>
        </p:nvPicPr>
        <p:blipFill>
          <a:blip r:embed="rId2"/>
          <a:srcRect/>
          <a:stretch>
            <a:fillRect/>
          </a:stretch>
        </p:blipFill>
        <p:spPr>
          <a:xfrm>
            <a:off x="3071233" y="-940210"/>
            <a:ext cx="4708676" cy="2589772"/>
          </a:xfrm>
          <a:prstGeom prst="rect">
            <a:avLst/>
          </a:prstGeom>
        </p:spPr>
      </p:pic>
      <p:sp>
        <p:nvSpPr>
          <p:cNvPr id="4" name="Freeform 4"/>
          <p:cNvSpPr/>
          <p:nvPr/>
        </p:nvSpPr>
        <p:spPr>
          <a:xfrm>
            <a:off x="10920442" y="3661455"/>
            <a:ext cx="7623157" cy="3518380"/>
          </a:xfrm>
          <a:custGeom>
            <a:avLst/>
            <a:gdLst/>
            <a:ahLst/>
            <a:cxnLst/>
            <a:rect l="l" t="t" r="r" b="b"/>
            <a:pathLst>
              <a:path w="7623157" h="3518380">
                <a:moveTo>
                  <a:pt x="0" y="0"/>
                </a:moveTo>
                <a:lnTo>
                  <a:pt x="7623158" y="0"/>
                </a:lnTo>
                <a:lnTo>
                  <a:pt x="7623158" y="3518381"/>
                </a:lnTo>
                <a:lnTo>
                  <a:pt x="0" y="3518381"/>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1114425"/>
            <a:ext cx="8857033" cy="752735"/>
          </a:xfrm>
          <a:prstGeom prst="rect">
            <a:avLst/>
          </a:prstGeom>
        </p:spPr>
        <p:txBody>
          <a:bodyPr lIns="0" tIns="0" rIns="0" bIns="0" rtlCol="0" anchor="t">
            <a:spAutoFit/>
          </a:bodyPr>
          <a:lstStyle/>
          <a:p>
            <a:pPr algn="l">
              <a:lnSpc>
                <a:spcPts val="5789"/>
              </a:lnSpc>
            </a:pPr>
            <a:r>
              <a:rPr lang="en-US" sz="5513">
                <a:solidFill>
                  <a:srgbClr val="61A6AB"/>
                </a:solidFill>
                <a:latin typeface="HK Modular Bold"/>
              </a:rPr>
              <a:t>GİRİŞ</a:t>
            </a:r>
          </a:p>
        </p:txBody>
      </p:sp>
      <p:sp>
        <p:nvSpPr>
          <p:cNvPr id="6" name="TextBox 6"/>
          <p:cNvSpPr txBox="1"/>
          <p:nvPr/>
        </p:nvSpPr>
        <p:spPr>
          <a:xfrm>
            <a:off x="1028700" y="2444322"/>
            <a:ext cx="6338860" cy="1223278"/>
          </a:xfrm>
          <a:prstGeom prst="rect">
            <a:avLst/>
          </a:prstGeom>
        </p:spPr>
        <p:txBody>
          <a:bodyPr lIns="0" tIns="0" rIns="0" bIns="0" rtlCol="0" anchor="t">
            <a:spAutoFit/>
          </a:bodyPr>
          <a:lstStyle/>
          <a:p>
            <a:pPr algn="l">
              <a:lnSpc>
                <a:spcPts val="3150"/>
              </a:lnSpc>
            </a:pPr>
            <a:r>
              <a:rPr lang="en-US" sz="3316" spc="-89" dirty="0">
                <a:solidFill>
                  <a:srgbClr val="FFFFFF"/>
                </a:solidFill>
                <a:latin typeface="Klein Bold"/>
              </a:rPr>
              <a:t>OYUN MEKANIĞI VE DOĞRULAMA KURALLARI:</a:t>
            </a:r>
          </a:p>
          <a:p>
            <a:pPr algn="l">
              <a:lnSpc>
                <a:spcPts val="3150"/>
              </a:lnSpc>
            </a:pPr>
            <a:endParaRPr lang="en-US" sz="3316" spc="-89" dirty="0">
              <a:solidFill>
                <a:srgbClr val="FFFFFF"/>
              </a:solidFill>
              <a:latin typeface="Klein Bold"/>
            </a:endParaRPr>
          </a:p>
        </p:txBody>
      </p:sp>
      <p:sp>
        <p:nvSpPr>
          <p:cNvPr id="7" name="TextBox 7"/>
          <p:cNvSpPr txBox="1"/>
          <p:nvPr/>
        </p:nvSpPr>
        <p:spPr>
          <a:xfrm>
            <a:off x="289384" y="3785581"/>
            <a:ext cx="10359434" cy="4226290"/>
          </a:xfrm>
          <a:prstGeom prst="rect">
            <a:avLst/>
          </a:prstGeom>
        </p:spPr>
        <p:txBody>
          <a:bodyPr lIns="0" tIns="0" rIns="0" bIns="0" rtlCol="0" anchor="t">
            <a:spAutoFit/>
          </a:bodyPr>
          <a:lstStyle/>
          <a:p>
            <a:pPr marL="428696" lvl="1" indent="-214348" algn="just">
              <a:lnSpc>
                <a:spcPts val="2779"/>
              </a:lnSpc>
              <a:buFont typeface="Arial"/>
              <a:buChar char="•"/>
            </a:pPr>
            <a:r>
              <a:rPr lang="en-US" sz="1985" spc="45" dirty="0" err="1">
                <a:solidFill>
                  <a:srgbClr val="FFFFFF"/>
                </a:solidFill>
                <a:latin typeface="Klein"/>
              </a:rPr>
              <a:t>İstemci</a:t>
            </a:r>
            <a:r>
              <a:rPr lang="en-US" sz="1985" spc="45" dirty="0">
                <a:solidFill>
                  <a:srgbClr val="FFFFFF"/>
                </a:solidFill>
                <a:latin typeface="Klein"/>
              </a:rPr>
              <a:t>, </a:t>
            </a:r>
            <a:r>
              <a:rPr lang="en-US" sz="1985" spc="45" dirty="0" err="1">
                <a:solidFill>
                  <a:srgbClr val="FFFFFF"/>
                </a:solidFill>
                <a:latin typeface="Klein"/>
              </a:rPr>
              <a:t>kullanıcıdan</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alacak</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bunu</a:t>
            </a:r>
            <a:r>
              <a:rPr lang="en-US" sz="1985" spc="45" dirty="0">
                <a:solidFill>
                  <a:srgbClr val="FFFFFF"/>
                </a:solidFill>
                <a:latin typeface="Klein"/>
              </a:rPr>
              <a:t> </a:t>
            </a:r>
            <a:r>
              <a:rPr lang="en-US" sz="1985" spc="45" dirty="0" err="1">
                <a:solidFill>
                  <a:srgbClr val="FFFFFF"/>
                </a:solidFill>
                <a:latin typeface="Klein"/>
              </a:rPr>
              <a:t>sunucuya</a:t>
            </a:r>
            <a:r>
              <a:rPr lang="en-US" sz="1985" spc="45" dirty="0">
                <a:solidFill>
                  <a:srgbClr val="FFFFFF"/>
                </a:solidFill>
                <a:latin typeface="Klein"/>
              </a:rPr>
              <a:t> </a:t>
            </a:r>
            <a:r>
              <a:rPr lang="en-US" sz="1985" spc="45" dirty="0" err="1">
                <a:solidFill>
                  <a:srgbClr val="FFFFFF"/>
                </a:solidFill>
                <a:latin typeface="Klein"/>
              </a:rPr>
              <a:t>iletecek</a:t>
            </a:r>
            <a:r>
              <a:rPr lang="en-US" sz="1985" spc="45" dirty="0">
                <a:solidFill>
                  <a:srgbClr val="FFFFFF"/>
                </a:solidFill>
                <a:latin typeface="Klein"/>
              </a:rPr>
              <a:t>.</a:t>
            </a:r>
          </a:p>
          <a:p>
            <a:pPr marL="428696" lvl="1" indent="-214348" algn="just">
              <a:lnSpc>
                <a:spcPts val="2779"/>
              </a:lnSpc>
              <a:buFont typeface="Arial"/>
              <a:buChar char="•"/>
            </a:pPr>
            <a:r>
              <a:rPr lang="en-US" sz="1985" spc="45" dirty="0" err="1">
                <a:solidFill>
                  <a:srgbClr val="FFFFFF"/>
                </a:solidFill>
                <a:latin typeface="Klein"/>
              </a:rPr>
              <a:t>Sunucu</a:t>
            </a:r>
            <a:r>
              <a:rPr lang="en-US" sz="1985" spc="45" dirty="0">
                <a:solidFill>
                  <a:srgbClr val="FFFFFF"/>
                </a:solidFill>
                <a:latin typeface="Klein"/>
              </a:rPr>
              <a:t>, </a:t>
            </a:r>
            <a:r>
              <a:rPr lang="en-US" sz="1985" spc="45" dirty="0" err="1">
                <a:solidFill>
                  <a:srgbClr val="FFFFFF"/>
                </a:solidFill>
                <a:latin typeface="Klein"/>
              </a:rPr>
              <a:t>gelen</a:t>
            </a:r>
            <a:r>
              <a:rPr lang="en-US" sz="1985" spc="45" dirty="0">
                <a:solidFill>
                  <a:srgbClr val="FFFFFF"/>
                </a:solidFill>
                <a:latin typeface="Klein"/>
              </a:rPr>
              <a:t> </a:t>
            </a:r>
            <a:r>
              <a:rPr lang="en-US" sz="1985" spc="45" dirty="0" err="1">
                <a:solidFill>
                  <a:srgbClr val="FFFFFF"/>
                </a:solidFill>
                <a:latin typeface="Klein"/>
              </a:rPr>
              <a:t>tahmini</a:t>
            </a:r>
            <a:r>
              <a:rPr lang="en-US" sz="1985" spc="45" dirty="0">
                <a:solidFill>
                  <a:srgbClr val="FFFFFF"/>
                </a:solidFill>
                <a:latin typeface="Klein"/>
              </a:rPr>
              <a:t> </a:t>
            </a:r>
            <a:r>
              <a:rPr lang="en-US" sz="1985" spc="45" dirty="0" err="1">
                <a:solidFill>
                  <a:srgbClr val="FFFFFF"/>
                </a:solidFill>
                <a:latin typeface="Klein"/>
              </a:rPr>
              <a:t>doğruluğunu</a:t>
            </a:r>
            <a:r>
              <a:rPr lang="en-US" sz="1985" spc="45" dirty="0">
                <a:solidFill>
                  <a:srgbClr val="FFFFFF"/>
                </a:solidFill>
                <a:latin typeface="Klein"/>
              </a:rPr>
              <a:t> </a:t>
            </a:r>
            <a:r>
              <a:rPr lang="en-US" sz="1985" spc="45" dirty="0" err="1">
                <a:solidFill>
                  <a:srgbClr val="FFFFFF"/>
                </a:solidFill>
                <a:latin typeface="Klein"/>
              </a:rPr>
              <a:t>kontrol</a:t>
            </a:r>
            <a:r>
              <a:rPr lang="en-US" sz="1985" spc="45" dirty="0">
                <a:solidFill>
                  <a:srgbClr val="FFFFFF"/>
                </a:solidFill>
                <a:latin typeface="Klein"/>
              </a:rPr>
              <a:t> </a:t>
            </a:r>
            <a:r>
              <a:rPr lang="en-US" sz="1985" spc="45" dirty="0" err="1">
                <a:solidFill>
                  <a:srgbClr val="FFFFFF"/>
                </a:solidFill>
                <a:latin typeface="Klein"/>
              </a:rPr>
              <a:t>edecek</a:t>
            </a:r>
            <a:r>
              <a:rPr lang="en-US" sz="1985" spc="45" dirty="0">
                <a:solidFill>
                  <a:srgbClr val="FFFFFF"/>
                </a:solidFill>
                <a:latin typeface="Klein"/>
              </a:rPr>
              <a:t>. </a:t>
            </a:r>
            <a:r>
              <a:rPr lang="en-US" sz="1985" spc="45" dirty="0" err="1">
                <a:solidFill>
                  <a:srgbClr val="FFFFFF"/>
                </a:solidFill>
                <a:latin typeface="Klein"/>
              </a:rPr>
              <a:t>Doğru</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edilen</a:t>
            </a:r>
            <a:r>
              <a:rPr lang="en-US" sz="1985" spc="45" dirty="0">
                <a:solidFill>
                  <a:srgbClr val="FFFFFF"/>
                </a:solidFill>
                <a:latin typeface="Klein"/>
              </a:rPr>
              <a:t> </a:t>
            </a:r>
            <a:r>
              <a:rPr lang="en-US" sz="1985" spc="45" dirty="0" err="1">
                <a:solidFill>
                  <a:srgbClr val="FFFFFF"/>
                </a:solidFill>
                <a:latin typeface="Klein"/>
              </a:rPr>
              <a:t>harfleri</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yanlış</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edilen</a:t>
            </a:r>
            <a:r>
              <a:rPr lang="en-US" sz="1985" spc="45" dirty="0">
                <a:solidFill>
                  <a:srgbClr val="FFFFFF"/>
                </a:solidFill>
                <a:latin typeface="Klein"/>
              </a:rPr>
              <a:t> </a:t>
            </a:r>
            <a:r>
              <a:rPr lang="en-US" sz="1985" spc="45" dirty="0" err="1">
                <a:solidFill>
                  <a:srgbClr val="FFFFFF"/>
                </a:solidFill>
                <a:latin typeface="Klein"/>
              </a:rPr>
              <a:t>harfleri</a:t>
            </a:r>
            <a:r>
              <a:rPr lang="en-US" sz="1985" spc="45" dirty="0">
                <a:solidFill>
                  <a:srgbClr val="FFFFFF"/>
                </a:solidFill>
                <a:latin typeface="Klein"/>
              </a:rPr>
              <a:t> </a:t>
            </a:r>
            <a:r>
              <a:rPr lang="en-US" sz="1985" spc="45" dirty="0" err="1">
                <a:solidFill>
                  <a:srgbClr val="FFFFFF"/>
                </a:solidFill>
                <a:latin typeface="Klein"/>
              </a:rPr>
              <a:t>belirli</a:t>
            </a:r>
            <a:r>
              <a:rPr lang="en-US" sz="1985" spc="45" dirty="0">
                <a:solidFill>
                  <a:srgbClr val="FFFFFF"/>
                </a:solidFill>
                <a:latin typeface="Klein"/>
              </a:rPr>
              <a:t> </a:t>
            </a:r>
            <a:r>
              <a:rPr lang="en-US" sz="1985" spc="45" dirty="0" err="1">
                <a:solidFill>
                  <a:srgbClr val="FFFFFF"/>
                </a:solidFill>
                <a:latin typeface="Klein"/>
              </a:rPr>
              <a:t>bir</a:t>
            </a:r>
            <a:r>
              <a:rPr lang="en-US" sz="1985" spc="45" dirty="0">
                <a:solidFill>
                  <a:srgbClr val="FFFFFF"/>
                </a:solidFill>
                <a:latin typeface="Klein"/>
              </a:rPr>
              <a:t> </a:t>
            </a:r>
            <a:r>
              <a:rPr lang="en-US" sz="1985" spc="45" dirty="0" err="1">
                <a:solidFill>
                  <a:srgbClr val="FFFFFF"/>
                </a:solidFill>
                <a:latin typeface="Klein"/>
              </a:rPr>
              <a:t>formatta</a:t>
            </a:r>
            <a:r>
              <a:rPr lang="en-US" sz="1985" spc="45" dirty="0">
                <a:solidFill>
                  <a:srgbClr val="FFFFFF"/>
                </a:solidFill>
                <a:latin typeface="Klein"/>
              </a:rPr>
              <a:t> </a:t>
            </a:r>
            <a:r>
              <a:rPr lang="en-US" sz="1985" spc="45" dirty="0" err="1">
                <a:solidFill>
                  <a:srgbClr val="FFFFFF"/>
                </a:solidFill>
                <a:latin typeface="Klein"/>
              </a:rPr>
              <a:t>cevaplayacak</a:t>
            </a:r>
            <a:r>
              <a:rPr lang="en-US" sz="1985" spc="45" dirty="0">
                <a:solidFill>
                  <a:srgbClr val="FFFFFF"/>
                </a:solidFill>
                <a:latin typeface="Klein"/>
              </a:rPr>
              <a:t>.</a:t>
            </a:r>
          </a:p>
          <a:p>
            <a:pPr marL="428696" lvl="1" indent="-214348" algn="just">
              <a:lnSpc>
                <a:spcPts val="2779"/>
              </a:lnSpc>
              <a:buFont typeface="Arial"/>
              <a:buChar char="•"/>
            </a:pPr>
            <a:r>
              <a:rPr lang="en-US" sz="1985" spc="45" dirty="0" err="1">
                <a:solidFill>
                  <a:srgbClr val="FFFFFF"/>
                </a:solidFill>
                <a:latin typeface="Klein"/>
              </a:rPr>
              <a:t>Sunucu</a:t>
            </a:r>
            <a:r>
              <a:rPr lang="en-US" sz="1985" spc="45" dirty="0">
                <a:solidFill>
                  <a:srgbClr val="FFFFFF"/>
                </a:solidFill>
                <a:latin typeface="Klein"/>
              </a:rPr>
              <a:t>, </a:t>
            </a:r>
            <a:r>
              <a:rPr lang="en-US" sz="1985" spc="45" dirty="0" err="1">
                <a:solidFill>
                  <a:srgbClr val="FFFFFF"/>
                </a:solidFill>
                <a:latin typeface="Klein"/>
              </a:rPr>
              <a:t>kullanıcıya</a:t>
            </a:r>
            <a:r>
              <a:rPr lang="en-US" sz="1985" spc="45" dirty="0">
                <a:solidFill>
                  <a:srgbClr val="FFFFFF"/>
                </a:solidFill>
                <a:latin typeface="Klein"/>
              </a:rPr>
              <a:t> </a:t>
            </a:r>
            <a:r>
              <a:rPr lang="en-US" sz="1985" spc="45" dirty="0" err="1">
                <a:solidFill>
                  <a:srgbClr val="FFFFFF"/>
                </a:solidFill>
                <a:latin typeface="Klein"/>
              </a:rPr>
              <a:t>doğru</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edilen</a:t>
            </a:r>
            <a:r>
              <a:rPr lang="en-US" sz="1985" spc="45" dirty="0">
                <a:solidFill>
                  <a:srgbClr val="FFFFFF"/>
                </a:solidFill>
                <a:latin typeface="Klein"/>
              </a:rPr>
              <a:t> </a:t>
            </a:r>
            <a:r>
              <a:rPr lang="en-US" sz="1985" spc="45" dirty="0" err="1">
                <a:solidFill>
                  <a:srgbClr val="FFFFFF"/>
                </a:solidFill>
                <a:latin typeface="Klein"/>
              </a:rPr>
              <a:t>harfleri</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yerlerini</a:t>
            </a:r>
            <a:r>
              <a:rPr lang="en-US" sz="1985" spc="45" dirty="0">
                <a:solidFill>
                  <a:srgbClr val="FFFFFF"/>
                </a:solidFill>
                <a:latin typeface="Klein"/>
              </a:rPr>
              <a:t> </a:t>
            </a:r>
            <a:r>
              <a:rPr lang="en-US" sz="1985" spc="45" dirty="0" err="1">
                <a:solidFill>
                  <a:srgbClr val="FFFFFF"/>
                </a:solidFill>
                <a:latin typeface="Klein"/>
              </a:rPr>
              <a:t>veya</a:t>
            </a:r>
            <a:r>
              <a:rPr lang="en-US" sz="1985" spc="45" dirty="0">
                <a:solidFill>
                  <a:srgbClr val="FFFFFF"/>
                </a:solidFill>
                <a:latin typeface="Klein"/>
              </a:rPr>
              <a:t> </a:t>
            </a:r>
            <a:r>
              <a:rPr lang="en-US" sz="1985" spc="45" dirty="0" err="1">
                <a:solidFill>
                  <a:srgbClr val="FFFFFF"/>
                </a:solidFill>
                <a:latin typeface="Klein"/>
              </a:rPr>
              <a:t>yanlış</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edilen</a:t>
            </a:r>
            <a:r>
              <a:rPr lang="en-US" sz="1985" spc="45" dirty="0">
                <a:solidFill>
                  <a:srgbClr val="FFFFFF"/>
                </a:solidFill>
                <a:latin typeface="Klein"/>
              </a:rPr>
              <a:t> </a:t>
            </a:r>
            <a:r>
              <a:rPr lang="en-US" sz="1985" spc="45" dirty="0" err="1">
                <a:solidFill>
                  <a:srgbClr val="FFFFFF"/>
                </a:solidFill>
                <a:latin typeface="Klein"/>
              </a:rPr>
              <a:t>harfleri</a:t>
            </a:r>
            <a:r>
              <a:rPr lang="en-US" sz="1985" spc="45" dirty="0">
                <a:solidFill>
                  <a:srgbClr val="FFFFFF"/>
                </a:solidFill>
                <a:latin typeface="Klein"/>
              </a:rPr>
              <a:t> </a:t>
            </a:r>
            <a:r>
              <a:rPr lang="en-US" sz="1985" spc="45" dirty="0" err="1">
                <a:solidFill>
                  <a:srgbClr val="FFFFFF"/>
                </a:solidFill>
                <a:latin typeface="Klein"/>
              </a:rPr>
              <a:t>bildirecek</a:t>
            </a:r>
            <a:r>
              <a:rPr lang="en-US" sz="1985" spc="45" dirty="0">
                <a:solidFill>
                  <a:srgbClr val="FFFFFF"/>
                </a:solidFill>
                <a:latin typeface="Klein"/>
              </a:rPr>
              <a:t>.</a:t>
            </a:r>
          </a:p>
          <a:p>
            <a:pPr marL="428696" lvl="1" indent="-214348" algn="just">
              <a:lnSpc>
                <a:spcPts val="2779"/>
              </a:lnSpc>
              <a:buFont typeface="Arial"/>
              <a:buChar char="•"/>
            </a:pPr>
            <a:r>
              <a:rPr lang="en-US" sz="1985" spc="45" dirty="0" err="1">
                <a:solidFill>
                  <a:srgbClr val="FFFFFF"/>
                </a:solidFill>
                <a:latin typeface="Klein"/>
              </a:rPr>
              <a:t>Sunucu</a:t>
            </a:r>
            <a:r>
              <a:rPr lang="en-US" sz="1985" spc="45" dirty="0">
                <a:solidFill>
                  <a:srgbClr val="FFFFFF"/>
                </a:solidFill>
                <a:latin typeface="Klein"/>
              </a:rPr>
              <a:t>, her </a:t>
            </a:r>
            <a:r>
              <a:rPr lang="en-US" sz="1985" spc="45" dirty="0" err="1">
                <a:solidFill>
                  <a:srgbClr val="FFFFFF"/>
                </a:solidFill>
                <a:latin typeface="Klein"/>
              </a:rPr>
              <a:t>doğru</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sonrasında</a:t>
            </a:r>
            <a:r>
              <a:rPr lang="en-US" sz="1985" spc="45" dirty="0">
                <a:solidFill>
                  <a:srgbClr val="FFFFFF"/>
                </a:solidFill>
                <a:latin typeface="Klein"/>
              </a:rPr>
              <a:t> </a:t>
            </a:r>
            <a:r>
              <a:rPr lang="en-US" sz="1985" spc="45" dirty="0" err="1">
                <a:solidFill>
                  <a:srgbClr val="FFFFFF"/>
                </a:solidFill>
                <a:latin typeface="Klein"/>
              </a:rPr>
              <a:t>doğru</a:t>
            </a:r>
            <a:r>
              <a:rPr lang="en-US" sz="1985" spc="45" dirty="0">
                <a:solidFill>
                  <a:srgbClr val="FFFFFF"/>
                </a:solidFill>
                <a:latin typeface="Klein"/>
              </a:rPr>
              <a:t> </a:t>
            </a:r>
            <a:r>
              <a:rPr lang="en-US" sz="1985" spc="45" dirty="0" err="1">
                <a:solidFill>
                  <a:srgbClr val="FFFFFF"/>
                </a:solidFill>
                <a:latin typeface="Klein"/>
              </a:rPr>
              <a:t>cevap</a:t>
            </a:r>
            <a:r>
              <a:rPr lang="en-US" sz="1985" spc="45" dirty="0">
                <a:solidFill>
                  <a:srgbClr val="FFFFFF"/>
                </a:solidFill>
                <a:latin typeface="Klein"/>
              </a:rPr>
              <a:t> </a:t>
            </a:r>
            <a:r>
              <a:rPr lang="en-US" sz="1985" spc="45" dirty="0" err="1">
                <a:solidFill>
                  <a:srgbClr val="FFFFFF"/>
                </a:solidFill>
                <a:latin typeface="Klein"/>
              </a:rPr>
              <a:t>gelip</a:t>
            </a:r>
            <a:r>
              <a:rPr lang="en-US" sz="1985" spc="45" dirty="0">
                <a:solidFill>
                  <a:srgbClr val="FFFFFF"/>
                </a:solidFill>
                <a:latin typeface="Klein"/>
              </a:rPr>
              <a:t> </a:t>
            </a:r>
            <a:r>
              <a:rPr lang="en-US" sz="1985" spc="45" dirty="0" err="1">
                <a:solidFill>
                  <a:srgbClr val="FFFFFF"/>
                </a:solidFill>
                <a:latin typeface="Klein"/>
              </a:rPr>
              <a:t>gelmediğini</a:t>
            </a:r>
            <a:r>
              <a:rPr lang="en-US" sz="1985" spc="45" dirty="0">
                <a:solidFill>
                  <a:srgbClr val="FFFFFF"/>
                </a:solidFill>
                <a:latin typeface="Klein"/>
              </a:rPr>
              <a:t> </a:t>
            </a:r>
            <a:r>
              <a:rPr lang="en-US" sz="1985" spc="45" dirty="0" err="1">
                <a:solidFill>
                  <a:srgbClr val="FFFFFF"/>
                </a:solidFill>
                <a:latin typeface="Klein"/>
              </a:rPr>
              <a:t>kontrol</a:t>
            </a:r>
            <a:r>
              <a:rPr lang="en-US" sz="1985" spc="45" dirty="0">
                <a:solidFill>
                  <a:srgbClr val="FFFFFF"/>
                </a:solidFill>
                <a:latin typeface="Klein"/>
              </a:rPr>
              <a:t> </a:t>
            </a:r>
            <a:r>
              <a:rPr lang="en-US" sz="1985" spc="45" dirty="0" err="1">
                <a:solidFill>
                  <a:srgbClr val="FFFFFF"/>
                </a:solidFill>
                <a:latin typeface="Klein"/>
              </a:rPr>
              <a:t>edecek</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gerekli</a:t>
            </a:r>
            <a:r>
              <a:rPr lang="en-US" sz="1985" spc="45" dirty="0">
                <a:solidFill>
                  <a:srgbClr val="FFFFFF"/>
                </a:solidFill>
                <a:latin typeface="Klein"/>
              </a:rPr>
              <a:t> </a:t>
            </a:r>
            <a:r>
              <a:rPr lang="en-US" sz="1985" spc="45" dirty="0" err="1">
                <a:solidFill>
                  <a:srgbClr val="FFFFFF"/>
                </a:solidFill>
                <a:latin typeface="Klein"/>
              </a:rPr>
              <a:t>mesajları</a:t>
            </a:r>
            <a:r>
              <a:rPr lang="en-US" sz="1985" spc="45" dirty="0">
                <a:solidFill>
                  <a:srgbClr val="FFFFFF"/>
                </a:solidFill>
                <a:latin typeface="Klein"/>
              </a:rPr>
              <a:t> </a:t>
            </a:r>
            <a:r>
              <a:rPr lang="en-US" sz="1985" spc="45" dirty="0" err="1">
                <a:solidFill>
                  <a:srgbClr val="FFFFFF"/>
                </a:solidFill>
                <a:latin typeface="Klein"/>
              </a:rPr>
              <a:t>gönderecek</a:t>
            </a:r>
            <a:r>
              <a:rPr lang="en-US" sz="1985" spc="45" dirty="0">
                <a:solidFill>
                  <a:srgbClr val="FFFFFF"/>
                </a:solidFill>
                <a:latin typeface="Klein"/>
              </a:rPr>
              <a:t>.</a:t>
            </a:r>
          </a:p>
          <a:p>
            <a:pPr marL="428696" lvl="1" indent="-214348" algn="just">
              <a:lnSpc>
                <a:spcPts val="2779"/>
              </a:lnSpc>
              <a:buFont typeface="Arial"/>
              <a:buChar char="•"/>
            </a:pPr>
            <a:r>
              <a:rPr lang="en-US" sz="1985" spc="45" dirty="0" err="1">
                <a:solidFill>
                  <a:srgbClr val="FFFFFF"/>
                </a:solidFill>
                <a:latin typeface="Klein"/>
              </a:rPr>
              <a:t>İstemci</a:t>
            </a:r>
            <a:r>
              <a:rPr lang="en-US" sz="1985" spc="45" dirty="0">
                <a:solidFill>
                  <a:srgbClr val="FFFFFF"/>
                </a:solidFill>
                <a:latin typeface="Klein"/>
              </a:rPr>
              <a:t>, </a:t>
            </a:r>
            <a:r>
              <a:rPr lang="en-US" sz="1985" spc="45" dirty="0" err="1">
                <a:solidFill>
                  <a:srgbClr val="FFFFFF"/>
                </a:solidFill>
                <a:latin typeface="Klein"/>
              </a:rPr>
              <a:t>sunucudan</a:t>
            </a:r>
            <a:r>
              <a:rPr lang="en-US" sz="1985" spc="45" dirty="0">
                <a:solidFill>
                  <a:srgbClr val="FFFFFF"/>
                </a:solidFill>
                <a:latin typeface="Klein"/>
              </a:rPr>
              <a:t> </a:t>
            </a:r>
            <a:r>
              <a:rPr lang="en-US" sz="1985" spc="45" dirty="0" err="1">
                <a:solidFill>
                  <a:srgbClr val="FFFFFF"/>
                </a:solidFill>
                <a:latin typeface="Klein"/>
              </a:rPr>
              <a:t>gelen</a:t>
            </a:r>
            <a:r>
              <a:rPr lang="en-US" sz="1985" spc="45" dirty="0">
                <a:solidFill>
                  <a:srgbClr val="FFFFFF"/>
                </a:solidFill>
                <a:latin typeface="Klein"/>
              </a:rPr>
              <a:t> </a:t>
            </a:r>
            <a:r>
              <a:rPr lang="en-US" sz="1985" spc="45" dirty="0" err="1">
                <a:solidFill>
                  <a:srgbClr val="FFFFFF"/>
                </a:solidFill>
                <a:latin typeface="Klein"/>
              </a:rPr>
              <a:t>cevapları</a:t>
            </a:r>
            <a:r>
              <a:rPr lang="en-US" sz="1985" spc="45" dirty="0">
                <a:solidFill>
                  <a:srgbClr val="FFFFFF"/>
                </a:solidFill>
                <a:latin typeface="Klein"/>
              </a:rPr>
              <a:t> </a:t>
            </a:r>
            <a:r>
              <a:rPr lang="en-US" sz="1985" spc="45" dirty="0" err="1">
                <a:solidFill>
                  <a:srgbClr val="FFFFFF"/>
                </a:solidFill>
                <a:latin typeface="Klein"/>
              </a:rPr>
              <a:t>alacak</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ekranda</a:t>
            </a:r>
            <a:r>
              <a:rPr lang="en-US" sz="1985" spc="45" dirty="0">
                <a:solidFill>
                  <a:srgbClr val="FFFFFF"/>
                </a:solidFill>
                <a:latin typeface="Klein"/>
              </a:rPr>
              <a:t> </a:t>
            </a:r>
            <a:r>
              <a:rPr lang="en-US" sz="1985" spc="45" dirty="0" err="1">
                <a:solidFill>
                  <a:srgbClr val="FFFFFF"/>
                </a:solidFill>
                <a:latin typeface="Klein"/>
              </a:rPr>
              <a:t>gösterecek</a:t>
            </a:r>
            <a:r>
              <a:rPr lang="en-US" sz="1985" spc="45" dirty="0">
                <a:solidFill>
                  <a:srgbClr val="FFFFFF"/>
                </a:solidFill>
                <a:latin typeface="Klein"/>
              </a:rPr>
              <a:t>. </a:t>
            </a:r>
            <a:r>
              <a:rPr lang="en-US" sz="1985" spc="45" dirty="0" err="1">
                <a:solidFill>
                  <a:srgbClr val="FFFFFF"/>
                </a:solidFill>
                <a:latin typeface="Klein"/>
              </a:rPr>
              <a:t>Aynı</a:t>
            </a:r>
            <a:r>
              <a:rPr lang="en-US" sz="1985" spc="45" dirty="0">
                <a:solidFill>
                  <a:srgbClr val="FFFFFF"/>
                </a:solidFill>
                <a:latin typeface="Klein"/>
              </a:rPr>
              <a:t> </a:t>
            </a:r>
            <a:r>
              <a:rPr lang="en-US" sz="1985" spc="45" dirty="0" err="1">
                <a:solidFill>
                  <a:srgbClr val="FFFFFF"/>
                </a:solidFill>
                <a:latin typeface="Klein"/>
              </a:rPr>
              <a:t>zamanda</a:t>
            </a:r>
            <a:r>
              <a:rPr lang="en-US" sz="1985" spc="45" dirty="0">
                <a:solidFill>
                  <a:srgbClr val="FFFFFF"/>
                </a:solidFill>
                <a:latin typeface="Klein"/>
              </a:rPr>
              <a:t> </a:t>
            </a:r>
            <a:r>
              <a:rPr lang="en-US" sz="1985" spc="45" dirty="0" err="1">
                <a:solidFill>
                  <a:srgbClr val="FFFFFF"/>
                </a:solidFill>
                <a:latin typeface="Klein"/>
              </a:rPr>
              <a:t>kullanıcıya</a:t>
            </a:r>
            <a:r>
              <a:rPr lang="en-US" sz="1985" spc="45" dirty="0">
                <a:solidFill>
                  <a:srgbClr val="FFFFFF"/>
                </a:solidFill>
                <a:latin typeface="Klein"/>
              </a:rPr>
              <a:t>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hakkı</a:t>
            </a:r>
            <a:r>
              <a:rPr lang="en-US" sz="1985" spc="45" dirty="0">
                <a:solidFill>
                  <a:srgbClr val="FFFFFF"/>
                </a:solidFill>
                <a:latin typeface="Klein"/>
              </a:rPr>
              <a:t> </a:t>
            </a:r>
            <a:r>
              <a:rPr lang="en-US" sz="1985" spc="45" dirty="0" err="1">
                <a:solidFill>
                  <a:srgbClr val="FFFFFF"/>
                </a:solidFill>
                <a:latin typeface="Klein"/>
              </a:rPr>
              <a:t>kaldığını</a:t>
            </a:r>
            <a:r>
              <a:rPr lang="en-US" sz="1985" spc="45" dirty="0">
                <a:solidFill>
                  <a:srgbClr val="FFFFFF"/>
                </a:solidFill>
                <a:latin typeface="Klein"/>
              </a:rPr>
              <a:t> </a:t>
            </a:r>
            <a:r>
              <a:rPr lang="en-US" sz="1985" spc="45" dirty="0" err="1">
                <a:solidFill>
                  <a:srgbClr val="FFFFFF"/>
                </a:solidFill>
                <a:latin typeface="Klein"/>
              </a:rPr>
              <a:t>bildirecek</a:t>
            </a:r>
            <a:r>
              <a:rPr lang="en-US" sz="1985" spc="45" dirty="0">
                <a:solidFill>
                  <a:srgbClr val="FFFFFF"/>
                </a:solidFill>
                <a:latin typeface="Klein"/>
              </a:rPr>
              <a:t> </a:t>
            </a:r>
            <a:r>
              <a:rPr lang="en-US" sz="1985" spc="45" dirty="0" err="1">
                <a:solidFill>
                  <a:srgbClr val="FFFFFF"/>
                </a:solidFill>
                <a:latin typeface="Klein"/>
              </a:rPr>
              <a:t>ve</a:t>
            </a:r>
            <a:r>
              <a:rPr lang="en-US" sz="1985" spc="45" dirty="0">
                <a:solidFill>
                  <a:srgbClr val="FFFFFF"/>
                </a:solidFill>
                <a:latin typeface="Klein"/>
              </a:rPr>
              <a:t> </a:t>
            </a:r>
            <a:r>
              <a:rPr lang="en-US" sz="1985" spc="45" dirty="0" err="1">
                <a:solidFill>
                  <a:srgbClr val="FFFFFF"/>
                </a:solidFill>
                <a:latin typeface="Klein"/>
              </a:rPr>
              <a:t>gerekirse</a:t>
            </a:r>
            <a:r>
              <a:rPr lang="en-US" sz="1985" spc="45" dirty="0">
                <a:solidFill>
                  <a:srgbClr val="FFFFFF"/>
                </a:solidFill>
                <a:latin typeface="Klein"/>
              </a:rPr>
              <a:t> yeni </a:t>
            </a:r>
            <a:r>
              <a:rPr lang="en-US" sz="1985" spc="45" dirty="0" err="1">
                <a:solidFill>
                  <a:srgbClr val="FFFFFF"/>
                </a:solidFill>
                <a:latin typeface="Klein"/>
              </a:rPr>
              <a:t>tahmin</a:t>
            </a:r>
            <a:r>
              <a:rPr lang="en-US" sz="1985" spc="45" dirty="0">
                <a:solidFill>
                  <a:srgbClr val="FFFFFF"/>
                </a:solidFill>
                <a:latin typeface="Klein"/>
              </a:rPr>
              <a:t> </a:t>
            </a:r>
            <a:r>
              <a:rPr lang="en-US" sz="1985" spc="45" dirty="0" err="1">
                <a:solidFill>
                  <a:srgbClr val="FFFFFF"/>
                </a:solidFill>
                <a:latin typeface="Klein"/>
              </a:rPr>
              <a:t>isteyecek</a:t>
            </a:r>
            <a:r>
              <a:rPr lang="en-US" sz="1985" spc="45" dirty="0">
                <a:solidFill>
                  <a:srgbClr val="FFFFFF"/>
                </a:solidFill>
                <a:latin typeface="Klein"/>
              </a:rPr>
              <a:t>.</a:t>
            </a:r>
          </a:p>
          <a:p>
            <a:pPr algn="just">
              <a:lnSpc>
                <a:spcPts val="2779"/>
              </a:lnSpc>
            </a:pPr>
            <a:endParaRPr lang="en-US" sz="1985" spc="45" dirty="0">
              <a:solidFill>
                <a:srgbClr val="FFFFFF"/>
              </a:solidFill>
              <a:latin typeface="Klein"/>
            </a:endParaRPr>
          </a:p>
          <a:p>
            <a:pPr algn="just">
              <a:lnSpc>
                <a:spcPts val="2779"/>
              </a:lnSpc>
            </a:pPr>
            <a:endParaRPr lang="en-US" sz="1985" spc="45" dirty="0">
              <a:solidFill>
                <a:srgbClr val="FFFFFF"/>
              </a:solidFill>
              <a:latin typeface="Klei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3160221" y="8146687"/>
            <a:ext cx="4708676" cy="2589772"/>
          </a:xfrm>
          <a:prstGeom prst="rect">
            <a:avLst/>
          </a:prstGeom>
        </p:spPr>
      </p:pic>
      <p:sp>
        <p:nvSpPr>
          <p:cNvPr id="3" name="AutoShape 3"/>
          <p:cNvSpPr/>
          <p:nvPr/>
        </p:nvSpPr>
        <p:spPr>
          <a:xfrm flipV="1">
            <a:off x="-750356" y="2454942"/>
            <a:ext cx="3055743" cy="870603"/>
          </a:xfrm>
          <a:prstGeom prst="line">
            <a:avLst/>
          </a:prstGeom>
          <a:ln w="38100" cap="flat">
            <a:solidFill>
              <a:srgbClr val="FFFFFF"/>
            </a:solidFill>
            <a:prstDash val="solid"/>
            <a:headEnd type="none" w="sm" len="sm"/>
            <a:tailEnd type="oval" w="lg" len="lg"/>
          </a:ln>
        </p:spPr>
        <p:txBody>
          <a:bodyPr/>
          <a:lstStyle/>
          <a:p>
            <a:endParaRPr lang="en-US"/>
          </a:p>
        </p:txBody>
      </p:sp>
      <p:sp>
        <p:nvSpPr>
          <p:cNvPr id="4" name="AutoShape 4"/>
          <p:cNvSpPr/>
          <p:nvPr/>
        </p:nvSpPr>
        <p:spPr>
          <a:xfrm flipV="1">
            <a:off x="-1769593" y="5535508"/>
            <a:ext cx="4216584" cy="891460"/>
          </a:xfrm>
          <a:prstGeom prst="line">
            <a:avLst/>
          </a:prstGeom>
          <a:ln w="38100" cap="flat">
            <a:solidFill>
              <a:srgbClr val="FFFFFF"/>
            </a:solidFill>
            <a:prstDash val="solid"/>
            <a:headEnd type="none" w="sm" len="sm"/>
            <a:tailEnd type="oval" w="lg" len="lg"/>
          </a:ln>
        </p:spPr>
        <p:txBody>
          <a:bodyPr/>
          <a:lstStyle/>
          <a:p>
            <a:endParaRPr lang="en-US"/>
          </a:p>
        </p:txBody>
      </p:sp>
      <p:sp>
        <p:nvSpPr>
          <p:cNvPr id="5" name="TextBox 5"/>
          <p:cNvSpPr txBox="1"/>
          <p:nvPr/>
        </p:nvSpPr>
        <p:spPr>
          <a:xfrm>
            <a:off x="10380262" y="982974"/>
            <a:ext cx="6879038" cy="3008442"/>
          </a:xfrm>
          <a:prstGeom prst="rect">
            <a:avLst/>
          </a:prstGeom>
        </p:spPr>
        <p:txBody>
          <a:bodyPr lIns="0" tIns="0" rIns="0" bIns="0" rtlCol="0" anchor="t">
            <a:spAutoFit/>
          </a:bodyPr>
          <a:lstStyle/>
          <a:p>
            <a:pPr algn="r">
              <a:lnSpc>
                <a:spcPts val="7911"/>
              </a:lnSpc>
            </a:pPr>
            <a:r>
              <a:rPr lang="en-US" sz="6484">
                <a:solidFill>
                  <a:srgbClr val="61A6AB"/>
                </a:solidFill>
                <a:latin typeface="HK Modular Bold"/>
              </a:rPr>
              <a:t>TASARIM ÇÖZÜMÜ VE YAKLAŞIMI</a:t>
            </a:r>
          </a:p>
        </p:txBody>
      </p:sp>
      <p:sp>
        <p:nvSpPr>
          <p:cNvPr id="6" name="TextBox 6"/>
          <p:cNvSpPr txBox="1"/>
          <p:nvPr/>
        </p:nvSpPr>
        <p:spPr>
          <a:xfrm>
            <a:off x="2446991" y="2223820"/>
            <a:ext cx="5991930" cy="698500"/>
          </a:xfrm>
          <a:prstGeom prst="rect">
            <a:avLst/>
          </a:prstGeom>
        </p:spPr>
        <p:txBody>
          <a:bodyPr lIns="0" tIns="0" rIns="0" bIns="0" rtlCol="0" anchor="t">
            <a:spAutoFit/>
          </a:bodyPr>
          <a:lstStyle/>
          <a:p>
            <a:pPr algn="l">
              <a:lnSpc>
                <a:spcPts val="2659"/>
              </a:lnSpc>
            </a:pPr>
            <a:r>
              <a:rPr lang="en-US" sz="2799" spc="-75">
                <a:solidFill>
                  <a:srgbClr val="FFFFFF"/>
                </a:solidFill>
                <a:latin typeface="Klein Bold"/>
              </a:rPr>
              <a:t>İSTEMCI VE SUNUCU UYGULAMALARININ TASARIMI:</a:t>
            </a:r>
          </a:p>
        </p:txBody>
      </p:sp>
      <p:sp>
        <p:nvSpPr>
          <p:cNvPr id="7" name="TextBox 7"/>
          <p:cNvSpPr txBox="1"/>
          <p:nvPr/>
        </p:nvSpPr>
        <p:spPr>
          <a:xfrm>
            <a:off x="2762316" y="5410766"/>
            <a:ext cx="7118130" cy="698500"/>
          </a:xfrm>
          <a:prstGeom prst="rect">
            <a:avLst/>
          </a:prstGeom>
        </p:spPr>
        <p:txBody>
          <a:bodyPr lIns="0" tIns="0" rIns="0" bIns="0" rtlCol="0" anchor="t">
            <a:spAutoFit/>
          </a:bodyPr>
          <a:lstStyle/>
          <a:p>
            <a:pPr algn="l">
              <a:lnSpc>
                <a:spcPts val="2659"/>
              </a:lnSpc>
            </a:pPr>
            <a:r>
              <a:rPr lang="en-US" sz="2799" spc="-75">
                <a:solidFill>
                  <a:srgbClr val="FFFFFF"/>
                </a:solidFill>
                <a:latin typeface="Klein Bold"/>
              </a:rPr>
              <a:t>ILETIŞIM PROTOKOLÜ VE MESAJ YAPISI:</a:t>
            </a:r>
          </a:p>
          <a:p>
            <a:pPr algn="l">
              <a:lnSpc>
                <a:spcPts val="2659"/>
              </a:lnSpc>
            </a:pPr>
            <a:endParaRPr lang="en-US" sz="2799" spc="-75">
              <a:solidFill>
                <a:srgbClr val="FFFFFF"/>
              </a:solidFill>
              <a:latin typeface="Klein Bold"/>
            </a:endParaRPr>
          </a:p>
        </p:txBody>
      </p:sp>
      <p:sp>
        <p:nvSpPr>
          <p:cNvPr id="8" name="TextBox 8"/>
          <p:cNvSpPr txBox="1"/>
          <p:nvPr/>
        </p:nvSpPr>
        <p:spPr>
          <a:xfrm>
            <a:off x="1127169" y="3017733"/>
            <a:ext cx="8177096" cy="2498725"/>
          </a:xfrm>
          <a:prstGeom prst="rect">
            <a:avLst/>
          </a:prstGeom>
        </p:spPr>
        <p:txBody>
          <a:bodyPr lIns="0" tIns="0" rIns="0" bIns="0" rtlCol="0" anchor="t">
            <a:spAutoFit/>
          </a:bodyPr>
          <a:lstStyle/>
          <a:p>
            <a:pPr marL="388618" lvl="1" indent="-194309" algn="just">
              <a:lnSpc>
                <a:spcPts val="2519"/>
              </a:lnSpc>
              <a:buFont typeface="Arial"/>
              <a:buChar char="•"/>
            </a:pPr>
            <a:r>
              <a:rPr lang="en-US" sz="1799" spc="41">
                <a:solidFill>
                  <a:srgbClr val="FFFFFF"/>
                </a:solidFill>
                <a:latin typeface="Klein"/>
              </a:rPr>
              <a:t>İstemci ve sunucu uygulamaları ayrı ayrı tasarlandı</a:t>
            </a:r>
          </a:p>
          <a:p>
            <a:pPr marL="388618" lvl="1" indent="-194309" algn="just">
              <a:lnSpc>
                <a:spcPts val="2519"/>
              </a:lnSpc>
              <a:buFont typeface="Arial"/>
              <a:buChar char="•"/>
            </a:pPr>
            <a:r>
              <a:rPr lang="en-US" sz="1799" spc="41">
                <a:solidFill>
                  <a:srgbClr val="FFFFFF"/>
                </a:solidFill>
                <a:latin typeface="Klein"/>
              </a:rPr>
              <a:t>İstemci uygulaması, kullanıcıdan tahminleri alacak ardından bu tahminleri sunucuya ileterek ve sunucudan gelen cevapları ekrana gösterecek.</a:t>
            </a:r>
          </a:p>
          <a:p>
            <a:pPr marL="388618" lvl="1" indent="-194309" algn="just">
              <a:lnSpc>
                <a:spcPts val="2519"/>
              </a:lnSpc>
              <a:buFont typeface="Arial"/>
              <a:buChar char="•"/>
            </a:pPr>
            <a:r>
              <a:rPr lang="en-US" sz="1799" spc="41">
                <a:solidFill>
                  <a:srgbClr val="FFFFFF"/>
                </a:solidFill>
                <a:latin typeface="Klein"/>
              </a:rPr>
              <a:t>Sunucu uygulaması, belirtilen IP adresi ve port numarasında soket dinleyecek. İstemcilerden gelen tahminleri alacak, doğruluğunu kontrol edecek ve cevapları geri gönderecek.</a:t>
            </a:r>
          </a:p>
          <a:p>
            <a:pPr algn="just">
              <a:lnSpc>
                <a:spcPts val="2379"/>
              </a:lnSpc>
            </a:pPr>
            <a:endParaRPr lang="en-US" sz="1799" spc="41">
              <a:solidFill>
                <a:srgbClr val="FFFFFF"/>
              </a:solidFill>
              <a:latin typeface="Klein"/>
            </a:endParaRPr>
          </a:p>
        </p:txBody>
      </p:sp>
      <p:sp>
        <p:nvSpPr>
          <p:cNvPr id="9" name="TextBox 9"/>
          <p:cNvSpPr txBox="1"/>
          <p:nvPr/>
        </p:nvSpPr>
        <p:spPr>
          <a:xfrm>
            <a:off x="1188965" y="5766247"/>
            <a:ext cx="8115300" cy="2816590"/>
          </a:xfrm>
          <a:prstGeom prst="rect">
            <a:avLst/>
          </a:prstGeom>
        </p:spPr>
        <p:txBody>
          <a:bodyPr lIns="0" tIns="0" rIns="0" bIns="0" rtlCol="0" anchor="t">
            <a:spAutoFit/>
          </a:bodyPr>
          <a:lstStyle/>
          <a:p>
            <a:pPr marL="428698" lvl="1" indent="-214349" algn="just">
              <a:lnSpc>
                <a:spcPts val="2779"/>
              </a:lnSpc>
              <a:buFont typeface="Arial"/>
              <a:buChar char="•"/>
            </a:pPr>
            <a:r>
              <a:rPr lang="en-US" sz="1985" spc="45">
                <a:solidFill>
                  <a:srgbClr val="FFFFFF"/>
                </a:solidFill>
                <a:latin typeface="Klein"/>
              </a:rPr>
              <a:t>İstemci ve sunucu arasındaki iletişim için TCP soketi kullanıldı. Bu sayede güvenilir ve sıralı bir iletişim sağlandı.</a:t>
            </a:r>
          </a:p>
          <a:p>
            <a:pPr marL="428698" lvl="1" indent="-214349" algn="just">
              <a:lnSpc>
                <a:spcPts val="2779"/>
              </a:lnSpc>
              <a:buFont typeface="Arial"/>
              <a:buChar char="•"/>
            </a:pPr>
            <a:r>
              <a:rPr lang="en-US" sz="1985" spc="45">
                <a:solidFill>
                  <a:srgbClr val="FFFFFF"/>
                </a:solidFill>
                <a:latin typeface="Klein"/>
              </a:rPr>
              <a:t>İstemciden sunucuya gönderilen mesajlar, tahmin edilen kelimeyi veya tahminde bulunulan harfi içerecek.</a:t>
            </a:r>
          </a:p>
          <a:p>
            <a:pPr marL="428698" lvl="1" indent="-214349" algn="just">
              <a:lnSpc>
                <a:spcPts val="2779"/>
              </a:lnSpc>
              <a:buFont typeface="Arial"/>
              <a:buChar char="•"/>
            </a:pPr>
            <a:r>
              <a:rPr lang="en-US" sz="1985" spc="45">
                <a:solidFill>
                  <a:srgbClr val="FFFFFF"/>
                </a:solidFill>
                <a:latin typeface="Klein"/>
              </a:rPr>
              <a:t>Sunucudan istemciye gönderilen cevaplar, doğru tahmin edilen harfleri veya yanlış tahmin edilen harfleri içerecek.</a:t>
            </a:r>
          </a:p>
          <a:p>
            <a:pPr algn="just">
              <a:lnSpc>
                <a:spcPts val="2779"/>
              </a:lnSpc>
            </a:pPr>
            <a:endParaRPr lang="en-US" sz="1985" spc="45">
              <a:solidFill>
                <a:srgbClr val="FFFFFF"/>
              </a:solidFill>
              <a:latin typeface="Klein"/>
            </a:endParaRPr>
          </a:p>
          <a:p>
            <a:pPr algn="just">
              <a:lnSpc>
                <a:spcPts val="2779"/>
              </a:lnSpc>
            </a:pPr>
            <a:endParaRPr lang="en-US" sz="1985" spc="45">
              <a:solidFill>
                <a:srgbClr val="FFFFFF"/>
              </a:solidFill>
              <a:latin typeface="Klei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3160221" y="8146687"/>
            <a:ext cx="4708676" cy="2589772"/>
          </a:xfrm>
          <a:prstGeom prst="rect">
            <a:avLst/>
          </a:prstGeom>
        </p:spPr>
      </p:pic>
      <p:sp>
        <p:nvSpPr>
          <p:cNvPr id="3" name="AutoShape 3"/>
          <p:cNvSpPr/>
          <p:nvPr/>
        </p:nvSpPr>
        <p:spPr>
          <a:xfrm flipV="1">
            <a:off x="-499171" y="2409577"/>
            <a:ext cx="3055743" cy="870603"/>
          </a:xfrm>
          <a:prstGeom prst="line">
            <a:avLst/>
          </a:prstGeom>
          <a:ln w="38100" cap="flat">
            <a:solidFill>
              <a:srgbClr val="FFFFFF"/>
            </a:solidFill>
            <a:prstDash val="solid"/>
            <a:headEnd type="none" w="sm" len="sm"/>
            <a:tailEnd type="oval" w="lg" len="lg"/>
          </a:ln>
        </p:spPr>
        <p:txBody>
          <a:bodyPr/>
          <a:lstStyle/>
          <a:p>
            <a:endParaRPr lang="en-US"/>
          </a:p>
        </p:txBody>
      </p:sp>
      <p:sp>
        <p:nvSpPr>
          <p:cNvPr id="4" name="AutoShape 4"/>
          <p:cNvSpPr/>
          <p:nvPr/>
        </p:nvSpPr>
        <p:spPr>
          <a:xfrm flipV="1">
            <a:off x="-1463447" y="5447338"/>
            <a:ext cx="4216584" cy="891460"/>
          </a:xfrm>
          <a:prstGeom prst="line">
            <a:avLst/>
          </a:prstGeom>
          <a:ln w="38100" cap="flat">
            <a:solidFill>
              <a:srgbClr val="FFFFFF"/>
            </a:solidFill>
            <a:prstDash val="solid"/>
            <a:headEnd type="none" w="sm" len="sm"/>
            <a:tailEnd type="oval" w="lg" len="lg"/>
          </a:ln>
        </p:spPr>
        <p:txBody>
          <a:bodyPr/>
          <a:lstStyle/>
          <a:p>
            <a:endParaRPr lang="en-US"/>
          </a:p>
        </p:txBody>
      </p:sp>
      <p:sp>
        <p:nvSpPr>
          <p:cNvPr id="5" name="TextBox 5"/>
          <p:cNvSpPr txBox="1"/>
          <p:nvPr/>
        </p:nvSpPr>
        <p:spPr>
          <a:xfrm>
            <a:off x="9433197" y="1514340"/>
            <a:ext cx="7826103" cy="2946095"/>
          </a:xfrm>
          <a:prstGeom prst="rect">
            <a:avLst/>
          </a:prstGeom>
        </p:spPr>
        <p:txBody>
          <a:bodyPr lIns="0" tIns="0" rIns="0" bIns="0" rtlCol="0" anchor="t">
            <a:spAutoFit/>
          </a:bodyPr>
          <a:lstStyle/>
          <a:p>
            <a:pPr algn="r">
              <a:lnSpc>
                <a:spcPts val="7771"/>
              </a:lnSpc>
            </a:pPr>
            <a:r>
              <a:rPr lang="en-US" sz="6370">
                <a:solidFill>
                  <a:srgbClr val="61A6AB"/>
                </a:solidFill>
                <a:latin typeface="HK Modular Bold"/>
              </a:rPr>
              <a:t>TASARIM ÇÖZÜMÜ VE YAKLAŞIMI</a:t>
            </a:r>
          </a:p>
        </p:txBody>
      </p:sp>
      <p:sp>
        <p:nvSpPr>
          <p:cNvPr id="6" name="TextBox 6"/>
          <p:cNvSpPr txBox="1"/>
          <p:nvPr/>
        </p:nvSpPr>
        <p:spPr>
          <a:xfrm>
            <a:off x="2753136" y="2255590"/>
            <a:ext cx="5675527" cy="365125"/>
          </a:xfrm>
          <a:prstGeom prst="rect">
            <a:avLst/>
          </a:prstGeom>
        </p:spPr>
        <p:txBody>
          <a:bodyPr lIns="0" tIns="0" rIns="0" bIns="0" rtlCol="0" anchor="t">
            <a:spAutoFit/>
          </a:bodyPr>
          <a:lstStyle/>
          <a:p>
            <a:pPr algn="l">
              <a:lnSpc>
                <a:spcPts val="2659"/>
              </a:lnSpc>
            </a:pPr>
            <a:r>
              <a:rPr lang="en-US" sz="2799" spc="-75" dirty="0">
                <a:solidFill>
                  <a:srgbClr val="FFFFFF"/>
                </a:solidFill>
                <a:latin typeface="Klein Bold"/>
              </a:rPr>
              <a:t>HATA YÖNETIMI:</a:t>
            </a:r>
          </a:p>
        </p:txBody>
      </p:sp>
      <p:sp>
        <p:nvSpPr>
          <p:cNvPr id="7" name="TextBox 7"/>
          <p:cNvSpPr txBox="1"/>
          <p:nvPr/>
        </p:nvSpPr>
        <p:spPr>
          <a:xfrm>
            <a:off x="2922639" y="5293351"/>
            <a:ext cx="5675527" cy="365125"/>
          </a:xfrm>
          <a:prstGeom prst="rect">
            <a:avLst/>
          </a:prstGeom>
        </p:spPr>
        <p:txBody>
          <a:bodyPr lIns="0" tIns="0" rIns="0" bIns="0" rtlCol="0" anchor="t">
            <a:spAutoFit/>
          </a:bodyPr>
          <a:lstStyle/>
          <a:p>
            <a:pPr algn="l">
              <a:lnSpc>
                <a:spcPts val="2659"/>
              </a:lnSpc>
            </a:pPr>
            <a:r>
              <a:rPr lang="en-US" sz="2799" spc="-75" dirty="0">
                <a:solidFill>
                  <a:srgbClr val="FFFFFF"/>
                </a:solidFill>
                <a:latin typeface="Klein Bold"/>
              </a:rPr>
              <a:t>KOD YAPISI VE MODÜLERLIK:</a:t>
            </a:r>
          </a:p>
        </p:txBody>
      </p:sp>
      <p:sp>
        <p:nvSpPr>
          <p:cNvPr id="8" name="TextBox 8"/>
          <p:cNvSpPr txBox="1"/>
          <p:nvPr/>
        </p:nvSpPr>
        <p:spPr>
          <a:xfrm>
            <a:off x="1791401" y="2804248"/>
            <a:ext cx="5360861" cy="1999615"/>
          </a:xfrm>
          <a:prstGeom prst="rect">
            <a:avLst/>
          </a:prstGeom>
        </p:spPr>
        <p:txBody>
          <a:bodyPr lIns="0" tIns="0" rIns="0" bIns="0" rtlCol="0" anchor="t">
            <a:spAutoFit/>
          </a:bodyPr>
          <a:lstStyle/>
          <a:p>
            <a:pPr marL="410208" lvl="1" indent="-205104" algn="just">
              <a:lnSpc>
                <a:spcPts val="2659"/>
              </a:lnSpc>
              <a:buFont typeface="Arial"/>
              <a:buChar char="•"/>
            </a:pPr>
            <a:r>
              <a:rPr lang="en-US" sz="1899" spc="43">
                <a:solidFill>
                  <a:srgbClr val="FFFFFF"/>
                </a:solidFill>
                <a:latin typeface="Klein"/>
              </a:rPr>
              <a:t>İstemci ve sunucu uygulamaları, hataları ele alacak şekilde tasarlanacak.</a:t>
            </a:r>
          </a:p>
          <a:p>
            <a:pPr marL="410208" lvl="1" indent="-205104" algn="just">
              <a:lnSpc>
                <a:spcPts val="2659"/>
              </a:lnSpc>
              <a:buFont typeface="Arial"/>
              <a:buChar char="•"/>
            </a:pPr>
            <a:r>
              <a:rPr lang="en-US" sz="1899" spc="43">
                <a:solidFill>
                  <a:srgbClr val="FFFFFF"/>
                </a:solidFill>
                <a:latin typeface="Klein"/>
              </a:rPr>
              <a:t>Kullanıcı dostu hata mesajları sunulacak ve kullanıcıya ne yapması gerektiği hakkında bilgi verilecek.</a:t>
            </a:r>
          </a:p>
        </p:txBody>
      </p:sp>
      <p:sp>
        <p:nvSpPr>
          <p:cNvPr id="9" name="TextBox 9"/>
          <p:cNvSpPr txBox="1"/>
          <p:nvPr/>
        </p:nvSpPr>
        <p:spPr>
          <a:xfrm>
            <a:off x="1681379" y="5772776"/>
            <a:ext cx="6916787" cy="2666329"/>
          </a:xfrm>
          <a:prstGeom prst="rect">
            <a:avLst/>
          </a:prstGeom>
        </p:spPr>
        <p:txBody>
          <a:bodyPr lIns="0" tIns="0" rIns="0" bIns="0" rtlCol="0" anchor="t">
            <a:spAutoFit/>
          </a:bodyPr>
          <a:lstStyle/>
          <a:p>
            <a:pPr marL="410512" lvl="1" indent="-205256" algn="just">
              <a:lnSpc>
                <a:spcPts val="2661"/>
              </a:lnSpc>
              <a:buFont typeface="Arial"/>
              <a:buChar char="•"/>
            </a:pPr>
            <a:r>
              <a:rPr lang="en-US" sz="1901" spc="43">
                <a:solidFill>
                  <a:srgbClr val="FFFFFF"/>
                </a:solidFill>
                <a:latin typeface="Klein"/>
              </a:rPr>
              <a:t>Kod, mümkün olduğunca modüler olacak şekilde tasarlanacak. Bu, kodun daha okunabilir, bakımı daha kolay ve yeniden kullanılabilir olmasını sağladı.</a:t>
            </a:r>
          </a:p>
          <a:p>
            <a:pPr marL="410512" lvl="1" indent="-205256" algn="just">
              <a:lnSpc>
                <a:spcPts val="2661"/>
              </a:lnSpc>
              <a:buFont typeface="Arial"/>
              <a:buChar char="•"/>
            </a:pPr>
            <a:r>
              <a:rPr lang="en-US" sz="1901" spc="43">
                <a:solidFill>
                  <a:srgbClr val="FFFFFF"/>
                </a:solidFill>
                <a:latin typeface="Klein"/>
              </a:rPr>
              <a:t>İstemci ve sunucu işlevleri ayrı dosyalarda organize edildi. Bu durum, kod karmaşıklığını azaltacak ve geliştirme sürecini kolaylaştırdı.</a:t>
            </a:r>
          </a:p>
          <a:p>
            <a:pPr algn="just">
              <a:lnSpc>
                <a:spcPts val="2661"/>
              </a:lnSpc>
            </a:pPr>
            <a:endParaRPr lang="en-US" sz="1901" spc="43">
              <a:solidFill>
                <a:srgbClr val="FFFFFF"/>
              </a:solidFill>
              <a:latin typeface="Klein"/>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923671" y="8116878"/>
            <a:ext cx="4708676" cy="2589772"/>
          </a:xfrm>
          <a:prstGeom prst="rect">
            <a:avLst/>
          </a:prstGeom>
        </p:spPr>
      </p:pic>
      <p:pic>
        <p:nvPicPr>
          <p:cNvPr id="3" name="Picture 3"/>
          <p:cNvPicPr>
            <a:picLocks noChangeAspect="1"/>
          </p:cNvPicPr>
          <p:nvPr/>
        </p:nvPicPr>
        <p:blipFill>
          <a:blip r:embed="rId2"/>
          <a:srcRect/>
          <a:stretch>
            <a:fillRect/>
          </a:stretch>
        </p:blipFill>
        <p:spPr>
          <a:xfrm>
            <a:off x="3071233" y="-940210"/>
            <a:ext cx="4708676" cy="2589772"/>
          </a:xfrm>
          <a:prstGeom prst="rect">
            <a:avLst/>
          </a:prstGeom>
        </p:spPr>
      </p:pic>
      <p:sp>
        <p:nvSpPr>
          <p:cNvPr id="4" name="Freeform 4"/>
          <p:cNvSpPr/>
          <p:nvPr/>
        </p:nvSpPr>
        <p:spPr>
          <a:xfrm>
            <a:off x="9706334" y="1421632"/>
            <a:ext cx="7552966" cy="7046317"/>
          </a:xfrm>
          <a:custGeom>
            <a:avLst/>
            <a:gdLst/>
            <a:ahLst/>
            <a:cxnLst/>
            <a:rect l="l" t="t" r="r" b="b"/>
            <a:pathLst>
              <a:path w="7552966" h="7046317">
                <a:moveTo>
                  <a:pt x="0" y="0"/>
                </a:moveTo>
                <a:lnTo>
                  <a:pt x="7552966" y="0"/>
                </a:lnTo>
                <a:lnTo>
                  <a:pt x="7552966" y="7046317"/>
                </a:lnTo>
                <a:lnTo>
                  <a:pt x="0" y="7046317"/>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441610" y="1118916"/>
            <a:ext cx="9264724" cy="1280366"/>
          </a:xfrm>
          <a:prstGeom prst="rect">
            <a:avLst/>
          </a:prstGeom>
        </p:spPr>
        <p:txBody>
          <a:bodyPr lIns="0" tIns="0" rIns="0" bIns="0" rtlCol="0" anchor="t">
            <a:spAutoFit/>
          </a:bodyPr>
          <a:lstStyle/>
          <a:p>
            <a:pPr algn="l">
              <a:lnSpc>
                <a:spcPts val="4769"/>
              </a:lnSpc>
              <a:spcBef>
                <a:spcPct val="0"/>
              </a:spcBef>
            </a:pPr>
            <a:r>
              <a:rPr lang="en-US" sz="5961">
                <a:solidFill>
                  <a:srgbClr val="61A6AB"/>
                </a:solidFill>
                <a:latin typeface="HK Modular Bold"/>
              </a:rPr>
              <a:t>GELİŞTİRME ORTAMI</a:t>
            </a:r>
          </a:p>
        </p:txBody>
      </p:sp>
      <p:sp>
        <p:nvSpPr>
          <p:cNvPr id="6" name="TextBox 6"/>
          <p:cNvSpPr txBox="1"/>
          <p:nvPr/>
        </p:nvSpPr>
        <p:spPr>
          <a:xfrm>
            <a:off x="845999" y="3671459"/>
            <a:ext cx="7849070" cy="4284133"/>
          </a:xfrm>
          <a:prstGeom prst="rect">
            <a:avLst/>
          </a:prstGeom>
        </p:spPr>
        <p:txBody>
          <a:bodyPr lIns="0" tIns="0" rIns="0" bIns="0" rtlCol="0" anchor="t">
            <a:spAutoFit/>
          </a:bodyPr>
          <a:lstStyle/>
          <a:p>
            <a:pPr algn="just">
              <a:lnSpc>
                <a:spcPts val="3267"/>
              </a:lnSpc>
            </a:pPr>
            <a:endParaRPr dirty="0"/>
          </a:p>
          <a:p>
            <a:pPr algn="just">
              <a:lnSpc>
                <a:spcPts val="3267"/>
              </a:lnSpc>
            </a:pPr>
            <a:endParaRPr dirty="0"/>
          </a:p>
          <a:p>
            <a:pPr algn="just">
              <a:lnSpc>
                <a:spcPts val="3267"/>
              </a:lnSpc>
            </a:pPr>
            <a:r>
              <a:rPr lang="en-US" sz="2333" spc="53" dirty="0">
                <a:solidFill>
                  <a:srgbClr val="FFFFFF"/>
                </a:solidFill>
                <a:latin typeface="Klein"/>
              </a:rPr>
              <a:t>Server </a:t>
            </a:r>
            <a:r>
              <a:rPr lang="en-US" sz="2333" spc="53" dirty="0" err="1">
                <a:solidFill>
                  <a:srgbClr val="FFFFFF"/>
                </a:solidFill>
                <a:latin typeface="Klein"/>
              </a:rPr>
              <a:t>ve</a:t>
            </a:r>
            <a:r>
              <a:rPr lang="en-US" sz="2333" spc="53" dirty="0">
                <a:solidFill>
                  <a:srgbClr val="FFFFFF"/>
                </a:solidFill>
                <a:latin typeface="Klein"/>
              </a:rPr>
              <a:t> </a:t>
            </a:r>
            <a:r>
              <a:rPr lang="en-US" sz="2333" spc="53" dirty="0" err="1">
                <a:solidFill>
                  <a:srgbClr val="FFFFFF"/>
                </a:solidFill>
                <a:latin typeface="Klein"/>
              </a:rPr>
              <a:t>istemci</a:t>
            </a:r>
            <a:r>
              <a:rPr lang="en-US" sz="2333" spc="53" dirty="0">
                <a:solidFill>
                  <a:srgbClr val="FFFFFF"/>
                </a:solidFill>
                <a:latin typeface="Klein"/>
              </a:rPr>
              <a:t> (client) </a:t>
            </a:r>
            <a:r>
              <a:rPr lang="en-US" sz="2333" spc="53" dirty="0" err="1">
                <a:solidFill>
                  <a:srgbClr val="FFFFFF"/>
                </a:solidFill>
                <a:latin typeface="Klein"/>
              </a:rPr>
              <a:t>arasında</a:t>
            </a:r>
            <a:r>
              <a:rPr lang="en-US" sz="2333" spc="53" dirty="0">
                <a:solidFill>
                  <a:srgbClr val="FFFFFF"/>
                </a:solidFill>
                <a:latin typeface="Klein"/>
              </a:rPr>
              <a:t> </a:t>
            </a:r>
            <a:r>
              <a:rPr lang="en-US" sz="2333" spc="53" dirty="0" err="1">
                <a:solidFill>
                  <a:srgbClr val="FFFFFF"/>
                </a:solidFill>
                <a:latin typeface="Klein"/>
              </a:rPr>
              <a:t>iletişim</a:t>
            </a:r>
            <a:r>
              <a:rPr lang="en-US" sz="2333" spc="53" dirty="0">
                <a:solidFill>
                  <a:srgbClr val="FFFFFF"/>
                </a:solidFill>
                <a:latin typeface="Klein"/>
              </a:rPr>
              <a:t> </a:t>
            </a:r>
            <a:r>
              <a:rPr lang="en-US" sz="2333" spc="53" dirty="0" err="1">
                <a:solidFill>
                  <a:srgbClr val="FFFFFF"/>
                </a:solidFill>
                <a:latin typeface="Klein"/>
              </a:rPr>
              <a:t>kurmak</a:t>
            </a:r>
            <a:r>
              <a:rPr lang="en-US" sz="2333" spc="53" dirty="0">
                <a:solidFill>
                  <a:srgbClr val="FFFFFF"/>
                </a:solidFill>
                <a:latin typeface="Klein"/>
              </a:rPr>
              <a:t> </a:t>
            </a:r>
            <a:r>
              <a:rPr lang="en-US" sz="2333" spc="53" dirty="0" err="1">
                <a:solidFill>
                  <a:srgbClr val="FFFFFF"/>
                </a:solidFill>
                <a:latin typeface="Klein"/>
              </a:rPr>
              <a:t>için</a:t>
            </a:r>
            <a:r>
              <a:rPr lang="en-US" sz="2333" spc="53" dirty="0">
                <a:solidFill>
                  <a:srgbClr val="FFFFFF"/>
                </a:solidFill>
                <a:latin typeface="Klein"/>
              </a:rPr>
              <a:t> </a:t>
            </a:r>
            <a:r>
              <a:rPr lang="en-US" sz="2333" spc="53" dirty="0" err="1">
                <a:solidFill>
                  <a:srgbClr val="FFFFFF"/>
                </a:solidFill>
                <a:latin typeface="Klein"/>
              </a:rPr>
              <a:t>soket</a:t>
            </a:r>
            <a:r>
              <a:rPr lang="en-US" sz="2333" spc="53" dirty="0">
                <a:solidFill>
                  <a:srgbClr val="FFFFFF"/>
                </a:solidFill>
                <a:latin typeface="Klein"/>
              </a:rPr>
              <a:t> </a:t>
            </a:r>
            <a:r>
              <a:rPr lang="en-US" sz="2333" spc="53" dirty="0" err="1">
                <a:solidFill>
                  <a:srgbClr val="FFFFFF"/>
                </a:solidFill>
                <a:latin typeface="Klein"/>
              </a:rPr>
              <a:t>programlama</a:t>
            </a:r>
            <a:r>
              <a:rPr lang="en-US" sz="2333" spc="53" dirty="0">
                <a:solidFill>
                  <a:srgbClr val="FFFFFF"/>
                </a:solidFill>
                <a:latin typeface="Klein"/>
              </a:rPr>
              <a:t> </a:t>
            </a:r>
            <a:r>
              <a:rPr lang="en-US" sz="2333" spc="53" dirty="0" err="1">
                <a:solidFill>
                  <a:srgbClr val="FFFFFF"/>
                </a:solidFill>
                <a:latin typeface="Klein"/>
              </a:rPr>
              <a:t>kullanılır</a:t>
            </a:r>
            <a:r>
              <a:rPr lang="en-US" sz="2333" spc="53" dirty="0">
                <a:solidFill>
                  <a:srgbClr val="FFFFFF"/>
                </a:solidFill>
                <a:latin typeface="Klein"/>
              </a:rPr>
              <a:t>. </a:t>
            </a:r>
            <a:r>
              <a:rPr lang="en-US" sz="2333" spc="53" dirty="0" err="1">
                <a:solidFill>
                  <a:srgbClr val="FFFFFF"/>
                </a:solidFill>
                <a:latin typeface="Klein"/>
              </a:rPr>
              <a:t>İstemci</a:t>
            </a:r>
            <a:r>
              <a:rPr lang="en-US" sz="2333" spc="53" dirty="0">
                <a:solidFill>
                  <a:srgbClr val="FFFFFF"/>
                </a:solidFill>
                <a:latin typeface="Klein"/>
              </a:rPr>
              <a:t> </a:t>
            </a:r>
            <a:r>
              <a:rPr lang="en-US" sz="2333" spc="53" dirty="0" err="1">
                <a:solidFill>
                  <a:srgbClr val="FFFFFF"/>
                </a:solidFill>
                <a:latin typeface="Klein"/>
              </a:rPr>
              <a:t>ve</a:t>
            </a:r>
            <a:r>
              <a:rPr lang="en-US" sz="2333" spc="53" dirty="0">
                <a:solidFill>
                  <a:srgbClr val="FFFFFF"/>
                </a:solidFill>
                <a:latin typeface="Klein"/>
              </a:rPr>
              <a:t> </a:t>
            </a:r>
            <a:r>
              <a:rPr lang="en-US" sz="2333" spc="53" dirty="0" err="1">
                <a:solidFill>
                  <a:srgbClr val="FFFFFF"/>
                </a:solidFill>
                <a:latin typeface="Klein"/>
              </a:rPr>
              <a:t>sunucu</a:t>
            </a:r>
            <a:r>
              <a:rPr lang="en-US" sz="2333" spc="53" dirty="0">
                <a:solidFill>
                  <a:srgbClr val="FFFFFF"/>
                </a:solidFill>
                <a:latin typeface="Klein"/>
              </a:rPr>
              <a:t> </a:t>
            </a:r>
            <a:r>
              <a:rPr lang="en-US" sz="2333" spc="53" dirty="0" err="1">
                <a:solidFill>
                  <a:srgbClr val="FFFFFF"/>
                </a:solidFill>
                <a:latin typeface="Klein"/>
              </a:rPr>
              <a:t>arasındaki</a:t>
            </a:r>
            <a:r>
              <a:rPr lang="en-US" sz="2333" spc="53" dirty="0">
                <a:solidFill>
                  <a:srgbClr val="FFFFFF"/>
                </a:solidFill>
                <a:latin typeface="Klein"/>
              </a:rPr>
              <a:t> </a:t>
            </a:r>
            <a:r>
              <a:rPr lang="en-US" sz="2333" spc="53" dirty="0" err="1">
                <a:solidFill>
                  <a:srgbClr val="FFFFFF"/>
                </a:solidFill>
                <a:latin typeface="Klein"/>
              </a:rPr>
              <a:t>etkileşimi</a:t>
            </a:r>
            <a:r>
              <a:rPr lang="en-US" sz="2333" spc="53" dirty="0">
                <a:solidFill>
                  <a:srgbClr val="FFFFFF"/>
                </a:solidFill>
                <a:latin typeface="Klein"/>
              </a:rPr>
              <a:t> </a:t>
            </a:r>
            <a:r>
              <a:rPr lang="en-US" sz="2333" spc="53" dirty="0" err="1">
                <a:solidFill>
                  <a:srgbClr val="FFFFFF"/>
                </a:solidFill>
                <a:latin typeface="Klein"/>
              </a:rPr>
              <a:t>sağlamak</a:t>
            </a:r>
            <a:r>
              <a:rPr lang="en-US" sz="2333" spc="53" dirty="0">
                <a:solidFill>
                  <a:srgbClr val="FFFFFF"/>
                </a:solidFill>
                <a:latin typeface="Klein"/>
              </a:rPr>
              <a:t> </a:t>
            </a:r>
            <a:r>
              <a:rPr lang="en-US" sz="2333" spc="53" dirty="0" err="1">
                <a:solidFill>
                  <a:srgbClr val="FFFFFF"/>
                </a:solidFill>
                <a:latin typeface="Klein"/>
              </a:rPr>
              <a:t>için</a:t>
            </a:r>
            <a:r>
              <a:rPr lang="en-US" sz="2333" spc="53" dirty="0">
                <a:solidFill>
                  <a:srgbClr val="FFFFFF"/>
                </a:solidFill>
                <a:latin typeface="Klein"/>
              </a:rPr>
              <a:t> </a:t>
            </a:r>
            <a:r>
              <a:rPr lang="en-US" sz="2333" spc="53" dirty="0" err="1">
                <a:solidFill>
                  <a:srgbClr val="FFFFFF"/>
                </a:solidFill>
                <a:latin typeface="Klein"/>
              </a:rPr>
              <a:t>temel</a:t>
            </a:r>
            <a:r>
              <a:rPr lang="en-US" sz="2333" spc="53" dirty="0">
                <a:solidFill>
                  <a:srgbClr val="FFFFFF"/>
                </a:solidFill>
                <a:latin typeface="Klein"/>
              </a:rPr>
              <a:t> </a:t>
            </a:r>
            <a:r>
              <a:rPr lang="en-US" sz="2333" spc="53" dirty="0" err="1">
                <a:solidFill>
                  <a:srgbClr val="FFFFFF"/>
                </a:solidFill>
                <a:latin typeface="Klein"/>
              </a:rPr>
              <a:t>olarak</a:t>
            </a:r>
            <a:r>
              <a:rPr lang="en-US" sz="2333" spc="53" dirty="0">
                <a:solidFill>
                  <a:srgbClr val="FFFFFF"/>
                </a:solidFill>
                <a:latin typeface="Klein"/>
              </a:rPr>
              <a:t> "send" </a:t>
            </a:r>
            <a:r>
              <a:rPr lang="en-US" sz="2333" spc="53" dirty="0" err="1">
                <a:solidFill>
                  <a:srgbClr val="FFFFFF"/>
                </a:solidFill>
                <a:latin typeface="Klein"/>
              </a:rPr>
              <a:t>ve</a:t>
            </a:r>
            <a:r>
              <a:rPr lang="en-US" sz="2333" spc="53" dirty="0">
                <a:solidFill>
                  <a:srgbClr val="FFFFFF"/>
                </a:solidFill>
                <a:latin typeface="Klein"/>
              </a:rPr>
              <a:t> "</a:t>
            </a:r>
            <a:r>
              <a:rPr lang="en-US" sz="2333" spc="53" dirty="0" err="1">
                <a:solidFill>
                  <a:srgbClr val="FFFFFF"/>
                </a:solidFill>
                <a:latin typeface="Klein"/>
              </a:rPr>
              <a:t>recv</a:t>
            </a:r>
            <a:r>
              <a:rPr lang="en-US" sz="2333" spc="53" dirty="0">
                <a:solidFill>
                  <a:srgbClr val="FFFFFF"/>
                </a:solidFill>
                <a:latin typeface="Klein"/>
              </a:rPr>
              <a:t>" </a:t>
            </a:r>
            <a:r>
              <a:rPr lang="en-US" sz="2333" spc="53" dirty="0" err="1">
                <a:solidFill>
                  <a:srgbClr val="FFFFFF"/>
                </a:solidFill>
                <a:latin typeface="Klein"/>
              </a:rPr>
              <a:t>gibi</a:t>
            </a:r>
            <a:r>
              <a:rPr lang="en-US" sz="2333" spc="53" dirty="0">
                <a:solidFill>
                  <a:srgbClr val="FFFFFF"/>
                </a:solidFill>
                <a:latin typeface="Klein"/>
              </a:rPr>
              <a:t> </a:t>
            </a:r>
            <a:r>
              <a:rPr lang="en-US" sz="2333" spc="53" dirty="0" err="1">
                <a:solidFill>
                  <a:srgbClr val="FFFFFF"/>
                </a:solidFill>
                <a:latin typeface="Klein"/>
              </a:rPr>
              <a:t>komutlar</a:t>
            </a:r>
            <a:r>
              <a:rPr lang="en-US" sz="2333" spc="53" dirty="0">
                <a:solidFill>
                  <a:srgbClr val="FFFFFF"/>
                </a:solidFill>
                <a:latin typeface="Klein"/>
              </a:rPr>
              <a:t> </a:t>
            </a:r>
            <a:r>
              <a:rPr lang="en-US" sz="2333" spc="53" dirty="0" err="1">
                <a:solidFill>
                  <a:srgbClr val="FFFFFF"/>
                </a:solidFill>
                <a:latin typeface="Klein"/>
              </a:rPr>
              <a:t>kullanılır</a:t>
            </a:r>
            <a:r>
              <a:rPr lang="en-US" sz="2333" spc="53" dirty="0">
                <a:solidFill>
                  <a:srgbClr val="FFFFFF"/>
                </a:solidFill>
                <a:latin typeface="Klein"/>
              </a:rPr>
              <a:t>. Bu </a:t>
            </a:r>
            <a:r>
              <a:rPr lang="en-US" sz="2333" spc="53" dirty="0" err="1">
                <a:solidFill>
                  <a:srgbClr val="FFFFFF"/>
                </a:solidFill>
                <a:latin typeface="Klein"/>
              </a:rPr>
              <a:t>projede</a:t>
            </a:r>
            <a:r>
              <a:rPr lang="en-US" sz="2333" spc="53" dirty="0">
                <a:solidFill>
                  <a:srgbClr val="FFFFFF"/>
                </a:solidFill>
                <a:latin typeface="Klein"/>
              </a:rPr>
              <a:t> socket </a:t>
            </a:r>
            <a:r>
              <a:rPr lang="en-US" sz="2333" spc="53" dirty="0" err="1">
                <a:solidFill>
                  <a:srgbClr val="FFFFFF"/>
                </a:solidFill>
                <a:latin typeface="Klein"/>
              </a:rPr>
              <a:t>kütüphanesi</a:t>
            </a:r>
            <a:r>
              <a:rPr lang="en-US" sz="2333" spc="53" dirty="0">
                <a:solidFill>
                  <a:srgbClr val="FFFFFF"/>
                </a:solidFill>
                <a:latin typeface="Klein"/>
              </a:rPr>
              <a:t> </a:t>
            </a:r>
            <a:r>
              <a:rPr lang="en-US" sz="2333" spc="53" dirty="0" err="1">
                <a:solidFill>
                  <a:srgbClr val="FFFFFF"/>
                </a:solidFill>
                <a:latin typeface="Klein"/>
              </a:rPr>
              <a:t>ve</a:t>
            </a:r>
            <a:r>
              <a:rPr lang="en-US" sz="2333" spc="53" dirty="0">
                <a:solidFill>
                  <a:srgbClr val="FFFFFF"/>
                </a:solidFill>
                <a:latin typeface="Klein"/>
              </a:rPr>
              <a:t> pickle </a:t>
            </a:r>
            <a:r>
              <a:rPr lang="en-US" sz="2333" spc="53" dirty="0" err="1">
                <a:solidFill>
                  <a:srgbClr val="FFFFFF"/>
                </a:solidFill>
                <a:latin typeface="Klein"/>
              </a:rPr>
              <a:t>kütüphanesi</a:t>
            </a:r>
            <a:r>
              <a:rPr lang="en-US" sz="2333" spc="53" dirty="0">
                <a:solidFill>
                  <a:srgbClr val="FFFFFF"/>
                </a:solidFill>
                <a:latin typeface="Klein"/>
              </a:rPr>
              <a:t> </a:t>
            </a:r>
            <a:r>
              <a:rPr lang="en-US" sz="2333" spc="53" dirty="0" err="1">
                <a:solidFill>
                  <a:srgbClr val="FFFFFF"/>
                </a:solidFill>
                <a:latin typeface="Klein"/>
              </a:rPr>
              <a:t>kullanılmıştır</a:t>
            </a:r>
            <a:r>
              <a:rPr lang="en-US" sz="2333" spc="53" dirty="0">
                <a:solidFill>
                  <a:srgbClr val="FFFFFF"/>
                </a:solidFill>
                <a:latin typeface="Klein"/>
              </a:rPr>
              <a:t>.</a:t>
            </a:r>
          </a:p>
          <a:p>
            <a:pPr algn="just">
              <a:lnSpc>
                <a:spcPts val="2633"/>
              </a:lnSpc>
            </a:pPr>
            <a:endParaRPr lang="en-US" sz="2333" spc="53" dirty="0">
              <a:solidFill>
                <a:srgbClr val="FFFFFF"/>
              </a:solidFill>
              <a:latin typeface="Klein"/>
            </a:endParaRPr>
          </a:p>
          <a:p>
            <a:pPr algn="just">
              <a:lnSpc>
                <a:spcPts val="2633"/>
              </a:lnSpc>
            </a:pPr>
            <a:endParaRPr lang="en-US" sz="2333" spc="53" dirty="0">
              <a:solidFill>
                <a:srgbClr val="FFFFFF"/>
              </a:solidFill>
              <a:latin typeface="Klein"/>
            </a:endParaRPr>
          </a:p>
          <a:p>
            <a:pPr algn="just">
              <a:lnSpc>
                <a:spcPts val="2633"/>
              </a:lnSpc>
            </a:pPr>
            <a:endParaRPr lang="en-US" sz="2333" spc="53" dirty="0">
              <a:solidFill>
                <a:srgbClr val="FFFFFF"/>
              </a:solidFill>
              <a:latin typeface="Klei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597072" y="362054"/>
            <a:ext cx="4708676" cy="2589772"/>
          </a:xfrm>
          <a:prstGeom prst="rect">
            <a:avLst/>
          </a:prstGeom>
        </p:spPr>
      </p:pic>
      <p:sp>
        <p:nvSpPr>
          <p:cNvPr id="3" name="TextBox 3"/>
          <p:cNvSpPr txBox="1"/>
          <p:nvPr/>
        </p:nvSpPr>
        <p:spPr>
          <a:xfrm>
            <a:off x="2857345" y="324770"/>
            <a:ext cx="13142727" cy="2645289"/>
          </a:xfrm>
          <a:prstGeom prst="rect">
            <a:avLst/>
          </a:prstGeom>
        </p:spPr>
        <p:txBody>
          <a:bodyPr lIns="0" tIns="0" rIns="0" bIns="0" rtlCol="0" anchor="t">
            <a:spAutoFit/>
          </a:bodyPr>
          <a:lstStyle/>
          <a:p>
            <a:pPr algn="r">
              <a:lnSpc>
                <a:spcPts val="10427"/>
              </a:lnSpc>
            </a:pPr>
            <a:r>
              <a:rPr lang="en-US" sz="8547">
                <a:solidFill>
                  <a:srgbClr val="61A6AB"/>
                </a:solidFill>
                <a:latin typeface="HK Modular Bold"/>
              </a:rPr>
              <a:t>GELIŞTIRME ORTAMI</a:t>
            </a:r>
          </a:p>
        </p:txBody>
      </p:sp>
      <p:sp>
        <p:nvSpPr>
          <p:cNvPr id="4" name="TextBox 4"/>
          <p:cNvSpPr txBox="1"/>
          <p:nvPr/>
        </p:nvSpPr>
        <p:spPr>
          <a:xfrm>
            <a:off x="589664" y="4781417"/>
            <a:ext cx="8839044" cy="4302072"/>
          </a:xfrm>
          <a:prstGeom prst="rect">
            <a:avLst/>
          </a:prstGeom>
        </p:spPr>
        <p:txBody>
          <a:bodyPr lIns="0" tIns="0" rIns="0" bIns="0" rtlCol="0" anchor="t">
            <a:spAutoFit/>
          </a:bodyPr>
          <a:lstStyle/>
          <a:p>
            <a:pPr algn="just">
              <a:lnSpc>
                <a:spcPts val="2271"/>
              </a:lnSpc>
            </a:pPr>
            <a:r>
              <a:rPr lang="en-US" sz="1622" spc="37" dirty="0" err="1">
                <a:solidFill>
                  <a:srgbClr val="FFFFFF"/>
                </a:solidFill>
                <a:latin typeface="Klein"/>
              </a:rPr>
              <a:t>Programlama</a:t>
            </a:r>
            <a:r>
              <a:rPr lang="en-US" sz="1622" spc="37" dirty="0">
                <a:solidFill>
                  <a:srgbClr val="FFFFFF"/>
                </a:solidFill>
                <a:latin typeface="Klein"/>
              </a:rPr>
              <a:t> Dili: </a:t>
            </a:r>
            <a:r>
              <a:rPr lang="en-US" sz="1622" spc="37" dirty="0" err="1">
                <a:solidFill>
                  <a:srgbClr val="FFFFFF"/>
                </a:solidFill>
                <a:latin typeface="Klein"/>
              </a:rPr>
              <a:t>Projeyi</a:t>
            </a:r>
            <a:r>
              <a:rPr lang="en-US" sz="1622" spc="37" dirty="0">
                <a:solidFill>
                  <a:srgbClr val="FFFFFF"/>
                </a:solidFill>
                <a:latin typeface="Klein"/>
              </a:rPr>
              <a:t> </a:t>
            </a:r>
            <a:r>
              <a:rPr lang="en-US" sz="1622" spc="37" dirty="0" err="1">
                <a:solidFill>
                  <a:srgbClr val="FFFFFF"/>
                </a:solidFill>
                <a:latin typeface="Klein"/>
              </a:rPr>
              <a:t>geliştirmek</a:t>
            </a:r>
            <a:r>
              <a:rPr lang="en-US" sz="1622" spc="37" dirty="0">
                <a:solidFill>
                  <a:srgbClr val="FFFFFF"/>
                </a:solidFill>
                <a:latin typeface="Klein"/>
              </a:rPr>
              <a:t> </a:t>
            </a:r>
            <a:r>
              <a:rPr lang="en-US" sz="1622" spc="37" dirty="0" err="1">
                <a:solidFill>
                  <a:srgbClr val="FFFFFF"/>
                </a:solidFill>
                <a:latin typeface="Klein"/>
              </a:rPr>
              <a:t>için</a:t>
            </a:r>
            <a:r>
              <a:rPr lang="en-US" sz="1622" spc="37" dirty="0">
                <a:solidFill>
                  <a:srgbClr val="FFFFFF"/>
                </a:solidFill>
                <a:latin typeface="Klein"/>
              </a:rPr>
              <a:t> Python </a:t>
            </a:r>
            <a:r>
              <a:rPr lang="en-US" sz="1622" spc="37" dirty="0" err="1">
                <a:solidFill>
                  <a:srgbClr val="FFFFFF"/>
                </a:solidFill>
                <a:latin typeface="Klein"/>
              </a:rPr>
              <a:t>programlama</a:t>
            </a:r>
            <a:r>
              <a:rPr lang="en-US" sz="1622" spc="37" dirty="0">
                <a:solidFill>
                  <a:srgbClr val="FFFFFF"/>
                </a:solidFill>
                <a:latin typeface="Klein"/>
              </a:rPr>
              <a:t> </a:t>
            </a:r>
            <a:r>
              <a:rPr lang="en-US" sz="1622" spc="37" dirty="0" err="1">
                <a:solidFill>
                  <a:srgbClr val="FFFFFF"/>
                </a:solidFill>
                <a:latin typeface="Klein"/>
              </a:rPr>
              <a:t>dilini</a:t>
            </a:r>
            <a:r>
              <a:rPr lang="en-US" sz="1622" spc="37" dirty="0">
                <a:solidFill>
                  <a:srgbClr val="FFFFFF"/>
                </a:solidFill>
                <a:latin typeface="Klein"/>
              </a:rPr>
              <a:t> </a:t>
            </a:r>
            <a:r>
              <a:rPr lang="en-US" sz="1622" spc="37" dirty="0" err="1">
                <a:solidFill>
                  <a:srgbClr val="FFFFFF"/>
                </a:solidFill>
                <a:latin typeface="Klein"/>
              </a:rPr>
              <a:t>kullanmayı</a:t>
            </a:r>
            <a:r>
              <a:rPr lang="en-US" sz="1622" spc="37" dirty="0">
                <a:solidFill>
                  <a:srgbClr val="FFFFFF"/>
                </a:solidFill>
                <a:latin typeface="Klein"/>
              </a:rPr>
              <a:t> </a:t>
            </a:r>
            <a:r>
              <a:rPr lang="en-US" sz="1622" spc="37" dirty="0" err="1">
                <a:solidFill>
                  <a:srgbClr val="FFFFFF"/>
                </a:solidFill>
                <a:latin typeface="Klein"/>
              </a:rPr>
              <a:t>tercih</a:t>
            </a:r>
            <a:r>
              <a:rPr lang="en-US" sz="1622" spc="37" dirty="0">
                <a:solidFill>
                  <a:srgbClr val="FFFFFF"/>
                </a:solidFill>
                <a:latin typeface="Klein"/>
              </a:rPr>
              <a:t> </a:t>
            </a:r>
            <a:r>
              <a:rPr lang="en-US" sz="1622" spc="37" dirty="0" err="1">
                <a:solidFill>
                  <a:srgbClr val="FFFFFF"/>
                </a:solidFill>
                <a:latin typeface="Klein"/>
              </a:rPr>
              <a:t>ettik</a:t>
            </a:r>
            <a:r>
              <a:rPr lang="en-US" sz="1622" spc="37" dirty="0">
                <a:solidFill>
                  <a:srgbClr val="FFFFFF"/>
                </a:solidFill>
                <a:latin typeface="Klein"/>
              </a:rPr>
              <a:t>. Python, </a:t>
            </a:r>
            <a:r>
              <a:rPr lang="en-US" sz="1622" spc="37" dirty="0" err="1">
                <a:solidFill>
                  <a:srgbClr val="FFFFFF"/>
                </a:solidFill>
                <a:latin typeface="Klein"/>
              </a:rPr>
              <a:t>soket</a:t>
            </a:r>
            <a:r>
              <a:rPr lang="en-US" sz="1622" spc="37" dirty="0">
                <a:solidFill>
                  <a:srgbClr val="FFFFFF"/>
                </a:solidFill>
                <a:latin typeface="Klein"/>
              </a:rPr>
              <a:t> </a:t>
            </a:r>
            <a:r>
              <a:rPr lang="en-US" sz="1622" spc="37" dirty="0" err="1">
                <a:solidFill>
                  <a:srgbClr val="FFFFFF"/>
                </a:solidFill>
                <a:latin typeface="Klein"/>
              </a:rPr>
              <a:t>programlamayı</a:t>
            </a:r>
            <a:r>
              <a:rPr lang="en-US" sz="1622" spc="37" dirty="0">
                <a:solidFill>
                  <a:srgbClr val="FFFFFF"/>
                </a:solidFill>
                <a:latin typeface="Klein"/>
              </a:rPr>
              <a:t> </a:t>
            </a:r>
            <a:r>
              <a:rPr lang="en-US" sz="1622" spc="37" dirty="0" err="1">
                <a:solidFill>
                  <a:srgbClr val="FFFFFF"/>
                </a:solidFill>
                <a:latin typeface="Klein"/>
              </a:rPr>
              <a:t>destekleyen</a:t>
            </a:r>
            <a:r>
              <a:rPr lang="en-US" sz="1622" spc="37" dirty="0">
                <a:solidFill>
                  <a:srgbClr val="FFFFFF"/>
                </a:solidFill>
                <a:latin typeface="Klein"/>
              </a:rPr>
              <a:t> </a:t>
            </a:r>
            <a:r>
              <a:rPr lang="en-US" sz="1622" spc="37" dirty="0" err="1">
                <a:solidFill>
                  <a:srgbClr val="FFFFFF"/>
                </a:solidFill>
                <a:latin typeface="Klein"/>
              </a:rPr>
              <a:t>geniş</a:t>
            </a:r>
            <a:r>
              <a:rPr lang="en-US" sz="1622" spc="37" dirty="0">
                <a:solidFill>
                  <a:srgbClr val="FFFFFF"/>
                </a:solidFill>
                <a:latin typeface="Klein"/>
              </a:rPr>
              <a:t> </a:t>
            </a:r>
            <a:r>
              <a:rPr lang="en-US" sz="1622" spc="37" dirty="0" err="1">
                <a:solidFill>
                  <a:srgbClr val="FFFFFF"/>
                </a:solidFill>
                <a:latin typeface="Klein"/>
              </a:rPr>
              <a:t>bir</a:t>
            </a:r>
            <a:r>
              <a:rPr lang="en-US" sz="1622" spc="37" dirty="0">
                <a:solidFill>
                  <a:srgbClr val="FFFFFF"/>
                </a:solidFill>
                <a:latin typeface="Klein"/>
              </a:rPr>
              <a:t> </a:t>
            </a:r>
            <a:r>
              <a:rPr lang="en-US" sz="1622" spc="37" dirty="0" err="1">
                <a:solidFill>
                  <a:srgbClr val="FFFFFF"/>
                </a:solidFill>
                <a:latin typeface="Klein"/>
              </a:rPr>
              <a:t>standart</a:t>
            </a:r>
            <a:r>
              <a:rPr lang="en-US" sz="1622" spc="37" dirty="0">
                <a:solidFill>
                  <a:srgbClr val="FFFFFF"/>
                </a:solidFill>
                <a:latin typeface="Klein"/>
              </a:rPr>
              <a:t> </a:t>
            </a:r>
            <a:r>
              <a:rPr lang="en-US" sz="1622" spc="37" dirty="0" err="1">
                <a:solidFill>
                  <a:srgbClr val="FFFFFF"/>
                </a:solidFill>
                <a:latin typeface="Klein"/>
              </a:rPr>
              <a:t>kütüphane</a:t>
            </a:r>
            <a:r>
              <a:rPr lang="en-US" sz="1622" spc="37" dirty="0">
                <a:solidFill>
                  <a:srgbClr val="FFFFFF"/>
                </a:solidFill>
                <a:latin typeface="Klein"/>
              </a:rPr>
              <a:t> </a:t>
            </a:r>
            <a:r>
              <a:rPr lang="en-US" sz="1622" spc="37" dirty="0" err="1">
                <a:solidFill>
                  <a:srgbClr val="FFFFFF"/>
                </a:solidFill>
                <a:latin typeface="Klein"/>
              </a:rPr>
              <a:t>sunar</a:t>
            </a:r>
            <a:r>
              <a:rPr lang="en-US" sz="1622" spc="37" dirty="0">
                <a:solidFill>
                  <a:srgbClr val="FFFFFF"/>
                </a:solidFill>
                <a:latin typeface="Klein"/>
              </a:rPr>
              <a:t> </a:t>
            </a:r>
            <a:r>
              <a:rPr lang="en-US" sz="1622" spc="37" dirty="0" err="1">
                <a:solidFill>
                  <a:srgbClr val="FFFFFF"/>
                </a:solidFill>
                <a:latin typeface="Klein"/>
              </a:rPr>
              <a:t>ve</a:t>
            </a:r>
            <a:r>
              <a:rPr lang="en-US" sz="1622" spc="37" dirty="0">
                <a:solidFill>
                  <a:srgbClr val="FFFFFF"/>
                </a:solidFill>
                <a:latin typeface="Klein"/>
              </a:rPr>
              <a:t> </a:t>
            </a:r>
            <a:r>
              <a:rPr lang="en-US" sz="1622" spc="37" dirty="0" err="1">
                <a:solidFill>
                  <a:srgbClr val="FFFFFF"/>
                </a:solidFill>
                <a:latin typeface="Klein"/>
              </a:rPr>
              <a:t>aynı</a:t>
            </a:r>
            <a:r>
              <a:rPr lang="en-US" sz="1622" spc="37" dirty="0">
                <a:solidFill>
                  <a:srgbClr val="FFFFFF"/>
                </a:solidFill>
                <a:latin typeface="Klein"/>
              </a:rPr>
              <a:t> </a:t>
            </a:r>
            <a:r>
              <a:rPr lang="en-US" sz="1622" spc="37" dirty="0" err="1">
                <a:solidFill>
                  <a:srgbClr val="FFFFFF"/>
                </a:solidFill>
                <a:latin typeface="Klein"/>
              </a:rPr>
              <a:t>zamanda</a:t>
            </a:r>
            <a:r>
              <a:rPr lang="en-US" sz="1622" spc="37" dirty="0">
                <a:solidFill>
                  <a:srgbClr val="FFFFFF"/>
                </a:solidFill>
                <a:latin typeface="Klein"/>
              </a:rPr>
              <a:t> </a:t>
            </a:r>
            <a:r>
              <a:rPr lang="en-US" sz="1622" spc="37" dirty="0" err="1">
                <a:solidFill>
                  <a:srgbClr val="FFFFFF"/>
                </a:solidFill>
                <a:latin typeface="Klein"/>
              </a:rPr>
              <a:t>kullanıcı</a:t>
            </a:r>
            <a:r>
              <a:rPr lang="en-US" sz="1622" spc="37" dirty="0">
                <a:solidFill>
                  <a:srgbClr val="FFFFFF"/>
                </a:solidFill>
                <a:latin typeface="Klein"/>
              </a:rPr>
              <a:t> </a:t>
            </a:r>
            <a:r>
              <a:rPr lang="en-US" sz="1622" spc="37" dirty="0" err="1">
                <a:solidFill>
                  <a:srgbClr val="FFFFFF"/>
                </a:solidFill>
                <a:latin typeface="Klein"/>
              </a:rPr>
              <a:t>arayüzü</a:t>
            </a:r>
            <a:r>
              <a:rPr lang="en-US" sz="1622" spc="37" dirty="0">
                <a:solidFill>
                  <a:srgbClr val="FFFFFF"/>
                </a:solidFill>
                <a:latin typeface="Klein"/>
              </a:rPr>
              <a:t> </a:t>
            </a:r>
            <a:r>
              <a:rPr lang="en-US" sz="1622" spc="37" dirty="0" err="1">
                <a:solidFill>
                  <a:srgbClr val="FFFFFF"/>
                </a:solidFill>
                <a:latin typeface="Klein"/>
              </a:rPr>
              <a:t>geliştirmek</a:t>
            </a:r>
            <a:r>
              <a:rPr lang="en-US" sz="1622" spc="37" dirty="0">
                <a:solidFill>
                  <a:srgbClr val="FFFFFF"/>
                </a:solidFill>
                <a:latin typeface="Klein"/>
              </a:rPr>
              <a:t> </a:t>
            </a:r>
            <a:r>
              <a:rPr lang="en-US" sz="1622" spc="37" dirty="0" err="1">
                <a:solidFill>
                  <a:srgbClr val="FFFFFF"/>
                </a:solidFill>
                <a:latin typeface="Klein"/>
              </a:rPr>
              <a:t>için</a:t>
            </a:r>
            <a:r>
              <a:rPr lang="en-US" sz="1622" spc="37" dirty="0">
                <a:solidFill>
                  <a:srgbClr val="FFFFFF"/>
                </a:solidFill>
                <a:latin typeface="Klein"/>
              </a:rPr>
              <a:t> </a:t>
            </a:r>
            <a:r>
              <a:rPr lang="en-US" sz="1622" spc="37" dirty="0" err="1">
                <a:solidFill>
                  <a:srgbClr val="FFFFFF"/>
                </a:solidFill>
                <a:latin typeface="Klein"/>
              </a:rPr>
              <a:t>çeşitli</a:t>
            </a:r>
            <a:r>
              <a:rPr lang="en-US" sz="1622" spc="37" dirty="0">
                <a:solidFill>
                  <a:srgbClr val="FFFFFF"/>
                </a:solidFill>
                <a:latin typeface="Klein"/>
              </a:rPr>
              <a:t> </a:t>
            </a:r>
            <a:r>
              <a:rPr lang="en-US" sz="1622" spc="37" dirty="0" err="1">
                <a:solidFill>
                  <a:srgbClr val="FFFFFF"/>
                </a:solidFill>
                <a:latin typeface="Klein"/>
              </a:rPr>
              <a:t>seçenekler</a:t>
            </a:r>
            <a:r>
              <a:rPr lang="en-US" sz="1622" spc="37" dirty="0">
                <a:solidFill>
                  <a:srgbClr val="FFFFFF"/>
                </a:solidFill>
                <a:latin typeface="Klein"/>
              </a:rPr>
              <a:t> </a:t>
            </a:r>
            <a:r>
              <a:rPr lang="en-US" sz="1622" spc="37" dirty="0" err="1">
                <a:solidFill>
                  <a:srgbClr val="FFFFFF"/>
                </a:solidFill>
                <a:latin typeface="Klein"/>
              </a:rPr>
              <a:t>sunar</a:t>
            </a:r>
            <a:r>
              <a:rPr lang="en-US" sz="1622" spc="37" dirty="0">
                <a:solidFill>
                  <a:srgbClr val="FFFFFF"/>
                </a:solidFill>
                <a:latin typeface="Klein"/>
              </a:rPr>
              <a:t>.</a:t>
            </a:r>
          </a:p>
          <a:p>
            <a:pPr algn="just">
              <a:lnSpc>
                <a:spcPts val="2271"/>
              </a:lnSpc>
            </a:pPr>
            <a:endParaRPr lang="en-US" sz="1622" spc="37" dirty="0">
              <a:solidFill>
                <a:srgbClr val="FFFFFF"/>
              </a:solidFill>
              <a:latin typeface="Klein"/>
            </a:endParaRPr>
          </a:p>
          <a:p>
            <a:pPr algn="just">
              <a:lnSpc>
                <a:spcPts val="2271"/>
              </a:lnSpc>
            </a:pPr>
            <a:endParaRPr lang="en-US" sz="1622" spc="37" dirty="0">
              <a:solidFill>
                <a:srgbClr val="FFFFFF"/>
              </a:solidFill>
              <a:latin typeface="Klein"/>
            </a:endParaRPr>
          </a:p>
          <a:p>
            <a:pPr algn="just">
              <a:lnSpc>
                <a:spcPts val="2271"/>
              </a:lnSpc>
            </a:pPr>
            <a:endParaRPr lang="en-US" sz="1622" spc="37" dirty="0">
              <a:solidFill>
                <a:srgbClr val="FFFFFF"/>
              </a:solidFill>
              <a:latin typeface="Klein"/>
            </a:endParaRPr>
          </a:p>
          <a:p>
            <a:pPr algn="just">
              <a:lnSpc>
                <a:spcPts val="2271"/>
              </a:lnSpc>
            </a:pPr>
            <a:r>
              <a:rPr lang="en-US" sz="1622" spc="37" dirty="0" err="1">
                <a:solidFill>
                  <a:srgbClr val="FFFFFF"/>
                </a:solidFill>
                <a:latin typeface="Klein"/>
              </a:rPr>
              <a:t>Derleyici</a:t>
            </a:r>
            <a:r>
              <a:rPr lang="en-US" sz="1622" spc="37" dirty="0">
                <a:solidFill>
                  <a:srgbClr val="FFFFFF"/>
                </a:solidFill>
                <a:latin typeface="Klein"/>
              </a:rPr>
              <a:t> </a:t>
            </a:r>
            <a:r>
              <a:rPr lang="en-US" sz="1622" spc="37" dirty="0" err="1">
                <a:solidFill>
                  <a:srgbClr val="FFFFFF"/>
                </a:solidFill>
                <a:latin typeface="Klein"/>
              </a:rPr>
              <a:t>ve</a:t>
            </a:r>
            <a:r>
              <a:rPr lang="en-US" sz="1622" spc="37" dirty="0">
                <a:solidFill>
                  <a:srgbClr val="FFFFFF"/>
                </a:solidFill>
                <a:latin typeface="Klein"/>
              </a:rPr>
              <a:t> </a:t>
            </a:r>
            <a:r>
              <a:rPr lang="en-US" sz="1622" spc="37" dirty="0" err="1">
                <a:solidFill>
                  <a:srgbClr val="FFFFFF"/>
                </a:solidFill>
                <a:latin typeface="Klein"/>
              </a:rPr>
              <a:t>Yürütme</a:t>
            </a:r>
            <a:r>
              <a:rPr lang="en-US" sz="1622" spc="37" dirty="0">
                <a:solidFill>
                  <a:srgbClr val="FFFFFF"/>
                </a:solidFill>
                <a:latin typeface="Klein"/>
              </a:rPr>
              <a:t> </a:t>
            </a:r>
            <a:r>
              <a:rPr lang="en-US" sz="1622" spc="37" dirty="0" err="1">
                <a:solidFill>
                  <a:srgbClr val="FFFFFF"/>
                </a:solidFill>
                <a:latin typeface="Klein"/>
              </a:rPr>
              <a:t>Ortamı</a:t>
            </a:r>
            <a:r>
              <a:rPr lang="en-US" sz="1622" spc="37" dirty="0">
                <a:solidFill>
                  <a:srgbClr val="FFFFFF"/>
                </a:solidFill>
                <a:latin typeface="Klein"/>
              </a:rPr>
              <a:t>: Python </a:t>
            </a:r>
            <a:r>
              <a:rPr lang="en-US" sz="1622" spc="37" dirty="0" err="1">
                <a:solidFill>
                  <a:srgbClr val="FFFFFF"/>
                </a:solidFill>
                <a:latin typeface="Klein"/>
              </a:rPr>
              <a:t>gibi</a:t>
            </a:r>
            <a:r>
              <a:rPr lang="en-US" sz="1622" spc="37" dirty="0">
                <a:solidFill>
                  <a:srgbClr val="FFFFFF"/>
                </a:solidFill>
                <a:latin typeface="Klein"/>
              </a:rPr>
              <a:t> </a:t>
            </a:r>
            <a:r>
              <a:rPr lang="en-US" sz="1622" spc="37" dirty="0" err="1">
                <a:solidFill>
                  <a:srgbClr val="FFFFFF"/>
                </a:solidFill>
                <a:latin typeface="Klein"/>
              </a:rPr>
              <a:t>yorumlanan</a:t>
            </a:r>
            <a:r>
              <a:rPr lang="en-US" sz="1622" spc="37" dirty="0">
                <a:solidFill>
                  <a:srgbClr val="FFFFFF"/>
                </a:solidFill>
                <a:latin typeface="Klein"/>
              </a:rPr>
              <a:t> </a:t>
            </a:r>
            <a:r>
              <a:rPr lang="en-US" sz="1622" spc="37" dirty="0" err="1">
                <a:solidFill>
                  <a:srgbClr val="FFFFFF"/>
                </a:solidFill>
                <a:latin typeface="Klein"/>
              </a:rPr>
              <a:t>dillerde</a:t>
            </a:r>
            <a:r>
              <a:rPr lang="en-US" sz="1622" spc="37" dirty="0">
                <a:solidFill>
                  <a:srgbClr val="FFFFFF"/>
                </a:solidFill>
                <a:latin typeface="Klein"/>
              </a:rPr>
              <a:t> </a:t>
            </a:r>
            <a:r>
              <a:rPr lang="en-US" sz="1622" spc="37" dirty="0" err="1">
                <a:solidFill>
                  <a:srgbClr val="FFFFFF"/>
                </a:solidFill>
                <a:latin typeface="Klein"/>
              </a:rPr>
              <a:t>derleyici</a:t>
            </a:r>
            <a:r>
              <a:rPr lang="en-US" sz="1622" spc="37" dirty="0">
                <a:solidFill>
                  <a:srgbClr val="FFFFFF"/>
                </a:solidFill>
                <a:latin typeface="Klein"/>
              </a:rPr>
              <a:t> </a:t>
            </a:r>
            <a:r>
              <a:rPr lang="en-US" sz="1622" spc="37" dirty="0" err="1">
                <a:solidFill>
                  <a:srgbClr val="FFFFFF"/>
                </a:solidFill>
                <a:latin typeface="Klein"/>
              </a:rPr>
              <a:t>yerine</a:t>
            </a:r>
            <a:r>
              <a:rPr lang="en-US" sz="1622" spc="37" dirty="0">
                <a:solidFill>
                  <a:srgbClr val="FFFFFF"/>
                </a:solidFill>
                <a:latin typeface="Klein"/>
              </a:rPr>
              <a:t> </a:t>
            </a:r>
            <a:r>
              <a:rPr lang="en-US" sz="1622" spc="37" dirty="0" err="1">
                <a:solidFill>
                  <a:srgbClr val="FFFFFF"/>
                </a:solidFill>
                <a:latin typeface="Klein"/>
              </a:rPr>
              <a:t>bir</a:t>
            </a:r>
            <a:r>
              <a:rPr lang="en-US" sz="1622" spc="37" dirty="0">
                <a:solidFill>
                  <a:srgbClr val="FFFFFF"/>
                </a:solidFill>
                <a:latin typeface="Klein"/>
              </a:rPr>
              <a:t> </a:t>
            </a:r>
            <a:r>
              <a:rPr lang="en-US" sz="1622" spc="37" dirty="0" err="1">
                <a:solidFill>
                  <a:srgbClr val="FFFFFF"/>
                </a:solidFill>
                <a:latin typeface="Klein"/>
              </a:rPr>
              <a:t>yürütme</a:t>
            </a:r>
            <a:r>
              <a:rPr lang="en-US" sz="1622" spc="37" dirty="0">
                <a:solidFill>
                  <a:srgbClr val="FFFFFF"/>
                </a:solidFill>
                <a:latin typeface="Klein"/>
              </a:rPr>
              <a:t> </a:t>
            </a:r>
            <a:r>
              <a:rPr lang="en-US" sz="1622" spc="37" dirty="0" err="1">
                <a:solidFill>
                  <a:srgbClr val="FFFFFF"/>
                </a:solidFill>
                <a:latin typeface="Klein"/>
              </a:rPr>
              <a:t>ortamı</a:t>
            </a:r>
            <a:r>
              <a:rPr lang="en-US" sz="1622" spc="37" dirty="0">
                <a:solidFill>
                  <a:srgbClr val="FFFFFF"/>
                </a:solidFill>
                <a:latin typeface="Klein"/>
              </a:rPr>
              <a:t> </a:t>
            </a:r>
            <a:r>
              <a:rPr lang="en-US" sz="1622" spc="37" dirty="0" err="1">
                <a:solidFill>
                  <a:srgbClr val="FFFFFF"/>
                </a:solidFill>
                <a:latin typeface="Klein"/>
              </a:rPr>
              <a:t>kullanılır</a:t>
            </a:r>
            <a:r>
              <a:rPr lang="en-US" sz="1622" spc="37" dirty="0">
                <a:solidFill>
                  <a:srgbClr val="FFFFFF"/>
                </a:solidFill>
                <a:latin typeface="Klein"/>
              </a:rPr>
              <a:t>. Python </a:t>
            </a:r>
            <a:r>
              <a:rPr lang="en-US" sz="1622" spc="37" dirty="0" err="1">
                <a:solidFill>
                  <a:srgbClr val="FFFFFF"/>
                </a:solidFill>
                <a:latin typeface="Klein"/>
              </a:rPr>
              <a:t>projeleri</a:t>
            </a:r>
            <a:r>
              <a:rPr lang="en-US" sz="1622" spc="37" dirty="0">
                <a:solidFill>
                  <a:srgbClr val="FFFFFF"/>
                </a:solidFill>
                <a:latin typeface="Klein"/>
              </a:rPr>
              <a:t> </a:t>
            </a:r>
            <a:r>
              <a:rPr lang="en-US" sz="1622" spc="37" dirty="0" err="1">
                <a:solidFill>
                  <a:srgbClr val="FFFFFF"/>
                </a:solidFill>
                <a:latin typeface="Klein"/>
              </a:rPr>
              <a:t>için</a:t>
            </a:r>
            <a:r>
              <a:rPr lang="en-US" sz="1622" spc="37" dirty="0">
                <a:solidFill>
                  <a:srgbClr val="FFFFFF"/>
                </a:solidFill>
                <a:latin typeface="Klein"/>
              </a:rPr>
              <a:t> </a:t>
            </a:r>
            <a:r>
              <a:rPr lang="en-US" sz="1622" spc="37" dirty="0" err="1">
                <a:solidFill>
                  <a:srgbClr val="FFFFFF"/>
                </a:solidFill>
                <a:latin typeface="Klein"/>
              </a:rPr>
              <a:t>genellikle</a:t>
            </a:r>
            <a:r>
              <a:rPr lang="en-US" sz="1622" spc="37" dirty="0">
                <a:solidFill>
                  <a:srgbClr val="FFFFFF"/>
                </a:solidFill>
                <a:latin typeface="Klein"/>
              </a:rPr>
              <a:t> Python </a:t>
            </a:r>
            <a:r>
              <a:rPr lang="en-US" sz="1622" spc="37" dirty="0" err="1">
                <a:solidFill>
                  <a:srgbClr val="FFFFFF"/>
                </a:solidFill>
                <a:latin typeface="Klein"/>
              </a:rPr>
              <a:t>yürütme</a:t>
            </a:r>
            <a:r>
              <a:rPr lang="en-US" sz="1622" spc="37" dirty="0">
                <a:solidFill>
                  <a:srgbClr val="FFFFFF"/>
                </a:solidFill>
                <a:latin typeface="Klein"/>
              </a:rPr>
              <a:t> </a:t>
            </a:r>
            <a:r>
              <a:rPr lang="en-US" sz="1622" spc="37" dirty="0" err="1">
                <a:solidFill>
                  <a:srgbClr val="FFFFFF"/>
                </a:solidFill>
                <a:latin typeface="Klein"/>
              </a:rPr>
              <a:t>ortamı</a:t>
            </a:r>
            <a:r>
              <a:rPr lang="en-US" sz="1622" spc="37" dirty="0">
                <a:solidFill>
                  <a:srgbClr val="FFFFFF"/>
                </a:solidFill>
                <a:latin typeface="Klein"/>
              </a:rPr>
              <a:t> </a:t>
            </a:r>
            <a:r>
              <a:rPr lang="en-US" sz="1622" spc="37" dirty="0" err="1">
                <a:solidFill>
                  <a:srgbClr val="FFFFFF"/>
                </a:solidFill>
                <a:latin typeface="Klein"/>
              </a:rPr>
              <a:t>kullanılır</a:t>
            </a:r>
            <a:r>
              <a:rPr lang="en-US" sz="1622" spc="37" dirty="0">
                <a:solidFill>
                  <a:srgbClr val="FFFFFF"/>
                </a:solidFill>
                <a:latin typeface="Klein"/>
              </a:rPr>
              <a:t>. </a:t>
            </a:r>
            <a:r>
              <a:rPr lang="en-US" sz="1622" spc="37" dirty="0" err="1">
                <a:solidFill>
                  <a:srgbClr val="FFFFFF"/>
                </a:solidFill>
                <a:latin typeface="Klein"/>
              </a:rPr>
              <a:t>Ayrıca</a:t>
            </a:r>
            <a:r>
              <a:rPr lang="en-US" sz="1622" spc="37" dirty="0">
                <a:solidFill>
                  <a:srgbClr val="FFFFFF"/>
                </a:solidFill>
                <a:latin typeface="Klein"/>
              </a:rPr>
              <a:t>, </a:t>
            </a:r>
            <a:r>
              <a:rPr lang="en-US" sz="1622" spc="37" dirty="0" err="1">
                <a:solidFill>
                  <a:srgbClr val="FFFFFF"/>
                </a:solidFill>
                <a:latin typeface="Klein"/>
              </a:rPr>
              <a:t>proje</a:t>
            </a:r>
            <a:r>
              <a:rPr lang="en-US" sz="1622" spc="37" dirty="0">
                <a:solidFill>
                  <a:srgbClr val="FFFFFF"/>
                </a:solidFill>
                <a:latin typeface="Klein"/>
              </a:rPr>
              <a:t> </a:t>
            </a:r>
            <a:r>
              <a:rPr lang="en-US" sz="1622" spc="37" dirty="0" err="1">
                <a:solidFill>
                  <a:srgbClr val="FFFFFF"/>
                </a:solidFill>
                <a:latin typeface="Klein"/>
              </a:rPr>
              <a:t>için</a:t>
            </a:r>
            <a:r>
              <a:rPr lang="en-US" sz="1622" spc="37" dirty="0">
                <a:solidFill>
                  <a:srgbClr val="FFFFFF"/>
                </a:solidFill>
                <a:latin typeface="Klein"/>
              </a:rPr>
              <a:t> </a:t>
            </a:r>
            <a:r>
              <a:rPr lang="en-US" sz="1622" spc="37" dirty="0" err="1">
                <a:solidFill>
                  <a:srgbClr val="FFFFFF"/>
                </a:solidFill>
                <a:latin typeface="Klein"/>
              </a:rPr>
              <a:t>kullanılacak</a:t>
            </a:r>
            <a:r>
              <a:rPr lang="en-US" sz="1622" spc="37" dirty="0">
                <a:solidFill>
                  <a:srgbClr val="FFFFFF"/>
                </a:solidFill>
                <a:latin typeface="Klein"/>
              </a:rPr>
              <a:t> Python </a:t>
            </a:r>
            <a:r>
              <a:rPr lang="en-US" sz="1622" spc="37" dirty="0" err="1">
                <a:solidFill>
                  <a:srgbClr val="FFFFFF"/>
                </a:solidFill>
                <a:latin typeface="Klein"/>
              </a:rPr>
              <a:t>sürümü</a:t>
            </a:r>
            <a:r>
              <a:rPr lang="en-US" sz="1622" spc="37" dirty="0">
                <a:solidFill>
                  <a:srgbClr val="FFFFFF"/>
                </a:solidFill>
                <a:latin typeface="Klein"/>
              </a:rPr>
              <a:t> </a:t>
            </a:r>
            <a:r>
              <a:rPr lang="en-US" sz="1622" spc="37" dirty="0" err="1">
                <a:solidFill>
                  <a:srgbClr val="FFFFFF"/>
                </a:solidFill>
                <a:latin typeface="Klein"/>
              </a:rPr>
              <a:t>belirlenir</a:t>
            </a:r>
            <a:r>
              <a:rPr lang="en-US" sz="1622" spc="37" dirty="0">
                <a:solidFill>
                  <a:srgbClr val="FFFFFF"/>
                </a:solidFill>
                <a:latin typeface="Klein"/>
              </a:rPr>
              <a:t> </a:t>
            </a:r>
            <a:r>
              <a:rPr lang="en-US" sz="1622" spc="37" dirty="0" err="1">
                <a:solidFill>
                  <a:srgbClr val="FFFFFF"/>
                </a:solidFill>
                <a:latin typeface="Klein"/>
              </a:rPr>
              <a:t>ve</a:t>
            </a:r>
            <a:r>
              <a:rPr lang="en-US" sz="1622" spc="37" dirty="0">
                <a:solidFill>
                  <a:srgbClr val="FFFFFF"/>
                </a:solidFill>
                <a:latin typeface="Klein"/>
              </a:rPr>
              <a:t> </a:t>
            </a:r>
            <a:r>
              <a:rPr lang="en-US" sz="1622" spc="37" dirty="0" err="1">
                <a:solidFill>
                  <a:srgbClr val="FFFFFF"/>
                </a:solidFill>
                <a:latin typeface="Klein"/>
              </a:rPr>
              <a:t>gerekirse</a:t>
            </a:r>
            <a:r>
              <a:rPr lang="en-US" sz="1622" spc="37" dirty="0">
                <a:solidFill>
                  <a:srgbClr val="FFFFFF"/>
                </a:solidFill>
                <a:latin typeface="Klein"/>
              </a:rPr>
              <a:t> </a:t>
            </a:r>
            <a:r>
              <a:rPr lang="en-US" sz="1622" spc="37" dirty="0" err="1">
                <a:solidFill>
                  <a:srgbClr val="FFFFFF"/>
                </a:solidFill>
                <a:latin typeface="Klein"/>
              </a:rPr>
              <a:t>sanal</a:t>
            </a:r>
            <a:r>
              <a:rPr lang="en-US" sz="1622" spc="37" dirty="0">
                <a:solidFill>
                  <a:srgbClr val="FFFFFF"/>
                </a:solidFill>
                <a:latin typeface="Klein"/>
              </a:rPr>
              <a:t> </a:t>
            </a:r>
            <a:r>
              <a:rPr lang="en-US" sz="1622" spc="37" dirty="0" err="1">
                <a:solidFill>
                  <a:srgbClr val="FFFFFF"/>
                </a:solidFill>
                <a:latin typeface="Klein"/>
              </a:rPr>
              <a:t>ortamlar</a:t>
            </a:r>
            <a:r>
              <a:rPr lang="en-US" sz="1622" spc="37" dirty="0">
                <a:solidFill>
                  <a:srgbClr val="FFFFFF"/>
                </a:solidFill>
                <a:latin typeface="Klein"/>
              </a:rPr>
              <a:t> </a:t>
            </a:r>
            <a:r>
              <a:rPr lang="en-US" sz="1622" spc="37" dirty="0" err="1">
                <a:solidFill>
                  <a:srgbClr val="FFFFFF"/>
                </a:solidFill>
                <a:latin typeface="Klein"/>
              </a:rPr>
              <a:t>kullanılarak</a:t>
            </a:r>
            <a:r>
              <a:rPr lang="en-US" sz="1622" spc="37" dirty="0">
                <a:solidFill>
                  <a:srgbClr val="FFFFFF"/>
                </a:solidFill>
                <a:latin typeface="Klein"/>
              </a:rPr>
              <a:t> </a:t>
            </a:r>
            <a:r>
              <a:rPr lang="en-US" sz="1622" spc="37" dirty="0" err="1">
                <a:solidFill>
                  <a:srgbClr val="FFFFFF"/>
                </a:solidFill>
                <a:latin typeface="Klein"/>
              </a:rPr>
              <a:t>projeye</a:t>
            </a:r>
            <a:r>
              <a:rPr lang="en-US" sz="1622" spc="37" dirty="0">
                <a:solidFill>
                  <a:srgbClr val="FFFFFF"/>
                </a:solidFill>
                <a:latin typeface="Klein"/>
              </a:rPr>
              <a:t> </a:t>
            </a:r>
            <a:r>
              <a:rPr lang="en-US" sz="1622" spc="37" dirty="0" err="1">
                <a:solidFill>
                  <a:srgbClr val="FFFFFF"/>
                </a:solidFill>
                <a:latin typeface="Klein"/>
              </a:rPr>
              <a:t>özgü</a:t>
            </a:r>
            <a:r>
              <a:rPr lang="en-US" sz="1622" spc="37" dirty="0">
                <a:solidFill>
                  <a:srgbClr val="FFFFFF"/>
                </a:solidFill>
                <a:latin typeface="Klein"/>
              </a:rPr>
              <a:t> </a:t>
            </a:r>
            <a:r>
              <a:rPr lang="en-US" sz="1622" spc="37" dirty="0" err="1">
                <a:solidFill>
                  <a:srgbClr val="FFFFFF"/>
                </a:solidFill>
                <a:latin typeface="Klein"/>
              </a:rPr>
              <a:t>bağımlılıklar</a:t>
            </a:r>
            <a:r>
              <a:rPr lang="en-US" sz="1622" spc="37" dirty="0">
                <a:solidFill>
                  <a:srgbClr val="FFFFFF"/>
                </a:solidFill>
                <a:latin typeface="Klein"/>
              </a:rPr>
              <a:t> </a:t>
            </a:r>
            <a:r>
              <a:rPr lang="en-US" sz="1622" spc="37" dirty="0" err="1">
                <a:solidFill>
                  <a:srgbClr val="FFFFFF"/>
                </a:solidFill>
                <a:latin typeface="Klein"/>
              </a:rPr>
              <a:t>yönetilir</a:t>
            </a:r>
            <a:r>
              <a:rPr lang="en-US" sz="1622" spc="37" dirty="0">
                <a:solidFill>
                  <a:srgbClr val="FFFFFF"/>
                </a:solidFill>
                <a:latin typeface="Klein"/>
              </a:rPr>
              <a:t>. Bu </a:t>
            </a:r>
            <a:r>
              <a:rPr lang="en-US" sz="1622" spc="37" dirty="0" err="1">
                <a:solidFill>
                  <a:srgbClr val="FFFFFF"/>
                </a:solidFill>
                <a:latin typeface="Klein"/>
              </a:rPr>
              <a:t>projede</a:t>
            </a:r>
            <a:r>
              <a:rPr lang="en-US" sz="1622" spc="37" dirty="0">
                <a:solidFill>
                  <a:srgbClr val="FFFFFF"/>
                </a:solidFill>
                <a:latin typeface="Klein"/>
              </a:rPr>
              <a:t> PyCharm </a:t>
            </a:r>
            <a:r>
              <a:rPr lang="en-US" sz="1622" spc="37" dirty="0" err="1">
                <a:solidFill>
                  <a:srgbClr val="FFFFFF"/>
                </a:solidFill>
                <a:latin typeface="Klein"/>
              </a:rPr>
              <a:t>ve</a:t>
            </a:r>
            <a:r>
              <a:rPr lang="en-US" sz="1622" spc="37" dirty="0">
                <a:solidFill>
                  <a:srgbClr val="FFFFFF"/>
                </a:solidFill>
                <a:latin typeface="Klein"/>
              </a:rPr>
              <a:t> Visual Studio Code </a:t>
            </a:r>
            <a:r>
              <a:rPr lang="en-US" sz="1622" spc="37" dirty="0" err="1">
                <a:solidFill>
                  <a:srgbClr val="FFFFFF"/>
                </a:solidFill>
                <a:latin typeface="Klein"/>
              </a:rPr>
              <a:t>Derleyici</a:t>
            </a:r>
            <a:r>
              <a:rPr lang="en-US" sz="1622" spc="37" dirty="0">
                <a:solidFill>
                  <a:srgbClr val="FFFFFF"/>
                </a:solidFill>
                <a:latin typeface="Klein"/>
              </a:rPr>
              <a:t> </a:t>
            </a:r>
            <a:r>
              <a:rPr lang="en-US" sz="1622" spc="37" dirty="0" err="1">
                <a:solidFill>
                  <a:srgbClr val="FFFFFF"/>
                </a:solidFill>
                <a:latin typeface="Klein"/>
              </a:rPr>
              <a:t>olarak</a:t>
            </a:r>
            <a:r>
              <a:rPr lang="en-US" sz="1622" spc="37" dirty="0">
                <a:solidFill>
                  <a:srgbClr val="FFFFFF"/>
                </a:solidFill>
                <a:latin typeface="Klein"/>
              </a:rPr>
              <a:t> </a:t>
            </a:r>
            <a:r>
              <a:rPr lang="en-US" sz="1622" spc="37" dirty="0" err="1">
                <a:solidFill>
                  <a:srgbClr val="FFFFFF"/>
                </a:solidFill>
                <a:latin typeface="Klein"/>
              </a:rPr>
              <a:t>kullanılmıştır</a:t>
            </a:r>
            <a:r>
              <a:rPr lang="en-US" sz="1622" spc="37" dirty="0">
                <a:solidFill>
                  <a:srgbClr val="FFFFFF"/>
                </a:solidFill>
                <a:latin typeface="Klein"/>
              </a:rPr>
              <a:t>.</a:t>
            </a:r>
          </a:p>
          <a:p>
            <a:pPr algn="just">
              <a:lnSpc>
                <a:spcPts val="2271"/>
              </a:lnSpc>
            </a:pPr>
            <a:endParaRPr lang="en-US" sz="1622" spc="37" dirty="0">
              <a:solidFill>
                <a:srgbClr val="FFFFFF"/>
              </a:solidFill>
              <a:latin typeface="Klein"/>
            </a:endParaRPr>
          </a:p>
          <a:p>
            <a:pPr algn="just">
              <a:lnSpc>
                <a:spcPts val="2271"/>
              </a:lnSpc>
            </a:pPr>
            <a:endParaRPr lang="en-US" sz="1622" spc="37" dirty="0">
              <a:solidFill>
                <a:srgbClr val="FFFFFF"/>
              </a:solidFill>
              <a:latin typeface="Klein"/>
            </a:endParaRPr>
          </a:p>
          <a:p>
            <a:pPr algn="just">
              <a:lnSpc>
                <a:spcPts val="2271"/>
              </a:lnSpc>
            </a:pPr>
            <a:endParaRPr lang="en-US" sz="1622" spc="37" dirty="0">
              <a:solidFill>
                <a:srgbClr val="FFFFFF"/>
              </a:solidFill>
              <a:latin typeface="Klein"/>
            </a:endParaRPr>
          </a:p>
        </p:txBody>
      </p:sp>
      <p:sp>
        <p:nvSpPr>
          <p:cNvPr id="5" name="TextBox 5"/>
          <p:cNvSpPr txBox="1"/>
          <p:nvPr/>
        </p:nvSpPr>
        <p:spPr>
          <a:xfrm>
            <a:off x="0" y="2837526"/>
            <a:ext cx="7554752" cy="1652270"/>
          </a:xfrm>
          <a:prstGeom prst="rect">
            <a:avLst/>
          </a:prstGeom>
        </p:spPr>
        <p:txBody>
          <a:bodyPr lIns="0" tIns="0" rIns="0" bIns="0" rtlCol="0" anchor="t">
            <a:spAutoFit/>
          </a:bodyPr>
          <a:lstStyle/>
          <a:p>
            <a:pPr algn="ctr">
              <a:lnSpc>
                <a:spcPts val="6580"/>
              </a:lnSpc>
            </a:pPr>
            <a:r>
              <a:rPr lang="en-US" sz="4700">
                <a:solidFill>
                  <a:srgbClr val="FFFFFF"/>
                </a:solidFill>
                <a:latin typeface="Arimo Bold"/>
              </a:rPr>
              <a:t>PROGRAMLAMA DİLİ VE DERLEYİCİ :</a:t>
            </a:r>
          </a:p>
        </p:txBody>
      </p:sp>
      <p:sp>
        <p:nvSpPr>
          <p:cNvPr id="6" name="TextBox 6"/>
          <p:cNvSpPr txBox="1"/>
          <p:nvPr/>
        </p:nvSpPr>
        <p:spPr>
          <a:xfrm>
            <a:off x="9867829" y="2837526"/>
            <a:ext cx="8420171" cy="1652270"/>
          </a:xfrm>
          <a:prstGeom prst="rect">
            <a:avLst/>
          </a:prstGeom>
        </p:spPr>
        <p:txBody>
          <a:bodyPr lIns="0" tIns="0" rIns="0" bIns="0" rtlCol="0" anchor="t">
            <a:spAutoFit/>
          </a:bodyPr>
          <a:lstStyle/>
          <a:p>
            <a:pPr algn="ctr">
              <a:lnSpc>
                <a:spcPts val="6580"/>
              </a:lnSpc>
            </a:pPr>
            <a:r>
              <a:rPr lang="en-US" sz="4700" dirty="0" err="1">
                <a:solidFill>
                  <a:srgbClr val="FFFFFF"/>
                </a:solidFill>
                <a:latin typeface="Arimo Bold"/>
              </a:rPr>
              <a:t>iŞLETİM</a:t>
            </a:r>
            <a:r>
              <a:rPr lang="en-US" sz="4700">
                <a:solidFill>
                  <a:srgbClr val="FFFFFF"/>
                </a:solidFill>
                <a:latin typeface="Arimo Bold"/>
              </a:rPr>
              <a:t> SİSTEMİ VE KÜTÜPHANE</a:t>
            </a:r>
          </a:p>
        </p:txBody>
      </p:sp>
      <p:sp>
        <p:nvSpPr>
          <p:cNvPr id="7" name="TextBox 7"/>
          <p:cNvSpPr txBox="1"/>
          <p:nvPr/>
        </p:nvSpPr>
        <p:spPr>
          <a:xfrm>
            <a:off x="10133066" y="4627880"/>
            <a:ext cx="8154934" cy="5867146"/>
          </a:xfrm>
          <a:prstGeom prst="rect">
            <a:avLst/>
          </a:prstGeom>
        </p:spPr>
        <p:txBody>
          <a:bodyPr lIns="0" tIns="0" rIns="0" bIns="0" rtlCol="0" anchor="t">
            <a:spAutoFit/>
          </a:bodyPr>
          <a:lstStyle/>
          <a:p>
            <a:pPr algn="ctr">
              <a:lnSpc>
                <a:spcPts val="2268"/>
              </a:lnSpc>
              <a:spcBef>
                <a:spcPct val="0"/>
              </a:spcBef>
            </a:pPr>
            <a:r>
              <a:rPr lang="en-US" sz="1620" spc="-43">
                <a:solidFill>
                  <a:srgbClr val="FFFFFF"/>
                </a:solidFill>
                <a:latin typeface="Klein"/>
              </a:rPr>
              <a:t>İşletim Sistemi: Projeyi geliştirmek için Windows işletim sistemini tercih ettik ve kullandık. Genellikle geliştirme sürecinde Linux veya Windows gibi yaygın kullanılan işletim sistemleri tercih edilir. Her iki işletim sistemi de soket programlama için gerekli olan araçları ve ortamları sağlar.</a:t>
            </a:r>
          </a:p>
          <a:p>
            <a:pPr algn="ctr">
              <a:lnSpc>
                <a:spcPts val="2268"/>
              </a:lnSpc>
              <a:spcBef>
                <a:spcPct val="0"/>
              </a:spcBef>
            </a:pPr>
            <a:endParaRPr lang="en-US" sz="1620" spc="-43">
              <a:solidFill>
                <a:srgbClr val="FFFFFF"/>
              </a:solidFill>
              <a:latin typeface="Klein"/>
            </a:endParaRPr>
          </a:p>
          <a:p>
            <a:pPr algn="ctr">
              <a:lnSpc>
                <a:spcPts val="2268"/>
              </a:lnSpc>
              <a:spcBef>
                <a:spcPct val="0"/>
              </a:spcBef>
            </a:pPr>
            <a:endParaRPr lang="en-US" sz="1620" spc="-43">
              <a:solidFill>
                <a:srgbClr val="FFFFFF"/>
              </a:solidFill>
              <a:latin typeface="Klein"/>
            </a:endParaRPr>
          </a:p>
          <a:p>
            <a:pPr algn="ctr">
              <a:lnSpc>
                <a:spcPts val="2268"/>
              </a:lnSpc>
              <a:spcBef>
                <a:spcPct val="0"/>
              </a:spcBef>
            </a:pPr>
            <a:endParaRPr lang="en-US" sz="1620" spc="-43">
              <a:solidFill>
                <a:srgbClr val="FFFFFF"/>
              </a:solidFill>
              <a:latin typeface="Klein"/>
            </a:endParaRPr>
          </a:p>
          <a:p>
            <a:pPr algn="ctr">
              <a:lnSpc>
                <a:spcPts val="2268"/>
              </a:lnSpc>
              <a:spcBef>
                <a:spcPct val="0"/>
              </a:spcBef>
            </a:pPr>
            <a:endParaRPr lang="en-US" sz="1620" spc="-43">
              <a:solidFill>
                <a:srgbClr val="FFFFFF"/>
              </a:solidFill>
              <a:latin typeface="Klein"/>
            </a:endParaRPr>
          </a:p>
          <a:p>
            <a:pPr algn="ctr">
              <a:lnSpc>
                <a:spcPts val="2268"/>
              </a:lnSpc>
              <a:spcBef>
                <a:spcPct val="0"/>
              </a:spcBef>
            </a:pPr>
            <a:r>
              <a:rPr lang="en-US" sz="1620" spc="-43">
                <a:solidFill>
                  <a:srgbClr val="FFFFFF"/>
                </a:solidFill>
                <a:latin typeface="Klein"/>
              </a:rPr>
              <a:t>Kütüphaneler: Projeyi geliştirirken soket programlama için kullanılan standart kütüphaneler olan socket kütüphanesi kullanılabilir.  Ayrıca pickle kütüphanesi de eklenmiştir.</a:t>
            </a: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a:p>
            <a:pPr algn="ctr">
              <a:lnSpc>
                <a:spcPts val="1959"/>
              </a:lnSpc>
              <a:spcBef>
                <a:spcPct val="0"/>
              </a:spcBef>
            </a:pPr>
            <a:endParaRPr lang="en-US" sz="1620" spc="-43">
              <a:solidFill>
                <a:srgbClr val="FFFFFF"/>
              </a:solidFill>
              <a:latin typeface="Klei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2700000"/>
        </a:gra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623084" y="8467949"/>
            <a:ext cx="4708676" cy="2589772"/>
          </a:xfrm>
          <a:prstGeom prst="rect">
            <a:avLst/>
          </a:prstGeom>
        </p:spPr>
      </p:pic>
      <p:sp>
        <p:nvSpPr>
          <p:cNvPr id="3" name="Freeform 3"/>
          <p:cNvSpPr/>
          <p:nvPr/>
        </p:nvSpPr>
        <p:spPr>
          <a:xfrm>
            <a:off x="5403889" y="3468339"/>
            <a:ext cx="12562924" cy="1628527"/>
          </a:xfrm>
          <a:custGeom>
            <a:avLst/>
            <a:gdLst/>
            <a:ahLst/>
            <a:cxnLst/>
            <a:rect l="l" t="t" r="r" b="b"/>
            <a:pathLst>
              <a:path w="12562924" h="1628527">
                <a:moveTo>
                  <a:pt x="0" y="0"/>
                </a:moveTo>
                <a:lnTo>
                  <a:pt x="12562924" y="0"/>
                </a:lnTo>
                <a:lnTo>
                  <a:pt x="12562924" y="1628527"/>
                </a:lnTo>
                <a:lnTo>
                  <a:pt x="0" y="1628527"/>
                </a:lnTo>
                <a:lnTo>
                  <a:pt x="0" y="0"/>
                </a:lnTo>
                <a:close/>
              </a:path>
            </a:pathLst>
          </a:custGeom>
          <a:blipFill>
            <a:blip r:embed="rId3"/>
            <a:stretch>
              <a:fillRect/>
            </a:stretch>
          </a:blipFill>
        </p:spPr>
        <p:txBody>
          <a:bodyPr/>
          <a:lstStyle/>
          <a:p>
            <a:endParaRPr lang="en-US"/>
          </a:p>
        </p:txBody>
      </p:sp>
      <p:sp>
        <p:nvSpPr>
          <p:cNvPr id="4" name="Freeform 4"/>
          <p:cNvSpPr/>
          <p:nvPr/>
        </p:nvSpPr>
        <p:spPr>
          <a:xfrm>
            <a:off x="5403889" y="5586890"/>
            <a:ext cx="12711370" cy="2684849"/>
          </a:xfrm>
          <a:custGeom>
            <a:avLst/>
            <a:gdLst/>
            <a:ahLst/>
            <a:cxnLst/>
            <a:rect l="l" t="t" r="r" b="b"/>
            <a:pathLst>
              <a:path w="12711370" h="2684849">
                <a:moveTo>
                  <a:pt x="0" y="0"/>
                </a:moveTo>
                <a:lnTo>
                  <a:pt x="12711370" y="0"/>
                </a:lnTo>
                <a:lnTo>
                  <a:pt x="12711370" y="2684849"/>
                </a:lnTo>
                <a:lnTo>
                  <a:pt x="0" y="268484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362818" y="1247775"/>
            <a:ext cx="9427267" cy="1977809"/>
          </a:xfrm>
          <a:prstGeom prst="rect">
            <a:avLst/>
          </a:prstGeom>
        </p:spPr>
        <p:txBody>
          <a:bodyPr lIns="0" tIns="0" rIns="0" bIns="0" rtlCol="0" anchor="t">
            <a:spAutoFit/>
          </a:bodyPr>
          <a:lstStyle/>
          <a:p>
            <a:pPr algn="l">
              <a:lnSpc>
                <a:spcPts val="7551"/>
              </a:lnSpc>
            </a:pPr>
            <a:r>
              <a:rPr lang="en-US" sz="8208">
                <a:solidFill>
                  <a:srgbClr val="F7B9A1"/>
                </a:solidFill>
                <a:latin typeface="HK Modular Bold"/>
              </a:rPr>
              <a:t>EKRAN ÇIKTISI</a:t>
            </a:r>
          </a:p>
        </p:txBody>
      </p:sp>
      <p:sp>
        <p:nvSpPr>
          <p:cNvPr id="6" name="TextBox 6"/>
          <p:cNvSpPr txBox="1"/>
          <p:nvPr/>
        </p:nvSpPr>
        <p:spPr>
          <a:xfrm>
            <a:off x="1028700" y="4068271"/>
            <a:ext cx="3788399" cy="409575"/>
          </a:xfrm>
          <a:prstGeom prst="rect">
            <a:avLst/>
          </a:prstGeom>
        </p:spPr>
        <p:txBody>
          <a:bodyPr lIns="0" tIns="0" rIns="0" bIns="0" rtlCol="0" anchor="t">
            <a:spAutoFit/>
          </a:bodyPr>
          <a:lstStyle/>
          <a:p>
            <a:pPr algn="l">
              <a:lnSpc>
                <a:spcPts val="3120"/>
              </a:lnSpc>
            </a:pPr>
            <a:r>
              <a:rPr lang="en-US" sz="2600" spc="-75">
                <a:solidFill>
                  <a:srgbClr val="FFFFFF"/>
                </a:solidFill>
                <a:latin typeface="Klein Bold"/>
              </a:rPr>
              <a:t>BAĞLANTI KURMA:</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340883" y="3580497"/>
            <a:ext cx="6613565" cy="5891514"/>
          </a:xfrm>
          <a:custGeom>
            <a:avLst/>
            <a:gdLst/>
            <a:ahLst/>
            <a:cxnLst/>
            <a:rect l="l" t="t" r="r" b="b"/>
            <a:pathLst>
              <a:path w="6613565" h="5891514">
                <a:moveTo>
                  <a:pt x="0" y="0"/>
                </a:moveTo>
                <a:lnTo>
                  <a:pt x="6613565" y="0"/>
                </a:lnTo>
                <a:lnTo>
                  <a:pt x="6613565" y="5891514"/>
                </a:lnTo>
                <a:lnTo>
                  <a:pt x="0" y="5891514"/>
                </a:lnTo>
                <a:lnTo>
                  <a:pt x="0" y="0"/>
                </a:lnTo>
                <a:close/>
              </a:path>
            </a:pathLst>
          </a:custGeom>
          <a:blipFill>
            <a:blip r:embed="rId2"/>
            <a:stretch>
              <a:fillRect/>
            </a:stretch>
          </a:blipFill>
        </p:spPr>
        <p:txBody>
          <a:bodyPr/>
          <a:lstStyle/>
          <a:p>
            <a:endParaRPr lang="en-US"/>
          </a:p>
        </p:txBody>
      </p:sp>
      <p:sp>
        <p:nvSpPr>
          <p:cNvPr id="3" name="Freeform 3"/>
          <p:cNvSpPr/>
          <p:nvPr/>
        </p:nvSpPr>
        <p:spPr>
          <a:xfrm>
            <a:off x="10097648" y="3457547"/>
            <a:ext cx="6198482" cy="6014464"/>
          </a:xfrm>
          <a:custGeom>
            <a:avLst/>
            <a:gdLst/>
            <a:ahLst/>
            <a:cxnLst/>
            <a:rect l="l" t="t" r="r" b="b"/>
            <a:pathLst>
              <a:path w="6198482" h="6014464">
                <a:moveTo>
                  <a:pt x="0" y="0"/>
                </a:moveTo>
                <a:lnTo>
                  <a:pt x="6198482" y="0"/>
                </a:lnTo>
                <a:lnTo>
                  <a:pt x="6198482" y="6014464"/>
                </a:lnTo>
                <a:lnTo>
                  <a:pt x="0" y="6014464"/>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647666" y="481792"/>
            <a:ext cx="8992668" cy="983945"/>
          </a:xfrm>
          <a:prstGeom prst="rect">
            <a:avLst/>
          </a:prstGeom>
        </p:spPr>
        <p:txBody>
          <a:bodyPr lIns="0" tIns="0" rIns="0" bIns="0" rtlCol="0" anchor="t">
            <a:spAutoFit/>
          </a:bodyPr>
          <a:lstStyle/>
          <a:p>
            <a:pPr algn="ctr">
              <a:lnSpc>
                <a:spcPts val="7771"/>
              </a:lnSpc>
            </a:pPr>
            <a:r>
              <a:rPr lang="en-US" sz="6370">
                <a:solidFill>
                  <a:srgbClr val="61A6AB"/>
                </a:solidFill>
                <a:latin typeface="HK Modular Bold"/>
              </a:rPr>
              <a:t>EKRAN ÇIKTISI</a:t>
            </a:r>
          </a:p>
        </p:txBody>
      </p:sp>
      <p:sp>
        <p:nvSpPr>
          <p:cNvPr id="5" name="TextBox 5"/>
          <p:cNvSpPr txBox="1"/>
          <p:nvPr/>
        </p:nvSpPr>
        <p:spPr>
          <a:xfrm>
            <a:off x="341848" y="2301170"/>
            <a:ext cx="5525657" cy="897890"/>
          </a:xfrm>
          <a:prstGeom prst="rect">
            <a:avLst/>
          </a:prstGeom>
        </p:spPr>
        <p:txBody>
          <a:bodyPr lIns="0" tIns="0" rIns="0" bIns="0" rtlCol="0" anchor="t">
            <a:spAutoFit/>
          </a:bodyPr>
          <a:lstStyle/>
          <a:p>
            <a:pPr algn="l">
              <a:lnSpc>
                <a:spcPts val="3520"/>
              </a:lnSpc>
            </a:pPr>
            <a:r>
              <a:rPr lang="en-US" sz="3200">
                <a:solidFill>
                  <a:srgbClr val="FFFFFF"/>
                </a:solidFill>
                <a:latin typeface="Klein Bold"/>
              </a:rPr>
              <a:t>CÜMLE YAZMA VE KONTOL:</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6752E8">
                <a:alpha val="100000"/>
              </a:srgbClr>
            </a:gs>
            <a:gs pos="100000">
              <a:srgbClr val="15063D">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506673" y="3580060"/>
            <a:ext cx="8484586" cy="3534120"/>
          </a:xfrm>
          <a:custGeom>
            <a:avLst/>
            <a:gdLst/>
            <a:ahLst/>
            <a:cxnLst/>
            <a:rect l="l" t="t" r="r" b="b"/>
            <a:pathLst>
              <a:path w="8484586" h="3534120">
                <a:moveTo>
                  <a:pt x="0" y="0"/>
                </a:moveTo>
                <a:lnTo>
                  <a:pt x="8484585" y="0"/>
                </a:lnTo>
                <a:lnTo>
                  <a:pt x="8484585" y="3534120"/>
                </a:lnTo>
                <a:lnTo>
                  <a:pt x="0" y="3534120"/>
                </a:lnTo>
                <a:lnTo>
                  <a:pt x="0" y="0"/>
                </a:lnTo>
                <a:close/>
              </a:path>
            </a:pathLst>
          </a:custGeom>
          <a:blipFill>
            <a:blip r:embed="rId2"/>
            <a:stretch>
              <a:fillRect/>
            </a:stretch>
          </a:blipFill>
        </p:spPr>
        <p:txBody>
          <a:bodyPr/>
          <a:lstStyle/>
          <a:p>
            <a:endParaRPr lang="en-US"/>
          </a:p>
        </p:txBody>
      </p:sp>
      <p:sp>
        <p:nvSpPr>
          <p:cNvPr id="3" name="Freeform 3"/>
          <p:cNvSpPr/>
          <p:nvPr/>
        </p:nvSpPr>
        <p:spPr>
          <a:xfrm>
            <a:off x="10307326" y="3580060"/>
            <a:ext cx="7280537" cy="3534120"/>
          </a:xfrm>
          <a:custGeom>
            <a:avLst/>
            <a:gdLst/>
            <a:ahLst/>
            <a:cxnLst/>
            <a:rect l="l" t="t" r="r" b="b"/>
            <a:pathLst>
              <a:path w="7280537" h="3534120">
                <a:moveTo>
                  <a:pt x="0" y="0"/>
                </a:moveTo>
                <a:lnTo>
                  <a:pt x="7280537" y="0"/>
                </a:lnTo>
                <a:lnTo>
                  <a:pt x="7280537" y="3534120"/>
                </a:lnTo>
                <a:lnTo>
                  <a:pt x="0" y="353412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647666" y="481792"/>
            <a:ext cx="8992668" cy="983945"/>
          </a:xfrm>
          <a:prstGeom prst="rect">
            <a:avLst/>
          </a:prstGeom>
        </p:spPr>
        <p:txBody>
          <a:bodyPr lIns="0" tIns="0" rIns="0" bIns="0" rtlCol="0" anchor="t">
            <a:spAutoFit/>
          </a:bodyPr>
          <a:lstStyle/>
          <a:p>
            <a:pPr algn="ctr">
              <a:lnSpc>
                <a:spcPts val="7771"/>
              </a:lnSpc>
            </a:pPr>
            <a:r>
              <a:rPr lang="en-US" sz="6370">
                <a:solidFill>
                  <a:srgbClr val="61A6AB"/>
                </a:solidFill>
                <a:latin typeface="HK Modular Bold"/>
              </a:rPr>
              <a:t>EKRAN ÇIKTISI</a:t>
            </a:r>
          </a:p>
        </p:txBody>
      </p:sp>
      <p:sp>
        <p:nvSpPr>
          <p:cNvPr id="5" name="TextBox 5"/>
          <p:cNvSpPr txBox="1"/>
          <p:nvPr/>
        </p:nvSpPr>
        <p:spPr>
          <a:xfrm>
            <a:off x="341848" y="2301170"/>
            <a:ext cx="5525657" cy="459740"/>
          </a:xfrm>
          <a:prstGeom prst="rect">
            <a:avLst/>
          </a:prstGeom>
        </p:spPr>
        <p:txBody>
          <a:bodyPr lIns="0" tIns="0" rIns="0" bIns="0" rtlCol="0" anchor="t">
            <a:spAutoFit/>
          </a:bodyPr>
          <a:lstStyle/>
          <a:p>
            <a:pPr algn="l">
              <a:lnSpc>
                <a:spcPts val="3520"/>
              </a:lnSpc>
            </a:pPr>
            <a:r>
              <a:rPr lang="en-US" sz="3200">
                <a:solidFill>
                  <a:srgbClr val="FFFFFF"/>
                </a:solidFill>
                <a:latin typeface="Klein Bold"/>
              </a:rPr>
              <a:t>SUNUCU ÇIKTISI:</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727</Words>
  <Application>Microsoft Office PowerPoint</Application>
  <PresentationFormat>Custom</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Arimo Bold</vt:lpstr>
      <vt:lpstr>Klein</vt:lpstr>
      <vt:lpstr>Arial</vt:lpstr>
      <vt:lpstr>Calibri</vt:lpstr>
      <vt:lpstr>HK Modular Bold</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Mavi ve Yeşil Modern Robotik Kodlama Sunumu</dc:title>
  <cp:lastModifiedBy>Onur mehmet Bektaş</cp:lastModifiedBy>
  <cp:revision>1</cp:revision>
  <dcterms:created xsi:type="dcterms:W3CDTF">2006-08-16T00:00:00Z</dcterms:created>
  <dcterms:modified xsi:type="dcterms:W3CDTF">2024-05-14T11:17:44Z</dcterms:modified>
  <dc:identifier>DAGELkf2OCg</dc:identifier>
</cp:coreProperties>
</file>