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412" r:id="rId2"/>
    <p:sldId id="495" r:id="rId3"/>
    <p:sldId id="485" r:id="rId4"/>
    <p:sldId id="487" r:id="rId5"/>
    <p:sldId id="486" r:id="rId6"/>
    <p:sldId id="489" r:id="rId7"/>
    <p:sldId id="488" r:id="rId8"/>
    <p:sldId id="494" r:id="rId9"/>
    <p:sldId id="493" r:id="rId10"/>
    <p:sldId id="492" r:id="rId11"/>
    <p:sldId id="491" r:id="rId12"/>
    <p:sldId id="484" r:id="rId13"/>
    <p:sldId id="466" r:id="rId14"/>
    <p:sldId id="465" r:id="rId15"/>
    <p:sldId id="470" r:id="rId16"/>
    <p:sldId id="474" r:id="rId17"/>
    <p:sldId id="473" r:id="rId18"/>
    <p:sldId id="471" r:id="rId19"/>
    <p:sldId id="469" r:id="rId20"/>
    <p:sldId id="496" r:id="rId21"/>
    <p:sldId id="477" r:id="rId22"/>
    <p:sldId id="476" r:id="rId23"/>
    <p:sldId id="481" r:id="rId24"/>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412"/>
            <p14:sldId id="495"/>
            <p14:sldId id="485"/>
            <p14:sldId id="487"/>
            <p14:sldId id="486"/>
            <p14:sldId id="489"/>
            <p14:sldId id="488"/>
            <p14:sldId id="494"/>
            <p14:sldId id="493"/>
            <p14:sldId id="492"/>
            <p14:sldId id="491"/>
            <p14:sldId id="484"/>
            <p14:sldId id="466"/>
            <p14:sldId id="465"/>
            <p14:sldId id="470"/>
            <p14:sldId id="474"/>
            <p14:sldId id="473"/>
            <p14:sldId id="471"/>
            <p14:sldId id="469"/>
            <p14:sldId id="496"/>
            <p14:sldId id="477"/>
            <p14:sldId id="476"/>
            <p14:sldId id="481"/>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Yaza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3FFF3"/>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118" autoAdjust="0"/>
  </p:normalViewPr>
  <p:slideViewPr>
    <p:cSldViewPr>
      <p:cViewPr varScale="1">
        <p:scale>
          <a:sx n="65" d="100"/>
          <a:sy n="65" d="100"/>
        </p:scale>
        <p:origin x="1476" y="78"/>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724506C0-3FFE-45A5-803D-9F4FC5464A70}" type="datetimeFigureOut">
              <a:rPr lang="en-US" smtClean="0"/>
              <a:t>6/23/2021</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04800"/>
            <a:ext cx="9144000" cy="6124797"/>
          </a:xfrm>
          <a:prstGeom prst="rect">
            <a:avLst/>
          </a:prstGeom>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tr-TR"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75D613C1-E465-45E7-94FA-74D5BAF28F2B}"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9ACD8EA5-36FB-4790-A646-F215EF0394CF}"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D5323653-DF79-4E63-8B4F-D964543F4793}"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3" name="Rectangle 32"/>
          <p:cNvSpPr/>
          <p:nvPr userDrawn="1"/>
        </p:nvSpPr>
        <p:spPr>
          <a:xfrm>
            <a:off x="-2" y="-23360"/>
            <a:ext cx="9140486" cy="4118293"/>
          </a:xfrm>
          <a:prstGeom prst="rect">
            <a:avLst/>
          </a:prstGeom>
          <a:pattFill prst="pct90">
            <a:fgClr>
              <a:schemeClr val="bg2">
                <a:lumMod val="2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5"/>
          <p:cNvSpPr>
            <a:spLocks/>
          </p:cNvSpPr>
          <p:nvPr userDrawn="1"/>
        </p:nvSpPr>
        <p:spPr bwMode="auto">
          <a:xfrm flipH="1">
            <a:off x="7447603" y="-637092"/>
            <a:ext cx="2033843" cy="271178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5"/>
          <p:cNvSpPr>
            <a:spLocks/>
          </p:cNvSpPr>
          <p:nvPr userDrawn="1"/>
        </p:nvSpPr>
        <p:spPr bwMode="auto">
          <a:xfrm flipH="1">
            <a:off x="6401476" y="921256"/>
            <a:ext cx="736932" cy="982576"/>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5"/>
          <p:cNvSpPr>
            <a:spLocks/>
          </p:cNvSpPr>
          <p:nvPr userDrawn="1"/>
        </p:nvSpPr>
        <p:spPr bwMode="auto">
          <a:xfrm flipH="1">
            <a:off x="6517761" y="-296897"/>
            <a:ext cx="504360" cy="67248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Freeform 5"/>
          <p:cNvSpPr>
            <a:spLocks/>
          </p:cNvSpPr>
          <p:nvPr userDrawn="1"/>
        </p:nvSpPr>
        <p:spPr bwMode="auto">
          <a:xfrm flipH="1">
            <a:off x="5169580" y="1381250"/>
            <a:ext cx="810983" cy="108131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5"/>
          <p:cNvSpPr>
            <a:spLocks/>
          </p:cNvSpPr>
          <p:nvPr userDrawn="1"/>
        </p:nvSpPr>
        <p:spPr bwMode="auto">
          <a:xfrm flipH="1">
            <a:off x="5617838" y="215697"/>
            <a:ext cx="39108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5"/>
          <p:cNvSpPr>
            <a:spLocks/>
          </p:cNvSpPr>
          <p:nvPr userDrawn="1"/>
        </p:nvSpPr>
        <p:spPr bwMode="auto">
          <a:xfrm flipH="1">
            <a:off x="6978942" y="2655844"/>
            <a:ext cx="1003102"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5"/>
          <p:cNvSpPr>
            <a:spLocks/>
          </p:cNvSpPr>
          <p:nvPr userDrawn="1"/>
        </p:nvSpPr>
        <p:spPr bwMode="auto">
          <a:xfrm flipH="1">
            <a:off x="8305021" y="2461388"/>
            <a:ext cx="504360" cy="67248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5"/>
          <p:cNvSpPr>
            <a:spLocks/>
          </p:cNvSpPr>
          <p:nvPr userDrawn="1"/>
        </p:nvSpPr>
        <p:spPr bwMode="auto">
          <a:xfrm flipH="1">
            <a:off x="8152617" y="3855256"/>
            <a:ext cx="39108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5"/>
          <p:cNvSpPr>
            <a:spLocks/>
          </p:cNvSpPr>
          <p:nvPr userDrawn="1"/>
        </p:nvSpPr>
        <p:spPr bwMode="auto">
          <a:xfrm flipH="1">
            <a:off x="6264644" y="2453989"/>
            <a:ext cx="39132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1" name="Freeform 5"/>
          <p:cNvSpPr>
            <a:spLocks/>
          </p:cNvSpPr>
          <p:nvPr userDrawn="1"/>
        </p:nvSpPr>
        <p:spPr bwMode="auto">
          <a:xfrm flipH="1">
            <a:off x="8851493" y="3355185"/>
            <a:ext cx="504360" cy="67248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2" name="Freeform 5"/>
          <p:cNvSpPr>
            <a:spLocks/>
          </p:cNvSpPr>
          <p:nvPr userDrawn="1"/>
        </p:nvSpPr>
        <p:spPr bwMode="auto">
          <a:xfrm flipH="1">
            <a:off x="9064717" y="2172540"/>
            <a:ext cx="289095" cy="38546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TextBox 33"/>
          <p:cNvSpPr txBox="1"/>
          <p:nvPr userDrawn="1"/>
        </p:nvSpPr>
        <p:spPr>
          <a:xfrm>
            <a:off x="717664" y="6409325"/>
            <a:ext cx="1124026" cy="213585"/>
          </a:xfrm>
          <a:prstGeom prst="rect">
            <a:avLst/>
          </a:prstGeom>
          <a:noFill/>
        </p:spPr>
        <p:txBody>
          <a:bodyPr wrap="none" rtlCol="0">
            <a:spAutoFit/>
          </a:bodyPr>
          <a:lstStyle/>
          <a:p>
            <a:r>
              <a:rPr lang="id-ID" sz="788" b="1" dirty="0">
                <a:solidFill>
                  <a:schemeClr val="accent1">
                    <a:lumMod val="75000"/>
                  </a:schemeClr>
                </a:solidFill>
                <a:latin typeface="Raleway" panose="020B0003030101060003" pitchFamily="34" charset="0"/>
                <a:ea typeface="Open Sans" panose="020B0606030504020204" pitchFamily="34" charset="0"/>
                <a:cs typeface="Open Sans" panose="020B0606030504020204" pitchFamily="34" charset="0"/>
              </a:rPr>
              <a:t>Kupat</a:t>
            </a:r>
            <a:r>
              <a:rPr lang="id-ID" sz="788" b="1" baseline="0" dirty="0">
                <a:solidFill>
                  <a:schemeClr val="accent1">
                    <a:lumMod val="75000"/>
                  </a:schemeClr>
                </a:solidFill>
                <a:latin typeface="Raleway" panose="020B0003030101060003" pitchFamily="34" charset="0"/>
                <a:ea typeface="Open Sans" panose="020B0606030504020204" pitchFamily="34" charset="0"/>
                <a:cs typeface="Open Sans" panose="020B0606030504020204" pitchFamily="34" charset="0"/>
              </a:rPr>
              <a:t> Tahu </a:t>
            </a:r>
            <a:r>
              <a:rPr lang="id-ID" sz="788" dirty="0">
                <a:solidFill>
                  <a:schemeClr val="bg1">
                    <a:lumMod val="65000"/>
                  </a:schemeClr>
                </a:solidFill>
                <a:latin typeface="Raleway" panose="020B0003030101060003" pitchFamily="34" charset="0"/>
                <a:ea typeface="Open Sans" panose="020B0606030504020204" pitchFamily="34" charset="0"/>
                <a:cs typeface="Open Sans" panose="020B0606030504020204" pitchFamily="34" charset="0"/>
              </a:rPr>
              <a:t>Presentation</a:t>
            </a:r>
            <a:endParaRPr lang="en-US" sz="788" dirty="0">
              <a:solidFill>
                <a:schemeClr val="bg1">
                  <a:lumMod val="65000"/>
                </a:schemeClr>
              </a:solidFill>
              <a:latin typeface="Raleway" panose="020B0003030101060003" pitchFamily="34" charset="0"/>
              <a:ea typeface="Open Sans" panose="020B0606030504020204" pitchFamily="34" charset="0"/>
              <a:cs typeface="Open Sans" panose="020B0606030504020204" pitchFamily="34" charset="0"/>
            </a:endParaRPr>
          </a:p>
        </p:txBody>
      </p:sp>
      <p:grpSp>
        <p:nvGrpSpPr>
          <p:cNvPr id="35" name="Group 34"/>
          <p:cNvGrpSpPr/>
          <p:nvPr userDrawn="1"/>
        </p:nvGrpSpPr>
        <p:grpSpPr>
          <a:xfrm>
            <a:off x="260564" y="6409324"/>
            <a:ext cx="168062" cy="221156"/>
            <a:chOff x="4328868" y="5502988"/>
            <a:chExt cx="500307" cy="493774"/>
          </a:xfrm>
        </p:grpSpPr>
        <p:sp>
          <p:nvSpPr>
            <p:cNvPr id="39" name="Freeform 3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40" name="Freeform 3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41" name="Group 40"/>
          <p:cNvGrpSpPr/>
          <p:nvPr userDrawn="1"/>
        </p:nvGrpSpPr>
        <p:grpSpPr>
          <a:xfrm flipH="1">
            <a:off x="493016" y="6409324"/>
            <a:ext cx="168062" cy="221156"/>
            <a:chOff x="4328868" y="5502988"/>
            <a:chExt cx="500307" cy="493774"/>
          </a:xfrm>
        </p:grpSpPr>
        <p:sp>
          <p:nvSpPr>
            <p:cNvPr id="42" name="Freeform 4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43" name="Freeform 4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sp>
        <p:nvSpPr>
          <p:cNvPr id="38" name="Freeform 5"/>
          <p:cNvSpPr>
            <a:spLocks/>
          </p:cNvSpPr>
          <p:nvPr userDrawn="1"/>
        </p:nvSpPr>
        <p:spPr bwMode="auto">
          <a:xfrm flipH="1">
            <a:off x="8614881" y="174662"/>
            <a:ext cx="398123" cy="53083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44" name="TextBox 43"/>
          <p:cNvSpPr txBox="1"/>
          <p:nvPr userDrawn="1"/>
        </p:nvSpPr>
        <p:spPr>
          <a:xfrm>
            <a:off x="8595068" y="245136"/>
            <a:ext cx="444352" cy="300082"/>
          </a:xfrm>
          <a:prstGeom prst="rect">
            <a:avLst/>
          </a:prstGeom>
          <a:noFill/>
        </p:spPr>
        <p:txBody>
          <a:bodyPr wrap="none" rtlCol="0">
            <a:spAutoFit/>
          </a:bodyPr>
          <a:lstStyle/>
          <a:p>
            <a:pPr algn="ctr"/>
            <a:fld id="{260E2A6B-A809-4840-BF14-8648BC0BDF87}" type="slidenum">
              <a:rPr lang="id-ID" sz="1350" b="1" smtClean="0">
                <a:solidFill>
                  <a:schemeClr val="accent1">
                    <a:lumMod val="75000"/>
                  </a:schemeClr>
                </a:solidFill>
              </a:rPr>
              <a:pPr algn="ctr"/>
              <a:t>‹#›</a:t>
            </a:fld>
            <a:endParaRPr lang="id-ID" sz="1350" dirty="0">
              <a:solidFill>
                <a:schemeClr val="accent1">
                  <a:lumMod val="75000"/>
                </a:schemeClr>
              </a:solidFill>
            </a:endParaRPr>
          </a:p>
        </p:txBody>
      </p:sp>
      <p:sp>
        <p:nvSpPr>
          <p:cNvPr id="4" name="Picture Placeholder 3"/>
          <p:cNvSpPr>
            <a:spLocks noGrp="1"/>
          </p:cNvSpPr>
          <p:nvPr>
            <p:ph type="pic" sz="quarter" idx="10"/>
          </p:nvPr>
        </p:nvSpPr>
        <p:spPr>
          <a:xfrm>
            <a:off x="4876743" y="662473"/>
            <a:ext cx="2051237"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200">
                <a:solidFill>
                  <a:schemeClr val="bg1"/>
                </a:solidFill>
              </a:defRPr>
            </a:lvl1pPr>
          </a:lstStyle>
          <a:p>
            <a:endParaRPr lang="id-ID" dirty="0"/>
          </a:p>
        </p:txBody>
      </p:sp>
    </p:spTree>
    <p:extLst>
      <p:ext uri="{BB962C8B-B14F-4D97-AF65-F5344CB8AC3E}">
        <p14:creationId xmlns:p14="http://schemas.microsoft.com/office/powerpoint/2010/main" val="128827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1+#ppt_w/2"/>
                                          </p:val>
                                        </p:tav>
                                        <p:tav tm="100000">
                                          <p:val>
                                            <p:strVal val="#ppt_x"/>
                                          </p:val>
                                        </p:tav>
                                      </p:tavLst>
                                    </p:anim>
                                    <p:anim calcmode="lin" valueType="num">
                                      <p:cBhvr additive="base">
                                        <p:cTn id="40" dur="500" fill="hold"/>
                                        <p:tgtEl>
                                          <p:spTgt spid="29"/>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1+#ppt_w/2"/>
                                          </p:val>
                                        </p:tav>
                                        <p:tav tm="100000">
                                          <p:val>
                                            <p:strVal val="#ppt_x"/>
                                          </p:val>
                                        </p:tav>
                                      </p:tavLst>
                                    </p:anim>
                                    <p:anim calcmode="lin" valueType="num">
                                      <p:cBhvr additive="base">
                                        <p:cTn id="44" dur="500" fill="hold"/>
                                        <p:tgtEl>
                                          <p:spTgt spid="31"/>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1+#ppt_w/2"/>
                                          </p:val>
                                        </p:tav>
                                        <p:tav tm="100000">
                                          <p:val>
                                            <p:strVal val="#ppt_x"/>
                                          </p:val>
                                        </p:tav>
                                      </p:tavLst>
                                    </p:anim>
                                    <p:anim calcmode="lin" valueType="num">
                                      <p:cBhvr additive="base">
                                        <p:cTn id="48" dur="500" fill="hold"/>
                                        <p:tgtEl>
                                          <p:spTgt spid="32"/>
                                        </p:tgtEl>
                                        <p:attrNameLst>
                                          <p:attrName>ppt_y</p:attrName>
                                        </p:attrNameLst>
                                      </p:cBhvr>
                                      <p:tavLst>
                                        <p:tav tm="0">
                                          <p:val>
                                            <p:strVal val="0-#ppt_h/2"/>
                                          </p:val>
                                        </p:tav>
                                        <p:tav tm="100000">
                                          <p:val>
                                            <p:strVal val="#ppt_y"/>
                                          </p:val>
                                        </p:tav>
                                      </p:tavLst>
                                    </p:anim>
                                  </p:childTnLst>
                                </p:cTn>
                              </p:par>
                              <p:par>
                                <p:cTn id="49" presetID="22" presetClass="entr" presetSubtype="8"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4" grpId="0"/>
      <p:bldP spid="38" grpId="0" animBg="1"/>
      <p:bldP spid="4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F1A3E946-1CDC-455D-AE64-2A51D4E48CB0}"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tr-TR"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smtClean="0"/>
          </a:p>
        </p:txBody>
      </p:sp>
      <p:sp>
        <p:nvSpPr>
          <p:cNvPr id="4" name="Date Placeholder 3"/>
          <p:cNvSpPr>
            <a:spLocks noGrp="1"/>
          </p:cNvSpPr>
          <p:nvPr>
            <p:ph type="dt" sz="half" idx="10"/>
          </p:nvPr>
        </p:nvSpPr>
        <p:spPr/>
        <p:txBody>
          <a:bodyPr/>
          <a:lstStyle/>
          <a:p>
            <a:fld id="{5F074F15-87D3-4E58-93A9-FD80C011C5C3}"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Date Placeholder 4"/>
          <p:cNvSpPr>
            <a:spLocks noGrp="1"/>
          </p:cNvSpPr>
          <p:nvPr>
            <p:ph type="dt" sz="half" idx="10"/>
          </p:nvPr>
        </p:nvSpPr>
        <p:spPr/>
        <p:txBody>
          <a:bodyPr/>
          <a:lstStyle/>
          <a:p>
            <a:fld id="{C18AC721-D329-468B-AC9B-2BF30CAC3702}"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tr-TR"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Date Placeholder 6"/>
          <p:cNvSpPr>
            <a:spLocks noGrp="1"/>
          </p:cNvSpPr>
          <p:nvPr>
            <p:ph type="dt" sz="half" idx="10"/>
          </p:nvPr>
        </p:nvSpPr>
        <p:spPr/>
        <p:txBody>
          <a:bodyPr/>
          <a:lstStyle/>
          <a:p>
            <a:fld id="{D09F6235-3CDB-4149-850A-BB2513748042}" type="datetime1">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tr-TR" smtClean="0"/>
              <a:t>Click to edit Master title style</a:t>
            </a:r>
            <a:endParaRPr lang="en-US" dirty="0"/>
          </a:p>
        </p:txBody>
      </p:sp>
      <p:sp>
        <p:nvSpPr>
          <p:cNvPr id="3" name="Date Placeholder 2"/>
          <p:cNvSpPr>
            <a:spLocks noGrp="1"/>
          </p:cNvSpPr>
          <p:nvPr>
            <p:ph type="dt" sz="half" idx="10"/>
          </p:nvPr>
        </p:nvSpPr>
        <p:spPr/>
        <p:txBody>
          <a:bodyPr/>
          <a:lstStyle/>
          <a:p>
            <a:fld id="{81A9D51A-E98A-4B75-B557-6BE190BBE4F4}" type="datetime1">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52895-637B-440B-8806-D550622E8345}" type="datetime1">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79D254EC-87AF-4E0D-A9FD-401DCD9DF0ED}"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741515FB-9FE3-40FC-95A3-01E9F0D4C363}"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tr-TR"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3098-6C0D-45FE-8425-9FDB497B2F6B}" type="datetime1">
              <a:rPr lang="en-US" smtClean="0"/>
              <a:t>6/23/2021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457200" y="914400"/>
            <a:ext cx="8229600" cy="1066800"/>
          </a:xfrm>
        </p:spPr>
        <p:txBody>
          <a:bodyPr/>
          <a:lstStyle/>
          <a:p>
            <a:r>
              <a:rPr lang="tr-TR" b="1" dirty="0" smtClean="0"/>
              <a:t>                  </a:t>
            </a:r>
            <a:endParaRPr lang="tr-TR" dirty="0"/>
          </a:p>
        </p:txBody>
      </p:sp>
      <p:sp>
        <p:nvSpPr>
          <p:cNvPr id="3" name="İçerik Yer Tutucusu 2"/>
          <p:cNvSpPr>
            <a:spLocks noGrp="1"/>
          </p:cNvSpPr>
          <p:nvPr>
            <p:ph idx="1"/>
          </p:nvPr>
        </p:nvSpPr>
        <p:spPr/>
        <p:txBody>
          <a:bodyPr>
            <a:noAutofit/>
          </a:bodyPr>
          <a:lstStyle/>
          <a:p>
            <a:pPr marL="0" indent="0">
              <a:buNone/>
            </a:pPr>
            <a:r>
              <a:rPr lang="tr-TR" sz="3200" dirty="0" smtClean="0"/>
              <a:t>                             </a:t>
            </a:r>
          </a:p>
          <a:p>
            <a:pPr marL="0" indent="0" algn="ctr">
              <a:buNone/>
            </a:pPr>
            <a:r>
              <a:rPr lang="tr-TR" sz="3200" b="1" dirty="0" smtClean="0">
                <a:latin typeface="Arial" panose="020B0604020202020204" pitchFamily="34" charset="0"/>
                <a:cs typeface="Arial" panose="020B0604020202020204" pitchFamily="34" charset="0"/>
              </a:rPr>
              <a:t>NODE-RED PROGRAMLAMA ve MQTT HABERLEŞMESİ</a:t>
            </a:r>
            <a:endParaRPr lang="tr-TR" sz="3200" b="1" dirty="0">
              <a:latin typeface="Arial" panose="020B0604020202020204" pitchFamily="34" charset="0"/>
              <a:cs typeface="Arial" panose="020B0604020202020204" pitchFamily="34" charset="0"/>
            </a:endParaRPr>
          </a:p>
        </p:txBody>
      </p:sp>
      <p:sp>
        <p:nvSpPr>
          <p:cNvPr id="6" name="Slayt Numarası Yer Tutucusu 5"/>
          <p:cNvSpPr>
            <a:spLocks noGrp="1"/>
          </p:cNvSpPr>
          <p:nvPr>
            <p:ph type="sldNum" sz="quarter" idx="12"/>
          </p:nvPr>
        </p:nvSpPr>
        <p:spPr/>
        <p:txBody>
          <a:bodyPr/>
          <a:lstStyle/>
          <a:p>
            <a:fld id="{515FC477-0A05-4F3E-8EE9-E015C9089D56}" type="slidenum">
              <a:rPr lang="en-US" smtClean="0"/>
              <a:t>1</a:t>
            </a:fld>
            <a:endParaRPr lang="en-US"/>
          </a:p>
        </p:txBody>
      </p:sp>
      <p:pic>
        <p:nvPicPr>
          <p:cNvPr id="5" name="Resim 4" descr="Açıklama: C:\Users\08ybilgic\Desktop\sultanahmet.pn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58805" y="676274"/>
            <a:ext cx="2101850" cy="1018540"/>
          </a:xfrm>
          <a:prstGeom prst="rect">
            <a:avLst/>
          </a:prstGeom>
          <a:noFill/>
          <a:ln>
            <a:noFill/>
          </a:ln>
        </p:spPr>
      </p:pic>
      <p:pic>
        <p:nvPicPr>
          <p:cNvPr id="7" name="Resim 6" descr="C:\Users\08YBIL~1\AppData\Local\Temp\Rar$DIa0.218\Y_Renkli_AçıkZemin.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38200" y="864552"/>
            <a:ext cx="2819400" cy="897255"/>
          </a:xfrm>
          <a:prstGeom prst="rect">
            <a:avLst/>
          </a:prstGeom>
          <a:noFill/>
          <a:ln>
            <a:noFill/>
          </a:ln>
        </p:spPr>
      </p:pic>
      <p:sp>
        <p:nvSpPr>
          <p:cNvPr id="9" name="Dikdörtgen 8"/>
          <p:cNvSpPr/>
          <p:nvPr/>
        </p:nvSpPr>
        <p:spPr>
          <a:xfrm>
            <a:off x="4800600" y="542288"/>
            <a:ext cx="2209130" cy="246221"/>
          </a:xfrm>
          <a:prstGeom prst="rect">
            <a:avLst/>
          </a:prstGeom>
        </p:spPr>
        <p:txBody>
          <a:bodyPr wrap="square">
            <a:spAutoFit/>
          </a:bodyPr>
          <a:lstStyle/>
          <a:p>
            <a:r>
              <a:rPr lang="tr-TR" sz="1000" i="1" dirty="0">
                <a:latin typeface="Arial" panose="020B0604020202020204" pitchFamily="34" charset="0"/>
                <a:ea typeface="Arial" panose="020B0604020202020204" pitchFamily="34" charset="0"/>
                <a:cs typeface="Times New Roman" panose="02020603050405020304" pitchFamily="18" charset="0"/>
              </a:rPr>
              <a:t>Köklü geçmiş, güçlü gelecek…</a:t>
            </a:r>
            <a:r>
              <a:rPr lang="tr-TR" sz="1000" dirty="0">
                <a:latin typeface="Arial" panose="020B0604020202020204" pitchFamily="34" charset="0"/>
                <a:ea typeface="Arial" panose="020B0604020202020204" pitchFamily="34" charset="0"/>
                <a:cs typeface="Times New Roman" panose="02020603050405020304" pitchFamily="18" charset="0"/>
              </a:rPr>
              <a:t> </a:t>
            </a:r>
            <a:endParaRPr lang="tr-TR" dirty="0"/>
          </a:p>
        </p:txBody>
      </p:sp>
    </p:spTree>
    <p:extLst>
      <p:ext uri="{BB962C8B-B14F-4D97-AF65-F5344CB8AC3E}">
        <p14:creationId xmlns:p14="http://schemas.microsoft.com/office/powerpoint/2010/main" val="2888010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Aynı zamanda birden çok kullanıcıya hızlı cevap verebildiği için </a:t>
            </a:r>
            <a:r>
              <a:rPr lang="tr-TR" b="1" dirty="0"/>
              <a:t>ölçeklenebilirlik </a:t>
            </a:r>
            <a:r>
              <a:rPr lang="tr-TR" dirty="0"/>
              <a:t>sorununa çözüm sunuyor. Bu da aslında onun popüler olmasının temel nedenlerinde biri. Aynı anda binlerce insanın kullandığı bir sistem geliştiriyorsak node.js çok iyi bir tercih olacaktır.</a:t>
            </a:r>
          </a:p>
        </p:txBody>
      </p:sp>
      <p:sp>
        <p:nvSpPr>
          <p:cNvPr id="4" name="Slayt Numarası Yer Tutucusu 3"/>
          <p:cNvSpPr>
            <a:spLocks noGrp="1"/>
          </p:cNvSpPr>
          <p:nvPr>
            <p:ph type="sldNum" sz="quarter" idx="12"/>
          </p:nvPr>
        </p:nvSpPr>
        <p:spPr/>
        <p:txBody>
          <a:bodyPr/>
          <a:lstStyle/>
          <a:p>
            <a:fld id="{515FC477-0A05-4F3E-8EE9-E015C9089D56}" type="slidenum">
              <a:rPr lang="en-US" smtClean="0"/>
              <a:t>10</a:t>
            </a:fld>
            <a:endParaRPr lang="en-US"/>
          </a:p>
        </p:txBody>
      </p:sp>
    </p:spTree>
    <p:extLst>
      <p:ext uri="{BB962C8B-B14F-4D97-AF65-F5344CB8AC3E}">
        <p14:creationId xmlns:p14="http://schemas.microsoft.com/office/powerpoint/2010/main" val="1669434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err="1">
                <a:latin typeface="Arial" panose="020B0604020202020204" pitchFamily="34" charset="0"/>
                <a:cs typeface="Arial" panose="020B0604020202020204" pitchFamily="34" charset="0"/>
              </a:rPr>
              <a:t>Nodejs’in</a:t>
            </a:r>
            <a:r>
              <a:rPr lang="tr-TR" dirty="0">
                <a:latin typeface="Arial" panose="020B0604020202020204" pitchFamily="34" charset="0"/>
                <a:cs typeface="Arial" panose="020B0604020202020204" pitchFamily="34" charset="0"/>
              </a:rPr>
              <a:t> en büyük avantajlarından bir tanesi de modüler yapısı ve bu yapıyı destekleyen paket yönetim sistemi olan </a:t>
            </a:r>
            <a:r>
              <a:rPr lang="tr-TR" b="1" dirty="0" err="1">
                <a:latin typeface="Arial" panose="020B0604020202020204" pitchFamily="34" charset="0"/>
                <a:cs typeface="Arial" panose="020B0604020202020204" pitchFamily="34" charset="0"/>
              </a:rPr>
              <a:t>npm</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nodejs</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package</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manager</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Npm’i</a:t>
            </a:r>
            <a:r>
              <a:rPr lang="tr-TR" dirty="0">
                <a:latin typeface="Arial" panose="020B0604020202020204" pitchFamily="34" charset="0"/>
                <a:cs typeface="Arial" panose="020B0604020202020204" pitchFamily="34" charset="0"/>
              </a:rPr>
              <a:t> Node.js projelerinde kullanılmak üzere içerisinde bir çok modül barındıran bir depo gibi düşünebiliriz. Bu modüller </a:t>
            </a:r>
            <a:r>
              <a:rPr lang="tr-TR" dirty="0" err="1">
                <a:latin typeface="Arial" panose="020B0604020202020204" pitchFamily="34" charset="0"/>
                <a:cs typeface="Arial" panose="020B0604020202020204" pitchFamily="34" charset="0"/>
              </a:rPr>
              <a:t>open-source</a:t>
            </a:r>
            <a:r>
              <a:rPr lang="tr-TR" dirty="0">
                <a:latin typeface="Arial" panose="020B0604020202020204" pitchFamily="34" charset="0"/>
                <a:cs typeface="Arial" panose="020B0604020202020204" pitchFamily="34" charset="0"/>
              </a:rPr>
              <a:t> geliştiricileri tarafından yazılarak </a:t>
            </a:r>
            <a:r>
              <a:rPr lang="tr-TR" b="1" dirty="0" smtClean="0">
                <a:latin typeface="Arial" panose="020B0604020202020204" pitchFamily="34" charset="0"/>
                <a:cs typeface="Arial" panose="020B0604020202020204" pitchFamily="34" charset="0"/>
              </a:rPr>
              <a:t>npmjs.com</a:t>
            </a:r>
            <a:r>
              <a:rPr lang="tr-TR" dirty="0">
                <a:latin typeface="Arial" panose="020B0604020202020204" pitchFamily="34" charset="0"/>
                <a:cs typeface="Arial" panose="020B0604020202020204" pitchFamily="34" charset="0"/>
              </a:rPr>
              <a:t> üzerine yüklenmektedir. </a:t>
            </a:r>
            <a:r>
              <a:rPr lang="tr-TR" dirty="0" err="1">
                <a:latin typeface="Arial" panose="020B0604020202020204" pitchFamily="34" charset="0"/>
                <a:cs typeface="Arial" panose="020B0604020202020204" pitchFamily="34" charset="0"/>
              </a:rPr>
              <a:t>Npm</a:t>
            </a:r>
            <a:r>
              <a:rPr lang="tr-TR" dirty="0">
                <a:latin typeface="Arial" panose="020B0604020202020204" pitchFamily="34" charset="0"/>
                <a:cs typeface="Arial" panose="020B0604020202020204" pitchFamily="34" charset="0"/>
              </a:rPr>
              <a:t> içerisinde şu an 1 milyondan fazla paket, modül eklenmiş durumda. Bu da aslında popülaritesini gerçekten net olarak gösteriyor.</a:t>
            </a:r>
          </a:p>
        </p:txBody>
      </p:sp>
      <p:sp>
        <p:nvSpPr>
          <p:cNvPr id="4" name="Slayt Numarası Yer Tutucusu 3"/>
          <p:cNvSpPr>
            <a:spLocks noGrp="1"/>
          </p:cNvSpPr>
          <p:nvPr>
            <p:ph type="sldNum" sz="quarter" idx="12"/>
          </p:nvPr>
        </p:nvSpPr>
        <p:spPr/>
        <p:txBody>
          <a:bodyPr/>
          <a:lstStyle/>
          <a:p>
            <a:fld id="{515FC477-0A05-4F3E-8EE9-E015C9089D56}" type="slidenum">
              <a:rPr lang="en-US" smtClean="0"/>
              <a:t>11</a:t>
            </a:fld>
            <a:endParaRPr lang="en-US"/>
          </a:p>
        </p:txBody>
      </p:sp>
    </p:spTree>
    <p:extLst>
      <p:ext uri="{BB962C8B-B14F-4D97-AF65-F5344CB8AC3E}">
        <p14:creationId xmlns:p14="http://schemas.microsoft.com/office/powerpoint/2010/main" val="3217385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err="1" smtClean="0">
                <a:latin typeface="Arial" panose="020B0604020202020204" pitchFamily="34" charset="0"/>
                <a:cs typeface="Arial" panose="020B0604020202020204" pitchFamily="34" charset="0"/>
              </a:rPr>
              <a:t>Node-Red</a:t>
            </a:r>
            <a:r>
              <a:rPr lang="tr-TR" dirty="0" smtClean="0">
                <a:latin typeface="Arial" panose="020B0604020202020204" pitchFamily="34" charset="0"/>
                <a:cs typeface="Arial" panose="020B0604020202020204" pitchFamily="34" charset="0"/>
              </a:rPr>
              <a:t> Nedir?</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pPr algn="just"/>
            <a:r>
              <a:rPr lang="tr-TR" dirty="0" err="1" smtClean="0">
                <a:latin typeface="Arial" panose="020B0604020202020204" pitchFamily="34" charset="0"/>
                <a:cs typeface="Arial" panose="020B0604020202020204" pitchFamily="34" charset="0"/>
              </a:rPr>
              <a:t>Node-Red</a:t>
            </a:r>
            <a:r>
              <a:rPr lang="tr-TR" dirty="0" smtClean="0">
                <a:latin typeface="Arial" panose="020B0604020202020204" pitchFamily="34" charset="0"/>
                <a:cs typeface="Arial" panose="020B0604020202020204" pitchFamily="34" charset="0"/>
              </a:rPr>
              <a:t>:</a:t>
            </a:r>
            <a:r>
              <a:rPr lang="tr-TR" i="1" dirty="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Nodejs’nin</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üzerinde inşa edilen ve onun olay güdümlü (</a:t>
            </a:r>
            <a:r>
              <a:rPr lang="tr-TR" dirty="0" err="1">
                <a:latin typeface="Arial" panose="020B0604020202020204" pitchFamily="34" charset="0"/>
                <a:cs typeface="Arial" panose="020B0604020202020204" pitchFamily="34" charset="0"/>
              </a:rPr>
              <a:t>event-driven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bloklamayan</a:t>
            </a:r>
            <a:r>
              <a:rPr lang="tr-TR" dirty="0">
                <a:latin typeface="Arial" panose="020B0604020202020204" pitchFamily="34" charset="0"/>
                <a:cs typeface="Arial" panose="020B0604020202020204" pitchFamily="34" charset="0"/>
              </a:rPr>
              <a:t> ( </a:t>
            </a:r>
            <a:r>
              <a:rPr lang="tr-TR" dirty="0" err="1">
                <a:latin typeface="Arial" panose="020B0604020202020204" pitchFamily="34" charset="0"/>
                <a:cs typeface="Arial" panose="020B0604020202020204" pitchFamily="34" charset="0"/>
              </a:rPr>
              <a:t>non-blocking</a:t>
            </a:r>
            <a:r>
              <a:rPr lang="tr-TR" dirty="0">
                <a:latin typeface="Arial" panose="020B0604020202020204" pitchFamily="34" charset="0"/>
                <a:cs typeface="Arial" panose="020B0604020202020204" pitchFamily="34" charset="0"/>
              </a:rPr>
              <a:t> ) model anlayışının tüm avantajlarını kullanan, Web Tarayıcıları üzerinde çalışan Akış tabanlı ( </a:t>
            </a:r>
            <a:r>
              <a:rPr lang="tr-TR" dirty="0" err="1">
                <a:latin typeface="Arial" panose="020B0604020202020204" pitchFamily="34" charset="0"/>
                <a:cs typeface="Arial" panose="020B0604020202020204" pitchFamily="34" charset="0"/>
              </a:rPr>
              <a:t>flow-based</a:t>
            </a:r>
            <a:r>
              <a:rPr lang="tr-TR" dirty="0">
                <a:latin typeface="Arial" panose="020B0604020202020204" pitchFamily="34" charset="0"/>
                <a:cs typeface="Arial" panose="020B0604020202020204" pitchFamily="34" charset="0"/>
              </a:rPr>
              <a:t> ), Uygulamaların </a:t>
            </a:r>
            <a:r>
              <a:rPr lang="tr-TR" dirty="0" err="1">
                <a:latin typeface="Arial" panose="020B0604020202020204" pitchFamily="34" charset="0"/>
                <a:cs typeface="Arial" panose="020B0604020202020204" pitchFamily="34" charset="0"/>
              </a:rPr>
              <a:t>Node’ların</a:t>
            </a:r>
            <a:r>
              <a:rPr lang="tr-TR" dirty="0">
                <a:latin typeface="Arial" panose="020B0604020202020204" pitchFamily="34" charset="0"/>
                <a:cs typeface="Arial" panose="020B0604020202020204" pitchFamily="34" charset="0"/>
              </a:rPr>
              <a:t> sürükle-bırak ( </a:t>
            </a:r>
            <a:r>
              <a:rPr lang="tr-TR" dirty="0" err="1">
                <a:latin typeface="Arial" panose="020B0604020202020204" pitchFamily="34" charset="0"/>
                <a:cs typeface="Arial" panose="020B0604020202020204" pitchFamily="34" charset="0"/>
              </a:rPr>
              <a:t>drag</a:t>
            </a:r>
            <a:r>
              <a:rPr lang="tr-TR" dirty="0">
                <a:latin typeface="Arial" panose="020B0604020202020204" pitchFamily="34" charset="0"/>
                <a:cs typeface="Arial" panose="020B0604020202020204" pitchFamily="34" charset="0"/>
              </a:rPr>
              <a:t>-n-</a:t>
            </a:r>
            <a:r>
              <a:rPr lang="tr-TR" dirty="0" err="1">
                <a:latin typeface="Arial" panose="020B0604020202020204" pitchFamily="34" charset="0"/>
                <a:cs typeface="Arial" panose="020B0604020202020204" pitchFamily="34" charset="0"/>
              </a:rPr>
              <a:t>drop</a:t>
            </a:r>
            <a:r>
              <a:rPr lang="tr-TR" dirty="0">
                <a:latin typeface="Arial" panose="020B0604020202020204" pitchFamily="34" charset="0"/>
                <a:cs typeface="Arial" panose="020B0604020202020204" pitchFamily="34" charset="0"/>
              </a:rPr>
              <a:t> ) yöntemiyle oluşturulduğu bir prototip geliştirme ortamıdır.</a:t>
            </a:r>
          </a:p>
        </p:txBody>
      </p:sp>
      <p:sp>
        <p:nvSpPr>
          <p:cNvPr id="4" name="Slayt Numarası Yer Tutucusu 3"/>
          <p:cNvSpPr>
            <a:spLocks noGrp="1"/>
          </p:cNvSpPr>
          <p:nvPr>
            <p:ph type="sldNum" sz="quarter" idx="12"/>
          </p:nvPr>
        </p:nvSpPr>
        <p:spPr/>
        <p:txBody>
          <a:bodyPr/>
          <a:lstStyle/>
          <a:p>
            <a:fld id="{515FC477-0A05-4F3E-8EE9-E015C9089D56}" type="slidenum">
              <a:rPr lang="en-US" smtClean="0"/>
              <a:t>12</a:t>
            </a:fld>
            <a:endParaRPr lang="en-US"/>
          </a:p>
        </p:txBody>
      </p:sp>
    </p:spTree>
    <p:extLst>
      <p:ext uri="{BB962C8B-B14F-4D97-AF65-F5344CB8AC3E}">
        <p14:creationId xmlns:p14="http://schemas.microsoft.com/office/powerpoint/2010/main" val="1593839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515FC477-0A05-4F3E-8EE9-E015C9089D56}" type="slidenum">
              <a:rPr lang="en-US" smtClean="0"/>
              <a:t>13</a:t>
            </a:fld>
            <a:endParaRPr lang="en-US"/>
          </a:p>
        </p:txBody>
      </p:sp>
      <p:sp>
        <p:nvSpPr>
          <p:cNvPr id="5" name="Rectangle 2"/>
          <p:cNvSpPr>
            <a:spLocks noGrp="1"/>
          </p:cNvSpPr>
          <p:nvPr>
            <p:ph idx="1"/>
          </p:nvPr>
        </p:nvSpPr>
        <p:spPr>
          <a:xfrm>
            <a:off x="304800" y="1647369"/>
            <a:ext cx="8229600" cy="4708981"/>
          </a:xfrm>
          <a:prstGeom prst="rect">
            <a:avLst/>
          </a:prstGeom>
        </p:spPr>
        <p:txBody>
          <a:bodyPr wrap="square">
            <a:spAutoFit/>
          </a:bodyPr>
          <a:lstStyle/>
          <a:p>
            <a:pPr marL="457200" lvl="0" indent="-457200" algn="just">
              <a:buClr>
                <a:schemeClr val="accent1">
                  <a:lumMod val="75000"/>
                </a:schemeClr>
              </a:buClr>
              <a:buFont typeface="Wingdings" panose="05000000000000000000" pitchFamily="2" charset="2"/>
              <a:buChar char="v"/>
            </a:pPr>
            <a:r>
              <a:rPr lang="tr-TR" sz="1800" dirty="0" err="1">
                <a:latin typeface="Arial" panose="020B0604020202020204" pitchFamily="34" charset="0"/>
                <a:cs typeface="Arial" panose="020B0604020202020204" pitchFamily="34" charset="0"/>
              </a:rPr>
              <a:t>Node</a:t>
            </a:r>
            <a:r>
              <a:rPr lang="tr-TR" sz="1800" dirty="0">
                <a:latin typeface="Arial" panose="020B0604020202020204" pitchFamily="34" charset="0"/>
                <a:cs typeface="Arial" panose="020B0604020202020204" pitchFamily="34" charset="0"/>
              </a:rPr>
              <a:t>-RED, nesnelerin </a:t>
            </a:r>
            <a:r>
              <a:rPr lang="tr-TR" sz="1800" dirty="0" smtClean="0">
                <a:latin typeface="Arial" panose="020B0604020202020204" pitchFamily="34" charset="0"/>
                <a:cs typeface="Arial" panose="020B0604020202020204" pitchFamily="34" charset="0"/>
              </a:rPr>
              <a:t>interneti (</a:t>
            </a:r>
            <a:r>
              <a:rPr lang="tr-TR" sz="1800" dirty="0" err="1">
                <a:latin typeface="Arial" panose="020B0604020202020204" pitchFamily="34" charset="0"/>
                <a:cs typeface="Arial" panose="020B0604020202020204" pitchFamily="34" charset="0"/>
              </a:rPr>
              <a:t>IoT</a:t>
            </a:r>
            <a:r>
              <a:rPr lang="tr-TR" sz="1800" dirty="0">
                <a:latin typeface="Arial" panose="020B0604020202020204" pitchFamily="34" charset="0"/>
                <a:cs typeface="Arial" panose="020B0604020202020204" pitchFamily="34" charset="0"/>
              </a:rPr>
              <a:t>) uygulamaları  için görsel bir araçtır, internetsiz olarak da lokal uygulamalar geliştirmek mümkündür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a:p>
            <a:pPr algn="just">
              <a:buClr>
                <a:schemeClr val="accent1">
                  <a:lumMod val="75000"/>
                </a:schemeClr>
              </a:buClr>
            </a:pPr>
            <a:endParaRPr lang="tr-TR" sz="1800" dirty="0">
              <a:latin typeface="Arial" panose="020B0604020202020204" pitchFamily="34" charset="0"/>
              <a:cs typeface="Arial" panose="020B0604020202020204" pitchFamily="34" charset="0"/>
            </a:endParaRPr>
          </a:p>
          <a:p>
            <a:pPr marL="457200" lvl="0" indent="-457200" algn="just">
              <a:buClr>
                <a:schemeClr val="accent1">
                  <a:lumMod val="75000"/>
                </a:schemeClr>
              </a:buClr>
              <a:buFont typeface="Wingdings" panose="05000000000000000000" pitchFamily="2" charset="2"/>
              <a:buChar char="v"/>
            </a:pPr>
            <a:r>
              <a:rPr lang="tr-TR" sz="1800" dirty="0">
                <a:latin typeface="Arial" panose="020B0604020202020204" pitchFamily="34" charset="0"/>
                <a:cs typeface="Arial" panose="020B0604020202020204" pitchFamily="34" charset="0"/>
              </a:rPr>
              <a:t>Geleneksel  </a:t>
            </a:r>
            <a:r>
              <a:rPr lang="tr-TR" sz="1800" dirty="0" err="1">
                <a:latin typeface="Arial" panose="020B0604020202020204" pitchFamily="34" charset="0"/>
                <a:cs typeface="Arial" panose="020B0604020202020204" pitchFamily="34" charset="0"/>
              </a:rPr>
              <a:t>IoT</a:t>
            </a:r>
            <a:r>
              <a:rPr lang="tr-TR" sz="1800" dirty="0">
                <a:latin typeface="Arial" panose="020B0604020202020204" pitchFamily="34" charset="0"/>
                <a:cs typeface="Arial" panose="020B0604020202020204" pitchFamily="34" charset="0"/>
              </a:rPr>
              <a:t> uygulamaları çok detaycı ve teknik  olabilir, fakat </a:t>
            </a:r>
            <a:r>
              <a:rPr lang="tr-TR" sz="1800" dirty="0" err="1">
                <a:latin typeface="Arial" panose="020B0604020202020204" pitchFamily="34" charset="0"/>
                <a:cs typeface="Arial" panose="020B0604020202020204" pitchFamily="34" charset="0"/>
              </a:rPr>
              <a:t>Node</a:t>
            </a:r>
            <a:r>
              <a:rPr lang="tr-TR" sz="1800" dirty="0">
                <a:latin typeface="Arial" panose="020B0604020202020204" pitchFamily="34" charset="0"/>
                <a:cs typeface="Arial" panose="020B0604020202020204" pitchFamily="34" charset="0"/>
              </a:rPr>
              <a:t>-RED teknik detaylarla  </a:t>
            </a:r>
            <a:r>
              <a:rPr lang="tr-TR" sz="1800" dirty="0" smtClean="0">
                <a:latin typeface="Arial" panose="020B0604020202020204" pitchFamily="34" charset="0"/>
                <a:cs typeface="Arial" panose="020B0604020202020204" pitchFamily="34" charset="0"/>
              </a:rPr>
              <a:t>zaman harcamanıza </a:t>
            </a:r>
            <a:r>
              <a:rPr lang="tr-TR" sz="1800" dirty="0">
                <a:latin typeface="Arial" panose="020B0604020202020204" pitchFamily="34" charset="0"/>
                <a:cs typeface="Arial" panose="020B0604020202020204" pitchFamily="34" charset="0"/>
              </a:rPr>
              <a:t>gerek kalmadan olay akışının  mantığına odaklanarak basitçe uygulama  geliştirmenize izin verir</a:t>
            </a:r>
            <a:r>
              <a:rPr lang="tr-TR" sz="1800" dirty="0" smtClean="0">
                <a:latin typeface="Arial" panose="020B0604020202020204" pitchFamily="34" charset="0"/>
                <a:cs typeface="Arial" panose="020B0604020202020204" pitchFamily="34" charset="0"/>
              </a:rPr>
              <a:t>.</a:t>
            </a:r>
            <a:r>
              <a:rPr lang="tr-TR" sz="1800" dirty="0">
                <a:latin typeface="Arial" panose="020B0604020202020204" pitchFamily="34" charset="0"/>
                <a:cs typeface="Arial" panose="020B0604020202020204" pitchFamily="34" charset="0"/>
              </a:rPr>
              <a:t> </a:t>
            </a:r>
          </a:p>
          <a:p>
            <a:pPr algn="just">
              <a:buClr>
                <a:schemeClr val="accent1">
                  <a:lumMod val="75000"/>
                </a:schemeClr>
              </a:buClr>
            </a:pPr>
            <a:endParaRPr lang="tr-TR" sz="1800" dirty="0">
              <a:latin typeface="Arial" panose="020B0604020202020204" pitchFamily="34" charset="0"/>
              <a:cs typeface="Arial" panose="020B0604020202020204" pitchFamily="34" charset="0"/>
            </a:endParaRPr>
          </a:p>
          <a:p>
            <a:pPr marL="457200" lvl="0" indent="-457200" algn="just">
              <a:buClr>
                <a:schemeClr val="accent1">
                  <a:lumMod val="75000"/>
                </a:schemeClr>
              </a:buClr>
              <a:buFont typeface="Wingdings" panose="05000000000000000000" pitchFamily="2" charset="2"/>
              <a:buChar char="v"/>
            </a:pPr>
            <a:r>
              <a:rPr lang="tr-TR" sz="1800" dirty="0" err="1" smtClean="0">
                <a:latin typeface="Arial" panose="020B0604020202020204" pitchFamily="34" charset="0"/>
                <a:cs typeface="Arial" panose="020B0604020202020204" pitchFamily="34" charset="0"/>
              </a:rPr>
              <a:t>Node</a:t>
            </a:r>
            <a:r>
              <a:rPr lang="tr-TR" sz="1800" dirty="0" smtClean="0">
                <a:latin typeface="Arial" panose="020B0604020202020204" pitchFamily="34" charset="0"/>
                <a:cs typeface="Arial" panose="020B0604020202020204" pitchFamily="34" charset="0"/>
              </a:rPr>
              <a:t>-RED üzerinde </a:t>
            </a:r>
            <a:r>
              <a:rPr lang="tr-TR" sz="1800" dirty="0">
                <a:latin typeface="Arial" panose="020B0604020202020204" pitchFamily="34" charset="0"/>
                <a:cs typeface="Arial" panose="020B0604020202020204" pitchFamily="34" charset="0"/>
              </a:rPr>
              <a:t>programlama yapılırken,  önceden tanımlanmış "düğümler" </a:t>
            </a:r>
            <a:r>
              <a:rPr lang="tr-TR" sz="1800" dirty="0" smtClean="0">
                <a:latin typeface="Arial" panose="020B0604020202020204" pitchFamily="34" charset="0"/>
                <a:cs typeface="Arial" panose="020B0604020202020204" pitchFamily="34" charset="0"/>
              </a:rPr>
              <a:t> kullanılabileceği  </a:t>
            </a:r>
            <a:r>
              <a:rPr lang="tr-TR" sz="1800" dirty="0">
                <a:latin typeface="Arial" panose="020B0604020202020204" pitchFamily="34" charset="0"/>
                <a:cs typeface="Arial" panose="020B0604020202020204" pitchFamily="34" charset="0"/>
              </a:rPr>
              <a:t>gibi </a:t>
            </a:r>
            <a:r>
              <a:rPr lang="tr-TR" sz="1800" dirty="0" err="1">
                <a:latin typeface="Arial" panose="020B0604020202020204" pitchFamily="34" charset="0"/>
                <a:cs typeface="Arial" panose="020B0604020202020204" pitchFamily="34" charset="0"/>
              </a:rPr>
              <a:t>JavaScript</a:t>
            </a:r>
            <a:r>
              <a:rPr lang="tr-TR" sz="1800" dirty="0">
                <a:latin typeface="Arial" panose="020B0604020202020204" pitchFamily="34" charset="0"/>
                <a:cs typeface="Arial" panose="020B0604020202020204" pitchFamily="34" charset="0"/>
              </a:rPr>
              <a:t> kullanarak "düğümler" </a:t>
            </a:r>
            <a:r>
              <a:rPr lang="tr-TR" sz="1800" dirty="0" smtClean="0">
                <a:latin typeface="Arial" panose="020B0604020202020204" pitchFamily="34" charset="0"/>
                <a:cs typeface="Arial" panose="020B0604020202020204" pitchFamily="34" charset="0"/>
              </a:rPr>
              <a:t>içerisine yazılabilen </a:t>
            </a:r>
            <a:r>
              <a:rPr lang="tr-TR" sz="1800" dirty="0">
                <a:latin typeface="Arial" panose="020B0604020202020204" pitchFamily="34" charset="0"/>
                <a:cs typeface="Arial" panose="020B0604020202020204" pitchFamily="34" charset="0"/>
              </a:rPr>
              <a:t>kodlar ile programa ek işlevsellik  kazandırılabilir.</a:t>
            </a:r>
          </a:p>
          <a:p>
            <a:pPr marL="457200" indent="-457200" algn="just">
              <a:buClr>
                <a:schemeClr val="accent1">
                  <a:lumMod val="75000"/>
                </a:schemeClr>
              </a:buClr>
              <a:buFont typeface="Wingdings" panose="05000000000000000000" pitchFamily="2" charset="2"/>
              <a:buChar char="v"/>
            </a:pP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396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dirty="0"/>
              <a:t>RASPBERRY PI &amp; NODE-RED</a:t>
            </a:r>
            <a:br>
              <a:rPr lang="tr-TR" dirty="0"/>
            </a:br>
            <a:endParaRPr lang="tr-TR" dirty="0"/>
          </a:p>
        </p:txBody>
      </p:sp>
      <p:sp>
        <p:nvSpPr>
          <p:cNvPr id="4" name="Slayt Numarası Yer Tutucusu 3"/>
          <p:cNvSpPr>
            <a:spLocks noGrp="1"/>
          </p:cNvSpPr>
          <p:nvPr>
            <p:ph type="sldNum" sz="quarter" idx="12"/>
          </p:nvPr>
        </p:nvSpPr>
        <p:spPr/>
        <p:txBody>
          <a:bodyPr/>
          <a:lstStyle/>
          <a:p>
            <a:fld id="{515FC477-0A05-4F3E-8EE9-E015C9089D56}" type="slidenum">
              <a:rPr lang="en-US" smtClean="0"/>
              <a:t>14</a:t>
            </a:fld>
            <a:endParaRPr lang="en-US"/>
          </a:p>
        </p:txBody>
      </p:sp>
      <p:sp>
        <p:nvSpPr>
          <p:cNvPr id="5" name="Rectangle 2"/>
          <p:cNvSpPr/>
          <p:nvPr/>
        </p:nvSpPr>
        <p:spPr>
          <a:xfrm>
            <a:off x="304800" y="2209800"/>
            <a:ext cx="3356422" cy="2554545"/>
          </a:xfrm>
          <a:prstGeom prst="rect">
            <a:avLst/>
          </a:prstGeom>
        </p:spPr>
        <p:txBody>
          <a:bodyPr wrap="square">
            <a:spAutoFit/>
          </a:bodyPr>
          <a:lstStyle/>
          <a:p>
            <a:pPr algn="just"/>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Node</a:t>
            </a:r>
            <a:r>
              <a:rPr lang="tr-TR" sz="2000" dirty="0" smtClean="0">
                <a:latin typeface="Times New Roman" panose="02020603050405020304" pitchFamily="18" charset="0"/>
                <a:cs typeface="Times New Roman" panose="02020603050405020304" pitchFamily="18" charset="0"/>
              </a:rPr>
              <a:t>-RED çalışma ortamı temel olarak yandaki şekildeki gibi akışlar oluşturmak için gerekli modüller ve bu modüllerin altında yer alan düğümlerden, çalışma alanın dan ve kenar çubuğundan oluşmaktadır.</a:t>
            </a:r>
            <a:endParaRPr lang="id-ID" sz="2000" dirty="0">
              <a:latin typeface="Times New Roman" panose="02020603050405020304" pitchFamily="18" charset="0"/>
              <a:cs typeface="Times New Roman" panose="02020603050405020304" pitchFamily="18" charset="0"/>
            </a:endParaRPr>
          </a:p>
        </p:txBody>
      </p:sp>
      <p:pic>
        <p:nvPicPr>
          <p:cNvPr id="6" name="İçerik Yer Tutucusu 5"/>
          <p:cNvPicPr>
            <a:picLocks noGrp="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661222" y="1447800"/>
            <a:ext cx="5254178" cy="4908549"/>
          </a:xfrm>
          <a:prstGeom prst="rect">
            <a:avLst/>
          </a:prstGeom>
          <a:noFill/>
          <a:ln>
            <a:noFill/>
          </a:ln>
        </p:spPr>
      </p:pic>
    </p:spTree>
    <p:extLst>
      <p:ext uri="{BB962C8B-B14F-4D97-AF65-F5344CB8AC3E}">
        <p14:creationId xmlns:p14="http://schemas.microsoft.com/office/powerpoint/2010/main" val="1321552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914400"/>
            <a:ext cx="8229600" cy="762000"/>
          </a:xfrm>
        </p:spPr>
        <p:txBody>
          <a:bodyPr>
            <a:normAutofit fontScale="90000"/>
          </a:bodyPr>
          <a:lstStyle/>
          <a:p>
            <a:r>
              <a:rPr lang="tr-TR" sz="1800" dirty="0" err="1">
                <a:latin typeface="Times New Roman" panose="02020603050405020304" pitchFamily="18" charset="0"/>
                <a:cs typeface="Times New Roman" panose="02020603050405020304" pitchFamily="18" charset="0"/>
              </a:rPr>
              <a:t>Node</a:t>
            </a:r>
            <a:r>
              <a:rPr lang="tr-TR" sz="1800" dirty="0">
                <a:latin typeface="Times New Roman" panose="02020603050405020304" pitchFamily="18" charset="0"/>
                <a:cs typeface="Times New Roman" panose="02020603050405020304" pitchFamily="18" charset="0"/>
              </a:rPr>
              <a:t>-RED üzerinde akış oluşturmak için düğüm(</a:t>
            </a:r>
            <a:r>
              <a:rPr lang="tr-TR" sz="1800" dirty="0" err="1">
                <a:latin typeface="Times New Roman" panose="02020603050405020304" pitchFamily="18" charset="0"/>
                <a:cs typeface="Times New Roman" panose="02020603050405020304" pitchFamily="18" charset="0"/>
              </a:rPr>
              <a:t>nodes</a:t>
            </a:r>
            <a:r>
              <a:rPr lang="tr-TR" sz="1800" dirty="0">
                <a:latin typeface="Times New Roman" panose="02020603050405020304" pitchFamily="18" charset="0"/>
                <a:cs typeface="Times New Roman" panose="02020603050405020304" pitchFamily="18" charset="0"/>
              </a:rPr>
              <a:t>) kullanımına ihtiyaç duyulmaktadır. </a:t>
            </a:r>
            <a:r>
              <a:rPr lang="tr-TR" sz="1800" dirty="0" smtClean="0">
                <a:latin typeface="Times New Roman" panose="02020603050405020304" pitchFamily="18" charset="0"/>
                <a:cs typeface="Times New Roman" panose="02020603050405020304" pitchFamily="18" charset="0"/>
              </a:rPr>
              <a:t> Her </a:t>
            </a:r>
            <a:r>
              <a:rPr lang="tr-TR" sz="1800" dirty="0">
                <a:latin typeface="Times New Roman" panose="02020603050405020304" pitchFamily="18" charset="0"/>
                <a:cs typeface="Times New Roman" panose="02020603050405020304" pitchFamily="18" charset="0"/>
              </a:rPr>
              <a:t>düğüm ilgili modülün altında yer almaktadır.</a:t>
            </a:r>
            <a:r>
              <a:rPr lang="id-ID" dirty="0">
                <a:latin typeface="Times New Roman" panose="02020603050405020304" pitchFamily="18" charset="0"/>
                <a:cs typeface="Times New Roman" panose="02020603050405020304" pitchFamily="18" charset="0"/>
              </a:rPr>
              <a:t/>
            </a:r>
            <a:br>
              <a:rPr lang="id-ID" dirty="0">
                <a:latin typeface="Times New Roman" panose="02020603050405020304" pitchFamily="18" charset="0"/>
                <a:cs typeface="Times New Roman" panose="02020603050405020304" pitchFamily="18" charset="0"/>
              </a:rPr>
            </a:br>
            <a:endParaRPr lang="tr-TR" dirty="0"/>
          </a:p>
        </p:txBody>
      </p:sp>
      <p:sp>
        <p:nvSpPr>
          <p:cNvPr id="4" name="Slayt Numarası Yer Tutucusu 3"/>
          <p:cNvSpPr>
            <a:spLocks noGrp="1"/>
          </p:cNvSpPr>
          <p:nvPr>
            <p:ph type="sldNum" sz="quarter" idx="12"/>
          </p:nvPr>
        </p:nvSpPr>
        <p:spPr/>
        <p:txBody>
          <a:bodyPr/>
          <a:lstStyle/>
          <a:p>
            <a:fld id="{515FC477-0A05-4F3E-8EE9-E015C9089D56}" type="slidenum">
              <a:rPr lang="en-US" smtClean="0"/>
              <a:t>15</a:t>
            </a:fld>
            <a:endParaRPr lang="en-US"/>
          </a:p>
        </p:txBody>
      </p:sp>
      <p:pic>
        <p:nvPicPr>
          <p:cNvPr id="5" name="Resim 4"/>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 y="2089944"/>
            <a:ext cx="1383237" cy="3852862"/>
          </a:xfrm>
          <a:prstGeom prst="rect">
            <a:avLst/>
          </a:prstGeom>
          <a:noFill/>
          <a:ln>
            <a:noFill/>
          </a:ln>
        </p:spPr>
      </p:pic>
      <p:pic>
        <p:nvPicPr>
          <p:cNvPr id="6" name="Resim 5"/>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89944"/>
            <a:ext cx="1533525" cy="3571875"/>
          </a:xfrm>
          <a:prstGeom prst="rect">
            <a:avLst/>
          </a:prstGeom>
          <a:noFill/>
          <a:ln>
            <a:noFill/>
          </a:ln>
        </p:spPr>
      </p:pic>
      <p:pic>
        <p:nvPicPr>
          <p:cNvPr id="7" name="Resim 6"/>
          <p:cNvPicPr/>
          <p:nvPr/>
        </p:nvPicPr>
        <p:blipFill>
          <a:blip r:embed="rId4">
            <a:extLst>
              <a:ext uri="{28A0092B-C50C-407E-A947-70E740481C1C}">
                <a14:useLocalDpi xmlns:a14="http://schemas.microsoft.com/office/drawing/2010/main" val="0"/>
              </a:ext>
            </a:extLst>
          </a:blip>
          <a:srcRect/>
          <a:stretch>
            <a:fillRect/>
          </a:stretch>
        </p:blipFill>
        <p:spPr bwMode="auto">
          <a:xfrm>
            <a:off x="3433815" y="2089944"/>
            <a:ext cx="1524000" cy="3829050"/>
          </a:xfrm>
          <a:prstGeom prst="rect">
            <a:avLst/>
          </a:prstGeom>
          <a:noFill/>
          <a:ln>
            <a:noFill/>
          </a:ln>
        </p:spPr>
      </p:pic>
      <p:pic>
        <p:nvPicPr>
          <p:cNvPr id="8" name="Resim 7"/>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99308" y="2136775"/>
            <a:ext cx="1353892" cy="4219575"/>
          </a:xfrm>
          <a:prstGeom prst="rect">
            <a:avLst/>
          </a:prstGeom>
          <a:noFill/>
          <a:ln>
            <a:noFill/>
          </a:ln>
        </p:spPr>
      </p:pic>
      <p:pic>
        <p:nvPicPr>
          <p:cNvPr id="9" name="Resim 8"/>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938962" y="2089944"/>
            <a:ext cx="1362075" cy="4638675"/>
          </a:xfrm>
          <a:prstGeom prst="rect">
            <a:avLst/>
          </a:prstGeom>
          <a:noFill/>
          <a:ln>
            <a:noFill/>
          </a:ln>
        </p:spPr>
      </p:pic>
    </p:spTree>
    <p:extLst>
      <p:ext uri="{BB962C8B-B14F-4D97-AF65-F5344CB8AC3E}">
        <p14:creationId xmlns:p14="http://schemas.microsoft.com/office/powerpoint/2010/main" val="1723024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515FC477-0A05-4F3E-8EE9-E015C9089D56}" type="slidenum">
              <a:rPr lang="en-US" smtClean="0"/>
              <a:t>16</a:t>
            </a:fld>
            <a:endParaRPr lang="en-US"/>
          </a:p>
        </p:txBody>
      </p:sp>
      <p:sp>
        <p:nvSpPr>
          <p:cNvPr id="5" name="Title 1"/>
          <p:cNvSpPr txBox="1">
            <a:spLocks noGrp="1"/>
          </p:cNvSpPr>
          <p:nvPr>
            <p:ph type="title"/>
          </p:nvPr>
        </p:nvSpPr>
        <p:spPr>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800" b="1" kern="1200">
                <a:solidFill>
                  <a:schemeClr val="tx1">
                    <a:lumMod val="85000"/>
                    <a:lumOff val="15000"/>
                  </a:schemeClr>
                </a:solidFill>
                <a:latin typeface="Arial" panose="020B0604020202020204" pitchFamily="34" charset="0"/>
                <a:ea typeface="+mj-ea"/>
                <a:cs typeface="Arial" panose="020B0604020202020204" pitchFamily="34" charset="0"/>
              </a:defRPr>
            </a:lvl1pPr>
          </a:lstStyle>
          <a:p>
            <a:pPr algn="ctr"/>
            <a:r>
              <a:rPr lang="tr-TR" sz="2400" b="0" dirty="0"/>
              <a:t>RASPBERRY PI &amp; NODE-RED</a:t>
            </a:r>
          </a:p>
        </p:txBody>
      </p:sp>
      <p:sp>
        <p:nvSpPr>
          <p:cNvPr id="6" name="Rectangle 2"/>
          <p:cNvSpPr/>
          <p:nvPr/>
        </p:nvSpPr>
        <p:spPr>
          <a:xfrm>
            <a:off x="450273" y="1719821"/>
            <a:ext cx="8294882" cy="400110"/>
          </a:xfrm>
          <a:prstGeom prst="rect">
            <a:avLst/>
          </a:prstGeom>
        </p:spPr>
        <p:txBody>
          <a:bodyPr wrap="square">
            <a:spAutoFit/>
          </a:bodyPr>
          <a:lstStyle/>
          <a:p>
            <a:pPr>
              <a:buClr>
                <a:schemeClr val="accent1">
                  <a:lumMod val="75000"/>
                </a:schemeClr>
              </a:buClr>
            </a:pPr>
            <a:r>
              <a:rPr lang="tr-TR" sz="2000" b="1" dirty="0">
                <a:solidFill>
                  <a:schemeClr val="accent1"/>
                </a:solidFill>
                <a:latin typeface="Arial" panose="020B0604020202020204" pitchFamily="34" charset="0"/>
                <a:cs typeface="Arial" panose="020B0604020202020204" pitchFamily="34" charset="0"/>
              </a:rPr>
              <a:t>Örnek 1 : </a:t>
            </a:r>
            <a:r>
              <a:rPr lang="tr-TR" sz="2000" b="1" dirty="0" err="1">
                <a:latin typeface="Arial" panose="020B0604020202020204" pitchFamily="34" charset="0"/>
                <a:cs typeface="Arial" panose="020B0604020202020204" pitchFamily="34" charset="0"/>
              </a:rPr>
              <a:t>Node</a:t>
            </a:r>
            <a:r>
              <a:rPr lang="tr-TR" sz="2000" b="1" dirty="0">
                <a:latin typeface="Arial" panose="020B0604020202020204" pitchFamily="34" charset="0"/>
                <a:cs typeface="Arial" panose="020B0604020202020204" pitchFamily="34" charset="0"/>
              </a:rPr>
              <a:t>-RED Üzerindeki Bir Buton İle Ekrana Yazı Yazdırma</a:t>
            </a:r>
            <a:r>
              <a:rPr lang="tr-TR" sz="2000" b="1" dirty="0">
                <a:solidFill>
                  <a:schemeClr val="accent1"/>
                </a:solidFill>
                <a:latin typeface="Arial" panose="020B0604020202020204" pitchFamily="34" charset="0"/>
                <a:cs typeface="Arial" panose="020B0604020202020204" pitchFamily="34" charset="0"/>
              </a:rPr>
              <a:t> </a:t>
            </a:r>
            <a:endParaRPr lang="en-US" sz="2000" b="1" dirty="0">
              <a:solidFill>
                <a:schemeClr val="accent1"/>
              </a:solidFill>
              <a:latin typeface="Arial" panose="020B0604020202020204" pitchFamily="34" charset="0"/>
              <a:cs typeface="Arial" panose="020B0604020202020204" pitchFamily="34" charset="0"/>
            </a:endParaRPr>
          </a:p>
        </p:txBody>
      </p:sp>
      <p:sp>
        <p:nvSpPr>
          <p:cNvPr id="7" name="Rectangle 2"/>
          <p:cNvSpPr/>
          <p:nvPr/>
        </p:nvSpPr>
        <p:spPr>
          <a:xfrm>
            <a:off x="304801" y="2602186"/>
            <a:ext cx="4419600" cy="923330"/>
          </a:xfrm>
          <a:prstGeom prst="rect">
            <a:avLst/>
          </a:prstGeom>
        </p:spPr>
        <p:txBody>
          <a:bodyPr wrap="square">
            <a:spAutoFit/>
          </a:bodyPr>
          <a:lstStyle/>
          <a:p>
            <a:pPr algn="just"/>
            <a:r>
              <a:rPr lang="tr-TR" dirty="0" smtClean="0">
                <a:latin typeface="Times New Roman" panose="02020603050405020304" pitchFamily="18" charset="0"/>
                <a:cs typeface="Times New Roman" panose="02020603050405020304" pitchFamily="18" charset="0"/>
              </a:rPr>
              <a:t>1) Modül sekmesinden </a:t>
            </a:r>
            <a:r>
              <a:rPr lang="tr-TR" dirty="0" err="1" smtClean="0">
                <a:latin typeface="Times New Roman" panose="02020603050405020304" pitchFamily="18" charset="0"/>
                <a:cs typeface="Times New Roman" panose="02020603050405020304" pitchFamily="18" charset="0"/>
              </a:rPr>
              <a:t>inject</a:t>
            </a:r>
            <a:r>
              <a:rPr lang="tr-TR" dirty="0" smtClean="0">
                <a:latin typeface="Times New Roman" panose="02020603050405020304" pitchFamily="18" charset="0"/>
                <a:cs typeface="Times New Roman" panose="02020603050405020304" pitchFamily="18" charset="0"/>
              </a:rPr>
              <a:t> ve </a:t>
            </a:r>
            <a:r>
              <a:rPr lang="tr-TR" dirty="0" err="1" smtClean="0">
                <a:latin typeface="Times New Roman" panose="02020603050405020304" pitchFamily="18" charset="0"/>
                <a:cs typeface="Times New Roman" panose="02020603050405020304" pitchFamily="18" charset="0"/>
              </a:rPr>
              <a:t>msg.payload</a:t>
            </a:r>
            <a:r>
              <a:rPr lang="tr-TR" dirty="0" smtClean="0">
                <a:latin typeface="Times New Roman" panose="02020603050405020304" pitchFamily="18" charset="0"/>
                <a:cs typeface="Times New Roman" panose="02020603050405020304" pitchFamily="18" charset="0"/>
              </a:rPr>
              <a:t> düğümlerini seçerek, çalışma alanına ekleyiniz. </a:t>
            </a:r>
            <a:endParaRPr lang="id-ID" dirty="0">
              <a:latin typeface="Times New Roman" panose="02020603050405020304" pitchFamily="18" charset="0"/>
              <a:cs typeface="Times New Roman" panose="02020603050405020304" pitchFamily="18" charset="0"/>
            </a:endParaRPr>
          </a:p>
        </p:txBody>
      </p:sp>
      <p:pic>
        <p:nvPicPr>
          <p:cNvPr id="8" name="Resim 7"/>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32034" y="3458776"/>
            <a:ext cx="4124257" cy="698652"/>
          </a:xfrm>
          <a:prstGeom prst="rect">
            <a:avLst/>
          </a:prstGeom>
        </p:spPr>
      </p:pic>
      <p:pic>
        <p:nvPicPr>
          <p:cNvPr id="9" name="Resim 8"/>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443450" y="4751239"/>
            <a:ext cx="4958366" cy="1081825"/>
          </a:xfrm>
          <a:prstGeom prst="rect">
            <a:avLst/>
          </a:prstGeom>
        </p:spPr>
      </p:pic>
      <p:sp>
        <p:nvSpPr>
          <p:cNvPr id="10" name="Rectangle 2"/>
          <p:cNvSpPr/>
          <p:nvPr/>
        </p:nvSpPr>
        <p:spPr>
          <a:xfrm>
            <a:off x="312984" y="4593500"/>
            <a:ext cx="5053213" cy="646331"/>
          </a:xfrm>
          <a:prstGeom prst="rect">
            <a:avLst/>
          </a:prstGeom>
        </p:spPr>
        <p:txBody>
          <a:bodyPr wrap="square">
            <a:spAutoFit/>
          </a:bodyPr>
          <a:lstStyle/>
          <a:p>
            <a:r>
              <a:rPr lang="tr-TR" dirty="0" smtClean="0">
                <a:latin typeface="Times New Roman" panose="02020603050405020304" pitchFamily="18" charset="0"/>
                <a:cs typeface="Times New Roman" panose="02020603050405020304" pitchFamily="18" charset="0"/>
              </a:rPr>
              <a:t>2)   Düğümleri birbirine bağlayarak bir akış oluşturunuz.</a:t>
            </a:r>
            <a:endParaRPr lang="id-ID" dirty="0">
              <a:latin typeface="Times New Roman" panose="02020603050405020304" pitchFamily="18" charset="0"/>
              <a:cs typeface="Times New Roman" panose="02020603050405020304" pitchFamily="18" charset="0"/>
            </a:endParaRPr>
          </a:p>
        </p:txBody>
      </p:sp>
      <p:sp>
        <p:nvSpPr>
          <p:cNvPr id="11" name="Rectangle 2"/>
          <p:cNvSpPr/>
          <p:nvPr/>
        </p:nvSpPr>
        <p:spPr>
          <a:xfrm>
            <a:off x="4770684" y="2634221"/>
            <a:ext cx="4163767" cy="923330"/>
          </a:xfrm>
          <a:prstGeom prst="rect">
            <a:avLst/>
          </a:prstGeom>
        </p:spPr>
        <p:txBody>
          <a:bodyPr wrap="square">
            <a:spAutoFit/>
          </a:bodyPr>
          <a:lstStyle/>
          <a:p>
            <a:r>
              <a:rPr lang="tr-TR" dirty="0">
                <a:latin typeface="Times New Roman" panose="02020603050405020304" pitchFamily="18" charset="0"/>
                <a:cs typeface="Times New Roman" panose="02020603050405020304" pitchFamily="18" charset="0"/>
              </a:rPr>
              <a:t>3</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Inject</a:t>
            </a:r>
            <a:r>
              <a:rPr lang="tr-TR" dirty="0" smtClean="0">
                <a:latin typeface="Times New Roman" panose="02020603050405020304" pitchFamily="18" charset="0"/>
                <a:cs typeface="Times New Roman" panose="02020603050405020304" pitchFamily="18" charset="0"/>
              </a:rPr>
              <a:t> düğümünün </a:t>
            </a:r>
            <a:r>
              <a:rPr lang="tr-TR" dirty="0" err="1" smtClean="0">
                <a:latin typeface="Times New Roman" panose="02020603050405020304" pitchFamily="18" charset="0"/>
                <a:cs typeface="Times New Roman" panose="02020603050405020304" pitchFamily="18" charset="0"/>
              </a:rPr>
              <a:t>özelliklerine,düğüm</a:t>
            </a:r>
            <a:r>
              <a:rPr lang="tr-TR" dirty="0" smtClean="0">
                <a:latin typeface="Times New Roman" panose="02020603050405020304" pitchFamily="18" charset="0"/>
                <a:cs typeface="Times New Roman" panose="02020603050405020304" pitchFamily="18" charset="0"/>
              </a:rPr>
              <a:t> üzerine çift tıklayarak giriniz ve gerekli ayarları gösterildiği gibi yapınız.</a:t>
            </a: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824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endParaRPr lang="tr-TR" dirty="0"/>
          </a:p>
        </p:txBody>
      </p:sp>
      <p:sp>
        <p:nvSpPr>
          <p:cNvPr id="3" name="İçerik Yer Tutucusu 2"/>
          <p:cNvSpPr>
            <a:spLocks noGrp="1"/>
          </p:cNvSpPr>
          <p:nvPr>
            <p:ph idx="1"/>
          </p:nvPr>
        </p:nvSpPr>
        <p:spPr>
          <a:xfrm>
            <a:off x="436418" y="1440837"/>
            <a:ext cx="8229600" cy="4297363"/>
          </a:xfrm>
        </p:spPr>
        <p:txBody>
          <a:bodyPr/>
          <a:lstStyle/>
          <a:p>
            <a:endParaRPr lang="tr-TR" dirty="0"/>
          </a:p>
          <a:p>
            <a:endParaRPr lang="tr-TR" dirty="0"/>
          </a:p>
        </p:txBody>
      </p:sp>
      <p:sp>
        <p:nvSpPr>
          <p:cNvPr id="4" name="Slayt Numarası Yer Tutucusu 3"/>
          <p:cNvSpPr>
            <a:spLocks noGrp="1"/>
          </p:cNvSpPr>
          <p:nvPr>
            <p:ph type="sldNum" sz="quarter" idx="12"/>
          </p:nvPr>
        </p:nvSpPr>
        <p:spPr/>
        <p:txBody>
          <a:bodyPr/>
          <a:lstStyle/>
          <a:p>
            <a:fld id="{515FC477-0A05-4F3E-8EE9-E015C9089D56}" type="slidenum">
              <a:rPr lang="en-US" smtClean="0"/>
              <a:t>17</a:t>
            </a:fld>
            <a:endParaRPr lang="en-US"/>
          </a:p>
        </p:txBody>
      </p:sp>
      <p:sp>
        <p:nvSpPr>
          <p:cNvPr id="6" name="Rectangle 2"/>
          <p:cNvSpPr/>
          <p:nvPr/>
        </p:nvSpPr>
        <p:spPr>
          <a:xfrm>
            <a:off x="163789" y="2333925"/>
            <a:ext cx="4532707" cy="923330"/>
          </a:xfrm>
          <a:prstGeom prst="rect">
            <a:avLst/>
          </a:prstGeom>
        </p:spPr>
        <p:txBody>
          <a:bodyPr wrap="square">
            <a:spAutoFit/>
          </a:bodyPr>
          <a:lstStyle/>
          <a:p>
            <a:pPr algn="just"/>
            <a:r>
              <a:rPr lang="tr-TR" dirty="0" smtClean="0">
                <a:latin typeface="Times New Roman" panose="02020603050405020304" pitchFamily="18" charset="0"/>
                <a:cs typeface="Times New Roman" panose="02020603050405020304" pitchFamily="18" charset="0"/>
              </a:rPr>
              <a:t>4) Ekranın sağ üst kısmında yer alan  ,</a:t>
            </a:r>
            <a:r>
              <a:rPr lang="tr-TR" dirty="0" err="1" smtClean="0">
                <a:latin typeface="Times New Roman" panose="02020603050405020304" pitchFamily="18" charset="0"/>
                <a:cs typeface="Times New Roman" panose="02020603050405020304" pitchFamily="18" charset="0"/>
              </a:rPr>
              <a:t>deploy</a:t>
            </a:r>
            <a:r>
              <a:rPr lang="tr-TR" dirty="0" smtClean="0">
                <a:latin typeface="Times New Roman" panose="02020603050405020304" pitchFamily="18" charset="0"/>
                <a:cs typeface="Times New Roman" panose="02020603050405020304" pitchFamily="18" charset="0"/>
              </a:rPr>
              <a:t> butonuna basarak programın çalışmasını sağlayınız.</a:t>
            </a:r>
            <a:endParaRPr lang="id-ID" dirty="0">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044" y="3213523"/>
            <a:ext cx="1421677" cy="419100"/>
          </a:xfrm>
          <a:prstGeom prst="rect">
            <a:avLst/>
          </a:prstGeom>
        </p:spPr>
      </p:pic>
      <p:sp>
        <p:nvSpPr>
          <p:cNvPr id="8" name="Rectangle 2"/>
          <p:cNvSpPr/>
          <p:nvPr/>
        </p:nvSpPr>
        <p:spPr>
          <a:xfrm>
            <a:off x="4940096" y="2414530"/>
            <a:ext cx="4532707" cy="646331"/>
          </a:xfrm>
          <a:prstGeom prst="rect">
            <a:avLst/>
          </a:prstGeom>
        </p:spPr>
        <p:txBody>
          <a:bodyPr wrap="square">
            <a:spAutoFit/>
          </a:bodyPr>
          <a:lstStyle/>
          <a:p>
            <a:pPr algn="just"/>
            <a:r>
              <a:rPr lang="tr-TR" dirty="0" smtClean="0">
                <a:latin typeface="Times New Roman" panose="02020603050405020304" pitchFamily="18" charset="0"/>
                <a:cs typeface="Times New Roman" panose="02020603050405020304" pitchFamily="18" charset="0"/>
              </a:rPr>
              <a:t>6) Uygulama çıktısı aşağıdaki gibi olacaktır.</a:t>
            </a:r>
          </a:p>
          <a:p>
            <a:pPr algn="just"/>
            <a:endParaRPr lang="tr-TR" dirty="0" smtClean="0">
              <a:latin typeface="Times New Roman" panose="02020603050405020304" pitchFamily="18" charset="0"/>
              <a:cs typeface="Times New Roman" panose="02020603050405020304" pitchFamily="18" charset="0"/>
            </a:endParaRPr>
          </a:p>
        </p:txBody>
      </p:sp>
      <p:pic>
        <p:nvPicPr>
          <p:cNvPr id="10" name="Resim 9"/>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1578318" y="5158844"/>
            <a:ext cx="1718507" cy="811370"/>
          </a:xfrm>
          <a:prstGeom prst="rect">
            <a:avLst/>
          </a:prstGeom>
        </p:spPr>
      </p:pic>
      <p:cxnSp>
        <p:nvCxnSpPr>
          <p:cNvPr id="11" name="Düz Ok Bağlayıcısı 10"/>
          <p:cNvCxnSpPr/>
          <p:nvPr/>
        </p:nvCxnSpPr>
        <p:spPr>
          <a:xfrm>
            <a:off x="1455313" y="4826884"/>
            <a:ext cx="412124" cy="600165"/>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2" name="Rectangle 2"/>
          <p:cNvSpPr/>
          <p:nvPr/>
        </p:nvSpPr>
        <p:spPr>
          <a:xfrm>
            <a:off x="163788" y="4100049"/>
            <a:ext cx="4532707" cy="923330"/>
          </a:xfrm>
          <a:prstGeom prst="rect">
            <a:avLst/>
          </a:prstGeom>
        </p:spPr>
        <p:txBody>
          <a:bodyPr wrap="square">
            <a:spAutoFit/>
          </a:bodyPr>
          <a:lstStyle/>
          <a:p>
            <a:pPr algn="just"/>
            <a:r>
              <a:rPr lang="tr-TR" dirty="0" smtClean="0">
                <a:latin typeface="Times New Roman" panose="02020603050405020304" pitchFamily="18" charset="0"/>
                <a:cs typeface="Times New Roman" panose="02020603050405020304" pitchFamily="18" charset="0"/>
              </a:rPr>
              <a:t>5) </a:t>
            </a:r>
            <a:r>
              <a:rPr lang="tr-TR" dirty="0" err="1" smtClean="0">
                <a:latin typeface="Times New Roman" panose="02020603050405020304" pitchFamily="18" charset="0"/>
                <a:cs typeface="Times New Roman" panose="02020603050405020304" pitchFamily="18" charset="0"/>
              </a:rPr>
              <a:t>Timestamp</a:t>
            </a:r>
            <a:r>
              <a:rPr lang="tr-TR" dirty="0" smtClean="0">
                <a:latin typeface="Times New Roman" panose="02020603050405020304" pitchFamily="18" charset="0"/>
                <a:cs typeface="Times New Roman" panose="02020603050405020304" pitchFamily="18" charset="0"/>
              </a:rPr>
              <a:t> düğümünün solunda yer alan buton kısmına tıklayınız.</a:t>
            </a:r>
          </a:p>
          <a:p>
            <a:pPr algn="just"/>
            <a:endParaRPr lang="tr-TR" dirty="0" smtClean="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5672" y="2887697"/>
            <a:ext cx="3143250" cy="2667000"/>
          </a:xfrm>
          <a:prstGeom prst="rect">
            <a:avLst/>
          </a:prstGeom>
        </p:spPr>
      </p:pic>
    </p:spTree>
    <p:extLst>
      <p:ext uri="{BB962C8B-B14F-4D97-AF65-F5344CB8AC3E}">
        <p14:creationId xmlns:p14="http://schemas.microsoft.com/office/powerpoint/2010/main" val="1681712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latin typeface="Arial" panose="020B0604020202020204" pitchFamily="34" charset="0"/>
                <a:cs typeface="Arial" panose="020B0604020202020204" pitchFamily="34" charset="0"/>
              </a:rPr>
              <a:t>LD 293 Entegre İle Motor Sürme</a:t>
            </a:r>
            <a:endParaRPr lang="tr-TR" dirty="0">
              <a:latin typeface="Arial" panose="020B0604020202020204" pitchFamily="34" charset="0"/>
              <a:cs typeface="Arial" panose="020B0604020202020204" pitchFamily="34" charset="0"/>
            </a:endParaRP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50571"/>
            <a:ext cx="6839095" cy="3296444"/>
          </a:xfrm>
        </p:spPr>
      </p:pic>
      <p:sp>
        <p:nvSpPr>
          <p:cNvPr id="4" name="Slayt Numarası Yer Tutucusu 3"/>
          <p:cNvSpPr>
            <a:spLocks noGrp="1"/>
          </p:cNvSpPr>
          <p:nvPr>
            <p:ph type="sldNum" sz="quarter" idx="12"/>
          </p:nvPr>
        </p:nvSpPr>
        <p:spPr/>
        <p:txBody>
          <a:bodyPr/>
          <a:lstStyle/>
          <a:p>
            <a:fld id="{515FC477-0A05-4F3E-8EE9-E015C9089D56}" type="slidenum">
              <a:rPr lang="en-US" smtClean="0"/>
              <a:t>18</a:t>
            </a:fld>
            <a:endParaRPr lang="en-US"/>
          </a:p>
        </p:txBody>
      </p:sp>
    </p:spTree>
    <p:extLst>
      <p:ext uri="{BB962C8B-B14F-4D97-AF65-F5344CB8AC3E}">
        <p14:creationId xmlns:p14="http://schemas.microsoft.com/office/powerpoint/2010/main" val="31951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515FC477-0A05-4F3E-8EE9-E015C9089D56}" type="slidenum">
              <a:rPr lang="en-US" smtClean="0"/>
              <a:t>19</a:t>
            </a:fld>
            <a:endParaRPr lang="en-US"/>
          </a:p>
        </p:txBody>
      </p:sp>
      <p:sp>
        <p:nvSpPr>
          <p:cNvPr id="2" name="İçerik Yer Tutucusu 1"/>
          <p:cNvSpPr>
            <a:spLocks noGrp="1"/>
          </p:cNvSpPr>
          <p:nvPr>
            <p:ph idx="1"/>
          </p:nvPr>
        </p:nvSpPr>
        <p:spPr/>
        <p:txBody>
          <a:bodyPr/>
          <a:lstStyle/>
          <a:p>
            <a:r>
              <a:rPr lang="tr-TR" dirty="0" smtClean="0"/>
              <a:t>Entegremiz 2 farklı motoru aynı anda kullanma imkanı bize vermektedir.</a:t>
            </a:r>
          </a:p>
          <a:p>
            <a:r>
              <a:rPr lang="tr-TR" dirty="0" smtClean="0"/>
              <a:t>Motorun bağlı olacağı </a:t>
            </a:r>
            <a:r>
              <a:rPr lang="tr-TR" dirty="0" err="1" smtClean="0"/>
              <a:t>pinlere</a:t>
            </a:r>
            <a:r>
              <a:rPr lang="tr-TR" dirty="0" smtClean="0"/>
              <a:t> çıkış vererek ilgili yöne doğru dönmesi gerçekleşecektir. Bağlantıyı değiştirmeden yön değiştirme imkanını bize vermektedir.</a:t>
            </a:r>
          </a:p>
          <a:p>
            <a:r>
              <a:rPr lang="tr-TR" dirty="0" smtClean="0"/>
              <a:t>Ayrıca motora farklı enerji seviyesinde kullanma imkanı da vermektedir.</a:t>
            </a:r>
            <a:endParaRPr lang="tr-TR" dirty="0"/>
          </a:p>
        </p:txBody>
      </p:sp>
    </p:spTree>
    <p:extLst>
      <p:ext uri="{BB962C8B-B14F-4D97-AF65-F5344CB8AC3E}">
        <p14:creationId xmlns:p14="http://schemas.microsoft.com/office/powerpoint/2010/main" val="841537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latin typeface="Arial" panose="020B0604020202020204" pitchFamily="34" charset="0"/>
                <a:cs typeface="Arial" panose="020B0604020202020204" pitchFamily="34" charset="0"/>
              </a:rPr>
              <a:t>Sunum İçeriği</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fontScale="77500" lnSpcReduction="20000"/>
          </a:bodyPr>
          <a:lstStyle/>
          <a:p>
            <a:pPr>
              <a:buClr>
                <a:schemeClr val="accent1">
                  <a:lumMod val="75000"/>
                </a:schemeClr>
              </a:buClr>
              <a:buFont typeface="Wingdings" panose="05000000000000000000" pitchFamily="2" charset="2"/>
              <a:buChar char="v"/>
            </a:pPr>
            <a:r>
              <a:rPr lang="tr-TR" dirty="0" smtClean="0">
                <a:latin typeface="Arial" panose="020B0604020202020204" pitchFamily="34" charset="0"/>
                <a:cs typeface="Arial" panose="020B0604020202020204" pitchFamily="34" charset="0"/>
              </a:rPr>
              <a:t>Node.js Nedir?</a:t>
            </a: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r>
              <a:rPr lang="tr-TR" dirty="0" err="1" smtClean="0">
                <a:latin typeface="Arial" panose="020B0604020202020204" pitchFamily="34" charset="0"/>
                <a:cs typeface="Arial" panose="020B0604020202020204" pitchFamily="34" charset="0"/>
              </a:rPr>
              <a:t>Node</a:t>
            </a:r>
            <a:r>
              <a:rPr lang="tr-TR" dirty="0" smtClean="0">
                <a:latin typeface="Arial" panose="020B0604020202020204" pitchFamily="34" charset="0"/>
                <a:cs typeface="Arial" panose="020B0604020202020204" pitchFamily="34" charset="0"/>
              </a:rPr>
              <a:t>-RED Nedir?</a:t>
            </a:r>
            <a:endParaRPr lang="tr-TR" dirty="0">
              <a:latin typeface="Arial" panose="020B0604020202020204" pitchFamily="34" charset="0"/>
              <a:cs typeface="Arial" panose="020B0604020202020204" pitchFamily="34" charset="0"/>
            </a:endParaRPr>
          </a:p>
          <a:p>
            <a:pPr marL="285750" indent="-285750">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r>
              <a:rPr lang="tr-TR" dirty="0" err="1" smtClean="0">
                <a:latin typeface="Arial" panose="020B0604020202020204" pitchFamily="34" charset="0"/>
                <a:cs typeface="Arial" panose="020B0604020202020204" pitchFamily="34" charset="0"/>
              </a:rPr>
              <a:t>Raspberry</a:t>
            </a:r>
            <a:r>
              <a:rPr lang="tr-TR" dirty="0" smtClean="0">
                <a:latin typeface="Arial" panose="020B0604020202020204" pitchFamily="34" charset="0"/>
                <a:cs typeface="Arial" panose="020B0604020202020204" pitchFamily="34" charset="0"/>
              </a:rPr>
              <a:t> PI &amp; </a:t>
            </a:r>
            <a:r>
              <a:rPr lang="tr-TR" dirty="0" err="1" smtClean="0">
                <a:latin typeface="Arial" panose="020B0604020202020204" pitchFamily="34" charset="0"/>
                <a:cs typeface="Arial" panose="020B0604020202020204" pitchFamily="34" charset="0"/>
              </a:rPr>
              <a:t>Node</a:t>
            </a:r>
            <a:r>
              <a:rPr lang="tr-TR" dirty="0" smtClean="0">
                <a:latin typeface="Arial" panose="020B0604020202020204" pitchFamily="34" charset="0"/>
                <a:cs typeface="Arial" panose="020B0604020202020204" pitchFamily="34" charset="0"/>
              </a:rPr>
              <a:t>-RED</a:t>
            </a:r>
            <a:endParaRPr lang="tr-TR" dirty="0">
              <a:latin typeface="Arial" panose="020B0604020202020204" pitchFamily="34" charset="0"/>
              <a:cs typeface="Arial" panose="020B0604020202020204" pitchFamily="34" charset="0"/>
            </a:endParaRPr>
          </a:p>
          <a:p>
            <a:pPr marL="285750" indent="-285750">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r>
              <a:rPr lang="tr-TR" dirty="0" err="1" smtClean="0">
                <a:latin typeface="Arial" panose="020B0604020202020204" pitchFamily="34" charset="0"/>
                <a:cs typeface="Arial" panose="020B0604020202020204" pitchFamily="34" charset="0"/>
              </a:rPr>
              <a:t>Node-Red</a:t>
            </a:r>
            <a:r>
              <a:rPr lang="tr-TR" dirty="0" smtClean="0">
                <a:latin typeface="Arial" panose="020B0604020202020204" pitchFamily="34" charset="0"/>
                <a:cs typeface="Arial" panose="020B0604020202020204" pitchFamily="34" charset="0"/>
              </a:rPr>
              <a:t> Örnek 1</a:t>
            </a: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r>
              <a:rPr lang="tr-TR" dirty="0" err="1" smtClean="0">
                <a:latin typeface="Arial" panose="020B0604020202020204" pitchFamily="34" charset="0"/>
                <a:cs typeface="Arial" panose="020B0604020202020204" pitchFamily="34" charset="0"/>
              </a:rPr>
              <a:t>Node-Red</a:t>
            </a:r>
            <a:r>
              <a:rPr lang="tr-TR" dirty="0" smtClean="0">
                <a:latin typeface="Arial" panose="020B0604020202020204" pitchFamily="34" charset="0"/>
                <a:cs typeface="Arial" panose="020B0604020202020204" pitchFamily="34" charset="0"/>
              </a:rPr>
              <a:t> Örnek 2</a:t>
            </a: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r>
              <a:rPr lang="tr-TR" dirty="0" smtClean="0">
                <a:latin typeface="Arial" panose="020B0604020202020204" pitchFamily="34" charset="0"/>
                <a:cs typeface="Arial" panose="020B0604020202020204" pitchFamily="34" charset="0"/>
              </a:rPr>
              <a:t>MQTT Nedir?</a:t>
            </a:r>
            <a:endParaRPr lang="tr-TR" dirty="0">
              <a:latin typeface="Arial" panose="020B0604020202020204" pitchFamily="34" charset="0"/>
              <a:cs typeface="Arial" panose="020B0604020202020204" pitchFamily="34" charset="0"/>
            </a:endParaRPr>
          </a:p>
          <a:p>
            <a:pPr marL="285750" indent="-285750">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a:buClr>
                <a:schemeClr val="accent1">
                  <a:lumMod val="75000"/>
                </a:schemeClr>
              </a:buClr>
              <a:buFont typeface="Wingdings" panose="05000000000000000000" pitchFamily="2" charset="2"/>
              <a:buChar char="v"/>
            </a:pPr>
            <a:r>
              <a:rPr lang="tr-TR" dirty="0" smtClean="0">
                <a:latin typeface="Arial" panose="020B0604020202020204" pitchFamily="34" charset="0"/>
                <a:cs typeface="Arial" panose="020B0604020202020204" pitchFamily="34" charset="0"/>
              </a:rPr>
              <a:t>MQTT Örnek</a:t>
            </a:r>
            <a:endParaRPr lang="tr-TR" dirty="0">
              <a:latin typeface="Arial" panose="020B0604020202020204" pitchFamily="34" charset="0"/>
              <a:cs typeface="Arial" panose="020B0604020202020204" pitchFamily="34" charset="0"/>
            </a:endParaRPr>
          </a:p>
          <a:p>
            <a:pPr marL="285750" indent="-285750">
              <a:buClr>
                <a:schemeClr val="accent1">
                  <a:lumMod val="75000"/>
                </a:schemeClr>
              </a:buClr>
              <a:buFont typeface="Wingdings" panose="05000000000000000000" pitchFamily="2" charset="2"/>
              <a:buChar char="v"/>
            </a:pPr>
            <a:endParaRPr lang="tr-TR" dirty="0">
              <a:latin typeface="Arial" panose="020B0604020202020204" pitchFamily="34" charset="0"/>
              <a:cs typeface="Arial" panose="020B0604020202020204" pitchFamily="34" charset="0"/>
            </a:endParaRPr>
          </a:p>
          <a:p>
            <a:pPr marL="0" indent="0">
              <a:buNone/>
            </a:pPr>
            <a:endParaRPr lang="tr-TR" dirty="0"/>
          </a:p>
        </p:txBody>
      </p:sp>
      <p:sp>
        <p:nvSpPr>
          <p:cNvPr id="4" name="Slayt Numarası Yer Tutucusu 3"/>
          <p:cNvSpPr>
            <a:spLocks noGrp="1"/>
          </p:cNvSpPr>
          <p:nvPr>
            <p:ph type="sldNum" sz="quarter" idx="12"/>
          </p:nvPr>
        </p:nvSpPr>
        <p:spPr/>
        <p:txBody>
          <a:bodyPr/>
          <a:lstStyle/>
          <a:p>
            <a:fld id="{515FC477-0A05-4F3E-8EE9-E015C9089D56}" type="slidenum">
              <a:rPr lang="en-US" smtClean="0"/>
              <a:t>2</a:t>
            </a:fld>
            <a:endParaRPr lang="en-US"/>
          </a:p>
        </p:txBody>
      </p:sp>
    </p:spTree>
    <p:extLst>
      <p:ext uri="{BB962C8B-B14F-4D97-AF65-F5344CB8AC3E}">
        <p14:creationId xmlns:p14="http://schemas.microsoft.com/office/powerpoint/2010/main" val="1542712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0544" y="4039918"/>
            <a:ext cx="9143999" cy="553998"/>
          </a:xfrm>
          <a:prstGeom prst="rect">
            <a:avLst/>
          </a:prstGeom>
          <a:noFill/>
        </p:spPr>
        <p:txBody>
          <a:bodyPr wrap="square" rtlCol="0">
            <a:spAutoFit/>
          </a:bodyPr>
          <a:lstStyle/>
          <a:p>
            <a:r>
              <a:rPr lang="tr-TR" sz="3000" dirty="0">
                <a:latin typeface="Arial" panose="020B0604020202020204" pitchFamily="34" charset="0"/>
                <a:cs typeface="Arial" panose="020B0604020202020204" pitchFamily="34" charset="0"/>
              </a:rPr>
              <a:t>MQTT (Message Queuing </a:t>
            </a:r>
            <a:r>
              <a:rPr lang="tr-TR" sz="3000" dirty="0" err="1">
                <a:latin typeface="Arial" panose="020B0604020202020204" pitchFamily="34" charset="0"/>
                <a:cs typeface="Arial" panose="020B0604020202020204" pitchFamily="34" charset="0"/>
              </a:rPr>
              <a:t>Telemetry</a:t>
            </a:r>
            <a:r>
              <a:rPr lang="tr-TR" sz="3000" dirty="0">
                <a:latin typeface="Arial" panose="020B0604020202020204" pitchFamily="34" charset="0"/>
                <a:cs typeface="Arial" panose="020B0604020202020204" pitchFamily="34" charset="0"/>
              </a:rPr>
              <a:t> Transport) </a:t>
            </a:r>
          </a:p>
        </p:txBody>
      </p:sp>
      <p:sp>
        <p:nvSpPr>
          <p:cNvPr id="6" name="TextBox 5"/>
          <p:cNvSpPr txBox="1"/>
          <p:nvPr/>
        </p:nvSpPr>
        <p:spPr>
          <a:xfrm>
            <a:off x="202283" y="6364265"/>
            <a:ext cx="1576633" cy="300082"/>
          </a:xfrm>
          <a:prstGeom prst="rect">
            <a:avLst/>
          </a:prstGeom>
          <a:solidFill>
            <a:schemeClr val="bg1"/>
          </a:solidFill>
        </p:spPr>
        <p:txBody>
          <a:bodyPr wrap="square" rtlCol="0">
            <a:spAutoFit/>
          </a:bodyPr>
          <a:lstStyle/>
          <a:p>
            <a:endParaRPr lang="en-US" sz="1350" dirty="0"/>
          </a:p>
        </p:txBody>
      </p:sp>
      <p:pic>
        <p:nvPicPr>
          <p:cNvPr id="2" name="Resim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43788" y="4440744"/>
            <a:ext cx="1428750" cy="1407319"/>
          </a:xfrm>
          <a:prstGeom prst="rect">
            <a:avLst/>
          </a:prstGeom>
        </p:spPr>
      </p:pic>
      <p:pic>
        <p:nvPicPr>
          <p:cNvPr id="3" name="Resim 2"/>
          <p:cNvPicPr>
            <a:picLocks noChangeAspect="1"/>
          </p:cNvPicPr>
          <p:nvPr/>
        </p:nvPicPr>
        <p:blipFill rotWithShape="1">
          <a:blip r:embed="rId3" cstate="email">
            <a:extLst>
              <a:ext uri="{28A0092B-C50C-407E-A947-70E740481C1C}">
                <a14:useLocalDpi xmlns:a14="http://schemas.microsoft.com/office/drawing/2010/main" val="0"/>
              </a:ext>
            </a:extLst>
          </a:blip>
          <a:srcRect b="30637"/>
          <a:stretch/>
        </p:blipFill>
        <p:spPr>
          <a:xfrm>
            <a:off x="114301" y="1157288"/>
            <a:ext cx="2124521" cy="1731521"/>
          </a:xfrm>
          <a:prstGeom prst="rect">
            <a:avLst/>
          </a:prstGeom>
        </p:spPr>
      </p:pic>
    </p:spTree>
    <p:extLst>
      <p:ext uri="{BB962C8B-B14F-4D97-AF65-F5344CB8AC3E}">
        <p14:creationId xmlns:p14="http://schemas.microsoft.com/office/powerpoint/2010/main" val="8784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515FC477-0A05-4F3E-8EE9-E015C9089D56}" type="slidenum">
              <a:rPr lang="en-US" smtClean="0"/>
              <a:t>21</a:t>
            </a:fld>
            <a:endParaRPr lang="en-US"/>
          </a:p>
        </p:txBody>
      </p:sp>
      <p:sp>
        <p:nvSpPr>
          <p:cNvPr id="6" name="TextBox 4"/>
          <p:cNvSpPr txBox="1"/>
          <p:nvPr/>
        </p:nvSpPr>
        <p:spPr>
          <a:xfrm>
            <a:off x="29030" y="2520735"/>
            <a:ext cx="9114970" cy="3539430"/>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v"/>
            </a:pPr>
            <a:r>
              <a:rPr lang="tr-TR" sz="1600" dirty="0" smtClean="0">
                <a:latin typeface="Arial" panose="020B0604020202020204" pitchFamily="34" charset="0"/>
                <a:cs typeface="Arial" panose="020B0604020202020204" pitchFamily="34" charset="0"/>
              </a:rPr>
              <a:t>MQTT</a:t>
            </a:r>
            <a:r>
              <a:rPr lang="tr-TR" sz="1600" dirty="0">
                <a:latin typeface="Arial" panose="020B0604020202020204" pitchFamily="34" charset="0"/>
                <a:cs typeface="Arial" panose="020B0604020202020204" pitchFamily="34" charset="0"/>
              </a:rPr>
              <a:t>, 1999 yılında</a:t>
            </a:r>
            <a:r>
              <a:rPr lang="tr-TR" sz="1600" dirty="0">
                <a:solidFill>
                  <a:schemeClr val="bg2">
                    <a:lumMod val="10000"/>
                  </a:schemeClr>
                </a:solidFill>
                <a:latin typeface="Arial" panose="020B0604020202020204" pitchFamily="34" charset="0"/>
                <a:cs typeface="Arial" panose="020B0604020202020204" pitchFamily="34" charset="0"/>
              </a:rPr>
              <a:t> </a:t>
            </a:r>
            <a:r>
              <a:rPr lang="tr-TR" sz="1600" dirty="0" smtClean="0">
                <a:solidFill>
                  <a:schemeClr val="bg2">
                    <a:lumMod val="10000"/>
                  </a:schemeClr>
                </a:solidFill>
                <a:latin typeface="Arial" panose="020B0604020202020204" pitchFamily="34" charset="0"/>
                <a:cs typeface="Arial" panose="020B0604020202020204" pitchFamily="34" charset="0"/>
              </a:rPr>
              <a:t>IBM firmasında </a:t>
            </a:r>
            <a:r>
              <a:rPr lang="tr-TR" sz="1600" dirty="0" smtClean="0">
                <a:latin typeface="Arial" panose="020B0604020202020204" pitchFamily="34" charset="0"/>
                <a:cs typeface="Arial" panose="020B0604020202020204" pitchFamily="34" charset="0"/>
              </a:rPr>
              <a:t>çalışan </a:t>
            </a:r>
            <a:r>
              <a:rPr lang="tr-TR" sz="1600" dirty="0">
                <a:latin typeface="Arial" panose="020B0604020202020204" pitchFamily="34" charset="0"/>
                <a:cs typeface="Arial" panose="020B0604020202020204" pitchFamily="34" charset="0"/>
              </a:rPr>
              <a:t>Dr. Andy </a:t>
            </a:r>
            <a:r>
              <a:rPr lang="tr-TR" sz="1600" dirty="0" err="1">
                <a:latin typeface="Arial" panose="020B0604020202020204" pitchFamily="34" charset="0"/>
                <a:cs typeface="Arial" panose="020B0604020202020204" pitchFamily="34" charset="0"/>
              </a:rPr>
              <a:t>Standford-Clark</a:t>
            </a:r>
            <a:r>
              <a:rPr lang="tr-TR" sz="1600" dirty="0">
                <a:latin typeface="Arial" panose="020B0604020202020204" pitchFamily="34" charset="0"/>
                <a:cs typeface="Arial" panose="020B0604020202020204" pitchFamily="34" charset="0"/>
              </a:rPr>
              <a:t> ve </a:t>
            </a:r>
            <a:r>
              <a:rPr lang="tr-TR" sz="1600" dirty="0" err="1">
                <a:latin typeface="Arial" panose="020B0604020202020204" pitchFamily="34" charset="0"/>
                <a:cs typeface="Arial" panose="020B0604020202020204" pitchFamily="34" charset="0"/>
              </a:rPr>
              <a:t>Arcom</a:t>
            </a:r>
            <a:r>
              <a:rPr lang="tr-TR" sz="1600" dirty="0">
                <a:latin typeface="Arial" panose="020B0604020202020204" pitchFamily="34" charset="0"/>
                <a:cs typeface="Arial" panose="020B0604020202020204" pitchFamily="34" charset="0"/>
              </a:rPr>
              <a:t> firmasından </a:t>
            </a:r>
            <a:r>
              <a:rPr lang="tr-TR" sz="1600" dirty="0" err="1">
                <a:latin typeface="Arial" panose="020B0604020202020204" pitchFamily="34" charset="0"/>
                <a:cs typeface="Arial" panose="020B0604020202020204" pitchFamily="34" charset="0"/>
              </a:rPr>
              <a:t>Arlen</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Nipper</a:t>
            </a:r>
            <a:r>
              <a:rPr lang="tr-TR" sz="1600" dirty="0">
                <a:latin typeface="Arial" panose="020B0604020202020204" pitchFamily="34" charset="0"/>
                <a:cs typeface="Arial" panose="020B0604020202020204" pitchFamily="34" charset="0"/>
              </a:rPr>
              <a:t> tarafından yaratılmıştır. Uygun </a:t>
            </a:r>
            <a:r>
              <a:rPr lang="tr-TR" sz="1600" dirty="0" smtClean="0">
                <a:latin typeface="Arial" panose="020B0604020202020204" pitchFamily="34" charset="0"/>
                <a:cs typeface="Arial" panose="020B0604020202020204" pitchFamily="34" charset="0"/>
              </a:rPr>
              <a:t>maliyetli ve  </a:t>
            </a:r>
            <a:r>
              <a:rPr lang="tr-TR" sz="1600" dirty="0">
                <a:latin typeface="Arial" panose="020B0604020202020204" pitchFamily="34" charset="0"/>
                <a:cs typeface="Arial" panose="020B0604020202020204" pitchFamily="34" charset="0"/>
              </a:rPr>
              <a:t>görüntülenecek aygıtların bağlantısı kolay olan bu protokol, ilk başlarda uzaktan erişim cihazlarıyla yağ ve gaz endüstrisinde kullanılmak üzere yapılmıştır.</a:t>
            </a:r>
          </a:p>
          <a:p>
            <a:pPr marL="342900" indent="-342900" algn="just">
              <a:buClr>
                <a:schemeClr val="accent1">
                  <a:lumMod val="75000"/>
                </a:schemeClr>
              </a:buClr>
              <a:buFont typeface="Wingdings" panose="05000000000000000000" pitchFamily="2" charset="2"/>
              <a:buChar char="v"/>
            </a:pPr>
            <a:endParaRPr lang="tr-TR" sz="1600" dirty="0">
              <a:latin typeface="Arial" panose="020B0604020202020204" pitchFamily="34" charset="0"/>
              <a:cs typeface="Arial" panose="020B0604020202020204" pitchFamily="34" charset="0"/>
            </a:endParaRPr>
          </a:p>
          <a:p>
            <a:pPr marL="342900" indent="-342900" algn="just">
              <a:buClr>
                <a:schemeClr val="accent1">
                  <a:lumMod val="75000"/>
                </a:schemeClr>
              </a:buClr>
              <a:buFont typeface="Wingdings" panose="05000000000000000000" pitchFamily="2" charset="2"/>
              <a:buChar char="v"/>
            </a:pPr>
            <a:r>
              <a:rPr lang="tr-TR" sz="1600" dirty="0" smtClean="0">
                <a:latin typeface="Arial" panose="020B0604020202020204" pitchFamily="34" charset="0"/>
                <a:cs typeface="Arial" panose="020B0604020202020204" pitchFamily="34" charset="0"/>
              </a:rPr>
              <a:t>Yayınlama </a:t>
            </a:r>
            <a:r>
              <a:rPr lang="tr-TR" sz="1600" dirty="0">
                <a:latin typeface="Arial" panose="020B0604020202020204" pitchFamily="34" charset="0"/>
                <a:cs typeface="Arial" panose="020B0604020202020204" pitchFamily="34" charset="0"/>
              </a:rPr>
              <a:t>ve abone olma mantığına dayanan telemetri mesajlaşma protokolüdür. </a:t>
            </a:r>
            <a:endParaRPr lang="tr-TR" sz="1600" dirty="0" smtClean="0">
              <a:latin typeface="Arial" panose="020B0604020202020204" pitchFamily="34" charset="0"/>
              <a:cs typeface="Arial" panose="020B0604020202020204" pitchFamily="34" charset="0"/>
            </a:endParaRPr>
          </a:p>
          <a:p>
            <a:pPr algn="just">
              <a:buClr>
                <a:schemeClr val="accent1">
                  <a:lumMod val="75000"/>
                </a:schemeClr>
              </a:buClr>
            </a:pPr>
            <a:endParaRPr lang="tr-TR" sz="1600" dirty="0" smtClean="0">
              <a:latin typeface="Arial" panose="020B0604020202020204" pitchFamily="34" charset="0"/>
              <a:cs typeface="Arial" panose="020B0604020202020204" pitchFamily="34" charset="0"/>
            </a:endParaRPr>
          </a:p>
          <a:p>
            <a:pPr marL="342900" indent="-342900" algn="just">
              <a:buClr>
                <a:schemeClr val="accent1">
                  <a:lumMod val="75000"/>
                </a:schemeClr>
              </a:buClr>
              <a:buFont typeface="Wingdings" panose="05000000000000000000" pitchFamily="2" charset="2"/>
              <a:buChar char="v"/>
            </a:pPr>
            <a:r>
              <a:rPr lang="tr-TR" sz="1600" dirty="0" smtClean="0">
                <a:latin typeface="Arial" panose="020B0604020202020204" pitchFamily="34" charset="0"/>
                <a:cs typeface="Arial" panose="020B0604020202020204" pitchFamily="34" charset="0"/>
              </a:rPr>
              <a:t>TCP/IP </a:t>
            </a:r>
            <a:r>
              <a:rPr lang="tr-TR" sz="1600" dirty="0">
                <a:latin typeface="Arial" panose="020B0604020202020204" pitchFamily="34" charset="0"/>
                <a:cs typeface="Arial" panose="020B0604020202020204" pitchFamily="34" charset="0"/>
              </a:rPr>
              <a:t>üzerinden mesaj yayınlayıp almayı </a:t>
            </a:r>
            <a:r>
              <a:rPr lang="tr-TR" sz="1600" dirty="0" smtClean="0">
                <a:latin typeface="Arial" panose="020B0604020202020204" pitchFamily="34" charset="0"/>
                <a:cs typeface="Arial" panose="020B0604020202020204" pitchFamily="34" charset="0"/>
              </a:rPr>
              <a:t>sağlayan bir protokoldür.</a:t>
            </a:r>
          </a:p>
          <a:p>
            <a:pPr algn="just">
              <a:buClr>
                <a:schemeClr val="accent1">
                  <a:lumMod val="75000"/>
                </a:schemeClr>
              </a:buClr>
            </a:pPr>
            <a:endParaRPr lang="tr-TR" sz="1600" dirty="0">
              <a:latin typeface="Arial" panose="020B0604020202020204" pitchFamily="34" charset="0"/>
              <a:cs typeface="Arial" panose="020B0604020202020204" pitchFamily="34" charset="0"/>
            </a:endParaRPr>
          </a:p>
          <a:p>
            <a:pPr marL="342900" indent="-342900" algn="just">
              <a:buClr>
                <a:schemeClr val="accent1">
                  <a:lumMod val="75000"/>
                </a:schemeClr>
              </a:buClr>
              <a:buFont typeface="Wingdings" panose="05000000000000000000" pitchFamily="2" charset="2"/>
              <a:buChar char="v"/>
            </a:pPr>
            <a:r>
              <a:rPr lang="tr-TR" sz="1600" dirty="0">
                <a:latin typeface="Arial" panose="020B0604020202020204" pitchFamily="34" charset="0"/>
                <a:cs typeface="Arial" panose="020B0604020202020204" pitchFamily="34" charset="0"/>
              </a:rPr>
              <a:t>Asenkron (eş-zamansız) çalışan bir protokoldür ve broker üzerinden haberleşme temeline dayanmaktadır.</a:t>
            </a:r>
            <a:endParaRPr lang="tr-TR" sz="1600" dirty="0" smtClean="0">
              <a:latin typeface="Arial" panose="020B0604020202020204" pitchFamily="34" charset="0"/>
              <a:cs typeface="Arial" panose="020B0604020202020204" pitchFamily="34" charset="0"/>
            </a:endParaRPr>
          </a:p>
          <a:p>
            <a:pPr algn="just">
              <a:buClr>
                <a:schemeClr val="accent1">
                  <a:lumMod val="75000"/>
                </a:schemeClr>
              </a:buClr>
            </a:pPr>
            <a:endParaRPr lang="tr-TR" sz="1600" dirty="0">
              <a:latin typeface="Arial" panose="020B0604020202020204" pitchFamily="34" charset="0"/>
              <a:cs typeface="Arial" panose="020B0604020202020204" pitchFamily="34" charset="0"/>
            </a:endParaRPr>
          </a:p>
          <a:p>
            <a:pPr marL="342900" indent="-342900" algn="just">
              <a:buClr>
                <a:schemeClr val="accent1">
                  <a:lumMod val="75000"/>
                </a:schemeClr>
              </a:buClr>
              <a:buFont typeface="Wingdings" panose="05000000000000000000" pitchFamily="2" charset="2"/>
              <a:buChar char="v"/>
            </a:pPr>
            <a:r>
              <a:rPr lang="tr-TR" sz="1600" dirty="0">
                <a:latin typeface="Arial" panose="020B0604020202020204" pitchFamily="34" charset="0"/>
                <a:cs typeface="Arial" panose="020B0604020202020204" pitchFamily="34" charset="0"/>
              </a:rPr>
              <a:t>TCP/IP protokolünün yazılabildiği Linux, Windows, </a:t>
            </a:r>
            <a:r>
              <a:rPr lang="tr-TR" sz="1600" dirty="0" err="1">
                <a:latin typeface="Arial" panose="020B0604020202020204" pitchFamily="34" charset="0"/>
                <a:cs typeface="Arial" panose="020B0604020202020204" pitchFamily="34" charset="0"/>
              </a:rPr>
              <a:t>Android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iOS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MacOS</a:t>
            </a:r>
            <a:r>
              <a:rPr lang="tr-TR" sz="1600" dirty="0">
                <a:latin typeface="Arial" panose="020B0604020202020204" pitchFamily="34" charset="0"/>
                <a:cs typeface="Arial" panose="020B0604020202020204" pitchFamily="34" charset="0"/>
              </a:rPr>
              <a:t> işletim sistemlerinde çalışır.</a:t>
            </a:r>
          </a:p>
        </p:txBody>
      </p:sp>
      <p:sp>
        <p:nvSpPr>
          <p:cNvPr id="7" name="Title 1"/>
          <p:cNvSpPr txBox="1">
            <a:spLocks/>
          </p:cNvSpPr>
          <p:nvPr/>
        </p:nvSpPr>
        <p:spPr>
          <a:xfrm>
            <a:off x="304905" y="967890"/>
            <a:ext cx="8381895" cy="6858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800" b="1" kern="1200">
                <a:solidFill>
                  <a:schemeClr val="tx1">
                    <a:lumMod val="85000"/>
                    <a:lumOff val="15000"/>
                  </a:schemeClr>
                </a:solidFill>
                <a:latin typeface="Arial" panose="020B0604020202020204" pitchFamily="34" charset="0"/>
                <a:ea typeface="+mj-ea"/>
                <a:cs typeface="Arial" panose="020B0604020202020204" pitchFamily="34" charset="0"/>
              </a:defRPr>
            </a:lvl1pPr>
          </a:lstStyle>
          <a:p>
            <a:r>
              <a:rPr lang="tr-TR" dirty="0"/>
              <a:t>MQTT (Message Queuing </a:t>
            </a:r>
            <a:r>
              <a:rPr lang="tr-TR" dirty="0" err="1"/>
              <a:t>Telemetry</a:t>
            </a:r>
            <a:r>
              <a:rPr lang="tr-TR" dirty="0"/>
              <a:t> Transport)</a:t>
            </a:r>
            <a:endParaRPr lang="en-US" dirty="0"/>
          </a:p>
        </p:txBody>
      </p:sp>
      <p:sp>
        <p:nvSpPr>
          <p:cNvPr id="8" name="Rectangle 2"/>
          <p:cNvSpPr/>
          <p:nvPr/>
        </p:nvSpPr>
        <p:spPr>
          <a:xfrm>
            <a:off x="452437" y="1549765"/>
            <a:ext cx="8309180" cy="400110"/>
          </a:xfrm>
          <a:prstGeom prst="rect">
            <a:avLst/>
          </a:prstGeom>
        </p:spPr>
        <p:txBody>
          <a:bodyPr wrap="square">
            <a:spAutoFit/>
          </a:bodyPr>
          <a:lstStyle/>
          <a:p>
            <a:pPr>
              <a:buClr>
                <a:schemeClr val="accent1">
                  <a:lumMod val="75000"/>
                </a:schemeClr>
              </a:buClr>
            </a:pPr>
            <a:r>
              <a:rPr lang="tr-TR" sz="2000" b="1" dirty="0" smtClean="0">
                <a:solidFill>
                  <a:schemeClr val="accent1"/>
                </a:solidFill>
                <a:latin typeface="Raleway" panose="020B0003030101060003" pitchFamily="34" charset="0"/>
              </a:rPr>
              <a:t>MQTT Haberleşme Protokolü</a:t>
            </a:r>
            <a:endParaRPr lang="en-US" sz="2000" b="1" dirty="0">
              <a:solidFill>
                <a:schemeClr val="accent1"/>
              </a:solidFill>
              <a:latin typeface="Raleway" panose="020B0003030101060003" pitchFamily="34" charset="0"/>
            </a:endParaRPr>
          </a:p>
        </p:txBody>
      </p:sp>
    </p:spTree>
    <p:extLst>
      <p:ext uri="{BB962C8B-B14F-4D97-AF65-F5344CB8AC3E}">
        <p14:creationId xmlns:p14="http://schemas.microsoft.com/office/powerpoint/2010/main" val="3005902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515FC477-0A05-4F3E-8EE9-E015C9089D56}" type="slidenum">
              <a:rPr lang="en-US" smtClean="0"/>
              <a:t>22</a:t>
            </a:fld>
            <a:endParaRPr lang="en-US"/>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60" y="831567"/>
            <a:ext cx="3823120" cy="3809687"/>
          </a:xfrm>
          <a:prstGeom prst="rect">
            <a:avLst/>
          </a:prstGeom>
        </p:spPr>
      </p:pic>
      <p:pic>
        <p:nvPicPr>
          <p:cNvPr id="8" name="Resim 7"/>
          <p:cNvPicPr>
            <a:picLocks noChangeAspect="1"/>
          </p:cNvPicPr>
          <p:nvPr/>
        </p:nvPicPr>
        <p:blipFill>
          <a:blip r:embed="rId3"/>
          <a:stretch>
            <a:fillRect/>
          </a:stretch>
        </p:blipFill>
        <p:spPr>
          <a:xfrm>
            <a:off x="6604432" y="4367212"/>
            <a:ext cx="1019175" cy="581025"/>
          </a:xfrm>
          <a:prstGeom prst="rect">
            <a:avLst/>
          </a:prstGeom>
        </p:spPr>
      </p:pic>
      <p:pic>
        <p:nvPicPr>
          <p:cNvPr id="9" name="Resim 8"/>
          <p:cNvPicPr>
            <a:picLocks noChangeAspect="1"/>
          </p:cNvPicPr>
          <p:nvPr/>
        </p:nvPicPr>
        <p:blipFill>
          <a:blip r:embed="rId4"/>
          <a:stretch>
            <a:fillRect/>
          </a:stretch>
        </p:blipFill>
        <p:spPr>
          <a:xfrm>
            <a:off x="4093560" y="3408406"/>
            <a:ext cx="1228725" cy="542925"/>
          </a:xfrm>
          <a:prstGeom prst="rect">
            <a:avLst/>
          </a:prstGeom>
        </p:spPr>
      </p:pic>
      <p:pic>
        <p:nvPicPr>
          <p:cNvPr id="10" name="Resim 9"/>
          <p:cNvPicPr>
            <a:picLocks noChangeAspect="1"/>
          </p:cNvPicPr>
          <p:nvPr/>
        </p:nvPicPr>
        <p:blipFill rotWithShape="1">
          <a:blip r:embed="rId5"/>
          <a:srcRect l="7724"/>
          <a:stretch/>
        </p:blipFill>
        <p:spPr>
          <a:xfrm>
            <a:off x="5350796" y="3031529"/>
            <a:ext cx="1265665" cy="1609725"/>
          </a:xfrm>
          <a:prstGeom prst="rect">
            <a:avLst/>
          </a:prstGeom>
        </p:spPr>
      </p:pic>
      <p:pic>
        <p:nvPicPr>
          <p:cNvPr id="11" name="Resim 10"/>
          <p:cNvPicPr>
            <a:picLocks noChangeAspect="1"/>
          </p:cNvPicPr>
          <p:nvPr/>
        </p:nvPicPr>
        <p:blipFill>
          <a:blip r:embed="rId6"/>
          <a:stretch>
            <a:fillRect/>
          </a:stretch>
        </p:blipFill>
        <p:spPr>
          <a:xfrm>
            <a:off x="7501194" y="1405303"/>
            <a:ext cx="1323975" cy="1419225"/>
          </a:xfrm>
          <a:prstGeom prst="rect">
            <a:avLst/>
          </a:prstGeom>
        </p:spPr>
      </p:pic>
      <p:pic>
        <p:nvPicPr>
          <p:cNvPr id="12" name="Resim 11"/>
          <p:cNvPicPr>
            <a:picLocks noChangeAspect="1"/>
          </p:cNvPicPr>
          <p:nvPr/>
        </p:nvPicPr>
        <p:blipFill>
          <a:blip r:embed="rId7"/>
          <a:stretch>
            <a:fillRect/>
          </a:stretch>
        </p:blipFill>
        <p:spPr>
          <a:xfrm>
            <a:off x="7674839" y="4204005"/>
            <a:ext cx="1466850" cy="1685925"/>
          </a:xfrm>
          <a:prstGeom prst="rect">
            <a:avLst/>
          </a:prstGeom>
        </p:spPr>
      </p:pic>
      <p:pic>
        <p:nvPicPr>
          <p:cNvPr id="13" name="Resim 12"/>
          <p:cNvPicPr>
            <a:picLocks noChangeAspect="1"/>
          </p:cNvPicPr>
          <p:nvPr/>
        </p:nvPicPr>
        <p:blipFill rotWithShape="1">
          <a:blip r:embed="rId8"/>
          <a:srcRect l="11944" t="25981" r="12597" b="4830"/>
          <a:stretch/>
        </p:blipFill>
        <p:spPr>
          <a:xfrm>
            <a:off x="6158425" y="4758588"/>
            <a:ext cx="1070919" cy="560173"/>
          </a:xfrm>
          <a:prstGeom prst="rect">
            <a:avLst/>
          </a:prstGeom>
        </p:spPr>
      </p:pic>
      <p:pic>
        <p:nvPicPr>
          <p:cNvPr id="14" name="Resim 13"/>
          <p:cNvPicPr>
            <a:picLocks noChangeAspect="1"/>
          </p:cNvPicPr>
          <p:nvPr/>
        </p:nvPicPr>
        <p:blipFill>
          <a:blip r:embed="rId3"/>
          <a:stretch>
            <a:fillRect/>
          </a:stretch>
        </p:blipFill>
        <p:spPr>
          <a:xfrm rot="19260602">
            <a:off x="6245022" y="2046716"/>
            <a:ext cx="1019175" cy="581025"/>
          </a:xfrm>
          <a:prstGeom prst="rect">
            <a:avLst/>
          </a:prstGeom>
        </p:spPr>
      </p:pic>
      <p:pic>
        <p:nvPicPr>
          <p:cNvPr id="15" name="Resim 14"/>
          <p:cNvPicPr>
            <a:picLocks noChangeAspect="1"/>
          </p:cNvPicPr>
          <p:nvPr/>
        </p:nvPicPr>
        <p:blipFill rotWithShape="1">
          <a:blip r:embed="rId8"/>
          <a:srcRect l="11944" t="25981" r="12597" b="4830"/>
          <a:stretch/>
        </p:blipFill>
        <p:spPr>
          <a:xfrm rot="19240936">
            <a:off x="6485227" y="2469519"/>
            <a:ext cx="1070919" cy="560173"/>
          </a:xfrm>
          <a:prstGeom prst="rect">
            <a:avLst/>
          </a:prstGeom>
        </p:spPr>
      </p:pic>
      <p:pic>
        <p:nvPicPr>
          <p:cNvPr id="16" name="Resim 15"/>
          <p:cNvPicPr>
            <a:picLocks noChangeAspect="1"/>
          </p:cNvPicPr>
          <p:nvPr/>
        </p:nvPicPr>
        <p:blipFill>
          <a:blip r:embed="rId9"/>
          <a:stretch>
            <a:fillRect/>
          </a:stretch>
        </p:blipFill>
        <p:spPr>
          <a:xfrm>
            <a:off x="3369403" y="4926194"/>
            <a:ext cx="1695450" cy="419100"/>
          </a:xfrm>
          <a:prstGeom prst="rect">
            <a:avLst/>
          </a:prstGeom>
        </p:spPr>
      </p:pic>
      <p:pic>
        <p:nvPicPr>
          <p:cNvPr id="17" name="Resim 16"/>
          <p:cNvPicPr>
            <a:picLocks noChangeAspect="1"/>
          </p:cNvPicPr>
          <p:nvPr/>
        </p:nvPicPr>
        <p:blipFill>
          <a:blip r:embed="rId10"/>
          <a:stretch>
            <a:fillRect/>
          </a:stretch>
        </p:blipFill>
        <p:spPr>
          <a:xfrm>
            <a:off x="3369403" y="5355753"/>
            <a:ext cx="1590675" cy="590550"/>
          </a:xfrm>
          <a:prstGeom prst="rect">
            <a:avLst/>
          </a:prstGeom>
        </p:spPr>
      </p:pic>
    </p:spTree>
    <p:extLst>
      <p:ext uri="{BB962C8B-B14F-4D97-AF65-F5344CB8AC3E}">
        <p14:creationId xmlns:p14="http://schemas.microsoft.com/office/powerpoint/2010/main" val="3720304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447800"/>
            <a:ext cx="8229600" cy="4678363"/>
          </a:xfrm>
        </p:spPr>
        <p:txBody>
          <a:bodyPr>
            <a:noAutofit/>
          </a:bodyPr>
          <a:lstStyle/>
          <a:p>
            <a:pPr marL="0" indent="0" algn="ctr">
              <a:buNone/>
            </a:pPr>
            <a:r>
              <a:rPr lang="tr-TR" sz="4000" dirty="0" smtClean="0">
                <a:latin typeface="Arial" panose="020B0604020202020204" pitchFamily="34" charset="0"/>
                <a:cs typeface="Arial" panose="020B0604020202020204" pitchFamily="34" charset="0"/>
              </a:rPr>
              <a:t>BENİ DİNLEDİĞİNİZ İÇİN TEŞEKKÜR EDERİM</a:t>
            </a:r>
          </a:p>
          <a:p>
            <a:pPr marL="0" indent="0" algn="ctr">
              <a:buNone/>
            </a:pPr>
            <a:endParaRPr lang="tr-TR" sz="4000" dirty="0">
              <a:latin typeface="Arial" panose="020B0604020202020204" pitchFamily="34" charset="0"/>
              <a:cs typeface="Arial" panose="020B0604020202020204" pitchFamily="34" charset="0"/>
            </a:endParaRPr>
          </a:p>
          <a:p>
            <a:pPr marL="342900" lvl="1" indent="0">
              <a:buNone/>
            </a:pPr>
            <a:r>
              <a:rPr lang="tr-TR" sz="4000" dirty="0" smtClean="0">
                <a:latin typeface="Arial" panose="020B0604020202020204" pitchFamily="34" charset="0"/>
                <a:cs typeface="Arial" panose="020B0604020202020204" pitchFamily="34" charset="0"/>
              </a:rPr>
              <a:t>		MEHMET BEZENK</a:t>
            </a:r>
            <a:endParaRPr lang="tr-TR" sz="4000" dirty="0">
              <a:latin typeface="Arial" panose="020B0604020202020204" pitchFamily="34" charset="0"/>
              <a:cs typeface="Arial" panose="020B0604020202020204" pitchFamily="34" charset="0"/>
            </a:endParaRPr>
          </a:p>
        </p:txBody>
      </p:sp>
      <p:sp>
        <p:nvSpPr>
          <p:cNvPr id="4" name="Slayt Numarası Yer Tutucusu 3"/>
          <p:cNvSpPr>
            <a:spLocks noGrp="1"/>
          </p:cNvSpPr>
          <p:nvPr>
            <p:ph type="sldNum" sz="quarter" idx="12"/>
          </p:nvPr>
        </p:nvSpPr>
        <p:spPr/>
        <p:txBody>
          <a:bodyPr/>
          <a:lstStyle/>
          <a:p>
            <a:fld id="{515FC477-0A05-4F3E-8EE9-E015C9089D56}" type="slidenum">
              <a:rPr lang="en-US" smtClean="0"/>
              <a:t>23</a:t>
            </a:fld>
            <a:endParaRPr lang="en-US"/>
          </a:p>
        </p:txBody>
      </p:sp>
    </p:spTree>
    <p:extLst>
      <p:ext uri="{BB962C8B-B14F-4D97-AF65-F5344CB8AC3E}">
        <p14:creationId xmlns:p14="http://schemas.microsoft.com/office/powerpoint/2010/main" val="719647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dirty="0">
                <a:latin typeface="Arial" panose="020B0604020202020204" pitchFamily="34" charset="0"/>
                <a:cs typeface="Arial" panose="020B0604020202020204" pitchFamily="34" charset="0"/>
              </a:rPr>
              <a:t>Node.js </a:t>
            </a:r>
            <a:r>
              <a:rPr lang="tr-TR" dirty="0" smtClean="0">
                <a:latin typeface="Arial" panose="020B0604020202020204" pitchFamily="34" charset="0"/>
                <a:cs typeface="Arial" panose="020B0604020202020204" pitchFamily="34" charset="0"/>
              </a:rPr>
              <a:t>Nedir</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pPr algn="just"/>
            <a:r>
              <a:rPr lang="tr-TR" dirty="0" err="1">
                <a:latin typeface="Arial" panose="020B0604020202020204" pitchFamily="34" charset="0"/>
                <a:cs typeface="Arial" panose="020B0604020202020204" pitchFamily="34" charset="0"/>
              </a:rPr>
              <a:t>Javascript</a:t>
            </a:r>
            <a:r>
              <a:rPr lang="tr-TR" dirty="0">
                <a:latin typeface="Arial" panose="020B0604020202020204" pitchFamily="34" charset="0"/>
                <a:cs typeface="Arial" panose="020B0604020202020204" pitchFamily="34" charset="0"/>
              </a:rPr>
              <a:t> programlama dili </a:t>
            </a:r>
            <a:r>
              <a:rPr lang="tr-TR" dirty="0" smtClean="0">
                <a:latin typeface="Arial" panose="020B0604020202020204" pitchFamily="34" charset="0"/>
                <a:cs typeface="Arial" panose="020B0604020202020204" pitchFamily="34" charset="0"/>
              </a:rPr>
              <a:t>eskiden </a:t>
            </a:r>
            <a:r>
              <a:rPr lang="tr-TR" dirty="0">
                <a:latin typeface="Arial" panose="020B0604020202020204" pitchFamily="34" charset="0"/>
                <a:cs typeface="Arial" panose="020B0604020202020204" pitchFamily="34" charset="0"/>
              </a:rPr>
              <a:t>sadece istemci tarafında (</a:t>
            </a:r>
            <a:r>
              <a:rPr lang="tr-TR" dirty="0" err="1">
                <a:latin typeface="Arial" panose="020B0604020202020204" pitchFamily="34" charset="0"/>
                <a:cs typeface="Arial" panose="020B0604020202020204" pitchFamily="34" charset="0"/>
              </a:rPr>
              <a:t>client-side</a:t>
            </a:r>
            <a:r>
              <a:rPr lang="tr-TR" dirty="0">
                <a:latin typeface="Arial" panose="020B0604020202020204" pitchFamily="34" charset="0"/>
                <a:cs typeface="Arial" panose="020B0604020202020204" pitchFamily="34" charset="0"/>
              </a:rPr>
              <a:t>) çalışan bir dildi. Tarayıcıda çalıştırdığımız </a:t>
            </a:r>
            <a:r>
              <a:rPr lang="tr-TR" dirty="0" err="1">
                <a:latin typeface="Arial" panose="020B0604020202020204" pitchFamily="34" charset="0"/>
                <a:cs typeface="Arial" panose="020B0604020202020204" pitchFamily="34" charset="0"/>
              </a:rPr>
              <a:t>Chrome</a:t>
            </a:r>
            <a:r>
              <a:rPr lang="tr-TR" dirty="0">
                <a:latin typeface="Arial" panose="020B0604020202020204" pitchFamily="34" charset="0"/>
                <a:cs typeface="Arial" panose="020B0604020202020204" pitchFamily="34" charset="0"/>
              </a:rPr>
              <a:t> V8 Engine kullanıma sunuldu ve artık sunucu tarafında da (server-</a:t>
            </a:r>
            <a:r>
              <a:rPr lang="tr-TR" dirty="0" err="1">
                <a:latin typeface="Arial" panose="020B0604020202020204" pitchFamily="34" charset="0"/>
                <a:cs typeface="Arial" panose="020B0604020202020204" pitchFamily="34" charset="0"/>
              </a:rPr>
              <a:t>side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Javascript</a:t>
            </a:r>
            <a:r>
              <a:rPr lang="tr-TR" dirty="0">
                <a:latin typeface="Arial" panose="020B0604020202020204" pitchFamily="34" charset="0"/>
                <a:cs typeface="Arial" panose="020B0604020202020204" pitchFamily="34" charset="0"/>
              </a:rPr>
              <a:t> dilini kullanabiliyoruz. İşte </a:t>
            </a:r>
            <a:r>
              <a:rPr lang="tr-TR" dirty="0" err="1">
                <a:latin typeface="Arial" panose="020B0604020202020204" pitchFamily="34" charset="0"/>
                <a:cs typeface="Arial" panose="020B0604020202020204" pitchFamily="34" charset="0"/>
              </a:rPr>
              <a:t>Javascript</a:t>
            </a:r>
            <a:r>
              <a:rPr lang="tr-TR" dirty="0">
                <a:latin typeface="Arial" panose="020B0604020202020204" pitchFamily="34" charset="0"/>
                <a:cs typeface="Arial" panose="020B0604020202020204" pitchFamily="34" charset="0"/>
              </a:rPr>
              <a:t> dilini sunucu tarafında kullanmamıza olanak sağlayan </a:t>
            </a:r>
            <a:r>
              <a:rPr lang="tr-TR" dirty="0" err="1">
                <a:latin typeface="Arial" panose="020B0604020202020204" pitchFamily="34" charset="0"/>
                <a:cs typeface="Arial" panose="020B0604020202020204" pitchFamily="34" charset="0"/>
              </a:rPr>
              <a:t>Chrome</a:t>
            </a:r>
            <a:r>
              <a:rPr lang="tr-TR" dirty="0">
                <a:latin typeface="Arial" panose="020B0604020202020204" pitchFamily="34" charset="0"/>
                <a:cs typeface="Arial" panose="020B0604020202020204" pitchFamily="34" charset="0"/>
              </a:rPr>
              <a:t> V8 Engine, Node.js olarak adlandırılmaktadır.</a:t>
            </a:r>
          </a:p>
        </p:txBody>
      </p:sp>
      <p:sp>
        <p:nvSpPr>
          <p:cNvPr id="4" name="Slayt Numarası Yer Tutucusu 3"/>
          <p:cNvSpPr>
            <a:spLocks noGrp="1"/>
          </p:cNvSpPr>
          <p:nvPr>
            <p:ph type="sldNum" sz="quarter" idx="12"/>
          </p:nvPr>
        </p:nvSpPr>
        <p:spPr/>
        <p:txBody>
          <a:bodyPr/>
          <a:lstStyle/>
          <a:p>
            <a:fld id="{515FC477-0A05-4F3E-8EE9-E015C9089D56}" type="slidenum">
              <a:rPr lang="en-US" smtClean="0"/>
              <a:t>3</a:t>
            </a:fld>
            <a:endParaRPr lang="en-US"/>
          </a:p>
        </p:txBody>
      </p:sp>
    </p:spTree>
    <p:extLst>
      <p:ext uri="{BB962C8B-B14F-4D97-AF65-F5344CB8AC3E}">
        <p14:creationId xmlns:p14="http://schemas.microsoft.com/office/powerpoint/2010/main" val="164138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smtClean="0">
                <a:latin typeface="Arial" panose="020B0604020202020204" pitchFamily="34" charset="0"/>
                <a:cs typeface="Arial" panose="020B0604020202020204" pitchFamily="34" charset="0"/>
              </a:rPr>
              <a:t>Node.js temel olarak sunucu tarafında çalışan </a:t>
            </a:r>
            <a:r>
              <a:rPr lang="tr-TR" dirty="0" err="1" smtClean="0">
                <a:latin typeface="Arial" panose="020B0604020202020204" pitchFamily="34" charset="0"/>
                <a:cs typeface="Arial" panose="020B0604020202020204" pitchFamily="34" charset="0"/>
              </a:rPr>
              <a:t>javascripttir</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Javascript</a:t>
            </a:r>
            <a:r>
              <a:rPr lang="tr-TR" dirty="0" smtClean="0">
                <a:latin typeface="Arial" panose="020B0604020202020204" pitchFamily="34" charset="0"/>
                <a:cs typeface="Arial" panose="020B0604020202020204" pitchFamily="34" charset="0"/>
              </a:rPr>
              <a:t> temelli olması sebebiyle çok dinamik ve hızlı yapısı vardır.</a:t>
            </a:r>
          </a:p>
          <a:p>
            <a:endParaRPr lang="tr-TR" dirty="0" smtClean="0">
              <a:latin typeface="Arial" panose="020B0604020202020204" pitchFamily="34" charset="0"/>
              <a:cs typeface="Arial" panose="020B0604020202020204" pitchFamily="34" charset="0"/>
            </a:endParaRPr>
          </a:p>
          <a:p>
            <a:r>
              <a:rPr lang="tr-TR" dirty="0" err="1" smtClean="0">
                <a:latin typeface="Arial" panose="020B0604020202020204" pitchFamily="34" charset="0"/>
                <a:cs typeface="Arial" panose="020B0604020202020204" pitchFamily="34" charset="0"/>
              </a:rPr>
              <a:t>Javascript</a:t>
            </a:r>
            <a:r>
              <a:rPr lang="tr-TR" dirty="0" smtClean="0">
                <a:latin typeface="Arial" panose="020B0604020202020204" pitchFamily="34" charset="0"/>
                <a:cs typeface="Arial" panose="020B0604020202020204" pitchFamily="34" charset="0"/>
              </a:rPr>
              <a:t> dilinin Node.js vasıtasıyla </a:t>
            </a:r>
            <a:r>
              <a:rPr lang="tr-TR" dirty="0" err="1" smtClean="0">
                <a:latin typeface="Arial" panose="020B0604020202020204" pitchFamily="34" charset="0"/>
                <a:cs typeface="Arial" panose="020B0604020202020204" pitchFamily="34" charset="0"/>
              </a:rPr>
              <a:t>Back-end’e</a:t>
            </a:r>
            <a:r>
              <a:rPr lang="tr-TR" dirty="0" smtClean="0">
                <a:latin typeface="Arial" panose="020B0604020202020204" pitchFamily="34" charset="0"/>
                <a:cs typeface="Arial" panose="020B0604020202020204" pitchFamily="34" charset="0"/>
              </a:rPr>
              <a:t> taşınmasıyla artık sadece bir dil bilerek </a:t>
            </a:r>
            <a:r>
              <a:rPr lang="tr-TR" dirty="0" err="1" smtClean="0">
                <a:latin typeface="Arial" panose="020B0604020202020204" pitchFamily="34" charset="0"/>
                <a:cs typeface="Arial" panose="020B0604020202020204" pitchFamily="34" charset="0"/>
              </a:rPr>
              <a:t>full-stack</a:t>
            </a:r>
            <a:r>
              <a:rPr lang="tr-TR" dirty="0" smtClean="0">
                <a:latin typeface="Arial" panose="020B0604020202020204" pitchFamily="34" charset="0"/>
                <a:cs typeface="Arial" panose="020B0604020202020204" pitchFamily="34" charset="0"/>
              </a:rPr>
              <a:t> uygulama geliştirebilirsiniz. </a:t>
            </a:r>
            <a:endParaRPr lang="tr-TR" dirty="0">
              <a:latin typeface="Arial" panose="020B0604020202020204" pitchFamily="34" charset="0"/>
              <a:cs typeface="Arial" panose="020B0604020202020204" pitchFamily="34" charset="0"/>
            </a:endParaRPr>
          </a:p>
        </p:txBody>
      </p:sp>
      <p:sp>
        <p:nvSpPr>
          <p:cNvPr id="4" name="Slayt Numarası Yer Tutucusu 3"/>
          <p:cNvSpPr>
            <a:spLocks noGrp="1"/>
          </p:cNvSpPr>
          <p:nvPr>
            <p:ph type="sldNum" sz="quarter" idx="12"/>
          </p:nvPr>
        </p:nvSpPr>
        <p:spPr/>
        <p:txBody>
          <a:bodyPr/>
          <a:lstStyle/>
          <a:p>
            <a:fld id="{515FC477-0A05-4F3E-8EE9-E015C9089D56}" type="slidenum">
              <a:rPr lang="en-US" smtClean="0"/>
              <a:t>4</a:t>
            </a:fld>
            <a:endParaRPr lang="en-US"/>
          </a:p>
        </p:txBody>
      </p:sp>
    </p:spTree>
    <p:extLst>
      <p:ext uri="{BB962C8B-B14F-4D97-AF65-F5344CB8AC3E}">
        <p14:creationId xmlns:p14="http://schemas.microsoft.com/office/powerpoint/2010/main" val="1805264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467600" cy="4983163"/>
          </a:xfrm>
        </p:spPr>
      </p:pic>
      <p:sp>
        <p:nvSpPr>
          <p:cNvPr id="4" name="Slayt Numarası Yer Tutucusu 3"/>
          <p:cNvSpPr>
            <a:spLocks noGrp="1"/>
          </p:cNvSpPr>
          <p:nvPr>
            <p:ph type="sldNum" sz="quarter" idx="12"/>
          </p:nvPr>
        </p:nvSpPr>
        <p:spPr/>
        <p:txBody>
          <a:bodyPr/>
          <a:lstStyle/>
          <a:p>
            <a:fld id="{515FC477-0A05-4F3E-8EE9-E015C9089D56}" type="slidenum">
              <a:rPr lang="en-US" smtClean="0"/>
              <a:t>5</a:t>
            </a:fld>
            <a:endParaRPr lang="en-US"/>
          </a:p>
        </p:txBody>
      </p:sp>
    </p:spTree>
    <p:extLst>
      <p:ext uri="{BB962C8B-B14F-4D97-AF65-F5344CB8AC3E}">
        <p14:creationId xmlns:p14="http://schemas.microsoft.com/office/powerpoint/2010/main" val="1505589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914400" y="1143000"/>
            <a:ext cx="7543800" cy="4983163"/>
          </a:xfrm>
        </p:spPr>
      </p:pic>
      <p:sp>
        <p:nvSpPr>
          <p:cNvPr id="4" name="Slayt Numarası Yer Tutucusu 3"/>
          <p:cNvSpPr>
            <a:spLocks noGrp="1"/>
          </p:cNvSpPr>
          <p:nvPr>
            <p:ph type="sldNum" sz="quarter" idx="12"/>
          </p:nvPr>
        </p:nvSpPr>
        <p:spPr/>
        <p:txBody>
          <a:bodyPr/>
          <a:lstStyle/>
          <a:p>
            <a:fld id="{515FC477-0A05-4F3E-8EE9-E015C9089D56}" type="slidenum">
              <a:rPr lang="en-US" smtClean="0"/>
              <a:t>6</a:t>
            </a:fld>
            <a:endParaRPr lang="en-US"/>
          </a:p>
        </p:txBody>
      </p:sp>
    </p:spTree>
    <p:extLst>
      <p:ext uri="{BB962C8B-B14F-4D97-AF65-F5344CB8AC3E}">
        <p14:creationId xmlns:p14="http://schemas.microsoft.com/office/powerpoint/2010/main" val="1983826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a:latin typeface="Arial" panose="020B0604020202020204" pitchFamily="34" charset="0"/>
                <a:cs typeface="Arial" panose="020B0604020202020204" pitchFamily="34" charset="0"/>
              </a:rPr>
              <a:t>Node.js’in</a:t>
            </a:r>
            <a:r>
              <a:rPr lang="tr-TR" dirty="0">
                <a:latin typeface="Arial" panose="020B0604020202020204" pitchFamily="34" charset="0"/>
                <a:cs typeface="Arial" panose="020B0604020202020204" pitchFamily="34" charset="0"/>
              </a:rPr>
              <a:t> en önemli özelliği </a:t>
            </a:r>
            <a:r>
              <a:rPr lang="tr-TR" b="1" dirty="0">
                <a:latin typeface="Arial" panose="020B0604020202020204" pitchFamily="34" charset="0"/>
                <a:cs typeface="Arial" panose="020B0604020202020204" pitchFamily="34" charset="0"/>
              </a:rPr>
              <a:t>asenkron yapıda çalışması ve </a:t>
            </a:r>
            <a:r>
              <a:rPr lang="tr-TR" b="1" dirty="0" err="1">
                <a:latin typeface="Arial" panose="020B0604020202020204" pitchFamily="34" charset="0"/>
                <a:cs typeface="Arial" panose="020B0604020202020204" pitchFamily="34" charset="0"/>
              </a:rPr>
              <a:t>non-blocking</a:t>
            </a:r>
            <a:r>
              <a:rPr lang="tr-TR" dirty="0">
                <a:latin typeface="Arial" panose="020B0604020202020204" pitchFamily="34" charset="0"/>
                <a:cs typeface="Arial" panose="020B0604020202020204" pitchFamily="34" charset="0"/>
              </a:rPr>
              <a:t> olması. Peki nedir bu asenkron çalışma ve </a:t>
            </a:r>
            <a:r>
              <a:rPr lang="tr-TR" dirty="0" err="1">
                <a:latin typeface="Arial" panose="020B0604020202020204" pitchFamily="34" charset="0"/>
                <a:cs typeface="Arial" panose="020B0604020202020204" pitchFamily="34" charset="0"/>
              </a:rPr>
              <a:t>non-blocking</a:t>
            </a:r>
            <a:r>
              <a:rPr lang="tr-TR" dirty="0">
                <a:latin typeface="Arial" panose="020B0604020202020204" pitchFamily="34" charset="0"/>
                <a:cs typeface="Arial" panose="020B0604020202020204" pitchFamily="34" charset="0"/>
              </a:rPr>
              <a:t>?</a:t>
            </a:r>
          </a:p>
        </p:txBody>
      </p:sp>
      <p:sp>
        <p:nvSpPr>
          <p:cNvPr id="4" name="Slayt Numarası Yer Tutucusu 3"/>
          <p:cNvSpPr>
            <a:spLocks noGrp="1"/>
          </p:cNvSpPr>
          <p:nvPr>
            <p:ph type="sldNum" sz="quarter" idx="12"/>
          </p:nvPr>
        </p:nvSpPr>
        <p:spPr/>
        <p:txBody>
          <a:bodyPr/>
          <a:lstStyle/>
          <a:p>
            <a:fld id="{515FC477-0A05-4F3E-8EE9-E015C9089D56}" type="slidenum">
              <a:rPr lang="en-US" smtClean="0"/>
              <a:t>7</a:t>
            </a:fld>
            <a:endParaRPr lang="en-US"/>
          </a:p>
        </p:txBody>
      </p:sp>
    </p:spTree>
    <p:extLst>
      <p:ext uri="{BB962C8B-B14F-4D97-AF65-F5344CB8AC3E}">
        <p14:creationId xmlns:p14="http://schemas.microsoft.com/office/powerpoint/2010/main" val="2044549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t>Node.js tarafına bir işlem için istek gönderildiğinde node.js onu alıp hemen işleme koyuyor ama diğer işlemi almak için bu işlemin bitmesini beklemiyor. Sırayla istekleri alıyor ve sonuçları beklemeden devam ediyor. Sonuçlar geldikçe iletiyor. </a:t>
            </a:r>
            <a:r>
              <a:rPr lang="tr-TR" dirty="0" smtClean="0"/>
              <a:t>Hangisi </a:t>
            </a:r>
            <a:r>
              <a:rPr lang="tr-TR" dirty="0"/>
              <a:t>önce biterse o isteğin cevabı geliyor. İşte bu mantığa </a:t>
            </a:r>
            <a:r>
              <a:rPr lang="tr-TR" b="1" dirty="0"/>
              <a:t>asenkron</a:t>
            </a:r>
            <a:r>
              <a:rPr lang="tr-TR" dirty="0"/>
              <a:t> çalışma mantığı deniyor ve bir işlem diğer işlemi engellemediği içinde </a:t>
            </a:r>
            <a:r>
              <a:rPr lang="tr-TR" b="1" dirty="0" err="1"/>
              <a:t>non-blocking</a:t>
            </a:r>
            <a:r>
              <a:rPr lang="tr-TR" dirty="0"/>
              <a:t> oluyor.</a:t>
            </a:r>
          </a:p>
        </p:txBody>
      </p:sp>
      <p:sp>
        <p:nvSpPr>
          <p:cNvPr id="4" name="Slayt Numarası Yer Tutucusu 3"/>
          <p:cNvSpPr>
            <a:spLocks noGrp="1"/>
          </p:cNvSpPr>
          <p:nvPr>
            <p:ph type="sldNum" sz="quarter" idx="12"/>
          </p:nvPr>
        </p:nvSpPr>
        <p:spPr/>
        <p:txBody>
          <a:bodyPr/>
          <a:lstStyle/>
          <a:p>
            <a:fld id="{515FC477-0A05-4F3E-8EE9-E015C9089D56}" type="slidenum">
              <a:rPr lang="en-US" smtClean="0"/>
              <a:t>8</a:t>
            </a:fld>
            <a:endParaRPr lang="en-US"/>
          </a:p>
        </p:txBody>
      </p:sp>
    </p:spTree>
    <p:extLst>
      <p:ext uri="{BB962C8B-B14F-4D97-AF65-F5344CB8AC3E}">
        <p14:creationId xmlns:p14="http://schemas.microsoft.com/office/powerpoint/2010/main" val="1691248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012" y="1447800"/>
            <a:ext cx="7419975" cy="4468019"/>
          </a:xfrm>
        </p:spPr>
      </p:pic>
      <p:sp>
        <p:nvSpPr>
          <p:cNvPr id="4" name="Slayt Numarası Yer Tutucusu 3"/>
          <p:cNvSpPr>
            <a:spLocks noGrp="1"/>
          </p:cNvSpPr>
          <p:nvPr>
            <p:ph type="sldNum" sz="quarter" idx="12"/>
          </p:nvPr>
        </p:nvSpPr>
        <p:spPr/>
        <p:txBody>
          <a:bodyPr/>
          <a:lstStyle/>
          <a:p>
            <a:fld id="{515FC477-0A05-4F3E-8EE9-E015C9089D56}" type="slidenum">
              <a:rPr lang="en-US" smtClean="0"/>
              <a:t>9</a:t>
            </a:fld>
            <a:endParaRPr lang="en-US"/>
          </a:p>
        </p:txBody>
      </p:sp>
    </p:spTree>
    <p:extLst>
      <p:ext uri="{BB962C8B-B14F-4D97-AF65-F5344CB8AC3E}">
        <p14:creationId xmlns:p14="http://schemas.microsoft.com/office/powerpoint/2010/main" val="93291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Ekran Gösterisi (4:3)</PresentationFormat>
  <Paragraphs>86</Paragraphs>
  <Slides>23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23</vt:i4>
      </vt:variant>
    </vt:vector>
  </HeadingPairs>
  <TitlesOfParts>
    <vt:vector size="32" baseType="lpstr">
      <vt:lpstr>Arial</vt:lpstr>
      <vt:lpstr>Calibri</vt:lpstr>
      <vt:lpstr>Courier New</vt:lpstr>
      <vt:lpstr>Georgia</vt:lpstr>
      <vt:lpstr>Open Sans</vt:lpstr>
      <vt:lpstr>Raleway</vt:lpstr>
      <vt:lpstr>Times New Roman</vt:lpstr>
      <vt:lpstr>Wingdings</vt:lpstr>
      <vt:lpstr>Project Status Report</vt:lpstr>
      <vt:lpstr>                  </vt:lpstr>
      <vt:lpstr>Sunum İçeriği</vt:lpstr>
      <vt:lpstr>Node.js Nedir</vt:lpstr>
      <vt:lpstr>PowerPoint Sunusu</vt:lpstr>
      <vt:lpstr>PowerPoint Sunusu</vt:lpstr>
      <vt:lpstr>PowerPoint Sunusu</vt:lpstr>
      <vt:lpstr>PowerPoint Sunusu</vt:lpstr>
      <vt:lpstr>PowerPoint Sunusu</vt:lpstr>
      <vt:lpstr>PowerPoint Sunusu</vt:lpstr>
      <vt:lpstr>PowerPoint Sunusu</vt:lpstr>
      <vt:lpstr>PowerPoint Sunusu</vt:lpstr>
      <vt:lpstr>Node-Red Nedir?</vt:lpstr>
      <vt:lpstr>PowerPoint Sunusu</vt:lpstr>
      <vt:lpstr>RASPBERRY PI &amp; NODE-RED </vt:lpstr>
      <vt:lpstr>Node-RED üzerinde akış oluşturmak için düğüm(nodes) kullanımına ihtiyaç duyulmaktadır.  Her düğüm ilgili modülün altında yer almaktadır. </vt:lpstr>
      <vt:lpstr>RASPBERRY PI &amp; NODE-RED</vt:lpstr>
      <vt:lpstr>PowerPoint Sunusu</vt:lpstr>
      <vt:lpstr>LD 293 Entegre İle Motor Sürme</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2021-06-23T19:48:02Z</dcterms:modified>
</cp:coreProperties>
</file>