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Abril Fatface" panose="02000503000000020003" pitchFamily="2" charset="-94"/>
      <p:regular r:id="rId9"/>
    </p:embeddedFont>
    <p:embeddedFont>
      <p:font typeface="Arimo Bold" panose="020B0604020202020204" charset="0"/>
      <p:regular r:id="rId10"/>
    </p:embeddedFont>
    <p:embeddedFont>
      <p:font typeface="DejaVu Serif Bold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4241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22" autoAdjust="0"/>
  </p:normalViewPr>
  <p:slideViewPr>
    <p:cSldViewPr>
      <p:cViewPr varScale="1">
        <p:scale>
          <a:sx n="54" d="100"/>
          <a:sy n="54" d="100"/>
        </p:scale>
        <p:origin x="763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33333">
              <a:srgbClr val="3533CD">
                <a:alpha val="100000"/>
              </a:srgbClr>
            </a:gs>
            <a:gs pos="66667">
              <a:srgbClr val="3533CD">
                <a:alpha val="100000"/>
              </a:srgbClr>
            </a:gs>
            <a:gs pos="100000">
              <a:srgbClr val="F2FF00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106400" y="42862"/>
            <a:ext cx="6685972" cy="3695700"/>
          </a:xfrm>
          <a:custGeom>
            <a:avLst/>
            <a:gdLst/>
            <a:ahLst/>
            <a:cxnLst/>
            <a:rect l="l" t="t" r="r" b="b"/>
            <a:pathLst>
              <a:path w="5181893" h="2901860">
                <a:moveTo>
                  <a:pt x="0" y="0"/>
                </a:moveTo>
                <a:lnTo>
                  <a:pt x="5181894" y="0"/>
                </a:lnTo>
                <a:lnTo>
                  <a:pt x="5181894" y="2901860"/>
                </a:lnTo>
                <a:lnTo>
                  <a:pt x="0" y="29018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backgroundMark x1="23333" y1="27976" x2="22667" y2="72619"/>
                          <a14:backgroundMark x1="79333" y1="32738" x2="77000" y2="8988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 dirty="0"/>
          </a:p>
        </p:txBody>
      </p:sp>
      <p:sp>
        <p:nvSpPr>
          <p:cNvPr id="3" name="TextBox 3"/>
          <p:cNvSpPr txBox="1"/>
          <p:nvPr/>
        </p:nvSpPr>
        <p:spPr>
          <a:xfrm>
            <a:off x="-152400" y="1698539"/>
            <a:ext cx="14231191" cy="40228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424"/>
              </a:lnSpc>
            </a:pPr>
            <a:r>
              <a:rPr lang="en-US" sz="11731" dirty="0" err="1">
                <a:solidFill>
                  <a:srgbClr val="FFDE59"/>
                </a:solidFill>
                <a:latin typeface="Arimo Bold"/>
              </a:rPr>
              <a:t>Turkcell</a:t>
            </a:r>
            <a:r>
              <a:rPr lang="en-US" sz="11731" dirty="0">
                <a:solidFill>
                  <a:srgbClr val="FFDE59"/>
                </a:solidFill>
                <a:latin typeface="Arimo Bold"/>
              </a:rPr>
              <a:t> </a:t>
            </a:r>
            <a:r>
              <a:rPr lang="en-US" sz="11731" dirty="0" err="1">
                <a:solidFill>
                  <a:srgbClr val="FFDE59"/>
                </a:solidFill>
                <a:latin typeface="Arimo Bold"/>
              </a:rPr>
              <a:t>Pasaj</a:t>
            </a:r>
            <a:r>
              <a:rPr lang="tr-TR" sz="11731" dirty="0">
                <a:solidFill>
                  <a:srgbClr val="FFDE59"/>
                </a:solidFill>
                <a:latin typeface="Arimo Bold"/>
              </a:rPr>
              <a:t>’</a:t>
            </a:r>
            <a:r>
              <a:rPr lang="en-US" sz="11731" dirty="0">
                <a:solidFill>
                  <a:srgbClr val="FFDE59"/>
                </a:solidFill>
                <a:latin typeface="Arimo Bold"/>
              </a:rPr>
              <a:t>da </a:t>
            </a:r>
            <a:r>
              <a:rPr lang="en-US" sz="11731" dirty="0" err="1">
                <a:solidFill>
                  <a:srgbClr val="FFDE59"/>
                </a:solidFill>
                <a:latin typeface="Arimo Bold"/>
              </a:rPr>
              <a:t>Yenilikçi</a:t>
            </a:r>
            <a:r>
              <a:rPr lang="en-US" sz="11731" dirty="0">
                <a:solidFill>
                  <a:srgbClr val="FFDE59"/>
                </a:solidFill>
                <a:latin typeface="Arimo Bold"/>
              </a:rPr>
              <a:t> </a:t>
            </a:r>
            <a:r>
              <a:rPr lang="en-US" sz="11731" dirty="0" err="1">
                <a:solidFill>
                  <a:srgbClr val="FFDE59"/>
                </a:solidFill>
                <a:latin typeface="Arimo Bold"/>
              </a:rPr>
              <a:t>Proje</a:t>
            </a:r>
            <a:r>
              <a:rPr lang="en-US" sz="11731" dirty="0">
                <a:solidFill>
                  <a:srgbClr val="FFDE59"/>
                </a:solidFill>
                <a:latin typeface="Arimo Bold"/>
              </a:rPr>
              <a:t> 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ECDCD8C7-E101-EEA3-F7B7-4AEB66A64395}"/>
              </a:ext>
            </a:extLst>
          </p:cNvPr>
          <p:cNvSpPr txBox="1"/>
          <p:nvPr/>
        </p:nvSpPr>
        <p:spPr>
          <a:xfrm>
            <a:off x="1581991" y="6743700"/>
            <a:ext cx="1287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>
                <a:solidFill>
                  <a:srgbClr val="FFFF00"/>
                </a:solidFill>
              </a:rPr>
              <a:t>Hazırlayan: Mehmet Çelebi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33333">
              <a:srgbClr val="3533CD">
                <a:alpha val="100000"/>
              </a:srgbClr>
            </a:gs>
            <a:gs pos="66667">
              <a:srgbClr val="3533CD">
                <a:alpha val="100000"/>
              </a:srgbClr>
            </a:gs>
            <a:gs pos="100000">
              <a:srgbClr val="F2FF00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417312"/>
            <a:ext cx="9546670" cy="1509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dirty="0" err="1">
                <a:solidFill>
                  <a:srgbClr val="FFFF00"/>
                </a:solidFill>
                <a:latin typeface="Arimo Bold"/>
              </a:rPr>
              <a:t>Konu</a:t>
            </a:r>
            <a:r>
              <a:rPr lang="en-US" sz="9200" dirty="0">
                <a:solidFill>
                  <a:srgbClr val="FFFF00"/>
                </a:solidFill>
                <a:latin typeface="Arimo Bold"/>
              </a:rPr>
              <a:t> </a:t>
            </a:r>
            <a:r>
              <a:rPr lang="en-US" sz="9200" dirty="0" err="1">
                <a:solidFill>
                  <a:srgbClr val="FFFF00"/>
                </a:solidFill>
                <a:latin typeface="Arimo Bold"/>
              </a:rPr>
              <a:t>Başlıkları</a:t>
            </a:r>
            <a:endParaRPr lang="en-US" sz="9200" dirty="0">
              <a:solidFill>
                <a:srgbClr val="FFFF00"/>
              </a:solidFill>
              <a:latin typeface="Arimo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5725" y="2353567"/>
            <a:ext cx="9546670" cy="8627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FFFF00"/>
                </a:solidFill>
                <a:latin typeface="DejaVu Serif Bold"/>
              </a:rPr>
              <a:t>1)</a:t>
            </a:r>
            <a:r>
              <a:rPr lang="en-US" sz="5199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Neden</a:t>
            </a:r>
            <a:r>
              <a:rPr lang="en-US" sz="519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 </a:t>
            </a:r>
            <a:r>
              <a:rPr lang="en-US" sz="5199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Turkcell</a:t>
            </a:r>
            <a:r>
              <a:rPr lang="en-US" sz="519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</a:t>
            </a:r>
            <a:r>
              <a:rPr lang="en-US" sz="5199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Pasaj</a:t>
            </a:r>
            <a:r>
              <a:rPr lang="tr-TR" sz="519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?</a:t>
            </a:r>
            <a:endParaRPr lang="en-US" sz="5199" dirty="0">
              <a:solidFill>
                <a:srgbClr val="FFFFFF"/>
              </a:solidFill>
              <a:latin typeface="Arimo Bold" panose="020B0604020202020204" charset="0"/>
              <a:ea typeface="Arimo Bold" panose="020B0604020202020204" charset="0"/>
              <a:cs typeface="Arimo Bold" panose="020B0604020202020204" charset="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6200" y="3643300"/>
            <a:ext cx="12344400" cy="8609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FFFF00"/>
                </a:solidFill>
                <a:latin typeface="DejaVu Serif Bold"/>
              </a:rPr>
              <a:t>2)</a:t>
            </a:r>
            <a:r>
              <a:rPr lang="en-US" sz="5199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Turkcell</a:t>
            </a:r>
            <a:r>
              <a:rPr lang="en-US" sz="519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</a:t>
            </a:r>
            <a:r>
              <a:rPr lang="en-US" sz="5199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Pasajdaki</a:t>
            </a:r>
            <a:r>
              <a:rPr lang="en-US" sz="519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</a:t>
            </a:r>
            <a:r>
              <a:rPr lang="en-US" sz="5199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Bazı</a:t>
            </a:r>
            <a:r>
              <a:rPr lang="en-US" sz="519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</a:t>
            </a:r>
            <a:r>
              <a:rPr lang="en-US" sz="5199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Sorunlar</a:t>
            </a:r>
            <a:endParaRPr lang="en-US" sz="5199" dirty="0">
              <a:solidFill>
                <a:srgbClr val="FFFFFF"/>
              </a:solidFill>
              <a:latin typeface="Arimo Bold" panose="020B0604020202020204" charset="0"/>
              <a:ea typeface="Arimo Bold" panose="020B0604020202020204" charset="0"/>
              <a:cs typeface="Arimo Bold" panose="020B0604020202020204" charset="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6200" y="5568235"/>
            <a:ext cx="12192000" cy="18357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FFFF00"/>
                </a:solidFill>
                <a:latin typeface="DejaVu Serif Bold"/>
              </a:rPr>
              <a:t>3)</a:t>
            </a:r>
            <a:r>
              <a:rPr lang="en-US" sz="5199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Belirlenen</a:t>
            </a:r>
            <a:r>
              <a:rPr lang="en-US" sz="519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</a:t>
            </a:r>
            <a:r>
              <a:rPr lang="en-US" sz="5199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Problemin</a:t>
            </a:r>
            <a:r>
              <a:rPr lang="en-US" sz="519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</a:t>
            </a:r>
            <a:r>
              <a:rPr lang="en-US" sz="5199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Nedeni</a:t>
            </a:r>
            <a:r>
              <a:rPr lang="en-US" sz="519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</a:t>
            </a:r>
            <a:r>
              <a:rPr lang="tr-TR" sz="519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v</a:t>
            </a:r>
            <a:r>
              <a:rPr lang="en-US" sz="519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e</a:t>
            </a:r>
            <a:r>
              <a:rPr lang="tr-TR" sz="519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</a:t>
            </a:r>
            <a:r>
              <a:rPr lang="en-US" sz="5199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Çözümüm</a:t>
            </a:r>
            <a:endParaRPr lang="en-US" sz="5199" dirty="0">
              <a:solidFill>
                <a:srgbClr val="FFFFFF"/>
              </a:solidFill>
              <a:latin typeface="Arimo Bold" panose="020B0604020202020204" charset="0"/>
              <a:ea typeface="Arimo Bold" panose="020B0604020202020204" charset="0"/>
              <a:cs typeface="Arimo Bold" panose="020B0604020202020204" charset="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28600" y="7704620"/>
            <a:ext cx="12877800" cy="8609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FFFF00"/>
                </a:solidFill>
                <a:latin typeface="DejaVu Serif Bold"/>
              </a:rPr>
              <a:t>4)</a:t>
            </a:r>
            <a:r>
              <a:rPr lang="tr-TR" sz="5199" dirty="0">
                <a:solidFill>
                  <a:schemeClr val="bg1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Projenin </a:t>
            </a:r>
            <a:r>
              <a:rPr lang="en-US" sz="5199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Pasajda</a:t>
            </a:r>
            <a:r>
              <a:rPr lang="en-US" sz="519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</a:t>
            </a:r>
            <a:r>
              <a:rPr lang="en-US" sz="5199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Nasıl</a:t>
            </a:r>
            <a:r>
              <a:rPr lang="en-US" sz="519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</a:t>
            </a:r>
            <a:r>
              <a:rPr lang="en-US" sz="5199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Görüneceği</a:t>
            </a:r>
            <a:r>
              <a:rPr lang="en-US" sz="519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 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-1066800" y="9182100"/>
            <a:ext cx="10055665" cy="8627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FFFF00"/>
                </a:solidFill>
                <a:latin typeface="DejaVu Serif Bold"/>
              </a:rPr>
              <a:t>5)</a:t>
            </a:r>
            <a:r>
              <a:rPr lang="tr-TR" sz="5199" dirty="0">
                <a:solidFill>
                  <a:srgbClr val="FFFF00"/>
                </a:solidFill>
                <a:latin typeface="DejaVu Serif Bold"/>
              </a:rPr>
              <a:t> </a:t>
            </a:r>
            <a:r>
              <a:rPr lang="tr-TR" sz="5199" dirty="0">
                <a:solidFill>
                  <a:schemeClr val="bg1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Projenin</a:t>
            </a:r>
            <a:r>
              <a:rPr lang="tr-TR" sz="5199" dirty="0">
                <a:solidFill>
                  <a:schemeClr val="bg1"/>
                </a:solidFill>
                <a:latin typeface="DejaVu Serif Bold"/>
              </a:rPr>
              <a:t> </a:t>
            </a:r>
            <a:r>
              <a:rPr lang="en-US" sz="5199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Kodlar</a:t>
            </a:r>
            <a:r>
              <a:rPr lang="tr-TR" sz="519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ı</a:t>
            </a:r>
            <a:endParaRPr lang="en-US" sz="5199" dirty="0">
              <a:solidFill>
                <a:srgbClr val="FFFFFF"/>
              </a:solidFill>
              <a:latin typeface="Arimo Bold" panose="020B0604020202020204" charset="0"/>
              <a:ea typeface="Arimo Bold" panose="020B0604020202020204" charset="0"/>
              <a:cs typeface="Arimo Bold" panose="020B0604020202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33333">
              <a:srgbClr val="3533CD">
                <a:alpha val="100000"/>
              </a:srgbClr>
            </a:gs>
            <a:gs pos="66667">
              <a:srgbClr val="3533CD">
                <a:alpha val="100000"/>
              </a:srgbClr>
            </a:gs>
            <a:gs pos="100000">
              <a:srgbClr val="F2FF00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1075274"/>
            <a:ext cx="13398948" cy="1509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dirty="0" err="1">
                <a:solidFill>
                  <a:srgbClr val="FFFF00"/>
                </a:solidFill>
                <a:latin typeface="Arimo Bold"/>
              </a:rPr>
              <a:t>Neden</a:t>
            </a:r>
            <a:r>
              <a:rPr lang="en-US" sz="9200" dirty="0">
                <a:solidFill>
                  <a:srgbClr val="FFFF00"/>
                </a:solidFill>
                <a:latin typeface="Arimo Bold"/>
              </a:rPr>
              <a:t> </a:t>
            </a:r>
            <a:r>
              <a:rPr lang="en-US" sz="9200" dirty="0" err="1">
                <a:solidFill>
                  <a:srgbClr val="FFFF00"/>
                </a:solidFill>
                <a:latin typeface="Arimo Bold"/>
              </a:rPr>
              <a:t>Turkcell</a:t>
            </a:r>
            <a:r>
              <a:rPr lang="en-US" sz="9200" dirty="0">
                <a:solidFill>
                  <a:srgbClr val="FFFF00"/>
                </a:solidFill>
                <a:latin typeface="Arimo Bold"/>
              </a:rPr>
              <a:t> </a:t>
            </a:r>
            <a:r>
              <a:rPr lang="en-US" sz="9200" dirty="0" err="1">
                <a:solidFill>
                  <a:srgbClr val="FFFF00"/>
                </a:solidFill>
                <a:latin typeface="Arimo Bold"/>
              </a:rPr>
              <a:t>Pasaj</a:t>
            </a:r>
            <a:endParaRPr lang="en-US" sz="9200" dirty="0">
              <a:solidFill>
                <a:srgbClr val="FFFF00"/>
              </a:solidFill>
              <a:latin typeface="Arimo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470599" y="3839886"/>
            <a:ext cx="7856697" cy="1790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Teknolojinin</a:t>
            </a:r>
            <a:r>
              <a:rPr lang="en-US" sz="339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gelişmesi</a:t>
            </a:r>
            <a:r>
              <a:rPr lang="en-US" sz="339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ve</a:t>
            </a:r>
            <a:r>
              <a:rPr lang="en-US" sz="339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yeni </a:t>
            </a:r>
            <a:r>
              <a:rPr lang="en-US" sz="3399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çıkan</a:t>
            </a:r>
            <a:r>
              <a:rPr lang="en-US" sz="339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ürünlerin</a:t>
            </a:r>
            <a:r>
              <a:rPr lang="en-US" sz="339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insanlar</a:t>
            </a:r>
            <a:r>
              <a:rPr lang="en-US" sz="339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tarafından</a:t>
            </a:r>
            <a:r>
              <a:rPr lang="en-US" sz="339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ilgi</a:t>
            </a:r>
            <a:r>
              <a:rPr lang="en-US" sz="339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çekici</a:t>
            </a:r>
            <a:r>
              <a:rPr lang="en-US" sz="339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 </a:t>
            </a:r>
            <a:r>
              <a:rPr lang="en-US" sz="3399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olması</a:t>
            </a:r>
            <a:r>
              <a:rPr lang="tr-TR" sz="339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.</a:t>
            </a:r>
            <a:endParaRPr lang="en-US" sz="3399" dirty="0">
              <a:solidFill>
                <a:srgbClr val="FFFFFF"/>
              </a:solidFill>
              <a:latin typeface="Arimo Bold" panose="020B0604020202020204" charset="0"/>
              <a:ea typeface="Arimo Bold" panose="020B0604020202020204" charset="0"/>
              <a:cs typeface="Arimo Bold" panose="020B0604020202020204" charset="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800600" y="6896100"/>
            <a:ext cx="7856697" cy="1189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Abril Fatface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İnsanların</a:t>
            </a:r>
            <a:r>
              <a:rPr lang="en-US" sz="339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bu</a:t>
            </a:r>
            <a:r>
              <a:rPr lang="en-US" sz="339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ürünleri</a:t>
            </a:r>
            <a:r>
              <a:rPr lang="en-US" sz="339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alacak</a:t>
            </a:r>
            <a:r>
              <a:rPr lang="en-US" sz="339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bir</a:t>
            </a:r>
            <a:r>
              <a:rPr lang="en-US" sz="339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platformu</a:t>
            </a:r>
            <a:r>
              <a:rPr lang="en-US" sz="339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seçmeleri</a:t>
            </a:r>
            <a:r>
              <a:rPr lang="tr-TR" sz="339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.</a:t>
            </a:r>
            <a:endParaRPr lang="en-US" sz="3399" dirty="0">
              <a:solidFill>
                <a:srgbClr val="FFFFFF"/>
              </a:solidFill>
              <a:latin typeface="Arimo Bold" panose="020B0604020202020204" charset="0"/>
              <a:ea typeface="Arimo Bold" panose="020B0604020202020204" charset="0"/>
              <a:cs typeface="Arimo Bold" panose="020B0604020202020204" charset="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04800" y="3619500"/>
            <a:ext cx="7856697" cy="1790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Günümüze</a:t>
            </a:r>
            <a:r>
              <a:rPr lang="en-US" sz="339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göre</a:t>
            </a:r>
            <a:r>
              <a:rPr lang="en-US" sz="339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çok</a:t>
            </a:r>
            <a:r>
              <a:rPr lang="en-US" sz="339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iyi </a:t>
            </a:r>
            <a:r>
              <a:rPr lang="en-US" sz="3399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olan</a:t>
            </a:r>
            <a:r>
              <a:rPr lang="en-US" sz="339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fakat</a:t>
            </a:r>
            <a:r>
              <a:rPr lang="en-US" sz="339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bu</a:t>
            </a:r>
            <a:r>
              <a:rPr lang="en-US" sz="339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piyasada</a:t>
            </a:r>
            <a:r>
              <a:rPr lang="en-US" sz="339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 </a:t>
            </a:r>
            <a:r>
              <a:rPr lang="en-US" sz="3399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çok</a:t>
            </a:r>
            <a:r>
              <a:rPr lang="en-US" sz="339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geliştirilebilecek</a:t>
            </a:r>
            <a:r>
              <a:rPr lang="en-US" sz="339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yanının</a:t>
            </a:r>
            <a:r>
              <a:rPr lang="en-US" sz="339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olabileceğini</a:t>
            </a:r>
            <a:r>
              <a:rPr lang="en-US" sz="339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öngördüm</a:t>
            </a:r>
            <a:r>
              <a:rPr lang="tr-TR" sz="339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.</a:t>
            </a:r>
            <a:endParaRPr lang="en-US" sz="3399" dirty="0">
              <a:solidFill>
                <a:srgbClr val="FFFFFF"/>
              </a:solidFill>
              <a:latin typeface="Arimo Bold" panose="020B0604020202020204" charset="0"/>
              <a:ea typeface="Arimo Bold" panose="020B0604020202020204" charset="0"/>
              <a:cs typeface="Arimo Bold" panose="020B0604020202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33333">
              <a:srgbClr val="3533CD">
                <a:alpha val="100000"/>
              </a:srgbClr>
            </a:gs>
            <a:gs pos="66667">
              <a:srgbClr val="3533CD">
                <a:alpha val="100000"/>
              </a:srgbClr>
            </a:gs>
            <a:gs pos="100000">
              <a:srgbClr val="F2FF00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697530" y="1942372"/>
            <a:ext cx="6361869" cy="5183591"/>
            <a:chOff x="295074" y="-1276124"/>
            <a:chExt cx="8482494" cy="6911456"/>
          </a:xfrm>
        </p:grpSpPr>
        <p:sp>
          <p:nvSpPr>
            <p:cNvPr id="3" name="TextBox 3"/>
            <p:cNvSpPr txBox="1"/>
            <p:nvPr/>
          </p:nvSpPr>
          <p:spPr>
            <a:xfrm>
              <a:off x="295074" y="1586359"/>
              <a:ext cx="8482494" cy="40489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Arimo Bold" panose="020B0604020202020204" charset="0"/>
                  <a:ea typeface="Arimo Bold" panose="020B0604020202020204" charset="0"/>
                  <a:cs typeface="Arimo Bold" panose="020B0604020202020204" charset="0"/>
                </a:rPr>
                <a:t>Bir </a:t>
              </a:r>
              <a:r>
                <a:rPr lang="en-US" sz="3399" dirty="0" err="1">
                  <a:solidFill>
                    <a:srgbClr val="FFFFFF"/>
                  </a:solidFill>
                  <a:latin typeface="Arimo Bold" panose="020B0604020202020204" charset="0"/>
                  <a:ea typeface="Arimo Bold" panose="020B0604020202020204" charset="0"/>
                  <a:cs typeface="Arimo Bold" panose="020B0604020202020204" charset="0"/>
                </a:rPr>
                <a:t>ürün</a:t>
              </a:r>
              <a:r>
                <a:rPr lang="en-US" sz="3399" dirty="0">
                  <a:solidFill>
                    <a:srgbClr val="FFFFFF"/>
                  </a:solidFill>
                  <a:latin typeface="Arimo Bold" panose="020B0604020202020204" charset="0"/>
                  <a:ea typeface="Arimo Bold" panose="020B0604020202020204" charset="0"/>
                  <a:cs typeface="Arimo Bold" panose="020B0604020202020204" charset="0"/>
                </a:rPr>
                <a:t> </a:t>
              </a:r>
              <a:r>
                <a:rPr lang="en-US" sz="3399" dirty="0" err="1">
                  <a:solidFill>
                    <a:srgbClr val="FFFFFF"/>
                  </a:solidFill>
                  <a:latin typeface="Arimo Bold" panose="020B0604020202020204" charset="0"/>
                  <a:ea typeface="Arimo Bold" panose="020B0604020202020204" charset="0"/>
                  <a:cs typeface="Arimo Bold" panose="020B0604020202020204" charset="0"/>
                </a:rPr>
                <a:t>alırken</a:t>
              </a:r>
              <a:r>
                <a:rPr lang="en-US" sz="3399" dirty="0">
                  <a:solidFill>
                    <a:srgbClr val="FFFFFF"/>
                  </a:solidFill>
                  <a:latin typeface="Arimo Bold" panose="020B0604020202020204" charset="0"/>
                  <a:ea typeface="Arimo Bold" panose="020B0604020202020204" charset="0"/>
                  <a:cs typeface="Arimo Bold" panose="020B0604020202020204" charset="0"/>
                </a:rPr>
                <a:t> </a:t>
              </a:r>
              <a:r>
                <a:rPr lang="en-US" sz="3399" dirty="0" err="1">
                  <a:solidFill>
                    <a:srgbClr val="FFFFFF"/>
                  </a:solidFill>
                  <a:latin typeface="Arimo Bold" panose="020B0604020202020204" charset="0"/>
                  <a:ea typeface="Arimo Bold" panose="020B0604020202020204" charset="0"/>
                  <a:cs typeface="Arimo Bold" panose="020B0604020202020204" charset="0"/>
                </a:rPr>
                <a:t>diğer</a:t>
              </a:r>
              <a:r>
                <a:rPr lang="en-US" sz="3399" dirty="0">
                  <a:solidFill>
                    <a:srgbClr val="FFFFFF"/>
                  </a:solidFill>
                  <a:latin typeface="Arimo Bold" panose="020B0604020202020204" charset="0"/>
                  <a:ea typeface="Arimo Bold" panose="020B0604020202020204" charset="0"/>
                  <a:cs typeface="Arimo Bold" panose="020B0604020202020204" charset="0"/>
                </a:rPr>
                <a:t> </a:t>
              </a:r>
              <a:r>
                <a:rPr lang="en-US" sz="3399" dirty="0" err="1">
                  <a:solidFill>
                    <a:srgbClr val="FFFFFF"/>
                  </a:solidFill>
                  <a:latin typeface="Arimo Bold" panose="020B0604020202020204" charset="0"/>
                  <a:ea typeface="Arimo Bold" panose="020B0604020202020204" charset="0"/>
                  <a:cs typeface="Arimo Bold" panose="020B0604020202020204" charset="0"/>
                </a:rPr>
                <a:t>sitelerle</a:t>
              </a:r>
              <a:r>
                <a:rPr lang="en-US" sz="3399" dirty="0">
                  <a:solidFill>
                    <a:srgbClr val="FFFFFF"/>
                  </a:solidFill>
                  <a:latin typeface="Arimo Bold" panose="020B0604020202020204" charset="0"/>
                  <a:ea typeface="Arimo Bold" panose="020B0604020202020204" charset="0"/>
                  <a:cs typeface="Arimo Bold" panose="020B0604020202020204" charset="0"/>
                </a:rPr>
                <a:t> </a:t>
              </a:r>
              <a:r>
                <a:rPr lang="en-US" sz="3399" dirty="0" err="1">
                  <a:solidFill>
                    <a:srgbClr val="FFFFFF"/>
                  </a:solidFill>
                  <a:latin typeface="Arimo Bold" panose="020B0604020202020204" charset="0"/>
                  <a:ea typeface="Arimo Bold" panose="020B0604020202020204" charset="0"/>
                  <a:cs typeface="Arimo Bold" panose="020B0604020202020204" charset="0"/>
                </a:rPr>
                <a:t>ya</a:t>
              </a:r>
              <a:r>
                <a:rPr lang="en-US" sz="3399" dirty="0">
                  <a:solidFill>
                    <a:srgbClr val="FFFFFF"/>
                  </a:solidFill>
                  <a:latin typeface="Arimo Bold" panose="020B0604020202020204" charset="0"/>
                  <a:ea typeface="Arimo Bold" panose="020B0604020202020204" charset="0"/>
                  <a:cs typeface="Arimo Bold" panose="020B0604020202020204" charset="0"/>
                </a:rPr>
                <a:t> da </a:t>
              </a:r>
              <a:r>
                <a:rPr lang="en-US" sz="3399" dirty="0" err="1">
                  <a:solidFill>
                    <a:srgbClr val="FFFFFF"/>
                  </a:solidFill>
                  <a:latin typeface="Arimo Bold" panose="020B0604020202020204" charset="0"/>
                  <a:ea typeface="Arimo Bold" panose="020B0604020202020204" charset="0"/>
                  <a:cs typeface="Arimo Bold" panose="020B0604020202020204" charset="0"/>
                </a:rPr>
                <a:t>diğer</a:t>
              </a:r>
              <a:r>
                <a:rPr lang="en-US" sz="3399" dirty="0">
                  <a:solidFill>
                    <a:srgbClr val="FFFFFF"/>
                  </a:solidFill>
                  <a:latin typeface="Arimo Bold" panose="020B0604020202020204" charset="0"/>
                  <a:ea typeface="Arimo Bold" panose="020B0604020202020204" charset="0"/>
                  <a:cs typeface="Arimo Bold" panose="020B0604020202020204" charset="0"/>
                </a:rPr>
                <a:t> </a:t>
              </a:r>
              <a:r>
                <a:rPr lang="en-US" sz="3399" dirty="0" err="1">
                  <a:solidFill>
                    <a:srgbClr val="FFFFFF"/>
                  </a:solidFill>
                  <a:latin typeface="Arimo Bold" panose="020B0604020202020204" charset="0"/>
                  <a:ea typeface="Arimo Bold" panose="020B0604020202020204" charset="0"/>
                  <a:cs typeface="Arimo Bold" panose="020B0604020202020204" charset="0"/>
                </a:rPr>
                <a:t>ürünlerle</a:t>
              </a:r>
              <a:r>
                <a:rPr lang="en-US" sz="3399" dirty="0">
                  <a:solidFill>
                    <a:srgbClr val="FFFFFF"/>
                  </a:solidFill>
                  <a:latin typeface="Arimo Bold" panose="020B0604020202020204" charset="0"/>
                  <a:ea typeface="Arimo Bold" panose="020B0604020202020204" charset="0"/>
                  <a:cs typeface="Arimo Bold" panose="020B0604020202020204" charset="0"/>
                </a:rPr>
                <a:t>  </a:t>
              </a:r>
              <a:r>
                <a:rPr lang="en-US" sz="3399" dirty="0" err="1">
                  <a:solidFill>
                    <a:srgbClr val="FFFFFF"/>
                  </a:solidFill>
                  <a:latin typeface="Arimo Bold" panose="020B0604020202020204" charset="0"/>
                  <a:ea typeface="Arimo Bold" panose="020B0604020202020204" charset="0"/>
                  <a:cs typeface="Arimo Bold" panose="020B0604020202020204" charset="0"/>
                </a:rPr>
                <a:t>karşılaştırma</a:t>
              </a:r>
              <a:r>
                <a:rPr lang="en-US" sz="3399" dirty="0">
                  <a:solidFill>
                    <a:srgbClr val="FFFFFF"/>
                  </a:solidFill>
                  <a:latin typeface="Arimo Bold" panose="020B0604020202020204" charset="0"/>
                  <a:ea typeface="Arimo Bold" panose="020B0604020202020204" charset="0"/>
                  <a:cs typeface="Arimo Bold" panose="020B0604020202020204" charset="0"/>
                </a:rPr>
                <a:t> </a:t>
              </a:r>
              <a:r>
                <a:rPr lang="en-US" sz="3399" dirty="0" err="1">
                  <a:solidFill>
                    <a:srgbClr val="FFFFFF"/>
                  </a:solidFill>
                  <a:latin typeface="Arimo Bold" panose="020B0604020202020204" charset="0"/>
                  <a:ea typeface="Arimo Bold" panose="020B0604020202020204" charset="0"/>
                  <a:cs typeface="Arimo Bold" panose="020B0604020202020204" charset="0"/>
                </a:rPr>
                <a:t>yapmak</a:t>
              </a:r>
              <a:r>
                <a:rPr lang="en-US" sz="3399" dirty="0">
                  <a:solidFill>
                    <a:srgbClr val="FFFFFF"/>
                  </a:solidFill>
                  <a:latin typeface="Arimo Bold" panose="020B0604020202020204" charset="0"/>
                  <a:ea typeface="Arimo Bold" panose="020B0604020202020204" charset="0"/>
                  <a:cs typeface="Arimo Bold" panose="020B0604020202020204" charset="0"/>
                </a:rPr>
                <a:t> </a:t>
              </a:r>
              <a:r>
                <a:rPr lang="en-US" sz="3399" dirty="0" err="1">
                  <a:solidFill>
                    <a:srgbClr val="FFFFFF"/>
                  </a:solidFill>
                  <a:latin typeface="Arimo Bold" panose="020B0604020202020204" charset="0"/>
                  <a:ea typeface="Arimo Bold" panose="020B0604020202020204" charset="0"/>
                  <a:cs typeface="Arimo Bold" panose="020B0604020202020204" charset="0"/>
                </a:rPr>
                <a:t>için</a:t>
              </a:r>
              <a:r>
                <a:rPr lang="en-US" sz="3399" dirty="0">
                  <a:solidFill>
                    <a:srgbClr val="FFFFFF"/>
                  </a:solidFill>
                  <a:latin typeface="Arimo Bold" panose="020B0604020202020204" charset="0"/>
                  <a:ea typeface="Arimo Bold" panose="020B0604020202020204" charset="0"/>
                  <a:cs typeface="Arimo Bold" panose="020B0604020202020204" charset="0"/>
                </a:rPr>
                <a:t> </a:t>
              </a:r>
              <a:r>
                <a:rPr lang="en-US" sz="3399" dirty="0" err="1">
                  <a:solidFill>
                    <a:srgbClr val="FFFFFF"/>
                  </a:solidFill>
                  <a:latin typeface="Arimo Bold" panose="020B0604020202020204" charset="0"/>
                  <a:ea typeface="Arimo Bold" panose="020B0604020202020204" charset="0"/>
                  <a:cs typeface="Arimo Bold" panose="020B0604020202020204" charset="0"/>
                </a:rPr>
                <a:t>herhangi</a:t>
              </a:r>
              <a:r>
                <a:rPr lang="en-US" sz="3399" dirty="0">
                  <a:solidFill>
                    <a:srgbClr val="FFFFFF"/>
                  </a:solidFill>
                  <a:latin typeface="Arimo Bold" panose="020B0604020202020204" charset="0"/>
                  <a:ea typeface="Arimo Bold" panose="020B0604020202020204" charset="0"/>
                  <a:cs typeface="Arimo Bold" panose="020B0604020202020204" charset="0"/>
                </a:rPr>
                <a:t> </a:t>
              </a:r>
              <a:r>
                <a:rPr lang="en-US" sz="3399" dirty="0" err="1">
                  <a:solidFill>
                    <a:srgbClr val="FFFFFF"/>
                  </a:solidFill>
                  <a:latin typeface="Arimo Bold" panose="020B0604020202020204" charset="0"/>
                  <a:ea typeface="Arimo Bold" panose="020B0604020202020204" charset="0"/>
                  <a:cs typeface="Arimo Bold" panose="020B0604020202020204" charset="0"/>
                </a:rPr>
                <a:t>bir</a:t>
              </a:r>
              <a:r>
                <a:rPr lang="en-US" sz="3399" dirty="0">
                  <a:solidFill>
                    <a:srgbClr val="FFFFFF"/>
                  </a:solidFill>
                  <a:latin typeface="Arimo Bold" panose="020B0604020202020204" charset="0"/>
                  <a:ea typeface="Arimo Bold" panose="020B0604020202020204" charset="0"/>
                  <a:cs typeface="Arimo Bold" panose="020B0604020202020204" charset="0"/>
                </a:rPr>
                <a:t> </a:t>
              </a:r>
              <a:r>
                <a:rPr lang="en-US" sz="3399" dirty="0" err="1">
                  <a:solidFill>
                    <a:srgbClr val="FFFFFF"/>
                  </a:solidFill>
                  <a:latin typeface="Arimo Bold" panose="020B0604020202020204" charset="0"/>
                  <a:ea typeface="Arimo Bold" panose="020B0604020202020204" charset="0"/>
                  <a:cs typeface="Arimo Bold" panose="020B0604020202020204" charset="0"/>
                </a:rPr>
                <a:t>patformun</a:t>
              </a:r>
              <a:r>
                <a:rPr lang="en-US" sz="3399" dirty="0">
                  <a:solidFill>
                    <a:srgbClr val="FFFFFF"/>
                  </a:solidFill>
                  <a:latin typeface="Arimo Bold" panose="020B0604020202020204" charset="0"/>
                  <a:ea typeface="Arimo Bold" panose="020B0604020202020204" charset="0"/>
                  <a:cs typeface="Arimo Bold" panose="020B0604020202020204" charset="0"/>
                </a:rPr>
                <a:t> </a:t>
              </a:r>
              <a:r>
                <a:rPr lang="en-US" sz="3399" dirty="0" err="1">
                  <a:solidFill>
                    <a:srgbClr val="FFFFFF"/>
                  </a:solidFill>
                  <a:latin typeface="Arimo Bold" panose="020B0604020202020204" charset="0"/>
                  <a:ea typeface="Arimo Bold" panose="020B0604020202020204" charset="0"/>
                  <a:cs typeface="Arimo Bold" panose="020B0604020202020204" charset="0"/>
                </a:rPr>
                <a:t>bulunmaması</a:t>
              </a:r>
              <a:r>
                <a:rPr lang="tr-TR" sz="3399" dirty="0">
                  <a:solidFill>
                    <a:srgbClr val="FFFFFF"/>
                  </a:solidFill>
                  <a:latin typeface="Arimo Bold" panose="020B0604020202020204" charset="0"/>
                  <a:ea typeface="Arimo Bold" panose="020B0604020202020204" charset="0"/>
                  <a:cs typeface="Arimo Bold" panose="020B0604020202020204" charset="0"/>
                </a:rPr>
                <a:t>.</a:t>
              </a:r>
              <a:endParaRPr lang="en-US" sz="339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295074" y="-1276124"/>
              <a:ext cx="8482494" cy="24127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279"/>
                </a:lnSpc>
              </a:pPr>
              <a:r>
                <a:rPr lang="en-US" sz="5199" dirty="0" err="1">
                  <a:solidFill>
                    <a:srgbClr val="4241BF"/>
                  </a:solidFill>
                  <a:latin typeface="DejaVu Serif Bold"/>
                </a:rPr>
                <a:t>Fiyat</a:t>
              </a:r>
              <a:r>
                <a:rPr lang="en-US" sz="5199" dirty="0">
                  <a:solidFill>
                    <a:srgbClr val="4241BF"/>
                  </a:solidFill>
                  <a:latin typeface="DejaVu Serif Bold"/>
                </a:rPr>
                <a:t> </a:t>
              </a:r>
              <a:r>
                <a:rPr lang="en-US" sz="5199" dirty="0" err="1">
                  <a:solidFill>
                    <a:srgbClr val="FFFF00"/>
                  </a:solidFill>
                  <a:latin typeface="DejaVu Serif Bold"/>
                </a:rPr>
                <a:t>Kar</a:t>
              </a:r>
              <a:r>
                <a:rPr lang="en-US" sz="5199" dirty="0" err="1">
                  <a:solidFill>
                    <a:srgbClr val="4241BF"/>
                  </a:solidFill>
                  <a:latin typeface="DejaVu Serif Bold"/>
                </a:rPr>
                <a:t>şılaştırması</a:t>
              </a:r>
              <a:endParaRPr lang="en-US" sz="5199" dirty="0">
                <a:solidFill>
                  <a:srgbClr val="4241BF"/>
                </a:solidFill>
                <a:latin typeface="DejaVu Serif Bold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457452" y="5829300"/>
            <a:ext cx="5240078" cy="4052546"/>
            <a:chOff x="926940" y="-441311"/>
            <a:chExt cx="6986772" cy="5403395"/>
          </a:xfrm>
        </p:grpSpPr>
        <p:sp>
          <p:nvSpPr>
            <p:cNvPr id="6" name="TextBox 6"/>
            <p:cNvSpPr txBox="1"/>
            <p:nvPr/>
          </p:nvSpPr>
          <p:spPr>
            <a:xfrm>
              <a:off x="926940" y="-441311"/>
              <a:ext cx="6986772" cy="314718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6283"/>
                </a:lnSpc>
              </a:pPr>
              <a:r>
                <a:rPr lang="en-US" sz="4488" dirty="0" err="1">
                  <a:solidFill>
                    <a:srgbClr val="FFFF00"/>
                  </a:solidFill>
                  <a:latin typeface="DejaVu Serif Bold"/>
                </a:rPr>
                <a:t>İndirimde</a:t>
              </a:r>
              <a:r>
                <a:rPr lang="en-US" sz="4488" dirty="0">
                  <a:solidFill>
                    <a:srgbClr val="FFFF00"/>
                  </a:solidFill>
                  <a:latin typeface="DejaVu Serif Bold"/>
                </a:rPr>
                <a:t> Olan </a:t>
              </a:r>
              <a:r>
                <a:rPr lang="tr-TR" sz="4488" dirty="0">
                  <a:solidFill>
                    <a:srgbClr val="FFFF00"/>
                  </a:solidFill>
                  <a:latin typeface="DejaVu Serif Bold"/>
                </a:rPr>
                <a:t>Ü</a:t>
              </a:r>
              <a:r>
                <a:rPr lang="en-US" sz="4488" dirty="0" err="1">
                  <a:solidFill>
                    <a:srgbClr val="FFFF00"/>
                  </a:solidFill>
                  <a:latin typeface="DejaVu Serif Bold"/>
                </a:rPr>
                <a:t>rüne</a:t>
              </a:r>
              <a:r>
                <a:rPr lang="en-US" sz="4488" dirty="0">
                  <a:solidFill>
                    <a:srgbClr val="FFFF00"/>
                  </a:solidFill>
                  <a:latin typeface="DejaVu Serif Bold"/>
                </a:rPr>
                <a:t> </a:t>
              </a:r>
              <a:r>
                <a:rPr lang="tr-TR" sz="4488" dirty="0">
                  <a:solidFill>
                    <a:srgbClr val="FFFF00"/>
                  </a:solidFill>
                  <a:latin typeface="DejaVu Serif Bold"/>
                </a:rPr>
                <a:t>B</a:t>
              </a:r>
              <a:r>
                <a:rPr lang="en-US" sz="4488" dirty="0" err="1">
                  <a:solidFill>
                    <a:srgbClr val="FFFF00"/>
                  </a:solidFill>
                  <a:latin typeface="DejaVu Serif Bold"/>
                </a:rPr>
                <a:t>ildirim</a:t>
              </a:r>
              <a:r>
                <a:rPr lang="en-US" sz="4488" dirty="0">
                  <a:solidFill>
                    <a:srgbClr val="FFFF00"/>
                  </a:solidFill>
                  <a:latin typeface="DejaVu Serif Bold"/>
                </a:rPr>
                <a:t> </a:t>
              </a:r>
              <a:r>
                <a:rPr lang="tr-TR" sz="4488" dirty="0">
                  <a:solidFill>
                    <a:srgbClr val="FFFF00"/>
                  </a:solidFill>
                  <a:latin typeface="DejaVu Serif Bold"/>
                </a:rPr>
                <a:t>G</a:t>
              </a:r>
              <a:r>
                <a:rPr lang="en-US" sz="4488" dirty="0" err="1">
                  <a:solidFill>
                    <a:srgbClr val="FFFF00"/>
                  </a:solidFill>
                  <a:latin typeface="DejaVu Serif Bold"/>
                </a:rPr>
                <a:t>elmesi</a:t>
              </a:r>
              <a:endParaRPr lang="en-US" sz="4488" dirty="0">
                <a:solidFill>
                  <a:srgbClr val="FFFF00"/>
                </a:solidFill>
                <a:latin typeface="DejaVu Serif Bold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926941" y="3605387"/>
              <a:ext cx="6674380" cy="13566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108"/>
                </a:lnSpc>
              </a:pPr>
              <a:r>
                <a:rPr lang="en-US" sz="2934" dirty="0" err="1">
                  <a:solidFill>
                    <a:srgbClr val="FFFFFF"/>
                  </a:solidFill>
                  <a:latin typeface="Arimo Bold" panose="020B0604020202020204" charset="0"/>
                  <a:ea typeface="Arimo Bold" panose="020B0604020202020204" charset="0"/>
                  <a:cs typeface="Arimo Bold" panose="020B0604020202020204" charset="0"/>
                </a:rPr>
                <a:t>Ürün</a:t>
              </a:r>
              <a:r>
                <a:rPr lang="en-US" sz="2934" dirty="0">
                  <a:solidFill>
                    <a:srgbClr val="FFFFFF"/>
                  </a:solidFill>
                  <a:latin typeface="Arimo Bold" panose="020B0604020202020204" charset="0"/>
                  <a:ea typeface="Arimo Bold" panose="020B0604020202020204" charset="0"/>
                  <a:cs typeface="Arimo Bold" panose="020B0604020202020204" charset="0"/>
                </a:rPr>
                <a:t> </a:t>
              </a:r>
              <a:r>
                <a:rPr lang="en-US" sz="2934" dirty="0" err="1">
                  <a:solidFill>
                    <a:srgbClr val="FFFFFF"/>
                  </a:solidFill>
                  <a:latin typeface="Arimo Bold" panose="020B0604020202020204" charset="0"/>
                  <a:ea typeface="Arimo Bold" panose="020B0604020202020204" charset="0"/>
                  <a:cs typeface="Arimo Bold" panose="020B0604020202020204" charset="0"/>
                </a:rPr>
                <a:t>indirime</a:t>
              </a:r>
              <a:r>
                <a:rPr lang="en-US" sz="2934" dirty="0">
                  <a:solidFill>
                    <a:srgbClr val="FFFFFF"/>
                  </a:solidFill>
                  <a:latin typeface="Arimo Bold" panose="020B0604020202020204" charset="0"/>
                  <a:ea typeface="Arimo Bold" panose="020B0604020202020204" charset="0"/>
                  <a:cs typeface="Arimo Bold" panose="020B0604020202020204" charset="0"/>
                </a:rPr>
                <a:t> </a:t>
              </a:r>
              <a:r>
                <a:rPr lang="en-US" sz="2934" dirty="0" err="1">
                  <a:solidFill>
                    <a:srgbClr val="FFFFFF"/>
                  </a:solidFill>
                  <a:latin typeface="Arimo Bold" panose="020B0604020202020204" charset="0"/>
                  <a:ea typeface="Arimo Bold" panose="020B0604020202020204" charset="0"/>
                  <a:cs typeface="Arimo Bold" panose="020B0604020202020204" charset="0"/>
                </a:rPr>
                <a:t>girdiği</a:t>
              </a:r>
              <a:r>
                <a:rPr lang="en-US" sz="2934" dirty="0">
                  <a:solidFill>
                    <a:srgbClr val="FFFFFF"/>
                  </a:solidFill>
                  <a:latin typeface="Arimo Bold" panose="020B0604020202020204" charset="0"/>
                  <a:ea typeface="Arimo Bold" panose="020B0604020202020204" charset="0"/>
                  <a:cs typeface="Arimo Bold" panose="020B0604020202020204" charset="0"/>
                </a:rPr>
                <a:t> zaman </a:t>
              </a:r>
              <a:r>
                <a:rPr lang="en-US" sz="2934" dirty="0" err="1">
                  <a:solidFill>
                    <a:srgbClr val="FFFFFF"/>
                  </a:solidFill>
                  <a:latin typeface="Arimo Bold" panose="020B0604020202020204" charset="0"/>
                  <a:ea typeface="Arimo Bold" panose="020B0604020202020204" charset="0"/>
                  <a:cs typeface="Arimo Bold" panose="020B0604020202020204" charset="0"/>
                </a:rPr>
                <a:t>bildirim</a:t>
              </a:r>
              <a:r>
                <a:rPr lang="en-US" sz="2934" dirty="0">
                  <a:solidFill>
                    <a:srgbClr val="FFFFFF"/>
                  </a:solidFill>
                  <a:latin typeface="Arimo Bold" panose="020B0604020202020204" charset="0"/>
                  <a:ea typeface="Arimo Bold" panose="020B0604020202020204" charset="0"/>
                  <a:cs typeface="Arimo Bold" panose="020B0604020202020204" charset="0"/>
                </a:rPr>
                <a:t> </a:t>
              </a:r>
              <a:r>
                <a:rPr lang="en-US" sz="2934" dirty="0" err="1">
                  <a:solidFill>
                    <a:srgbClr val="FFFFFF"/>
                  </a:solidFill>
                  <a:latin typeface="Arimo Bold" panose="020B0604020202020204" charset="0"/>
                  <a:ea typeface="Arimo Bold" panose="020B0604020202020204" charset="0"/>
                  <a:cs typeface="Arimo Bold" panose="020B0604020202020204" charset="0"/>
                </a:rPr>
                <a:t>gelmemesi</a:t>
              </a:r>
              <a:r>
                <a:rPr lang="tr-TR" sz="2934" dirty="0">
                  <a:solidFill>
                    <a:srgbClr val="FFFFFF"/>
                  </a:solidFill>
                  <a:latin typeface="Arimo Bold" panose="020B0604020202020204" charset="0"/>
                  <a:ea typeface="Arimo Bold" panose="020B0604020202020204" charset="0"/>
                  <a:cs typeface="Arimo Bold" panose="020B0604020202020204" charset="0"/>
                </a:rPr>
                <a:t>.</a:t>
              </a:r>
              <a:endParaRPr lang="en-US" sz="2934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228600" y="2243910"/>
            <a:ext cx="6013610" cy="3862864"/>
            <a:chOff x="0" y="-104775"/>
            <a:chExt cx="8018147" cy="5150486"/>
          </a:xfrm>
        </p:grpSpPr>
        <p:sp>
          <p:nvSpPr>
            <p:cNvPr id="9" name="TextBox 9"/>
            <p:cNvSpPr txBox="1"/>
            <p:nvPr/>
          </p:nvSpPr>
          <p:spPr>
            <a:xfrm>
              <a:off x="0" y="-104775"/>
              <a:ext cx="7732395" cy="24127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279"/>
                </a:lnSpc>
              </a:pPr>
              <a:r>
                <a:rPr lang="en-US" sz="5199" dirty="0" err="1">
                  <a:solidFill>
                    <a:srgbClr val="FFFF00"/>
                  </a:solidFill>
                  <a:latin typeface="DejaVu Serif Bold"/>
                </a:rPr>
                <a:t>Aksesuar</a:t>
              </a:r>
              <a:r>
                <a:rPr lang="en-US" sz="5199" dirty="0">
                  <a:solidFill>
                    <a:srgbClr val="FFFF00"/>
                  </a:solidFill>
                  <a:latin typeface="DejaVu Serif Bold"/>
                </a:rPr>
                <a:t> </a:t>
              </a:r>
              <a:r>
                <a:rPr lang="en-US" sz="5199" dirty="0" err="1">
                  <a:solidFill>
                    <a:srgbClr val="FFFF00"/>
                  </a:solidFill>
                  <a:latin typeface="DejaVu Serif Bold"/>
                </a:rPr>
                <a:t>Koymak</a:t>
              </a:r>
              <a:endParaRPr lang="en-US" sz="5199" dirty="0">
                <a:solidFill>
                  <a:srgbClr val="FFFF00"/>
                </a:solidFill>
                <a:latin typeface="DejaVu Serif Bold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285752" y="2638214"/>
              <a:ext cx="7732395" cy="24074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 err="1">
                  <a:solidFill>
                    <a:srgbClr val="FFFFFF"/>
                  </a:solidFill>
                  <a:latin typeface="Arimo Bold" panose="020B0604020202020204" charset="0"/>
                  <a:ea typeface="Arimo Bold" panose="020B0604020202020204" charset="0"/>
                  <a:cs typeface="Arimo Bold" panose="020B0604020202020204" charset="0"/>
                </a:rPr>
                <a:t>Alınan</a:t>
              </a:r>
              <a:r>
                <a:rPr lang="en-US" sz="3399" dirty="0">
                  <a:solidFill>
                    <a:srgbClr val="FFFFFF"/>
                  </a:solidFill>
                  <a:latin typeface="Arimo Bold" panose="020B0604020202020204" charset="0"/>
                  <a:ea typeface="Arimo Bold" panose="020B0604020202020204" charset="0"/>
                  <a:cs typeface="Arimo Bold" panose="020B0604020202020204" charset="0"/>
                </a:rPr>
                <a:t> </a:t>
              </a:r>
              <a:r>
                <a:rPr lang="en-US" sz="3399" dirty="0" err="1">
                  <a:solidFill>
                    <a:srgbClr val="FFFFFF"/>
                  </a:solidFill>
                  <a:latin typeface="Arimo Bold" panose="020B0604020202020204" charset="0"/>
                  <a:ea typeface="Arimo Bold" panose="020B0604020202020204" charset="0"/>
                  <a:cs typeface="Arimo Bold" panose="020B0604020202020204" charset="0"/>
                </a:rPr>
                <a:t>bir</a:t>
              </a:r>
              <a:r>
                <a:rPr lang="en-US" sz="3399" dirty="0">
                  <a:solidFill>
                    <a:srgbClr val="FFFFFF"/>
                  </a:solidFill>
                  <a:latin typeface="Arimo Bold" panose="020B0604020202020204" charset="0"/>
                  <a:ea typeface="Arimo Bold" panose="020B0604020202020204" charset="0"/>
                  <a:cs typeface="Arimo Bold" panose="020B0604020202020204" charset="0"/>
                </a:rPr>
                <a:t> </a:t>
              </a:r>
              <a:r>
                <a:rPr lang="en-US" sz="3399" dirty="0" err="1">
                  <a:solidFill>
                    <a:srgbClr val="FFFFFF"/>
                  </a:solidFill>
                  <a:latin typeface="Arimo Bold" panose="020B0604020202020204" charset="0"/>
                  <a:ea typeface="Arimo Bold" panose="020B0604020202020204" charset="0"/>
                  <a:cs typeface="Arimo Bold" panose="020B0604020202020204" charset="0"/>
                </a:rPr>
                <a:t>ürünün</a:t>
              </a:r>
              <a:r>
                <a:rPr lang="en-US" sz="3399" dirty="0">
                  <a:solidFill>
                    <a:srgbClr val="FFFFFF"/>
                  </a:solidFill>
                  <a:latin typeface="Arimo Bold" panose="020B0604020202020204" charset="0"/>
                  <a:ea typeface="Arimo Bold" panose="020B0604020202020204" charset="0"/>
                  <a:cs typeface="Arimo Bold" panose="020B0604020202020204" charset="0"/>
                </a:rPr>
                <a:t> </a:t>
              </a:r>
              <a:r>
                <a:rPr lang="en-US" sz="3399" dirty="0" err="1">
                  <a:solidFill>
                    <a:srgbClr val="FFFFFF"/>
                  </a:solidFill>
                  <a:latin typeface="Arimo Bold" panose="020B0604020202020204" charset="0"/>
                  <a:ea typeface="Arimo Bold" panose="020B0604020202020204" charset="0"/>
                  <a:cs typeface="Arimo Bold" panose="020B0604020202020204" charset="0"/>
                </a:rPr>
                <a:t>altında</a:t>
              </a:r>
              <a:r>
                <a:rPr lang="en-US" sz="3399" dirty="0">
                  <a:solidFill>
                    <a:srgbClr val="FFFFFF"/>
                  </a:solidFill>
                  <a:latin typeface="Arimo Bold" panose="020B0604020202020204" charset="0"/>
                  <a:ea typeface="Arimo Bold" panose="020B0604020202020204" charset="0"/>
                  <a:cs typeface="Arimo Bold" panose="020B0604020202020204" charset="0"/>
                </a:rPr>
                <a:t> o </a:t>
              </a:r>
              <a:r>
                <a:rPr lang="en-US" sz="3399" dirty="0" err="1">
                  <a:solidFill>
                    <a:srgbClr val="FFFFFF"/>
                  </a:solidFill>
                  <a:latin typeface="Arimo Bold" panose="020B0604020202020204" charset="0"/>
                  <a:ea typeface="Arimo Bold" panose="020B0604020202020204" charset="0"/>
                  <a:cs typeface="Arimo Bold" panose="020B0604020202020204" charset="0"/>
                </a:rPr>
                <a:t>ürüne</a:t>
              </a:r>
              <a:r>
                <a:rPr lang="en-US" sz="3399" dirty="0">
                  <a:solidFill>
                    <a:srgbClr val="FFFFFF"/>
                  </a:solidFill>
                  <a:latin typeface="Arimo Bold" panose="020B0604020202020204" charset="0"/>
                  <a:ea typeface="Arimo Bold" panose="020B0604020202020204" charset="0"/>
                  <a:cs typeface="Arimo Bold" panose="020B0604020202020204" charset="0"/>
                </a:rPr>
                <a:t> </a:t>
              </a:r>
              <a:r>
                <a:rPr lang="en-US" sz="3399" dirty="0" err="1">
                  <a:solidFill>
                    <a:srgbClr val="FFFFFF"/>
                  </a:solidFill>
                  <a:latin typeface="Arimo Bold" panose="020B0604020202020204" charset="0"/>
                  <a:ea typeface="Arimo Bold" panose="020B0604020202020204" charset="0"/>
                  <a:cs typeface="Arimo Bold" panose="020B0604020202020204" charset="0"/>
                </a:rPr>
                <a:t>ait</a:t>
              </a:r>
              <a:r>
                <a:rPr lang="en-US" sz="3399" dirty="0">
                  <a:solidFill>
                    <a:srgbClr val="FFFFFF"/>
                  </a:solidFill>
                  <a:latin typeface="Arimo Bold" panose="020B0604020202020204" charset="0"/>
                  <a:ea typeface="Arimo Bold" panose="020B0604020202020204" charset="0"/>
                  <a:cs typeface="Arimo Bold" panose="020B0604020202020204" charset="0"/>
                </a:rPr>
                <a:t> </a:t>
              </a:r>
              <a:r>
                <a:rPr lang="en-US" sz="3399" dirty="0" err="1">
                  <a:solidFill>
                    <a:srgbClr val="FFFFFF"/>
                  </a:solidFill>
                  <a:latin typeface="Arimo Bold" panose="020B0604020202020204" charset="0"/>
                  <a:ea typeface="Arimo Bold" panose="020B0604020202020204" charset="0"/>
                  <a:cs typeface="Arimo Bold" panose="020B0604020202020204" charset="0"/>
                </a:rPr>
                <a:t>aksesuarlarının</a:t>
              </a:r>
              <a:r>
                <a:rPr lang="en-US" sz="3399" dirty="0">
                  <a:solidFill>
                    <a:srgbClr val="FFFFFF"/>
                  </a:solidFill>
                  <a:latin typeface="Arimo Bold" panose="020B0604020202020204" charset="0"/>
                  <a:ea typeface="Arimo Bold" panose="020B0604020202020204" charset="0"/>
                  <a:cs typeface="Arimo Bold" panose="020B0604020202020204" charset="0"/>
                </a:rPr>
                <a:t> da </a:t>
              </a:r>
              <a:r>
                <a:rPr lang="en-US" sz="3399" dirty="0" err="1">
                  <a:solidFill>
                    <a:srgbClr val="FFFFFF"/>
                  </a:solidFill>
                  <a:latin typeface="Arimo Bold" panose="020B0604020202020204" charset="0"/>
                  <a:ea typeface="Arimo Bold" panose="020B0604020202020204" charset="0"/>
                  <a:cs typeface="Arimo Bold" panose="020B0604020202020204" charset="0"/>
                </a:rPr>
                <a:t>bulunmaması</a:t>
              </a:r>
              <a:r>
                <a:rPr lang="tr-TR" sz="3399" dirty="0">
                  <a:solidFill>
                    <a:srgbClr val="FFFFFF"/>
                  </a:solidFill>
                  <a:latin typeface="Arimo Bold" panose="020B0604020202020204" charset="0"/>
                  <a:ea typeface="Arimo Bold" panose="020B0604020202020204" charset="0"/>
                  <a:cs typeface="Arimo Bold" panose="020B0604020202020204" charset="0"/>
                </a:rPr>
                <a:t>.</a:t>
              </a:r>
              <a:endParaRPr lang="en-US" sz="339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endParaRP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096358" y="361273"/>
            <a:ext cx="16095283" cy="24534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039"/>
              </a:lnSpc>
            </a:pPr>
            <a:r>
              <a:rPr lang="en-US" sz="7171" dirty="0" err="1">
                <a:solidFill>
                  <a:srgbClr val="FFFF00"/>
                </a:solidFill>
                <a:latin typeface="Arimo Bold"/>
              </a:rPr>
              <a:t>Turkcell</a:t>
            </a:r>
            <a:r>
              <a:rPr lang="en-US" sz="7171" dirty="0">
                <a:solidFill>
                  <a:srgbClr val="FFFF00"/>
                </a:solidFill>
                <a:latin typeface="Arimo Bold"/>
              </a:rPr>
              <a:t> </a:t>
            </a:r>
            <a:r>
              <a:rPr lang="en-US" sz="7171" dirty="0" err="1">
                <a:solidFill>
                  <a:srgbClr val="FFFF00"/>
                </a:solidFill>
                <a:latin typeface="Arimo Bold"/>
              </a:rPr>
              <a:t>Pasaj</a:t>
            </a:r>
            <a:r>
              <a:rPr lang="tr-TR" sz="7171" dirty="0" err="1">
                <a:solidFill>
                  <a:srgbClr val="FFFF00"/>
                </a:solidFill>
                <a:latin typeface="Arimo Bold"/>
              </a:rPr>
              <a:t>ın</a:t>
            </a:r>
            <a:r>
              <a:rPr lang="en-US" sz="7171" dirty="0">
                <a:solidFill>
                  <a:srgbClr val="FFFF00"/>
                </a:solidFill>
                <a:latin typeface="Arimo Bold"/>
              </a:rPr>
              <a:t> </a:t>
            </a:r>
            <a:r>
              <a:rPr lang="en-US" sz="7171" dirty="0" err="1">
                <a:solidFill>
                  <a:srgbClr val="FFFF00"/>
                </a:solidFill>
                <a:latin typeface="Arimo Bold"/>
              </a:rPr>
              <a:t>Bazı</a:t>
            </a:r>
            <a:r>
              <a:rPr lang="en-US" sz="7171" dirty="0">
                <a:solidFill>
                  <a:srgbClr val="FFFF00"/>
                </a:solidFill>
                <a:latin typeface="Arimo Bold"/>
              </a:rPr>
              <a:t> </a:t>
            </a:r>
            <a:r>
              <a:rPr lang="en-US" sz="7171" dirty="0" err="1">
                <a:solidFill>
                  <a:srgbClr val="FFFF00"/>
                </a:solidFill>
                <a:latin typeface="Arimo Bold"/>
              </a:rPr>
              <a:t>Geliştirilecek</a:t>
            </a:r>
            <a:r>
              <a:rPr lang="en-US" sz="7171" dirty="0">
                <a:solidFill>
                  <a:srgbClr val="FFFF00"/>
                </a:solidFill>
                <a:latin typeface="Arimo Bold"/>
              </a:rPr>
              <a:t> </a:t>
            </a:r>
            <a:r>
              <a:rPr lang="en-US" sz="7171" dirty="0" err="1">
                <a:solidFill>
                  <a:srgbClr val="FFFF00"/>
                </a:solidFill>
                <a:latin typeface="Arimo Bold"/>
              </a:rPr>
              <a:t>Yönleri</a:t>
            </a:r>
            <a:endParaRPr lang="en-US" sz="7171" dirty="0">
              <a:solidFill>
                <a:srgbClr val="FFFF00"/>
              </a:solidFill>
              <a:latin typeface="Arimo 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33333">
              <a:srgbClr val="3533CD">
                <a:alpha val="100000"/>
              </a:srgbClr>
            </a:gs>
            <a:gs pos="66667">
              <a:srgbClr val="3533CD">
                <a:alpha val="100000"/>
              </a:srgbClr>
            </a:gs>
            <a:gs pos="100000">
              <a:srgbClr val="F2FF00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36483" y="716839"/>
            <a:ext cx="10843499" cy="1509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2880"/>
              </a:lnSpc>
              <a:spcBef>
                <a:spcPct val="0"/>
              </a:spcBef>
            </a:pPr>
            <a:r>
              <a:rPr lang="en-US" sz="9200" dirty="0">
                <a:solidFill>
                  <a:srgbClr val="FFFF00"/>
                </a:solidFill>
                <a:latin typeface="Arimo Bold"/>
              </a:rPr>
              <a:t>Problem </a:t>
            </a:r>
            <a:r>
              <a:rPr lang="en-US" sz="9200" dirty="0" err="1">
                <a:solidFill>
                  <a:srgbClr val="FFFF00"/>
                </a:solidFill>
                <a:latin typeface="Arimo Bold"/>
              </a:rPr>
              <a:t>ve</a:t>
            </a:r>
            <a:r>
              <a:rPr lang="en-US" sz="9200" dirty="0">
                <a:solidFill>
                  <a:srgbClr val="FFFF00"/>
                </a:solidFill>
                <a:latin typeface="Arimo Bold"/>
              </a:rPr>
              <a:t> </a:t>
            </a:r>
            <a:r>
              <a:rPr lang="en-US" sz="9200" dirty="0" err="1">
                <a:solidFill>
                  <a:srgbClr val="FFFF00"/>
                </a:solidFill>
                <a:latin typeface="Arimo Bold"/>
              </a:rPr>
              <a:t>Nedeni</a:t>
            </a:r>
            <a:r>
              <a:rPr lang="en-US" sz="9200" dirty="0">
                <a:solidFill>
                  <a:srgbClr val="FFFF00"/>
                </a:solidFill>
                <a:latin typeface="Arimo Bold"/>
              </a:rPr>
              <a:t> 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788870" y="2379758"/>
            <a:ext cx="10843499" cy="18056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Günümüzde</a:t>
            </a:r>
            <a:r>
              <a:rPr lang="en-US" sz="339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teknolojik</a:t>
            </a:r>
            <a:r>
              <a:rPr lang="en-US" sz="339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gelişmeler</a:t>
            </a:r>
            <a:r>
              <a:rPr lang="en-US" sz="339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çok</a:t>
            </a:r>
            <a:r>
              <a:rPr lang="en-US" sz="339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fazla</a:t>
            </a:r>
            <a:r>
              <a:rPr lang="en-US" sz="339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ve</a:t>
            </a:r>
            <a:r>
              <a:rPr lang="en-US" sz="339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çoğu</a:t>
            </a:r>
            <a:r>
              <a:rPr lang="en-US" sz="339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teknoloji</a:t>
            </a:r>
            <a:r>
              <a:rPr lang="tr-TR" sz="339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ye </a:t>
            </a:r>
            <a:r>
              <a:rPr lang="en-US" sz="3399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ulaşmak</a:t>
            </a:r>
            <a:r>
              <a:rPr lang="en-US" sz="339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için</a:t>
            </a:r>
            <a:r>
              <a:rPr lang="en-US" sz="339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insanlar</a:t>
            </a:r>
            <a:r>
              <a:rPr lang="en-US" sz="339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çok</a:t>
            </a:r>
            <a:r>
              <a:rPr lang="en-US" sz="339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faza</a:t>
            </a:r>
            <a:r>
              <a:rPr lang="en-US" sz="339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para </a:t>
            </a:r>
            <a:r>
              <a:rPr lang="en-US" sz="3399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harcıyor</a:t>
            </a:r>
            <a:r>
              <a:rPr lang="tr-TR" sz="339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.</a:t>
            </a:r>
            <a:endParaRPr lang="en-US" sz="3399" dirty="0">
              <a:solidFill>
                <a:srgbClr val="FFFFFF"/>
              </a:solidFill>
              <a:latin typeface="Arimo Bold" panose="020B0604020202020204" charset="0"/>
              <a:ea typeface="Arimo Bold" panose="020B0604020202020204" charset="0"/>
              <a:cs typeface="Arimo Bold" panose="020B0604020202020204" charset="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07920" y="4995116"/>
            <a:ext cx="10843499" cy="18056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Ülkemizde</a:t>
            </a:r>
            <a:r>
              <a:rPr lang="en-US" sz="339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bu</a:t>
            </a:r>
            <a:r>
              <a:rPr lang="en-US" sz="339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kategor</a:t>
            </a:r>
            <a:r>
              <a:rPr lang="tr-TR" sz="3399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ilere</a:t>
            </a:r>
            <a:r>
              <a:rPr lang="en-US" sz="339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çok</a:t>
            </a:r>
            <a:r>
              <a:rPr lang="en-US" sz="339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fazla</a:t>
            </a:r>
            <a:r>
              <a:rPr lang="en-US" sz="339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para </a:t>
            </a:r>
            <a:r>
              <a:rPr lang="en-US" sz="3399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harcanmıyor</a:t>
            </a:r>
            <a:r>
              <a:rPr lang="en-US" sz="339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ve</a:t>
            </a:r>
            <a:r>
              <a:rPr lang="en-US" sz="339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insanların</a:t>
            </a:r>
            <a:r>
              <a:rPr lang="en-US" sz="339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</a:t>
            </a:r>
            <a:r>
              <a:rPr lang="tr-TR" sz="339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vakti olmadığı </a:t>
            </a:r>
            <a:r>
              <a:rPr lang="en-US" sz="3399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için</a:t>
            </a:r>
            <a:r>
              <a:rPr lang="en-US" sz="339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 ilk </a:t>
            </a:r>
            <a:r>
              <a:rPr lang="en-US" sz="3399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buldukları</a:t>
            </a:r>
            <a:r>
              <a:rPr lang="en-US" sz="339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ürünleri</a:t>
            </a:r>
            <a:r>
              <a:rPr lang="en-US" sz="339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alıyorlar</a:t>
            </a:r>
            <a:r>
              <a:rPr lang="tr-TR" sz="339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.</a:t>
            </a:r>
            <a:endParaRPr lang="en-US" sz="3399" dirty="0">
              <a:solidFill>
                <a:srgbClr val="FFFFFF"/>
              </a:solidFill>
              <a:latin typeface="Arimo Bold" panose="020B0604020202020204" charset="0"/>
              <a:ea typeface="Arimo Bold" panose="020B0604020202020204" charset="0"/>
              <a:cs typeface="Arimo Bold" panose="020B0604020202020204" charset="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07920" y="7658100"/>
            <a:ext cx="10843499" cy="1790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Ben</a:t>
            </a:r>
            <a:r>
              <a:rPr lang="tr-TR" sz="339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</a:t>
            </a:r>
            <a:r>
              <a:rPr lang="en-US" sz="339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de </a:t>
            </a:r>
            <a:r>
              <a:rPr lang="en-US" sz="3399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araştırdım</a:t>
            </a:r>
            <a:r>
              <a:rPr lang="en-US" sz="339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ve</a:t>
            </a:r>
            <a:r>
              <a:rPr lang="en-US" sz="339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Turkcell</a:t>
            </a:r>
            <a:r>
              <a:rPr lang="en-US" sz="339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Pasaj</a:t>
            </a:r>
            <a:r>
              <a:rPr lang="tr-TR" sz="339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’</a:t>
            </a:r>
            <a:r>
              <a:rPr lang="en-US" sz="339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da </a:t>
            </a:r>
            <a:r>
              <a:rPr lang="en-US" sz="3399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bir</a:t>
            </a:r>
            <a:r>
              <a:rPr lang="en-US" sz="339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fiyat</a:t>
            </a:r>
            <a:r>
              <a:rPr lang="en-US" sz="339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 </a:t>
            </a:r>
            <a:r>
              <a:rPr lang="en-US" sz="3399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performans</a:t>
            </a:r>
            <a:r>
              <a:rPr lang="en-US" sz="339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karşılaştırma</a:t>
            </a:r>
            <a:r>
              <a:rPr lang="en-US" sz="339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 </a:t>
            </a:r>
            <a:r>
              <a:rPr lang="en-US" sz="3399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bölümü</a:t>
            </a:r>
            <a:r>
              <a:rPr lang="en-US" sz="339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yapmaya</a:t>
            </a:r>
            <a:r>
              <a:rPr lang="en-US" sz="339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kara</a:t>
            </a:r>
            <a:r>
              <a:rPr lang="tr-TR" sz="339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r</a:t>
            </a:r>
            <a:r>
              <a:rPr lang="en-US" sz="339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verdim</a:t>
            </a:r>
            <a:r>
              <a:rPr lang="tr-TR" sz="339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.</a:t>
            </a:r>
            <a:endParaRPr lang="en-US" sz="3399" dirty="0">
              <a:solidFill>
                <a:srgbClr val="FFFFFF"/>
              </a:solidFill>
              <a:latin typeface="Arimo Bold" panose="020B0604020202020204" charset="0"/>
              <a:ea typeface="Arimo Bold" panose="020B0604020202020204" charset="0"/>
              <a:cs typeface="Arimo Bold" panose="020B060402020202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33333">
              <a:srgbClr val="3533CD">
                <a:alpha val="100000"/>
              </a:srgbClr>
            </a:gs>
            <a:gs pos="66667">
              <a:srgbClr val="3533CD">
                <a:alpha val="100000"/>
              </a:srgbClr>
            </a:gs>
            <a:gs pos="100000">
              <a:srgbClr val="F2FF00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280729" y="379598"/>
            <a:ext cx="5641863" cy="7110613"/>
          </a:xfrm>
          <a:custGeom>
            <a:avLst/>
            <a:gdLst/>
            <a:ahLst/>
            <a:cxnLst/>
            <a:rect l="l" t="t" r="r" b="b"/>
            <a:pathLst>
              <a:path w="5641863" h="7110613">
                <a:moveTo>
                  <a:pt x="0" y="0"/>
                </a:moveTo>
                <a:lnTo>
                  <a:pt x="5641863" y="0"/>
                </a:lnTo>
                <a:lnTo>
                  <a:pt x="5641863" y="7110613"/>
                </a:lnTo>
                <a:lnTo>
                  <a:pt x="0" y="71106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65409" y="355785"/>
            <a:ext cx="11159458" cy="15092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dirty="0" err="1">
                <a:solidFill>
                  <a:srgbClr val="FFFF00"/>
                </a:solidFill>
                <a:latin typeface="Arimo Bold"/>
              </a:rPr>
              <a:t>Projemizin</a:t>
            </a:r>
            <a:r>
              <a:rPr lang="en-US" sz="9200" dirty="0">
                <a:solidFill>
                  <a:srgbClr val="FFFF00"/>
                </a:solidFill>
                <a:latin typeface="Arimo Bold"/>
              </a:rPr>
              <a:t> </a:t>
            </a:r>
            <a:r>
              <a:rPr lang="en-US" sz="9200" dirty="0" err="1">
                <a:solidFill>
                  <a:srgbClr val="FFFF00"/>
                </a:solidFill>
                <a:latin typeface="Arimo Bold"/>
              </a:rPr>
              <a:t>Prototipi</a:t>
            </a:r>
            <a:endParaRPr lang="en-US" sz="9200" dirty="0">
              <a:solidFill>
                <a:srgbClr val="FFFF00"/>
              </a:solidFill>
              <a:latin typeface="Arimo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85800" y="2127944"/>
            <a:ext cx="10839067" cy="11764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Görmüş</a:t>
            </a:r>
            <a:r>
              <a:rPr lang="en-US" sz="339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olduğunuz</a:t>
            </a:r>
            <a:r>
              <a:rPr lang="en-US" sz="339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bu</a:t>
            </a:r>
            <a:r>
              <a:rPr lang="en-US" sz="339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platform </a:t>
            </a:r>
            <a:r>
              <a:rPr lang="en-US" sz="3399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bu</a:t>
            </a:r>
            <a:r>
              <a:rPr lang="en-US" sz="339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problemin</a:t>
            </a:r>
            <a:r>
              <a:rPr lang="en-US" sz="339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geliştirilmiş</a:t>
            </a:r>
            <a:r>
              <a:rPr lang="en-US" sz="339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bir</a:t>
            </a:r>
            <a:r>
              <a:rPr lang="en-US" sz="339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kısmı</a:t>
            </a:r>
            <a:r>
              <a:rPr lang="en-US" sz="339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ve</a:t>
            </a:r>
            <a:r>
              <a:rPr lang="en-US" sz="339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şu</a:t>
            </a:r>
            <a:r>
              <a:rPr lang="tr-TR" sz="339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anlık</a:t>
            </a:r>
            <a:r>
              <a:rPr lang="en-US" sz="339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prototipidir</a:t>
            </a:r>
            <a:r>
              <a:rPr lang="en-US" sz="339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85797" y="4152293"/>
            <a:ext cx="10839067" cy="11899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Artılar</a:t>
            </a:r>
            <a:r>
              <a:rPr lang="en-US" sz="339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 </a:t>
            </a:r>
            <a:r>
              <a:rPr lang="en-US" sz="3399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ürünlerin</a:t>
            </a:r>
            <a:r>
              <a:rPr lang="en-US" sz="339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resimleri</a:t>
            </a:r>
            <a:r>
              <a:rPr lang="en-US" sz="339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ve</a:t>
            </a:r>
            <a:r>
              <a:rPr lang="en-US" sz="339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modelleri</a:t>
            </a:r>
            <a:r>
              <a:rPr lang="en-US" sz="339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gösterilmektedir</a:t>
            </a:r>
            <a:r>
              <a:rPr lang="en-US" sz="339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85799" y="6186664"/>
            <a:ext cx="10839065" cy="11764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Ürüne</a:t>
            </a:r>
            <a:r>
              <a:rPr lang="en-US" sz="339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tıladığımız</a:t>
            </a:r>
            <a:r>
              <a:rPr lang="en-US" sz="339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zaman sol </a:t>
            </a:r>
            <a:r>
              <a:rPr lang="en-US" sz="3399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üst</a:t>
            </a:r>
            <a:r>
              <a:rPr lang="en-US" sz="339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köşede</a:t>
            </a:r>
            <a:r>
              <a:rPr lang="en-US" sz="339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marketlerde</a:t>
            </a:r>
            <a:r>
              <a:rPr lang="en-US" sz="339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karşılaştır</a:t>
            </a:r>
            <a:r>
              <a:rPr lang="en-US" sz="339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ve</a:t>
            </a:r>
            <a:r>
              <a:rPr lang="en-US" sz="339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ürünler</a:t>
            </a:r>
            <a:r>
              <a:rPr lang="en-US" sz="339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arası</a:t>
            </a:r>
            <a:r>
              <a:rPr lang="en-US" sz="339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karşılaştır</a:t>
            </a:r>
            <a:r>
              <a:rPr lang="en-US" sz="339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çıkacaktır</a:t>
            </a:r>
            <a:r>
              <a:rPr lang="en-US" sz="339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85797" y="8116270"/>
            <a:ext cx="10839065" cy="5609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Bu </a:t>
            </a:r>
            <a:r>
              <a:rPr lang="en-US" sz="3399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görselde</a:t>
            </a:r>
            <a:r>
              <a:rPr lang="en-US" sz="339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tıkladıktan</a:t>
            </a:r>
            <a:r>
              <a:rPr lang="en-US" sz="339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sonraki</a:t>
            </a:r>
            <a:r>
              <a:rPr lang="en-US" sz="339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kısmı</a:t>
            </a:r>
            <a:r>
              <a:rPr lang="en-US" sz="339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gösteriyor</a:t>
            </a:r>
            <a:r>
              <a:rPr lang="tr-TR" sz="339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.</a:t>
            </a:r>
            <a:endParaRPr lang="en-US" sz="3399" dirty="0">
              <a:solidFill>
                <a:srgbClr val="FFFFFF"/>
              </a:solidFill>
              <a:latin typeface="Arimo Bold" panose="020B0604020202020204" charset="0"/>
              <a:ea typeface="Arimo Bold" panose="020B0604020202020204" charset="0"/>
              <a:cs typeface="Arimo Bold" panose="020B060402020202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33333">
              <a:srgbClr val="3533CD">
                <a:alpha val="100000"/>
              </a:srgbClr>
            </a:gs>
            <a:gs pos="66667">
              <a:srgbClr val="3533CD">
                <a:alpha val="100000"/>
              </a:srgbClr>
            </a:gs>
            <a:gs pos="100000">
              <a:srgbClr val="F2FF00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73752" y="48668"/>
            <a:ext cx="10564660" cy="323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dirty="0" err="1">
                <a:solidFill>
                  <a:srgbClr val="FFFF00"/>
                </a:solidFill>
                <a:latin typeface="Arimo Bold"/>
              </a:rPr>
              <a:t>Çözümümün</a:t>
            </a:r>
            <a:r>
              <a:rPr lang="en-US" sz="9200" dirty="0">
                <a:solidFill>
                  <a:srgbClr val="FFFF00"/>
                </a:solidFill>
                <a:latin typeface="Arimo Bold"/>
              </a:rPr>
              <a:t> </a:t>
            </a:r>
            <a:r>
              <a:rPr lang="en-US" sz="9200" dirty="0" err="1">
                <a:solidFill>
                  <a:srgbClr val="FFFF00"/>
                </a:solidFill>
                <a:latin typeface="Arimo Bold"/>
              </a:rPr>
              <a:t>Kodları</a:t>
            </a:r>
            <a:endParaRPr lang="en-US" sz="9200" dirty="0">
              <a:solidFill>
                <a:srgbClr val="FFFF00"/>
              </a:solidFill>
              <a:latin typeface="Arimo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91211" y="4002452"/>
            <a:ext cx="4942789" cy="9334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485"/>
              </a:lnSpc>
            </a:pPr>
            <a:r>
              <a:rPr lang="en-US" sz="1775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Bu </a:t>
            </a:r>
            <a:r>
              <a:rPr lang="en-US" sz="1775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kod</a:t>
            </a:r>
            <a:r>
              <a:rPr lang="en-US" sz="1775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</a:t>
            </a:r>
            <a:r>
              <a:rPr lang="en-US" sz="1775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örneğinde</a:t>
            </a:r>
            <a:r>
              <a:rPr lang="en-US" sz="1775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, Product </a:t>
            </a:r>
            <a:r>
              <a:rPr lang="en-US" sz="1775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adında</a:t>
            </a:r>
            <a:r>
              <a:rPr lang="en-US" sz="1775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</a:t>
            </a:r>
            <a:r>
              <a:rPr lang="en-US" sz="1775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bir</a:t>
            </a:r>
            <a:r>
              <a:rPr lang="en-US" sz="1775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</a:t>
            </a:r>
            <a:r>
              <a:rPr lang="en-US" sz="1775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sınıf</a:t>
            </a:r>
            <a:r>
              <a:rPr lang="en-US" sz="1775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</a:t>
            </a:r>
            <a:r>
              <a:rPr lang="en-US" sz="1775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tanımlanmıştır</a:t>
            </a:r>
            <a:r>
              <a:rPr lang="en-US" sz="1775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. Bu </a:t>
            </a:r>
            <a:r>
              <a:rPr lang="en-US" sz="1775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sınıf</a:t>
            </a:r>
            <a:r>
              <a:rPr lang="en-US" sz="1775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, </a:t>
            </a:r>
            <a:r>
              <a:rPr lang="en-US" sz="1775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ürünün</a:t>
            </a:r>
            <a:r>
              <a:rPr lang="en-US" sz="1775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</a:t>
            </a:r>
            <a:r>
              <a:rPr lang="en-US" sz="1775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adı</a:t>
            </a:r>
            <a:r>
              <a:rPr lang="en-US" sz="1775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, </a:t>
            </a:r>
            <a:r>
              <a:rPr lang="en-US" sz="1775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fiyatı</a:t>
            </a:r>
            <a:r>
              <a:rPr lang="en-US" sz="1775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</a:t>
            </a:r>
            <a:r>
              <a:rPr lang="en-US" sz="1775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ve</a:t>
            </a:r>
            <a:r>
              <a:rPr lang="en-US" sz="1775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</a:t>
            </a:r>
            <a:r>
              <a:rPr lang="en-US" sz="1775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derecesi</a:t>
            </a:r>
            <a:r>
              <a:rPr lang="en-US" sz="1775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(rating) </a:t>
            </a:r>
            <a:r>
              <a:rPr lang="en-US" sz="1775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gibi</a:t>
            </a:r>
            <a:r>
              <a:rPr lang="en-US" sz="1775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</a:t>
            </a:r>
            <a:r>
              <a:rPr lang="en-US" sz="1775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özelliklerini</a:t>
            </a:r>
            <a:r>
              <a:rPr lang="en-US" sz="1775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</a:t>
            </a:r>
            <a:r>
              <a:rPr lang="en-US" sz="1775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içerir</a:t>
            </a:r>
            <a:r>
              <a:rPr lang="en-US" sz="1775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499433" y="5143500"/>
            <a:ext cx="3179768" cy="24916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785"/>
              </a:lnSpc>
            </a:pPr>
            <a:r>
              <a:rPr lang="en-US" sz="198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</a:t>
            </a:r>
            <a:r>
              <a:rPr lang="en-US" sz="1989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Ardından</a:t>
            </a:r>
            <a:r>
              <a:rPr lang="en-US" sz="198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, </a:t>
            </a:r>
            <a:r>
              <a:rPr lang="en-US" sz="1989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compare_products</a:t>
            </a:r>
            <a:r>
              <a:rPr lang="en-US" sz="198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</a:t>
            </a:r>
            <a:r>
              <a:rPr lang="en-US" sz="1989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adında</a:t>
            </a:r>
            <a:r>
              <a:rPr lang="en-US" sz="198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</a:t>
            </a:r>
            <a:r>
              <a:rPr lang="en-US" sz="1989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bir</a:t>
            </a:r>
            <a:r>
              <a:rPr lang="en-US" sz="198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</a:t>
            </a:r>
            <a:r>
              <a:rPr lang="en-US" sz="1989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fonksiyon</a:t>
            </a:r>
            <a:r>
              <a:rPr lang="en-US" sz="198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</a:t>
            </a:r>
            <a:r>
              <a:rPr lang="en-US" sz="1989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tanımlanmıştır</a:t>
            </a:r>
            <a:r>
              <a:rPr lang="en-US" sz="198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. Bu </a:t>
            </a:r>
            <a:r>
              <a:rPr lang="en-US" sz="1989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fonksiyon</a:t>
            </a:r>
            <a:r>
              <a:rPr lang="en-US" sz="198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, </a:t>
            </a:r>
            <a:r>
              <a:rPr lang="en-US" sz="1989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iki</a:t>
            </a:r>
            <a:r>
              <a:rPr lang="en-US" sz="198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</a:t>
            </a:r>
            <a:r>
              <a:rPr lang="en-US" sz="1989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ürünü</a:t>
            </a:r>
            <a:r>
              <a:rPr lang="en-US" sz="198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</a:t>
            </a:r>
            <a:r>
              <a:rPr lang="en-US" sz="1989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karşılaştırır</a:t>
            </a:r>
            <a:r>
              <a:rPr lang="en-US" sz="198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</a:t>
            </a:r>
            <a:r>
              <a:rPr lang="en-US" sz="1989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ve</a:t>
            </a:r>
            <a:r>
              <a:rPr lang="en-US" sz="198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</a:t>
            </a:r>
            <a:r>
              <a:rPr lang="en-US" sz="1989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daha</a:t>
            </a:r>
            <a:r>
              <a:rPr lang="en-US" sz="198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iyi </a:t>
            </a:r>
            <a:r>
              <a:rPr lang="en-US" sz="1989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olanını</a:t>
            </a:r>
            <a:r>
              <a:rPr lang="en-US" sz="198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</a:t>
            </a:r>
            <a:r>
              <a:rPr lang="en-US" sz="1989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döndürür</a:t>
            </a:r>
            <a:r>
              <a:rPr lang="en-US" sz="1989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28600" y="6972300"/>
            <a:ext cx="4485829" cy="31115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55"/>
              </a:lnSpc>
            </a:pPr>
            <a:r>
              <a:rPr lang="en-US" sz="2468" dirty="0">
                <a:solidFill>
                  <a:srgbClr val="FFFFFF"/>
                </a:solidFill>
                <a:latin typeface="Abril Fatface"/>
              </a:rPr>
              <a:t> </a:t>
            </a:r>
            <a:r>
              <a:rPr lang="en-US" sz="2468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Karşılaştırma</a:t>
            </a:r>
            <a:r>
              <a:rPr lang="en-US" sz="2468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</a:t>
            </a:r>
            <a:r>
              <a:rPr lang="en-US" sz="2468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önce</a:t>
            </a:r>
            <a:r>
              <a:rPr lang="en-US" sz="2468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</a:t>
            </a:r>
            <a:r>
              <a:rPr lang="en-US" sz="2468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dereceye</a:t>
            </a:r>
            <a:r>
              <a:rPr lang="en-US" sz="2468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, </a:t>
            </a:r>
            <a:r>
              <a:rPr lang="en-US" sz="2468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ardından</a:t>
            </a:r>
            <a:r>
              <a:rPr lang="en-US" sz="2468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</a:t>
            </a:r>
            <a:r>
              <a:rPr lang="en-US" sz="2468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fiyata</a:t>
            </a:r>
            <a:r>
              <a:rPr lang="en-US" sz="2468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</a:t>
            </a:r>
            <a:r>
              <a:rPr lang="en-US" sz="2468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göre</a:t>
            </a:r>
            <a:r>
              <a:rPr lang="en-US" sz="2468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</a:t>
            </a:r>
            <a:r>
              <a:rPr lang="en-US" sz="2468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yapılır</a:t>
            </a:r>
            <a:r>
              <a:rPr lang="en-US" sz="2468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. Son </a:t>
            </a:r>
            <a:r>
              <a:rPr lang="en-US" sz="2468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olarak</a:t>
            </a:r>
            <a:r>
              <a:rPr lang="en-US" sz="2468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, </a:t>
            </a:r>
            <a:r>
              <a:rPr lang="en-US" sz="2468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örnek</a:t>
            </a:r>
            <a:r>
              <a:rPr lang="en-US" sz="2468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</a:t>
            </a:r>
            <a:r>
              <a:rPr lang="en-US" sz="2468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ürünler</a:t>
            </a:r>
            <a:r>
              <a:rPr lang="en-US" sz="2468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</a:t>
            </a:r>
            <a:r>
              <a:rPr lang="en-US" sz="2468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oluşturulur</a:t>
            </a:r>
            <a:r>
              <a:rPr lang="en-US" sz="2468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</a:t>
            </a:r>
            <a:r>
              <a:rPr lang="en-US" sz="2468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ve</a:t>
            </a:r>
            <a:r>
              <a:rPr lang="en-US" sz="2468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</a:t>
            </a:r>
            <a:r>
              <a:rPr lang="en-US" sz="2468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karşılaştırma</a:t>
            </a:r>
            <a:r>
              <a:rPr lang="en-US" sz="2468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</a:t>
            </a:r>
            <a:r>
              <a:rPr lang="en-US" sz="2468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fonksiyonu</a:t>
            </a:r>
            <a:r>
              <a:rPr lang="en-US" sz="2468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</a:t>
            </a:r>
            <a:r>
              <a:rPr lang="en-US" sz="2468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kullanılarak</a:t>
            </a:r>
            <a:r>
              <a:rPr lang="en-US" sz="2468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hangi </a:t>
            </a:r>
            <a:r>
              <a:rPr lang="en-US" sz="2468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ürünün</a:t>
            </a:r>
            <a:r>
              <a:rPr lang="en-US" sz="2468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</a:t>
            </a:r>
            <a:r>
              <a:rPr lang="en-US" sz="2468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daha</a:t>
            </a:r>
            <a:r>
              <a:rPr lang="en-US" sz="2468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iyi </a:t>
            </a:r>
            <a:r>
              <a:rPr lang="en-US" sz="2468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olduğu</a:t>
            </a:r>
            <a:r>
              <a:rPr lang="en-US" sz="2468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</a:t>
            </a:r>
            <a:r>
              <a:rPr lang="en-US" sz="2468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belirlenir</a:t>
            </a:r>
            <a:r>
              <a:rPr lang="en-US" sz="2468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</a:t>
            </a:r>
            <a:r>
              <a:rPr lang="en-US" sz="2468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ve</a:t>
            </a:r>
            <a:r>
              <a:rPr lang="en-US" sz="2468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</a:t>
            </a:r>
            <a:r>
              <a:rPr lang="en-US" sz="2468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ekrana</a:t>
            </a:r>
            <a:r>
              <a:rPr lang="en-US" sz="2468" dirty="0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</a:t>
            </a:r>
            <a:r>
              <a:rPr lang="en-US" sz="2468" dirty="0" err="1">
                <a:solidFill>
                  <a:srgbClr val="FFFFFF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yazdırılır</a:t>
            </a:r>
            <a:r>
              <a:rPr lang="en-US" sz="2468" dirty="0">
                <a:solidFill>
                  <a:srgbClr val="FFFFFF"/>
                </a:solidFill>
                <a:latin typeface="Abril Fatface"/>
              </a:rPr>
              <a:t>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982200" y="336980"/>
            <a:ext cx="3918903" cy="100770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42"/>
              </a:lnSpc>
            </a:pPr>
            <a:r>
              <a:rPr lang="en-US" sz="815" dirty="0">
                <a:solidFill>
                  <a:srgbClr val="FFFFFF"/>
                </a:solidFill>
                <a:latin typeface="Abril Fatface"/>
              </a:rPr>
              <a:t>class </a:t>
            </a:r>
            <a:r>
              <a:rPr lang="en-US" sz="815" dirty="0" err="1">
                <a:solidFill>
                  <a:srgbClr val="FFFFFF"/>
                </a:solidFill>
                <a:latin typeface="Abril Fatface"/>
              </a:rPr>
              <a:t>PriceComparator</a:t>
            </a:r>
            <a:r>
              <a:rPr lang="en-US" sz="815" dirty="0">
                <a:solidFill>
                  <a:srgbClr val="FFFFFF"/>
                </a:solidFill>
                <a:latin typeface="Abril Fatface"/>
              </a:rPr>
              <a:t> {</a:t>
            </a:r>
          </a:p>
          <a:p>
            <a:pPr algn="ctr">
              <a:lnSpc>
                <a:spcPts val="1142"/>
              </a:lnSpc>
            </a:pPr>
            <a:r>
              <a:rPr lang="en-US" sz="815" dirty="0">
                <a:solidFill>
                  <a:srgbClr val="FFFFFF"/>
                </a:solidFill>
                <a:latin typeface="Abril Fatface"/>
              </a:rPr>
              <a:t>  constructor(products) {</a:t>
            </a:r>
          </a:p>
          <a:p>
            <a:pPr algn="ctr">
              <a:lnSpc>
                <a:spcPts val="1142"/>
              </a:lnSpc>
            </a:pPr>
            <a:r>
              <a:rPr lang="en-US" sz="815" dirty="0">
                <a:solidFill>
                  <a:srgbClr val="FFFFFF"/>
                </a:solidFill>
                <a:latin typeface="Abril Fatface"/>
              </a:rPr>
              <a:t>    </a:t>
            </a:r>
            <a:r>
              <a:rPr lang="en-US" sz="815" dirty="0" err="1">
                <a:solidFill>
                  <a:srgbClr val="FFFFFF"/>
                </a:solidFill>
                <a:latin typeface="Abril Fatface"/>
              </a:rPr>
              <a:t>this.products</a:t>
            </a:r>
            <a:r>
              <a:rPr lang="en-US" sz="815" dirty="0">
                <a:solidFill>
                  <a:srgbClr val="FFFFFF"/>
                </a:solidFill>
                <a:latin typeface="Abril Fatface"/>
              </a:rPr>
              <a:t> = products;</a:t>
            </a:r>
          </a:p>
          <a:p>
            <a:pPr algn="ctr">
              <a:lnSpc>
                <a:spcPts val="1142"/>
              </a:lnSpc>
            </a:pPr>
            <a:r>
              <a:rPr lang="en-US" sz="815" dirty="0">
                <a:solidFill>
                  <a:srgbClr val="FFFFFF"/>
                </a:solidFill>
                <a:latin typeface="Abril Fatface"/>
              </a:rPr>
              <a:t>    </a:t>
            </a:r>
            <a:r>
              <a:rPr lang="en-US" sz="815" dirty="0" err="1">
                <a:solidFill>
                  <a:srgbClr val="FFFFFF"/>
                </a:solidFill>
                <a:latin typeface="Abril Fatface"/>
              </a:rPr>
              <a:t>this.prices</a:t>
            </a:r>
            <a:r>
              <a:rPr lang="en-US" sz="815" dirty="0">
                <a:solidFill>
                  <a:srgbClr val="FFFFFF"/>
                </a:solidFill>
                <a:latin typeface="Abril Fatface"/>
              </a:rPr>
              <a:t> = {};</a:t>
            </a:r>
          </a:p>
          <a:p>
            <a:pPr algn="ctr">
              <a:lnSpc>
                <a:spcPts val="1142"/>
              </a:lnSpc>
            </a:pPr>
            <a:r>
              <a:rPr lang="en-US" sz="815" dirty="0">
                <a:solidFill>
                  <a:srgbClr val="FFFFFF"/>
                </a:solidFill>
                <a:latin typeface="Abril Fatface"/>
              </a:rPr>
              <a:t>  }</a:t>
            </a:r>
          </a:p>
          <a:p>
            <a:pPr algn="ctr">
              <a:lnSpc>
                <a:spcPts val="1142"/>
              </a:lnSpc>
            </a:pPr>
            <a:endParaRPr lang="en-US" sz="815" dirty="0">
              <a:solidFill>
                <a:srgbClr val="FFFFFF"/>
              </a:solidFill>
              <a:latin typeface="Abril Fatface"/>
            </a:endParaRPr>
          </a:p>
          <a:p>
            <a:pPr algn="ctr">
              <a:lnSpc>
                <a:spcPts val="1142"/>
              </a:lnSpc>
            </a:pPr>
            <a:r>
              <a:rPr lang="en-US" sz="815" dirty="0">
                <a:solidFill>
                  <a:srgbClr val="FFFFFF"/>
                </a:solidFill>
                <a:latin typeface="Abril Fatface"/>
              </a:rPr>
              <a:t>  </a:t>
            </a:r>
            <a:r>
              <a:rPr lang="en-US" sz="815" dirty="0" err="1">
                <a:solidFill>
                  <a:srgbClr val="FFFFFF"/>
                </a:solidFill>
                <a:latin typeface="Abril Fatface"/>
              </a:rPr>
              <a:t>addPrice</a:t>
            </a:r>
            <a:r>
              <a:rPr lang="en-US" sz="815" dirty="0">
                <a:solidFill>
                  <a:srgbClr val="FFFFFF"/>
                </a:solidFill>
                <a:latin typeface="Abril Fatface"/>
              </a:rPr>
              <a:t>(product, price, retailer) {</a:t>
            </a:r>
          </a:p>
          <a:p>
            <a:pPr algn="ctr">
              <a:lnSpc>
                <a:spcPts val="1142"/>
              </a:lnSpc>
            </a:pPr>
            <a:r>
              <a:rPr lang="en-US" sz="815" dirty="0">
                <a:solidFill>
                  <a:srgbClr val="FFFFFF"/>
                </a:solidFill>
                <a:latin typeface="Abril Fatface"/>
              </a:rPr>
              <a:t>    if (!</a:t>
            </a:r>
            <a:r>
              <a:rPr lang="en-US" sz="815" dirty="0" err="1">
                <a:solidFill>
                  <a:srgbClr val="FFFFFF"/>
                </a:solidFill>
                <a:latin typeface="Abril Fatface"/>
              </a:rPr>
              <a:t>this.prices</a:t>
            </a:r>
            <a:r>
              <a:rPr lang="en-US" sz="815" dirty="0">
                <a:solidFill>
                  <a:srgbClr val="FFFFFF"/>
                </a:solidFill>
                <a:latin typeface="Abril Fatface"/>
              </a:rPr>
              <a:t>[product]) {</a:t>
            </a:r>
          </a:p>
          <a:p>
            <a:pPr algn="ctr">
              <a:lnSpc>
                <a:spcPts val="1142"/>
              </a:lnSpc>
            </a:pPr>
            <a:r>
              <a:rPr lang="en-US" sz="815" dirty="0">
                <a:solidFill>
                  <a:srgbClr val="FFFFFF"/>
                </a:solidFill>
                <a:latin typeface="Abril Fatface"/>
              </a:rPr>
              <a:t>      </a:t>
            </a:r>
            <a:r>
              <a:rPr lang="en-US" sz="815" dirty="0" err="1">
                <a:solidFill>
                  <a:srgbClr val="FFFFFF"/>
                </a:solidFill>
                <a:latin typeface="Abril Fatface"/>
              </a:rPr>
              <a:t>this.prices</a:t>
            </a:r>
            <a:r>
              <a:rPr lang="en-US" sz="815" dirty="0">
                <a:solidFill>
                  <a:srgbClr val="FFFFFF"/>
                </a:solidFill>
                <a:latin typeface="Abril Fatface"/>
              </a:rPr>
              <a:t>[product] = {};</a:t>
            </a:r>
          </a:p>
          <a:p>
            <a:pPr algn="ctr">
              <a:lnSpc>
                <a:spcPts val="1142"/>
              </a:lnSpc>
            </a:pPr>
            <a:r>
              <a:rPr lang="en-US" sz="815" dirty="0">
                <a:solidFill>
                  <a:srgbClr val="FFFFFF"/>
                </a:solidFill>
                <a:latin typeface="Abril Fatface"/>
              </a:rPr>
              <a:t>    }</a:t>
            </a:r>
          </a:p>
          <a:p>
            <a:pPr algn="ctr">
              <a:lnSpc>
                <a:spcPts val="1142"/>
              </a:lnSpc>
            </a:pPr>
            <a:r>
              <a:rPr lang="en-US" sz="815" dirty="0">
                <a:solidFill>
                  <a:srgbClr val="FFFFFF"/>
                </a:solidFill>
                <a:latin typeface="Abril Fatface"/>
              </a:rPr>
              <a:t>    </a:t>
            </a:r>
            <a:r>
              <a:rPr lang="en-US" sz="815" dirty="0" err="1">
                <a:solidFill>
                  <a:srgbClr val="FFFFFF"/>
                </a:solidFill>
                <a:latin typeface="Abril Fatface"/>
              </a:rPr>
              <a:t>this.prices</a:t>
            </a:r>
            <a:r>
              <a:rPr lang="en-US" sz="815" dirty="0">
                <a:solidFill>
                  <a:srgbClr val="FFFFFF"/>
                </a:solidFill>
                <a:latin typeface="Abril Fatface"/>
              </a:rPr>
              <a:t>[product][retailer] = price;</a:t>
            </a:r>
          </a:p>
          <a:p>
            <a:pPr algn="ctr">
              <a:lnSpc>
                <a:spcPts val="1142"/>
              </a:lnSpc>
            </a:pPr>
            <a:r>
              <a:rPr lang="en-US" sz="815" dirty="0">
                <a:solidFill>
                  <a:srgbClr val="FFFFFF"/>
                </a:solidFill>
                <a:latin typeface="Abril Fatface"/>
              </a:rPr>
              <a:t>  }</a:t>
            </a:r>
          </a:p>
          <a:p>
            <a:pPr algn="ctr">
              <a:lnSpc>
                <a:spcPts val="1142"/>
              </a:lnSpc>
            </a:pPr>
            <a:endParaRPr lang="en-US" sz="815" dirty="0">
              <a:solidFill>
                <a:srgbClr val="FFFFFF"/>
              </a:solidFill>
              <a:latin typeface="Abril Fatface"/>
            </a:endParaRPr>
          </a:p>
          <a:p>
            <a:pPr algn="ctr">
              <a:lnSpc>
                <a:spcPts val="1142"/>
              </a:lnSpc>
            </a:pPr>
            <a:r>
              <a:rPr lang="en-US" sz="815" dirty="0">
                <a:solidFill>
                  <a:srgbClr val="FFFFFF"/>
                </a:solidFill>
                <a:latin typeface="Abril Fatface"/>
              </a:rPr>
              <a:t>  </a:t>
            </a:r>
            <a:r>
              <a:rPr lang="en-US" sz="815" dirty="0" err="1">
                <a:solidFill>
                  <a:srgbClr val="FFFFFF"/>
                </a:solidFill>
                <a:latin typeface="Abril Fatface"/>
              </a:rPr>
              <a:t>comparePrices</a:t>
            </a:r>
            <a:r>
              <a:rPr lang="en-US" sz="815" dirty="0">
                <a:solidFill>
                  <a:srgbClr val="FFFFFF"/>
                </a:solidFill>
                <a:latin typeface="Abril Fatface"/>
              </a:rPr>
              <a:t>(product) {</a:t>
            </a:r>
          </a:p>
          <a:p>
            <a:pPr algn="ctr">
              <a:lnSpc>
                <a:spcPts val="1142"/>
              </a:lnSpc>
            </a:pPr>
            <a:r>
              <a:rPr lang="en-US" sz="815" dirty="0">
                <a:solidFill>
                  <a:srgbClr val="FFFFFF"/>
                </a:solidFill>
                <a:latin typeface="Abril Fatface"/>
              </a:rPr>
              <a:t>    const prices = </a:t>
            </a:r>
            <a:r>
              <a:rPr lang="en-US" sz="815" dirty="0" err="1">
                <a:solidFill>
                  <a:srgbClr val="FFFFFF"/>
                </a:solidFill>
                <a:latin typeface="Abril Fatface"/>
              </a:rPr>
              <a:t>this.prices</a:t>
            </a:r>
            <a:r>
              <a:rPr lang="en-US" sz="815" dirty="0">
                <a:solidFill>
                  <a:srgbClr val="FFFFFF"/>
                </a:solidFill>
                <a:latin typeface="Abril Fatface"/>
              </a:rPr>
              <a:t>[product];</a:t>
            </a:r>
          </a:p>
          <a:p>
            <a:pPr algn="ctr">
              <a:lnSpc>
                <a:spcPts val="1142"/>
              </a:lnSpc>
            </a:pPr>
            <a:r>
              <a:rPr lang="en-US" sz="815" dirty="0">
                <a:solidFill>
                  <a:srgbClr val="FFFFFF"/>
                </a:solidFill>
                <a:latin typeface="Abril Fatface"/>
              </a:rPr>
              <a:t>    const </a:t>
            </a:r>
            <a:r>
              <a:rPr lang="en-US" sz="815" dirty="0" err="1">
                <a:solidFill>
                  <a:srgbClr val="FFFFFF"/>
                </a:solidFill>
                <a:latin typeface="Abril Fatface"/>
              </a:rPr>
              <a:t>sortedPrices</a:t>
            </a:r>
            <a:r>
              <a:rPr lang="en-US" sz="815" dirty="0">
                <a:solidFill>
                  <a:srgbClr val="FFFFFF"/>
                </a:solidFill>
                <a:latin typeface="Abril Fatface"/>
              </a:rPr>
              <a:t> = </a:t>
            </a:r>
            <a:r>
              <a:rPr lang="en-US" sz="815" dirty="0" err="1">
                <a:solidFill>
                  <a:srgbClr val="FFFFFF"/>
                </a:solidFill>
                <a:latin typeface="Abril Fatface"/>
              </a:rPr>
              <a:t>Object.keys</a:t>
            </a:r>
            <a:r>
              <a:rPr lang="en-US" sz="815" dirty="0">
                <a:solidFill>
                  <a:srgbClr val="FFFFFF"/>
                </a:solidFill>
                <a:latin typeface="Abril Fatface"/>
              </a:rPr>
              <a:t>(prices).sort((a, b) =&gt; prices[a] - prices[b]);</a:t>
            </a:r>
          </a:p>
          <a:p>
            <a:pPr algn="ctr">
              <a:lnSpc>
                <a:spcPts val="1142"/>
              </a:lnSpc>
            </a:pPr>
            <a:r>
              <a:rPr lang="en-US" sz="815" dirty="0">
                <a:solidFill>
                  <a:srgbClr val="FFFFFF"/>
                </a:solidFill>
                <a:latin typeface="Abril Fatface"/>
              </a:rPr>
              <a:t>    return </a:t>
            </a:r>
            <a:r>
              <a:rPr lang="en-US" sz="815" dirty="0" err="1">
                <a:solidFill>
                  <a:srgbClr val="FFFFFF"/>
                </a:solidFill>
                <a:latin typeface="Abril Fatface"/>
              </a:rPr>
              <a:t>sortedPrices.map</a:t>
            </a:r>
            <a:r>
              <a:rPr lang="en-US" sz="815" dirty="0">
                <a:solidFill>
                  <a:srgbClr val="FFFFFF"/>
                </a:solidFill>
                <a:latin typeface="Abril Fatface"/>
              </a:rPr>
              <a:t>((retailer) =&gt; ({</a:t>
            </a:r>
          </a:p>
          <a:p>
            <a:pPr algn="ctr">
              <a:lnSpc>
                <a:spcPts val="1142"/>
              </a:lnSpc>
            </a:pPr>
            <a:r>
              <a:rPr lang="en-US" sz="815" dirty="0">
                <a:solidFill>
                  <a:srgbClr val="FFFFFF"/>
                </a:solidFill>
                <a:latin typeface="Abril Fatface"/>
              </a:rPr>
              <a:t>      retailer,</a:t>
            </a:r>
          </a:p>
          <a:p>
            <a:pPr algn="ctr">
              <a:lnSpc>
                <a:spcPts val="1142"/>
              </a:lnSpc>
            </a:pPr>
            <a:r>
              <a:rPr lang="en-US" sz="815" dirty="0">
                <a:solidFill>
                  <a:srgbClr val="FFFFFF"/>
                </a:solidFill>
                <a:latin typeface="Abril Fatface"/>
              </a:rPr>
              <a:t>      price: prices[retailer],</a:t>
            </a:r>
          </a:p>
          <a:p>
            <a:pPr algn="ctr">
              <a:lnSpc>
                <a:spcPts val="1142"/>
              </a:lnSpc>
            </a:pPr>
            <a:r>
              <a:rPr lang="en-US" sz="815" dirty="0">
                <a:solidFill>
                  <a:srgbClr val="FFFFFF"/>
                </a:solidFill>
                <a:latin typeface="Abril Fatface"/>
              </a:rPr>
              <a:t>    }));</a:t>
            </a:r>
          </a:p>
          <a:p>
            <a:pPr algn="ctr">
              <a:lnSpc>
                <a:spcPts val="1142"/>
              </a:lnSpc>
            </a:pPr>
            <a:r>
              <a:rPr lang="en-US" sz="815" dirty="0">
                <a:solidFill>
                  <a:srgbClr val="FFFFFF"/>
                </a:solidFill>
                <a:latin typeface="Abril Fatface"/>
              </a:rPr>
              <a:t>  }</a:t>
            </a:r>
          </a:p>
          <a:p>
            <a:pPr algn="ctr">
              <a:lnSpc>
                <a:spcPts val="1142"/>
              </a:lnSpc>
            </a:pPr>
            <a:endParaRPr lang="en-US" sz="815" dirty="0">
              <a:solidFill>
                <a:srgbClr val="FFFFFF"/>
              </a:solidFill>
              <a:latin typeface="Abril Fatface"/>
            </a:endParaRPr>
          </a:p>
          <a:p>
            <a:pPr algn="ctr">
              <a:lnSpc>
                <a:spcPts val="1142"/>
              </a:lnSpc>
            </a:pPr>
            <a:r>
              <a:rPr lang="en-US" sz="815" dirty="0">
                <a:solidFill>
                  <a:srgbClr val="FFFFFF"/>
                </a:solidFill>
                <a:latin typeface="Abril Fatface"/>
              </a:rPr>
              <a:t>  </a:t>
            </a:r>
            <a:r>
              <a:rPr lang="en-US" sz="815" dirty="0" err="1">
                <a:solidFill>
                  <a:srgbClr val="FFFFFF"/>
                </a:solidFill>
                <a:latin typeface="Abril Fatface"/>
              </a:rPr>
              <a:t>displayComparison</a:t>
            </a:r>
            <a:r>
              <a:rPr lang="en-US" sz="815" dirty="0">
                <a:solidFill>
                  <a:srgbClr val="FFFFFF"/>
                </a:solidFill>
                <a:latin typeface="Abril Fatface"/>
              </a:rPr>
              <a:t>(product) {</a:t>
            </a:r>
          </a:p>
          <a:p>
            <a:pPr algn="ctr">
              <a:lnSpc>
                <a:spcPts val="1142"/>
              </a:lnSpc>
            </a:pPr>
            <a:r>
              <a:rPr lang="en-US" sz="815" dirty="0">
                <a:solidFill>
                  <a:srgbClr val="FFFFFF"/>
                </a:solidFill>
                <a:latin typeface="Abril Fatface"/>
              </a:rPr>
              <a:t>    const comparison = </a:t>
            </a:r>
            <a:r>
              <a:rPr lang="en-US" sz="815" dirty="0" err="1">
                <a:solidFill>
                  <a:srgbClr val="FFFFFF"/>
                </a:solidFill>
                <a:latin typeface="Abril Fatface"/>
              </a:rPr>
              <a:t>this.comparePrices</a:t>
            </a:r>
            <a:r>
              <a:rPr lang="en-US" sz="815" dirty="0">
                <a:solidFill>
                  <a:srgbClr val="FFFFFF"/>
                </a:solidFill>
                <a:latin typeface="Abril Fatface"/>
              </a:rPr>
              <a:t>(product);</a:t>
            </a:r>
          </a:p>
          <a:p>
            <a:pPr algn="ctr">
              <a:lnSpc>
                <a:spcPts val="1142"/>
              </a:lnSpc>
            </a:pPr>
            <a:r>
              <a:rPr lang="en-US" sz="815" dirty="0">
                <a:solidFill>
                  <a:srgbClr val="FFFFFF"/>
                </a:solidFill>
                <a:latin typeface="Abril Fatface"/>
              </a:rPr>
              <a:t>    const html = </a:t>
            </a:r>
            <a:r>
              <a:rPr lang="en-US" sz="815" dirty="0" err="1">
                <a:solidFill>
                  <a:srgbClr val="FFFFFF"/>
                </a:solidFill>
                <a:latin typeface="Abril Fatface"/>
              </a:rPr>
              <a:t>comparison.map</a:t>
            </a:r>
            <a:r>
              <a:rPr lang="en-US" sz="815" dirty="0">
                <a:solidFill>
                  <a:srgbClr val="FFFFFF"/>
                </a:solidFill>
                <a:latin typeface="Abril Fatface"/>
              </a:rPr>
              <a:t>((item) =&gt; `</a:t>
            </a:r>
          </a:p>
          <a:p>
            <a:pPr algn="ctr">
              <a:lnSpc>
                <a:spcPts val="1142"/>
              </a:lnSpc>
            </a:pPr>
            <a:r>
              <a:rPr lang="en-US" sz="815" dirty="0">
                <a:solidFill>
                  <a:srgbClr val="FFFFFF"/>
                </a:solidFill>
                <a:latin typeface="Abril Fatface"/>
              </a:rPr>
              <a:t>      &lt;tr&gt;</a:t>
            </a:r>
          </a:p>
          <a:p>
            <a:pPr algn="ctr">
              <a:lnSpc>
                <a:spcPts val="1142"/>
              </a:lnSpc>
            </a:pPr>
            <a:r>
              <a:rPr lang="en-US" sz="815" dirty="0">
                <a:solidFill>
                  <a:srgbClr val="FFFFFF"/>
                </a:solidFill>
                <a:latin typeface="Abril Fatface"/>
              </a:rPr>
              <a:t>        &lt;td&gt;${</a:t>
            </a:r>
            <a:r>
              <a:rPr lang="en-US" sz="815" dirty="0" err="1">
                <a:solidFill>
                  <a:srgbClr val="FFFFFF"/>
                </a:solidFill>
                <a:latin typeface="Abril Fatface"/>
              </a:rPr>
              <a:t>item.retailer</a:t>
            </a:r>
            <a:r>
              <a:rPr lang="en-US" sz="815" dirty="0">
                <a:solidFill>
                  <a:srgbClr val="FFFFFF"/>
                </a:solidFill>
                <a:latin typeface="Abril Fatface"/>
              </a:rPr>
              <a:t>}&lt;/td&gt;</a:t>
            </a:r>
          </a:p>
          <a:p>
            <a:pPr algn="ctr">
              <a:lnSpc>
                <a:spcPts val="1142"/>
              </a:lnSpc>
            </a:pPr>
            <a:r>
              <a:rPr lang="en-US" sz="815" dirty="0">
                <a:solidFill>
                  <a:srgbClr val="FFFFFF"/>
                </a:solidFill>
                <a:latin typeface="Abril Fatface"/>
              </a:rPr>
              <a:t>        &lt;td&gt;${</a:t>
            </a:r>
            <a:r>
              <a:rPr lang="en-US" sz="815" dirty="0" err="1">
                <a:solidFill>
                  <a:srgbClr val="FFFFFF"/>
                </a:solidFill>
                <a:latin typeface="Abril Fatface"/>
              </a:rPr>
              <a:t>item.price</a:t>
            </a:r>
            <a:r>
              <a:rPr lang="en-US" sz="815" dirty="0">
                <a:solidFill>
                  <a:srgbClr val="FFFFFF"/>
                </a:solidFill>
                <a:latin typeface="Abril Fatface"/>
              </a:rPr>
              <a:t>} ₺&lt;/td&gt;</a:t>
            </a:r>
          </a:p>
          <a:p>
            <a:pPr algn="ctr">
              <a:lnSpc>
                <a:spcPts val="1142"/>
              </a:lnSpc>
            </a:pPr>
            <a:r>
              <a:rPr lang="en-US" sz="815" dirty="0">
                <a:solidFill>
                  <a:srgbClr val="FFFFFF"/>
                </a:solidFill>
                <a:latin typeface="Abril Fatface"/>
              </a:rPr>
              <a:t>      &lt;/tr&gt;</a:t>
            </a:r>
          </a:p>
          <a:p>
            <a:pPr algn="ctr">
              <a:lnSpc>
                <a:spcPts val="1142"/>
              </a:lnSpc>
            </a:pPr>
            <a:r>
              <a:rPr lang="en-US" sz="815" dirty="0">
                <a:solidFill>
                  <a:srgbClr val="FFFFFF"/>
                </a:solidFill>
                <a:latin typeface="Abril Fatface"/>
              </a:rPr>
              <a:t>    `).join('');</a:t>
            </a:r>
          </a:p>
          <a:p>
            <a:pPr algn="ctr">
              <a:lnSpc>
                <a:spcPts val="1142"/>
              </a:lnSpc>
            </a:pPr>
            <a:r>
              <a:rPr lang="en-US" sz="815" dirty="0">
                <a:solidFill>
                  <a:srgbClr val="FFFFFF"/>
                </a:solidFill>
                <a:latin typeface="Abril Fatface"/>
              </a:rPr>
              <a:t>    </a:t>
            </a:r>
            <a:r>
              <a:rPr lang="en-US" sz="815" dirty="0" err="1">
                <a:solidFill>
                  <a:srgbClr val="FFFFFF"/>
                </a:solidFill>
                <a:latin typeface="Abril Fatface"/>
              </a:rPr>
              <a:t>document.getElementById</a:t>
            </a:r>
            <a:r>
              <a:rPr lang="en-US" sz="815" dirty="0">
                <a:solidFill>
                  <a:srgbClr val="FFFFFF"/>
                </a:solidFill>
                <a:latin typeface="Abril Fatface"/>
              </a:rPr>
              <a:t>('comparison-table').</a:t>
            </a:r>
            <a:r>
              <a:rPr lang="en-US" sz="815" dirty="0" err="1">
                <a:solidFill>
                  <a:srgbClr val="FFFFFF"/>
                </a:solidFill>
                <a:latin typeface="Abril Fatface"/>
              </a:rPr>
              <a:t>innerHTML</a:t>
            </a:r>
            <a:r>
              <a:rPr lang="en-US" sz="815" dirty="0">
                <a:solidFill>
                  <a:srgbClr val="FFFFFF"/>
                </a:solidFill>
                <a:latin typeface="Abril Fatface"/>
              </a:rPr>
              <a:t> = `</a:t>
            </a:r>
          </a:p>
          <a:p>
            <a:pPr algn="ctr">
              <a:lnSpc>
                <a:spcPts val="1142"/>
              </a:lnSpc>
            </a:pPr>
            <a:r>
              <a:rPr lang="en-US" sz="815" dirty="0">
                <a:solidFill>
                  <a:srgbClr val="FFFFFF"/>
                </a:solidFill>
                <a:latin typeface="Abril Fatface"/>
              </a:rPr>
              <a:t>      &lt;table&gt;</a:t>
            </a:r>
          </a:p>
          <a:p>
            <a:pPr algn="ctr">
              <a:lnSpc>
                <a:spcPts val="1142"/>
              </a:lnSpc>
            </a:pPr>
            <a:r>
              <a:rPr lang="en-US" sz="815" dirty="0">
                <a:solidFill>
                  <a:srgbClr val="FFFFFF"/>
                </a:solidFill>
                <a:latin typeface="Abril Fatface"/>
              </a:rPr>
              <a:t>        &lt;</a:t>
            </a:r>
            <a:r>
              <a:rPr lang="en-US" sz="815" dirty="0" err="1">
                <a:solidFill>
                  <a:srgbClr val="FFFFFF"/>
                </a:solidFill>
                <a:latin typeface="Abril Fatface"/>
              </a:rPr>
              <a:t>thead</a:t>
            </a:r>
            <a:r>
              <a:rPr lang="en-US" sz="815" dirty="0">
                <a:solidFill>
                  <a:srgbClr val="FFFFFF"/>
                </a:solidFill>
                <a:latin typeface="Abril Fatface"/>
              </a:rPr>
              <a:t>&gt;</a:t>
            </a:r>
          </a:p>
          <a:p>
            <a:pPr algn="ctr">
              <a:lnSpc>
                <a:spcPts val="1142"/>
              </a:lnSpc>
            </a:pPr>
            <a:r>
              <a:rPr lang="en-US" sz="815" dirty="0">
                <a:solidFill>
                  <a:srgbClr val="FFFFFF"/>
                </a:solidFill>
                <a:latin typeface="Abril Fatface"/>
              </a:rPr>
              <a:t>          &lt;tr&gt;</a:t>
            </a:r>
          </a:p>
          <a:p>
            <a:pPr algn="ctr">
              <a:lnSpc>
                <a:spcPts val="1142"/>
              </a:lnSpc>
            </a:pPr>
            <a:r>
              <a:rPr lang="en-US" sz="815" dirty="0">
                <a:solidFill>
                  <a:srgbClr val="FFFFFF"/>
                </a:solidFill>
                <a:latin typeface="Abril Fatface"/>
              </a:rPr>
              <a:t>            &lt;</a:t>
            </a:r>
            <a:r>
              <a:rPr lang="en-US" sz="815" dirty="0" err="1">
                <a:solidFill>
                  <a:srgbClr val="FFFFFF"/>
                </a:solidFill>
                <a:latin typeface="Abril Fatface"/>
              </a:rPr>
              <a:t>th</a:t>
            </a:r>
            <a:r>
              <a:rPr lang="en-US" sz="815" dirty="0">
                <a:solidFill>
                  <a:srgbClr val="FFFFFF"/>
                </a:solidFill>
                <a:latin typeface="Abril Fatface"/>
              </a:rPr>
              <a:t>&gt;Retailer&lt;/</a:t>
            </a:r>
            <a:r>
              <a:rPr lang="en-US" sz="815" dirty="0" err="1">
                <a:solidFill>
                  <a:srgbClr val="FFFFFF"/>
                </a:solidFill>
                <a:latin typeface="Abril Fatface"/>
              </a:rPr>
              <a:t>th</a:t>
            </a:r>
            <a:r>
              <a:rPr lang="en-US" sz="815" dirty="0">
                <a:solidFill>
                  <a:srgbClr val="FFFFFF"/>
                </a:solidFill>
                <a:latin typeface="Abril Fatface"/>
              </a:rPr>
              <a:t>&gt;</a:t>
            </a:r>
          </a:p>
          <a:p>
            <a:pPr algn="ctr">
              <a:lnSpc>
                <a:spcPts val="1142"/>
              </a:lnSpc>
            </a:pPr>
            <a:r>
              <a:rPr lang="en-US" sz="815" dirty="0">
                <a:solidFill>
                  <a:srgbClr val="FFFFFF"/>
                </a:solidFill>
                <a:latin typeface="Abril Fatface"/>
              </a:rPr>
              <a:t>            &lt;</a:t>
            </a:r>
            <a:r>
              <a:rPr lang="en-US" sz="815" dirty="0" err="1">
                <a:solidFill>
                  <a:srgbClr val="FFFFFF"/>
                </a:solidFill>
                <a:latin typeface="Abril Fatface"/>
              </a:rPr>
              <a:t>th</a:t>
            </a:r>
            <a:r>
              <a:rPr lang="en-US" sz="815" dirty="0">
                <a:solidFill>
                  <a:srgbClr val="FFFFFF"/>
                </a:solidFill>
                <a:latin typeface="Abril Fatface"/>
              </a:rPr>
              <a:t>&gt;Price&lt;/</a:t>
            </a:r>
            <a:r>
              <a:rPr lang="en-US" sz="815" dirty="0" err="1">
                <a:solidFill>
                  <a:srgbClr val="FFFFFF"/>
                </a:solidFill>
                <a:latin typeface="Abril Fatface"/>
              </a:rPr>
              <a:t>th</a:t>
            </a:r>
            <a:r>
              <a:rPr lang="en-US" sz="815" dirty="0">
                <a:solidFill>
                  <a:srgbClr val="FFFFFF"/>
                </a:solidFill>
                <a:latin typeface="Abril Fatface"/>
              </a:rPr>
              <a:t>&gt;</a:t>
            </a:r>
          </a:p>
          <a:p>
            <a:pPr algn="ctr">
              <a:lnSpc>
                <a:spcPts val="1142"/>
              </a:lnSpc>
            </a:pPr>
            <a:r>
              <a:rPr lang="en-US" sz="815" dirty="0">
                <a:solidFill>
                  <a:srgbClr val="FFFFFF"/>
                </a:solidFill>
                <a:latin typeface="Abril Fatface"/>
              </a:rPr>
              <a:t>          &lt;/tr&gt;</a:t>
            </a:r>
          </a:p>
          <a:p>
            <a:pPr algn="ctr">
              <a:lnSpc>
                <a:spcPts val="1142"/>
              </a:lnSpc>
            </a:pPr>
            <a:r>
              <a:rPr lang="en-US" sz="815" dirty="0">
                <a:solidFill>
                  <a:srgbClr val="FFFFFF"/>
                </a:solidFill>
                <a:latin typeface="Abril Fatface"/>
              </a:rPr>
              <a:t>        &lt;/</a:t>
            </a:r>
            <a:r>
              <a:rPr lang="en-US" sz="815" dirty="0" err="1">
                <a:solidFill>
                  <a:srgbClr val="FFFFFF"/>
                </a:solidFill>
                <a:latin typeface="Abril Fatface"/>
              </a:rPr>
              <a:t>thead</a:t>
            </a:r>
            <a:r>
              <a:rPr lang="en-US" sz="815" dirty="0">
                <a:solidFill>
                  <a:srgbClr val="FFFFFF"/>
                </a:solidFill>
                <a:latin typeface="Abril Fatface"/>
              </a:rPr>
              <a:t>&gt;</a:t>
            </a:r>
          </a:p>
          <a:p>
            <a:pPr algn="ctr">
              <a:lnSpc>
                <a:spcPts val="1142"/>
              </a:lnSpc>
            </a:pPr>
            <a:r>
              <a:rPr lang="en-US" sz="815" dirty="0">
                <a:solidFill>
                  <a:srgbClr val="FFFFFF"/>
                </a:solidFill>
                <a:latin typeface="Abril Fatface"/>
              </a:rPr>
              <a:t>        &lt;</a:t>
            </a:r>
            <a:r>
              <a:rPr lang="en-US" sz="815" dirty="0" err="1">
                <a:solidFill>
                  <a:srgbClr val="FFFFFF"/>
                </a:solidFill>
                <a:latin typeface="Abril Fatface"/>
              </a:rPr>
              <a:t>tbody</a:t>
            </a:r>
            <a:r>
              <a:rPr lang="en-US" sz="815" dirty="0">
                <a:solidFill>
                  <a:srgbClr val="FFFFFF"/>
                </a:solidFill>
                <a:latin typeface="Abril Fatface"/>
              </a:rPr>
              <a:t>&gt;</a:t>
            </a:r>
          </a:p>
          <a:p>
            <a:pPr algn="ctr">
              <a:lnSpc>
                <a:spcPts val="1142"/>
              </a:lnSpc>
            </a:pPr>
            <a:r>
              <a:rPr lang="en-US" sz="815" dirty="0">
                <a:solidFill>
                  <a:srgbClr val="FFFFFF"/>
                </a:solidFill>
                <a:latin typeface="Abril Fatface"/>
              </a:rPr>
              <a:t>          ${html}</a:t>
            </a:r>
          </a:p>
          <a:p>
            <a:pPr algn="ctr">
              <a:lnSpc>
                <a:spcPts val="1142"/>
              </a:lnSpc>
            </a:pPr>
            <a:r>
              <a:rPr lang="en-US" sz="815" dirty="0">
                <a:solidFill>
                  <a:srgbClr val="FFFFFF"/>
                </a:solidFill>
                <a:latin typeface="Abril Fatface"/>
              </a:rPr>
              <a:t>        &lt;/</a:t>
            </a:r>
            <a:r>
              <a:rPr lang="en-US" sz="815" dirty="0" err="1">
                <a:solidFill>
                  <a:srgbClr val="FFFFFF"/>
                </a:solidFill>
                <a:latin typeface="Abril Fatface"/>
              </a:rPr>
              <a:t>tbody</a:t>
            </a:r>
            <a:r>
              <a:rPr lang="en-US" sz="815" dirty="0">
                <a:solidFill>
                  <a:srgbClr val="FFFFFF"/>
                </a:solidFill>
                <a:latin typeface="Abril Fatface"/>
              </a:rPr>
              <a:t>&gt;</a:t>
            </a:r>
          </a:p>
          <a:p>
            <a:pPr algn="ctr">
              <a:lnSpc>
                <a:spcPts val="1142"/>
              </a:lnSpc>
            </a:pPr>
            <a:r>
              <a:rPr lang="en-US" sz="815" dirty="0">
                <a:solidFill>
                  <a:srgbClr val="FFFFFF"/>
                </a:solidFill>
                <a:latin typeface="Abril Fatface"/>
              </a:rPr>
              <a:t>      &lt;/table&gt;</a:t>
            </a:r>
          </a:p>
          <a:p>
            <a:pPr algn="ctr">
              <a:lnSpc>
                <a:spcPts val="1142"/>
              </a:lnSpc>
            </a:pPr>
            <a:r>
              <a:rPr lang="en-US" sz="815" dirty="0">
                <a:solidFill>
                  <a:srgbClr val="FFFFFF"/>
                </a:solidFill>
                <a:latin typeface="Abril Fatface"/>
              </a:rPr>
              <a:t>    `;</a:t>
            </a:r>
          </a:p>
          <a:p>
            <a:pPr algn="ctr">
              <a:lnSpc>
                <a:spcPts val="1142"/>
              </a:lnSpc>
            </a:pPr>
            <a:r>
              <a:rPr lang="en-US" sz="815" dirty="0">
                <a:solidFill>
                  <a:srgbClr val="FFFFFF"/>
                </a:solidFill>
                <a:latin typeface="Abril Fatface"/>
              </a:rPr>
              <a:t>  }</a:t>
            </a:r>
          </a:p>
          <a:p>
            <a:pPr algn="ctr">
              <a:lnSpc>
                <a:spcPts val="1142"/>
              </a:lnSpc>
            </a:pPr>
            <a:r>
              <a:rPr lang="en-US" sz="815" dirty="0">
                <a:solidFill>
                  <a:srgbClr val="FFFFFF"/>
                </a:solidFill>
                <a:latin typeface="Abril Fatface"/>
              </a:rPr>
              <a:t>}</a:t>
            </a:r>
          </a:p>
          <a:p>
            <a:pPr algn="ctr">
              <a:lnSpc>
                <a:spcPts val="1142"/>
              </a:lnSpc>
            </a:pPr>
            <a:endParaRPr lang="en-US" sz="815" dirty="0">
              <a:solidFill>
                <a:srgbClr val="FFFFFF"/>
              </a:solidFill>
              <a:latin typeface="Abril Fatface"/>
            </a:endParaRPr>
          </a:p>
          <a:p>
            <a:pPr algn="ctr">
              <a:lnSpc>
                <a:spcPts val="1142"/>
              </a:lnSpc>
            </a:pPr>
            <a:r>
              <a:rPr lang="en-US" sz="815" dirty="0">
                <a:solidFill>
                  <a:srgbClr val="FFFFFF"/>
                </a:solidFill>
                <a:latin typeface="Abril Fatface"/>
              </a:rPr>
              <a:t>const products = [</a:t>
            </a:r>
          </a:p>
          <a:p>
            <a:pPr algn="ctr">
              <a:lnSpc>
                <a:spcPts val="1142"/>
              </a:lnSpc>
            </a:pPr>
            <a:r>
              <a:rPr lang="en-US" sz="815" dirty="0">
                <a:solidFill>
                  <a:srgbClr val="FFFFFF"/>
                </a:solidFill>
                <a:latin typeface="Abril Fatface"/>
              </a:rPr>
              <a:t>  { id: 1, name: 'Apple iPhone 13' },</a:t>
            </a:r>
          </a:p>
          <a:p>
            <a:pPr algn="ctr">
              <a:lnSpc>
                <a:spcPts val="1142"/>
              </a:lnSpc>
            </a:pPr>
            <a:r>
              <a:rPr lang="en-US" sz="815" dirty="0">
                <a:solidFill>
                  <a:srgbClr val="FFFFFF"/>
                </a:solidFill>
                <a:latin typeface="Abril Fatface"/>
              </a:rPr>
              <a:t>  { id: 2, name: 'Samsung Galaxy S22' },</a:t>
            </a:r>
          </a:p>
          <a:p>
            <a:pPr algn="ctr">
              <a:lnSpc>
                <a:spcPts val="1142"/>
              </a:lnSpc>
            </a:pPr>
            <a:r>
              <a:rPr lang="en-US" sz="815" dirty="0">
                <a:solidFill>
                  <a:srgbClr val="FFFFFF"/>
                </a:solidFill>
                <a:latin typeface="Abril Fatface"/>
              </a:rPr>
              <a:t>  { id: 3, name: 'Xiaomi Redmi 9' },</a:t>
            </a:r>
          </a:p>
          <a:p>
            <a:pPr algn="ctr">
              <a:lnSpc>
                <a:spcPts val="1142"/>
              </a:lnSpc>
            </a:pPr>
            <a:r>
              <a:rPr lang="en-US" sz="815" dirty="0">
                <a:solidFill>
                  <a:srgbClr val="FFFFFF"/>
                </a:solidFill>
                <a:latin typeface="Abril Fatface"/>
              </a:rPr>
              <a:t>];</a:t>
            </a:r>
          </a:p>
          <a:p>
            <a:pPr algn="ctr">
              <a:lnSpc>
                <a:spcPts val="1142"/>
              </a:lnSpc>
            </a:pPr>
            <a:endParaRPr lang="en-US" sz="815" dirty="0">
              <a:solidFill>
                <a:srgbClr val="FFFFFF"/>
              </a:solidFill>
              <a:latin typeface="Abril Fatface"/>
            </a:endParaRPr>
          </a:p>
          <a:p>
            <a:pPr algn="ctr">
              <a:lnSpc>
                <a:spcPts val="1142"/>
              </a:lnSpc>
            </a:pPr>
            <a:r>
              <a:rPr lang="en-US" sz="815" dirty="0">
                <a:solidFill>
                  <a:srgbClr val="FFFFFF"/>
                </a:solidFill>
                <a:latin typeface="Abril Fatface"/>
              </a:rPr>
              <a:t>const comparator = new </a:t>
            </a:r>
            <a:r>
              <a:rPr lang="en-US" sz="815" dirty="0" err="1">
                <a:solidFill>
                  <a:srgbClr val="FFFFFF"/>
                </a:solidFill>
                <a:latin typeface="Abril Fatface"/>
              </a:rPr>
              <a:t>PriceComparator</a:t>
            </a:r>
            <a:r>
              <a:rPr lang="en-US" sz="815" dirty="0">
                <a:solidFill>
                  <a:srgbClr val="FFFFFF"/>
                </a:solidFill>
                <a:latin typeface="Abril Fatface"/>
              </a:rPr>
              <a:t>(products);</a:t>
            </a:r>
          </a:p>
          <a:p>
            <a:pPr algn="ctr">
              <a:lnSpc>
                <a:spcPts val="1142"/>
              </a:lnSpc>
            </a:pPr>
            <a:endParaRPr lang="en-US" sz="815" dirty="0">
              <a:solidFill>
                <a:srgbClr val="FFFFFF"/>
              </a:solidFill>
              <a:latin typeface="Abril Fatface"/>
            </a:endParaRPr>
          </a:p>
          <a:p>
            <a:pPr algn="ctr">
              <a:lnSpc>
                <a:spcPts val="1142"/>
              </a:lnSpc>
            </a:pPr>
            <a:r>
              <a:rPr lang="en-US" sz="815" dirty="0" err="1">
                <a:solidFill>
                  <a:srgbClr val="FFFFFF"/>
                </a:solidFill>
                <a:latin typeface="Abril Fatface"/>
              </a:rPr>
              <a:t>comparator.addPrice</a:t>
            </a:r>
            <a:r>
              <a:rPr lang="en-US" sz="815" dirty="0">
                <a:solidFill>
                  <a:srgbClr val="FFFFFF"/>
                </a:solidFill>
                <a:latin typeface="Abril Fatface"/>
              </a:rPr>
              <a:t>(1, 10000, 'Amazon');</a:t>
            </a:r>
          </a:p>
          <a:p>
            <a:pPr algn="ctr">
              <a:lnSpc>
                <a:spcPts val="1142"/>
              </a:lnSpc>
            </a:pPr>
            <a:r>
              <a:rPr lang="en-US" sz="815" dirty="0" err="1">
                <a:solidFill>
                  <a:srgbClr val="FFFFFF"/>
                </a:solidFill>
                <a:latin typeface="Abril Fatface"/>
              </a:rPr>
              <a:t>comparator.addPrice</a:t>
            </a:r>
            <a:r>
              <a:rPr lang="en-US" sz="815" dirty="0">
                <a:solidFill>
                  <a:srgbClr val="FFFFFF"/>
                </a:solidFill>
                <a:latin typeface="Abril Fatface"/>
              </a:rPr>
              <a:t>(1, 9500, '</a:t>
            </a:r>
            <a:r>
              <a:rPr lang="en-US" sz="815" dirty="0" err="1">
                <a:solidFill>
                  <a:srgbClr val="FFFFFF"/>
                </a:solidFill>
                <a:latin typeface="Abril Fatface"/>
              </a:rPr>
              <a:t>MediaMarkt</a:t>
            </a:r>
            <a:r>
              <a:rPr lang="en-US" sz="815" dirty="0">
                <a:solidFill>
                  <a:srgbClr val="FFFFFF"/>
                </a:solidFill>
                <a:latin typeface="Abril Fatface"/>
              </a:rPr>
              <a:t>');</a:t>
            </a:r>
          </a:p>
          <a:p>
            <a:pPr algn="ctr">
              <a:lnSpc>
                <a:spcPts val="1142"/>
              </a:lnSpc>
            </a:pPr>
            <a:r>
              <a:rPr lang="en-US" sz="815" dirty="0" err="1">
                <a:solidFill>
                  <a:srgbClr val="FFFFFF"/>
                </a:solidFill>
                <a:latin typeface="Abril Fatface"/>
              </a:rPr>
              <a:t>comparator.addPrice</a:t>
            </a:r>
            <a:r>
              <a:rPr lang="en-US" sz="815" dirty="0">
                <a:solidFill>
                  <a:srgbClr val="FFFFFF"/>
                </a:solidFill>
                <a:latin typeface="Abril Fatface"/>
              </a:rPr>
              <a:t>(1, 10500, '</a:t>
            </a:r>
            <a:r>
              <a:rPr lang="en-US" sz="815" dirty="0" err="1">
                <a:solidFill>
                  <a:srgbClr val="FFFFFF"/>
                </a:solidFill>
                <a:latin typeface="Abril Fatface"/>
              </a:rPr>
              <a:t>Teknosa</a:t>
            </a:r>
            <a:r>
              <a:rPr lang="en-US" sz="815" dirty="0">
                <a:solidFill>
                  <a:srgbClr val="FFFFFF"/>
                </a:solidFill>
                <a:latin typeface="Abril Fatface"/>
              </a:rPr>
              <a:t>');</a:t>
            </a:r>
          </a:p>
          <a:p>
            <a:pPr algn="ctr">
              <a:lnSpc>
                <a:spcPts val="1142"/>
              </a:lnSpc>
            </a:pPr>
            <a:endParaRPr lang="en-US" sz="815" dirty="0">
              <a:solidFill>
                <a:srgbClr val="FFFFFF"/>
              </a:solidFill>
              <a:latin typeface="Abril Fatface"/>
            </a:endParaRPr>
          </a:p>
          <a:p>
            <a:pPr algn="ctr">
              <a:lnSpc>
                <a:spcPts val="1142"/>
              </a:lnSpc>
            </a:pPr>
            <a:r>
              <a:rPr lang="en-US" sz="815" dirty="0" err="1">
                <a:solidFill>
                  <a:srgbClr val="FFFFFF"/>
                </a:solidFill>
                <a:latin typeface="Abril Fatface"/>
              </a:rPr>
              <a:t>comparator.addPrice</a:t>
            </a:r>
            <a:r>
              <a:rPr lang="en-US" sz="815" dirty="0">
                <a:solidFill>
                  <a:srgbClr val="FFFFFF"/>
                </a:solidFill>
                <a:latin typeface="Abril Fatface"/>
              </a:rPr>
              <a:t>(2, 12000, 'Amazon');</a:t>
            </a:r>
          </a:p>
          <a:p>
            <a:pPr algn="ctr">
              <a:lnSpc>
                <a:spcPts val="1142"/>
              </a:lnSpc>
            </a:pPr>
            <a:r>
              <a:rPr lang="en-US" sz="815" dirty="0" err="1">
                <a:solidFill>
                  <a:srgbClr val="FFFFFF"/>
                </a:solidFill>
                <a:latin typeface="Abril Fatface"/>
              </a:rPr>
              <a:t>comparator.addPrice</a:t>
            </a:r>
            <a:r>
              <a:rPr lang="en-US" sz="815" dirty="0">
                <a:solidFill>
                  <a:srgbClr val="FFFFFF"/>
                </a:solidFill>
                <a:latin typeface="Abril Fatface"/>
              </a:rPr>
              <a:t>(2, 11500, '</a:t>
            </a:r>
            <a:r>
              <a:rPr lang="en-US" sz="815" dirty="0" err="1">
                <a:solidFill>
                  <a:srgbClr val="FFFFFF"/>
                </a:solidFill>
                <a:latin typeface="Abril Fatface"/>
              </a:rPr>
              <a:t>MediaMarkt</a:t>
            </a:r>
            <a:r>
              <a:rPr lang="en-US" sz="815" dirty="0">
                <a:solidFill>
                  <a:srgbClr val="FFFFFF"/>
                </a:solidFill>
                <a:latin typeface="Abril Fatface"/>
              </a:rPr>
              <a:t>');</a:t>
            </a:r>
          </a:p>
          <a:p>
            <a:pPr algn="ctr">
              <a:lnSpc>
                <a:spcPts val="1142"/>
              </a:lnSpc>
            </a:pPr>
            <a:r>
              <a:rPr lang="en-US" sz="815" dirty="0" err="1">
                <a:solidFill>
                  <a:srgbClr val="FFFFFF"/>
                </a:solidFill>
                <a:latin typeface="Abril Fatface"/>
              </a:rPr>
              <a:t>comparator.addPrice</a:t>
            </a:r>
            <a:r>
              <a:rPr lang="en-US" sz="815" dirty="0">
                <a:solidFill>
                  <a:srgbClr val="FFFFFF"/>
                </a:solidFill>
                <a:latin typeface="Abril Fatface"/>
              </a:rPr>
              <a:t>(2, 12500, '</a:t>
            </a:r>
            <a:r>
              <a:rPr lang="en-US" sz="815" dirty="0" err="1">
                <a:solidFill>
                  <a:srgbClr val="FFFFFF"/>
                </a:solidFill>
                <a:latin typeface="Abril Fatface"/>
              </a:rPr>
              <a:t>Teknosa</a:t>
            </a:r>
            <a:r>
              <a:rPr lang="en-US" sz="815" dirty="0">
                <a:solidFill>
                  <a:srgbClr val="FFFFFF"/>
                </a:solidFill>
                <a:latin typeface="Abril Fatface"/>
              </a:rPr>
              <a:t>');</a:t>
            </a:r>
          </a:p>
          <a:p>
            <a:pPr algn="ctr">
              <a:lnSpc>
                <a:spcPts val="1142"/>
              </a:lnSpc>
            </a:pPr>
            <a:endParaRPr lang="en-US" sz="815" dirty="0">
              <a:solidFill>
                <a:srgbClr val="FFFFFF"/>
              </a:solidFill>
              <a:latin typeface="Abril Fatface"/>
            </a:endParaRPr>
          </a:p>
          <a:p>
            <a:pPr algn="ctr">
              <a:lnSpc>
                <a:spcPts val="1142"/>
              </a:lnSpc>
            </a:pPr>
            <a:r>
              <a:rPr lang="en-US" sz="815" dirty="0" err="1">
                <a:solidFill>
                  <a:srgbClr val="FFFFFF"/>
                </a:solidFill>
                <a:latin typeface="Abril Fatface"/>
              </a:rPr>
              <a:t>comparator.addPrice</a:t>
            </a:r>
            <a:r>
              <a:rPr lang="en-US" sz="815" dirty="0">
                <a:solidFill>
                  <a:srgbClr val="FFFFFF"/>
                </a:solidFill>
                <a:latin typeface="Abril Fatface"/>
              </a:rPr>
              <a:t>(3, 5000, 'Amazon');</a:t>
            </a:r>
          </a:p>
          <a:p>
            <a:pPr algn="ctr">
              <a:lnSpc>
                <a:spcPts val="1142"/>
              </a:lnSpc>
            </a:pPr>
            <a:r>
              <a:rPr lang="en-US" sz="815" dirty="0" err="1">
                <a:solidFill>
                  <a:srgbClr val="FFFFFF"/>
                </a:solidFill>
                <a:latin typeface="Abril Fatface"/>
              </a:rPr>
              <a:t>comparator.addPrice</a:t>
            </a:r>
            <a:r>
              <a:rPr lang="en-US" sz="815" dirty="0">
                <a:solidFill>
                  <a:srgbClr val="FFFFFF"/>
                </a:solidFill>
                <a:latin typeface="Abril Fatface"/>
              </a:rPr>
              <a:t>(3, 4800, '</a:t>
            </a:r>
            <a:r>
              <a:rPr lang="en-US" sz="815" dirty="0" err="1">
                <a:solidFill>
                  <a:srgbClr val="FFFFFF"/>
                </a:solidFill>
                <a:latin typeface="Abril Fatface"/>
              </a:rPr>
              <a:t>MediaMarkt</a:t>
            </a:r>
            <a:r>
              <a:rPr lang="en-US" sz="815" dirty="0">
                <a:solidFill>
                  <a:srgbClr val="FFFFFF"/>
                </a:solidFill>
                <a:latin typeface="Abril Fatface"/>
              </a:rPr>
              <a:t>');</a:t>
            </a:r>
          </a:p>
          <a:p>
            <a:pPr algn="ctr">
              <a:lnSpc>
                <a:spcPts val="1142"/>
              </a:lnSpc>
            </a:pPr>
            <a:r>
              <a:rPr lang="en-US" sz="815" dirty="0" err="1">
                <a:solidFill>
                  <a:srgbClr val="FFFFFF"/>
                </a:solidFill>
                <a:latin typeface="Abril Fatface"/>
              </a:rPr>
              <a:t>comparator.addPrice</a:t>
            </a:r>
            <a:r>
              <a:rPr lang="en-US" sz="815" dirty="0">
                <a:solidFill>
                  <a:srgbClr val="FFFFFF"/>
                </a:solidFill>
                <a:latin typeface="Abril Fatface"/>
              </a:rPr>
              <a:t>(3, 5200, '</a:t>
            </a:r>
            <a:r>
              <a:rPr lang="en-US" sz="815" dirty="0" err="1">
                <a:solidFill>
                  <a:srgbClr val="FFFFFF"/>
                </a:solidFill>
                <a:latin typeface="Abril Fatface"/>
              </a:rPr>
              <a:t>Teknosa</a:t>
            </a:r>
            <a:r>
              <a:rPr lang="en-US" sz="815" dirty="0">
                <a:solidFill>
                  <a:srgbClr val="FFFFFF"/>
                </a:solidFill>
                <a:latin typeface="Abril Fatface"/>
              </a:rPr>
              <a:t>');</a:t>
            </a:r>
          </a:p>
          <a:p>
            <a:pPr algn="ctr">
              <a:lnSpc>
                <a:spcPts val="1142"/>
              </a:lnSpc>
            </a:pPr>
            <a:endParaRPr lang="en-US" sz="815" dirty="0">
              <a:solidFill>
                <a:srgbClr val="FFFFFF"/>
              </a:solidFill>
              <a:latin typeface="Abril Fatface"/>
            </a:endParaRPr>
          </a:p>
          <a:p>
            <a:pPr algn="ctr">
              <a:lnSpc>
                <a:spcPts val="1142"/>
              </a:lnSpc>
            </a:pPr>
            <a:r>
              <a:rPr lang="en-US" sz="815" dirty="0" err="1">
                <a:solidFill>
                  <a:srgbClr val="FFFFFF"/>
                </a:solidFill>
                <a:latin typeface="Abril Fatface"/>
              </a:rPr>
              <a:t>document.getElementById</a:t>
            </a:r>
            <a:r>
              <a:rPr lang="en-US" sz="815" dirty="0">
                <a:solidFill>
                  <a:srgbClr val="FFFFFF"/>
                </a:solidFill>
                <a:latin typeface="Abril Fatface"/>
              </a:rPr>
              <a:t>('select-product').</a:t>
            </a:r>
            <a:r>
              <a:rPr lang="en-US" sz="815" dirty="0" err="1">
                <a:solidFill>
                  <a:srgbClr val="FFFFFF"/>
                </a:solidFill>
                <a:latin typeface="Abril Fatface"/>
              </a:rPr>
              <a:t>addEventListener</a:t>
            </a:r>
            <a:r>
              <a:rPr lang="en-US" sz="815" dirty="0">
                <a:solidFill>
                  <a:srgbClr val="FFFFFF"/>
                </a:solidFill>
                <a:latin typeface="Abril Fatface"/>
              </a:rPr>
              <a:t>('change', (e) =&gt; {</a:t>
            </a:r>
          </a:p>
          <a:p>
            <a:pPr algn="ctr">
              <a:lnSpc>
                <a:spcPts val="1142"/>
              </a:lnSpc>
            </a:pPr>
            <a:r>
              <a:rPr lang="en-US" sz="815" dirty="0">
                <a:solidFill>
                  <a:srgbClr val="FFFFFF"/>
                </a:solidFill>
                <a:latin typeface="Abril Fatface"/>
              </a:rPr>
              <a:t>  const </a:t>
            </a:r>
            <a:r>
              <a:rPr lang="en-US" sz="815" dirty="0" err="1">
                <a:solidFill>
                  <a:srgbClr val="FFFFFF"/>
                </a:solidFill>
                <a:latin typeface="Abril Fatface"/>
              </a:rPr>
              <a:t>productId</a:t>
            </a:r>
            <a:r>
              <a:rPr lang="en-US" sz="815" dirty="0">
                <a:solidFill>
                  <a:srgbClr val="FFFFFF"/>
                </a:solidFill>
                <a:latin typeface="Abril Fatface"/>
              </a:rPr>
              <a:t> = </a:t>
            </a:r>
            <a:r>
              <a:rPr lang="en-US" sz="815" dirty="0" err="1">
                <a:solidFill>
                  <a:srgbClr val="FFFFFF"/>
                </a:solidFill>
                <a:latin typeface="Abril Fatface"/>
              </a:rPr>
              <a:t>parseInt</a:t>
            </a:r>
            <a:r>
              <a:rPr lang="en-US" sz="815" dirty="0">
                <a:solidFill>
                  <a:srgbClr val="FFFFFF"/>
                </a:solidFill>
                <a:latin typeface="Abril Fatface"/>
              </a:rPr>
              <a:t>(</a:t>
            </a:r>
            <a:r>
              <a:rPr lang="en-US" sz="815" dirty="0" err="1">
                <a:solidFill>
                  <a:srgbClr val="FFFFFF"/>
                </a:solidFill>
                <a:latin typeface="Abril Fatface"/>
              </a:rPr>
              <a:t>e.target.value</a:t>
            </a:r>
            <a:r>
              <a:rPr lang="en-US" sz="815" dirty="0">
                <a:solidFill>
                  <a:srgbClr val="FFFFFF"/>
                </a:solidFill>
                <a:latin typeface="Abril Fatface"/>
              </a:rPr>
              <a:t>);</a:t>
            </a:r>
          </a:p>
          <a:p>
            <a:pPr algn="ctr">
              <a:lnSpc>
                <a:spcPts val="1142"/>
              </a:lnSpc>
            </a:pPr>
            <a:r>
              <a:rPr lang="en-US" sz="815" dirty="0">
                <a:solidFill>
                  <a:srgbClr val="FFFFFF"/>
                </a:solidFill>
                <a:latin typeface="Abril Fatface"/>
              </a:rPr>
              <a:t>  </a:t>
            </a:r>
            <a:r>
              <a:rPr lang="en-US" sz="815" dirty="0" err="1">
                <a:solidFill>
                  <a:srgbClr val="FFFFFF"/>
                </a:solidFill>
                <a:latin typeface="Abril Fatface"/>
              </a:rPr>
              <a:t>comparator.displayComparison</a:t>
            </a:r>
            <a:r>
              <a:rPr lang="en-US" sz="815" dirty="0">
                <a:solidFill>
                  <a:srgbClr val="FFFFFF"/>
                </a:solidFill>
                <a:latin typeface="Abril Fatface"/>
              </a:rPr>
              <a:t>(</a:t>
            </a:r>
            <a:r>
              <a:rPr lang="en-US" sz="815" dirty="0" err="1">
                <a:solidFill>
                  <a:srgbClr val="FFFFFF"/>
                </a:solidFill>
                <a:latin typeface="Abril Fatface"/>
              </a:rPr>
              <a:t>productId</a:t>
            </a:r>
            <a:r>
              <a:rPr lang="en-US" sz="815" dirty="0">
                <a:solidFill>
                  <a:srgbClr val="FFFFFF"/>
                </a:solidFill>
                <a:latin typeface="Abril Fatface"/>
              </a:rPr>
              <a:t>);</a:t>
            </a:r>
          </a:p>
          <a:p>
            <a:pPr algn="ctr">
              <a:lnSpc>
                <a:spcPts val="1142"/>
              </a:lnSpc>
            </a:pPr>
            <a:r>
              <a:rPr lang="en-US" sz="815" dirty="0">
                <a:solidFill>
                  <a:srgbClr val="FFFFFF"/>
                </a:solidFill>
                <a:latin typeface="Abril Fatface"/>
              </a:rPr>
              <a:t>});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506200" y="351268"/>
            <a:ext cx="8382000" cy="63086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726"/>
              </a:lnSpc>
            </a:pPr>
            <a:r>
              <a:rPr lang="en-US" sz="1232" dirty="0">
                <a:solidFill>
                  <a:srgbClr val="FFFFFF"/>
                </a:solidFill>
                <a:latin typeface="Abril Fatface"/>
              </a:rPr>
              <a:t>&lt;!DOCTYPE html&gt;</a:t>
            </a:r>
          </a:p>
          <a:p>
            <a:pPr algn="ctr">
              <a:lnSpc>
                <a:spcPts val="1726"/>
              </a:lnSpc>
            </a:pPr>
            <a:r>
              <a:rPr lang="en-US" sz="1232" dirty="0">
                <a:solidFill>
                  <a:srgbClr val="FFFFFF"/>
                </a:solidFill>
                <a:latin typeface="Abril Fatface"/>
              </a:rPr>
              <a:t>&lt;html lang="</a:t>
            </a:r>
            <a:r>
              <a:rPr lang="en-US" sz="1232" dirty="0" err="1">
                <a:solidFill>
                  <a:srgbClr val="FFFFFF"/>
                </a:solidFill>
                <a:latin typeface="Abril Fatface"/>
              </a:rPr>
              <a:t>en</a:t>
            </a:r>
            <a:r>
              <a:rPr lang="en-US" sz="1232" dirty="0">
                <a:solidFill>
                  <a:srgbClr val="FFFFFF"/>
                </a:solidFill>
                <a:latin typeface="Abril Fatface"/>
              </a:rPr>
              <a:t>"&gt;</a:t>
            </a:r>
          </a:p>
          <a:p>
            <a:pPr algn="ctr">
              <a:lnSpc>
                <a:spcPts val="1726"/>
              </a:lnSpc>
            </a:pPr>
            <a:r>
              <a:rPr lang="en-US" sz="1232" dirty="0">
                <a:solidFill>
                  <a:srgbClr val="FFFFFF"/>
                </a:solidFill>
                <a:latin typeface="Abril Fatface"/>
              </a:rPr>
              <a:t>&lt;head&gt;</a:t>
            </a:r>
          </a:p>
          <a:p>
            <a:pPr algn="ctr">
              <a:lnSpc>
                <a:spcPts val="1726"/>
              </a:lnSpc>
            </a:pPr>
            <a:r>
              <a:rPr lang="en-US" sz="1232" dirty="0">
                <a:solidFill>
                  <a:srgbClr val="FFFFFF"/>
                </a:solidFill>
                <a:latin typeface="Abril Fatface"/>
              </a:rPr>
              <a:t>  &lt;meta charset="UTF-8"&gt;</a:t>
            </a:r>
          </a:p>
          <a:p>
            <a:pPr algn="ctr">
              <a:lnSpc>
                <a:spcPts val="1726"/>
              </a:lnSpc>
            </a:pPr>
            <a:r>
              <a:rPr lang="en-US" sz="1232" dirty="0">
                <a:solidFill>
                  <a:srgbClr val="FFFFFF"/>
                </a:solidFill>
                <a:latin typeface="Abril Fatface"/>
              </a:rPr>
              <a:t>  &lt;meta name="viewport" content="width=device-width, initial-scale=1.0"&gt;</a:t>
            </a:r>
          </a:p>
          <a:p>
            <a:pPr algn="ctr">
              <a:lnSpc>
                <a:spcPts val="1726"/>
              </a:lnSpc>
            </a:pPr>
            <a:r>
              <a:rPr lang="en-US" sz="1232" dirty="0">
                <a:solidFill>
                  <a:srgbClr val="FFFFFF"/>
                </a:solidFill>
                <a:latin typeface="Abril Fatface"/>
              </a:rPr>
              <a:t>  &lt;title&gt;Price Comparator&lt;/title&gt;</a:t>
            </a:r>
          </a:p>
          <a:p>
            <a:pPr algn="ctr">
              <a:lnSpc>
                <a:spcPts val="1726"/>
              </a:lnSpc>
            </a:pPr>
            <a:r>
              <a:rPr lang="en-US" sz="1232" dirty="0">
                <a:solidFill>
                  <a:srgbClr val="FFFFFF"/>
                </a:solidFill>
                <a:latin typeface="Abril Fatface"/>
              </a:rPr>
              <a:t>  &lt;style&gt;</a:t>
            </a:r>
          </a:p>
          <a:p>
            <a:pPr algn="ctr">
              <a:lnSpc>
                <a:spcPts val="1726"/>
              </a:lnSpc>
            </a:pPr>
            <a:r>
              <a:rPr lang="en-US" sz="1232" dirty="0">
                <a:solidFill>
                  <a:srgbClr val="FFFFFF"/>
                </a:solidFill>
                <a:latin typeface="Abril Fatface"/>
              </a:rPr>
              <a:t>    table {</a:t>
            </a:r>
          </a:p>
          <a:p>
            <a:pPr algn="ctr">
              <a:lnSpc>
                <a:spcPts val="1726"/>
              </a:lnSpc>
            </a:pPr>
            <a:r>
              <a:rPr lang="en-US" sz="1232" dirty="0">
                <a:solidFill>
                  <a:srgbClr val="FFFFFF"/>
                </a:solidFill>
                <a:latin typeface="Abril Fatface"/>
              </a:rPr>
              <a:t>      border-collapse: collapse;</a:t>
            </a:r>
          </a:p>
          <a:p>
            <a:pPr algn="ctr">
              <a:lnSpc>
                <a:spcPts val="1726"/>
              </a:lnSpc>
            </a:pPr>
            <a:r>
              <a:rPr lang="en-US" sz="1232" dirty="0">
                <a:solidFill>
                  <a:srgbClr val="FFFFFF"/>
                </a:solidFill>
                <a:latin typeface="Abril Fatface"/>
              </a:rPr>
              <a:t>    }</a:t>
            </a:r>
          </a:p>
          <a:p>
            <a:pPr algn="ctr">
              <a:lnSpc>
                <a:spcPts val="1726"/>
              </a:lnSpc>
            </a:pPr>
            <a:r>
              <a:rPr lang="en-US" sz="1232" dirty="0">
                <a:solidFill>
                  <a:srgbClr val="FFFFFF"/>
                </a:solidFill>
                <a:latin typeface="Abril Fatface"/>
              </a:rPr>
              <a:t>    </a:t>
            </a:r>
            <a:r>
              <a:rPr lang="en-US" sz="1232" dirty="0" err="1">
                <a:solidFill>
                  <a:srgbClr val="FFFFFF"/>
                </a:solidFill>
                <a:latin typeface="Abril Fatface"/>
              </a:rPr>
              <a:t>th</a:t>
            </a:r>
            <a:r>
              <a:rPr lang="en-US" sz="1232" dirty="0">
                <a:solidFill>
                  <a:srgbClr val="FFFFFF"/>
                </a:solidFill>
                <a:latin typeface="Abril Fatface"/>
              </a:rPr>
              <a:t>, td {</a:t>
            </a:r>
          </a:p>
          <a:p>
            <a:pPr algn="ctr">
              <a:lnSpc>
                <a:spcPts val="1726"/>
              </a:lnSpc>
            </a:pPr>
            <a:r>
              <a:rPr lang="en-US" sz="1232" dirty="0">
                <a:solidFill>
                  <a:srgbClr val="FFFFFF"/>
                </a:solidFill>
                <a:latin typeface="Abril Fatface"/>
              </a:rPr>
              <a:t>      border: 1px solid #ddd;</a:t>
            </a:r>
          </a:p>
          <a:p>
            <a:pPr algn="ctr">
              <a:lnSpc>
                <a:spcPts val="1726"/>
              </a:lnSpc>
            </a:pPr>
            <a:r>
              <a:rPr lang="en-US" sz="1232" dirty="0">
                <a:solidFill>
                  <a:srgbClr val="FFFFFF"/>
                </a:solidFill>
                <a:latin typeface="Abril Fatface"/>
              </a:rPr>
              <a:t>      padding: 8px;</a:t>
            </a:r>
          </a:p>
          <a:p>
            <a:pPr algn="ctr">
              <a:lnSpc>
                <a:spcPts val="1726"/>
              </a:lnSpc>
            </a:pPr>
            <a:r>
              <a:rPr lang="en-US" sz="1232" dirty="0">
                <a:solidFill>
                  <a:srgbClr val="FFFFFF"/>
                </a:solidFill>
                <a:latin typeface="Abril Fatface"/>
              </a:rPr>
              <a:t>      text-align: left;</a:t>
            </a:r>
          </a:p>
          <a:p>
            <a:pPr algn="ctr">
              <a:lnSpc>
                <a:spcPts val="1726"/>
              </a:lnSpc>
            </a:pPr>
            <a:r>
              <a:rPr lang="en-US" sz="1232" dirty="0">
                <a:solidFill>
                  <a:srgbClr val="FFFFFF"/>
                </a:solidFill>
                <a:latin typeface="Abril Fatface"/>
              </a:rPr>
              <a:t>    }</a:t>
            </a:r>
          </a:p>
          <a:p>
            <a:pPr algn="ctr">
              <a:lnSpc>
                <a:spcPts val="1726"/>
              </a:lnSpc>
            </a:pPr>
            <a:r>
              <a:rPr lang="en-US" sz="1232" dirty="0">
                <a:solidFill>
                  <a:srgbClr val="FFFFFF"/>
                </a:solidFill>
                <a:latin typeface="Abril Fatface"/>
              </a:rPr>
              <a:t>  &lt;/style&gt;</a:t>
            </a:r>
          </a:p>
          <a:p>
            <a:pPr algn="ctr">
              <a:lnSpc>
                <a:spcPts val="1726"/>
              </a:lnSpc>
            </a:pPr>
            <a:r>
              <a:rPr lang="en-US" sz="1232" dirty="0">
                <a:solidFill>
                  <a:srgbClr val="FFFFFF"/>
                </a:solidFill>
                <a:latin typeface="Abril Fatface"/>
              </a:rPr>
              <a:t>&lt;/head&gt;</a:t>
            </a:r>
          </a:p>
          <a:p>
            <a:pPr algn="ctr">
              <a:lnSpc>
                <a:spcPts val="1726"/>
              </a:lnSpc>
            </a:pPr>
            <a:r>
              <a:rPr lang="en-US" sz="1232" dirty="0">
                <a:solidFill>
                  <a:srgbClr val="FFFFFF"/>
                </a:solidFill>
                <a:latin typeface="Abril Fatface"/>
              </a:rPr>
              <a:t>&lt;body&gt;</a:t>
            </a:r>
          </a:p>
          <a:p>
            <a:pPr algn="ctr">
              <a:lnSpc>
                <a:spcPts val="1726"/>
              </a:lnSpc>
            </a:pPr>
            <a:r>
              <a:rPr lang="en-US" sz="1232" dirty="0">
                <a:solidFill>
                  <a:srgbClr val="FFFFFF"/>
                </a:solidFill>
                <a:latin typeface="Abril Fatface"/>
              </a:rPr>
              <a:t>  &lt;h1&gt;Price Comparator&lt;/h1&gt;</a:t>
            </a:r>
          </a:p>
          <a:p>
            <a:pPr algn="ctr">
              <a:lnSpc>
                <a:spcPts val="1726"/>
              </a:lnSpc>
            </a:pPr>
            <a:r>
              <a:rPr lang="en-US" sz="1232" dirty="0">
                <a:solidFill>
                  <a:srgbClr val="FFFFFF"/>
                </a:solidFill>
                <a:latin typeface="Abril Fatface"/>
              </a:rPr>
              <a:t>  &lt;select id="select-product"&gt;</a:t>
            </a:r>
          </a:p>
          <a:p>
            <a:pPr algn="ctr">
              <a:lnSpc>
                <a:spcPts val="1726"/>
              </a:lnSpc>
            </a:pPr>
            <a:r>
              <a:rPr lang="en-US" sz="1232" dirty="0">
                <a:solidFill>
                  <a:srgbClr val="FFFFFF"/>
                </a:solidFill>
                <a:latin typeface="Abril Fatface"/>
              </a:rPr>
              <a:t>    &lt;option value=""&gt;Select a product&lt;/option&gt;</a:t>
            </a:r>
          </a:p>
          <a:p>
            <a:pPr algn="ctr">
              <a:lnSpc>
                <a:spcPts val="1726"/>
              </a:lnSpc>
            </a:pPr>
            <a:r>
              <a:rPr lang="en-US" sz="1232" dirty="0">
                <a:solidFill>
                  <a:srgbClr val="FFFFFF"/>
                </a:solidFill>
                <a:latin typeface="Abril Fatface"/>
              </a:rPr>
              <a:t>    &lt;option value="1"&gt;Apple iPhone 13&lt;/option&gt;</a:t>
            </a:r>
          </a:p>
          <a:p>
            <a:pPr algn="ctr">
              <a:lnSpc>
                <a:spcPts val="1726"/>
              </a:lnSpc>
            </a:pPr>
            <a:r>
              <a:rPr lang="en-US" sz="1232" dirty="0">
                <a:solidFill>
                  <a:srgbClr val="FFFFFF"/>
                </a:solidFill>
                <a:latin typeface="Abril Fatface"/>
              </a:rPr>
              <a:t>    &lt;option value="2"&gt;Samsung Galaxy S22&lt;/option&gt;</a:t>
            </a:r>
          </a:p>
          <a:p>
            <a:pPr algn="ctr">
              <a:lnSpc>
                <a:spcPts val="1726"/>
              </a:lnSpc>
            </a:pPr>
            <a:r>
              <a:rPr lang="en-US" sz="1232" dirty="0">
                <a:solidFill>
                  <a:srgbClr val="FFFFFF"/>
                </a:solidFill>
                <a:latin typeface="Abril Fatface"/>
              </a:rPr>
              <a:t>    &lt;option value="3"&gt;Xiaomi Redmi 9&lt;/option&gt;</a:t>
            </a:r>
          </a:p>
          <a:p>
            <a:pPr algn="ctr">
              <a:lnSpc>
                <a:spcPts val="1726"/>
              </a:lnSpc>
            </a:pPr>
            <a:r>
              <a:rPr lang="en-US" sz="1232" dirty="0">
                <a:solidFill>
                  <a:srgbClr val="FFFFFF"/>
                </a:solidFill>
                <a:latin typeface="Abril Fatface"/>
              </a:rPr>
              <a:t>  &lt;/select&gt;</a:t>
            </a:r>
          </a:p>
          <a:p>
            <a:pPr algn="ctr">
              <a:lnSpc>
                <a:spcPts val="1726"/>
              </a:lnSpc>
            </a:pPr>
            <a:r>
              <a:rPr lang="en-US" sz="1232" dirty="0">
                <a:solidFill>
                  <a:srgbClr val="FFFFFF"/>
                </a:solidFill>
                <a:latin typeface="Abril Fatface"/>
              </a:rPr>
              <a:t>  &lt;div id="comparison-table"&gt;&lt;/div&gt;</a:t>
            </a:r>
          </a:p>
          <a:p>
            <a:pPr algn="ctr">
              <a:lnSpc>
                <a:spcPts val="1726"/>
              </a:lnSpc>
            </a:pPr>
            <a:r>
              <a:rPr lang="en-US" sz="1232" dirty="0">
                <a:solidFill>
                  <a:srgbClr val="FFFFFF"/>
                </a:solidFill>
                <a:latin typeface="Abril Fatface"/>
              </a:rPr>
              <a:t>  &lt;script </a:t>
            </a:r>
            <a:r>
              <a:rPr lang="en-US" sz="1232" dirty="0" err="1">
                <a:solidFill>
                  <a:srgbClr val="FFFFFF"/>
                </a:solidFill>
                <a:latin typeface="Abril Fatface"/>
              </a:rPr>
              <a:t>src</a:t>
            </a:r>
            <a:r>
              <a:rPr lang="en-US" sz="1232" dirty="0">
                <a:solidFill>
                  <a:srgbClr val="FFFFFF"/>
                </a:solidFill>
                <a:latin typeface="Abril Fatface"/>
              </a:rPr>
              <a:t>="price-comparator.js"&gt;&lt;/script&gt;</a:t>
            </a:r>
          </a:p>
          <a:p>
            <a:pPr algn="ctr">
              <a:lnSpc>
                <a:spcPts val="1726"/>
              </a:lnSpc>
            </a:pPr>
            <a:r>
              <a:rPr lang="en-US" sz="1232" dirty="0">
                <a:solidFill>
                  <a:srgbClr val="FFFFFF"/>
                </a:solidFill>
                <a:latin typeface="Abril Fatface"/>
              </a:rPr>
              <a:t>&lt;/body&gt;</a:t>
            </a:r>
          </a:p>
          <a:p>
            <a:pPr algn="ctr">
              <a:lnSpc>
                <a:spcPts val="1726"/>
              </a:lnSpc>
            </a:pPr>
            <a:r>
              <a:rPr lang="en-US" sz="1232" dirty="0">
                <a:solidFill>
                  <a:srgbClr val="FFFFFF"/>
                </a:solidFill>
                <a:latin typeface="Abril Fatface"/>
              </a:rPr>
              <a:t>&lt;/html&gt;</a:t>
            </a:r>
          </a:p>
        </p:txBody>
      </p:sp>
      <p:sp>
        <p:nvSpPr>
          <p:cNvPr id="10" name="Ok: Yukarı Bükülü 9">
            <a:extLst>
              <a:ext uri="{FF2B5EF4-FFF2-40B4-BE49-F238E27FC236}">
                <a16:creationId xmlns:a16="http://schemas.microsoft.com/office/drawing/2014/main" id="{11A04A32-555F-0C53-8112-B7983F32AC6F}"/>
              </a:ext>
            </a:extLst>
          </p:cNvPr>
          <p:cNvSpPr/>
          <p:nvPr/>
        </p:nvSpPr>
        <p:spPr>
          <a:xfrm rot="5400000">
            <a:off x="3841431" y="5505143"/>
            <a:ext cx="1519505" cy="1110007"/>
          </a:xfrm>
          <a:prstGeom prst="bentUp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k: Bükülü 10">
            <a:extLst>
              <a:ext uri="{FF2B5EF4-FFF2-40B4-BE49-F238E27FC236}">
                <a16:creationId xmlns:a16="http://schemas.microsoft.com/office/drawing/2014/main" id="{CB973B9D-A0B3-6BE7-0063-5F529579D826}"/>
              </a:ext>
            </a:extLst>
          </p:cNvPr>
          <p:cNvSpPr/>
          <p:nvPr/>
        </p:nvSpPr>
        <p:spPr>
          <a:xfrm rot="10800000">
            <a:off x="5758430" y="8039099"/>
            <a:ext cx="1480570" cy="1457501"/>
          </a:xfrm>
          <a:prstGeom prst="ben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947</Words>
  <Application>Microsoft Office PowerPoint</Application>
  <PresentationFormat>Özel</PresentationFormat>
  <Paragraphs>131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3" baseType="lpstr">
      <vt:lpstr>Arimo Bold</vt:lpstr>
      <vt:lpstr>Abril Fatface</vt:lpstr>
      <vt:lpstr>Arial</vt:lpstr>
      <vt:lpstr>Calibri</vt:lpstr>
      <vt:lpstr>DejaVu Serif Bold</vt:lpstr>
      <vt:lpstr>Office Theme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Turkcell Pasajda Yeni</dc:title>
  <dc:creator>Acer</dc:creator>
  <cp:lastModifiedBy>Gökçe ÇELEBİ</cp:lastModifiedBy>
  <cp:revision>2</cp:revision>
  <dcterms:created xsi:type="dcterms:W3CDTF">2006-08-16T00:00:00Z</dcterms:created>
  <dcterms:modified xsi:type="dcterms:W3CDTF">2024-05-04T13:25:28Z</dcterms:modified>
  <dc:identifier>DAGEMXn_5Rg</dc:identifier>
</cp:coreProperties>
</file>