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74189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03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ataplatform.cloud.ibm.com/dashboards/98c51769-abf6-42d0-ac6e-1c5351cf1ff5/view/7239aa2c63aa17c057f1e2e407cd2901293e250eb4bbd102838c7b490e357897f36f4190c87a425bde135664f2b9130bc8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309463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Analyze of Technology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4571205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Mehmet Cahit Aydın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13/10/2021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206099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sz="2200" dirty="0"/>
              <a:t>PostgreSQL and MongoDB are the most wanted databases to learn. </a:t>
            </a:r>
            <a:endParaRPr lang="tr-TR" sz="2200" dirty="0"/>
          </a:p>
          <a:p>
            <a:r>
              <a:rPr lang="tr-TR" sz="2200" dirty="0" err="1"/>
              <a:t>MySQL</a:t>
            </a:r>
            <a:r>
              <a:rPr lang="tr-TR" sz="2200" dirty="0"/>
              <a:t> is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most</a:t>
            </a:r>
            <a:r>
              <a:rPr lang="tr-TR" sz="2200" dirty="0"/>
              <a:t> popular </a:t>
            </a:r>
            <a:r>
              <a:rPr lang="tr-TR" sz="2200" dirty="0" err="1"/>
              <a:t>database</a:t>
            </a:r>
            <a:r>
              <a:rPr lang="tr-TR" sz="2200" dirty="0"/>
              <a:t>.</a:t>
            </a:r>
          </a:p>
          <a:p>
            <a:r>
              <a:rPr lang="en-GB" sz="2200" dirty="0"/>
              <a:t>M</a:t>
            </a:r>
            <a:r>
              <a:rPr lang="tr-TR" sz="2200" dirty="0" err="1"/>
              <a:t>icrosoft</a:t>
            </a:r>
            <a:r>
              <a:rPr lang="tr-TR" sz="2200" dirty="0"/>
              <a:t> SQL Server </a:t>
            </a:r>
            <a:r>
              <a:rPr lang="en-GB" sz="2200" dirty="0"/>
              <a:t>still retains its charm.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sz="2200" dirty="0"/>
              <a:t>NOSQL databases will take a huge leap forward in the future. </a:t>
            </a:r>
            <a:endParaRPr lang="tr-TR" sz="2200" dirty="0"/>
          </a:p>
          <a:p>
            <a:r>
              <a:rPr lang="en-GB" sz="2200" dirty="0" err="1"/>
              <a:t>OpenSource</a:t>
            </a:r>
            <a:r>
              <a:rPr lang="en-GB" sz="2200" dirty="0"/>
              <a:t> and web platforms will continue to use </a:t>
            </a:r>
            <a:r>
              <a:rPr lang="tr-TR" sz="2200" dirty="0" err="1"/>
              <a:t>MySQL</a:t>
            </a:r>
            <a:r>
              <a:rPr lang="en-GB" sz="2200" dirty="0"/>
              <a:t>.</a:t>
            </a:r>
            <a:endParaRPr lang="tr-TR" sz="2200" dirty="0"/>
          </a:p>
          <a:p>
            <a:r>
              <a:rPr lang="en-GB" sz="2200" dirty="0"/>
              <a:t> </a:t>
            </a:r>
            <a:r>
              <a:rPr lang="tr-TR" sz="2200" dirty="0"/>
              <a:t>Microsoft SQL Server</a:t>
            </a:r>
            <a:r>
              <a:rPr lang="en-GB" sz="2200" dirty="0"/>
              <a:t> continues to lose popularity</a:t>
            </a:r>
            <a:r>
              <a:rPr lang="tr-TR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3878" y="2107096"/>
            <a:ext cx="4691270" cy="316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dirty="0"/>
              <a:t>	DASHBOARD LINK</a:t>
            </a:r>
          </a:p>
          <a:p>
            <a:pPr marL="0" indent="0">
              <a:buNone/>
            </a:pPr>
            <a:endParaRPr lang="tr-TR" sz="2200" dirty="0"/>
          </a:p>
          <a:p>
            <a:pPr marL="0" indent="0">
              <a:buNone/>
            </a:pPr>
            <a:endParaRPr lang="tr-TR" sz="2200" dirty="0"/>
          </a:p>
          <a:p>
            <a:pPr marL="0" indent="0">
              <a:buNone/>
            </a:pPr>
            <a:r>
              <a:rPr lang="tr-TR" sz="2200" dirty="0">
                <a:hlinkClick r:id="rId2"/>
              </a:rPr>
              <a:t>  </a:t>
            </a:r>
            <a:r>
              <a:rPr lang="en-US" sz="2200" dirty="0">
                <a:hlinkClick r:id="rId2"/>
              </a:rPr>
              <a:t>TECHNOLOGY TRENDS DASHBOARD</a:t>
            </a:r>
            <a:r>
              <a:rPr lang="tr-TR" sz="2200" dirty="0"/>
              <a:t> 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DD706D7-687F-4536-A837-3DB096F7B346}"/>
              </a:ext>
            </a:extLst>
          </p:cNvPr>
          <p:cNvSpPr/>
          <p:nvPr/>
        </p:nvSpPr>
        <p:spPr>
          <a:xfrm rot="5400000">
            <a:off x="7162988" y="2697013"/>
            <a:ext cx="584157" cy="3828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tr-TR" dirty="0"/>
              <a:t>CURRENT TECHNOLOGY USAGE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F31675-11D7-4289-98F4-DA7C2F2BF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426" y="1690688"/>
            <a:ext cx="10151165" cy="4351338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tr-TR" sz="4000" dirty="0"/>
              <a:t>FUTURE TECHNOLOGY TREND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C0B362-55D4-497D-8364-E34B87291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983" y="1690688"/>
            <a:ext cx="9515060" cy="4484825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4000" dirty="0"/>
              <a:t>DEMOGRAPHIC SURVEY</a:t>
            </a:r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750B3-99B2-4C87-B3D7-56E18CEB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3757"/>
            <a:ext cx="10515600" cy="447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GB" dirty="0"/>
              <a:t>According to these </a:t>
            </a:r>
            <a:r>
              <a:rPr lang="en-GB" dirty="0" err="1"/>
              <a:t>analyzes</a:t>
            </a:r>
            <a:r>
              <a:rPr lang="en-GB" dirty="0"/>
              <a:t>, will the technologies that are in demand in the future consist of only these?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or</a:t>
            </a:r>
            <a:endParaRPr lang="tr-TR" dirty="0"/>
          </a:p>
          <a:p>
            <a:r>
              <a:rPr lang="tr-TR" dirty="0"/>
              <a:t>W</a:t>
            </a:r>
            <a:r>
              <a:rPr lang="en-GB" dirty="0"/>
              <a:t>ill these technologies be insufficient?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tr-TR" sz="2400" dirty="0"/>
              <a:t>USA is </a:t>
            </a:r>
            <a:r>
              <a:rPr lang="tr-TR" sz="2400" dirty="0" err="1"/>
              <a:t>the</a:t>
            </a:r>
            <a:r>
              <a:rPr lang="tr-TR" sz="2400" dirty="0"/>
              <a:t> top </a:t>
            </a:r>
            <a:r>
              <a:rPr lang="tr-TR" sz="2400" dirty="0" err="1"/>
              <a:t>technology</a:t>
            </a:r>
            <a:r>
              <a:rPr lang="tr-TR" sz="2400" dirty="0"/>
              <a:t> </a:t>
            </a:r>
            <a:r>
              <a:rPr lang="tr-TR" sz="2400" dirty="0" err="1"/>
              <a:t>country</a:t>
            </a:r>
            <a:r>
              <a:rPr lang="tr-TR" sz="2400" dirty="0"/>
              <a:t>.</a:t>
            </a:r>
            <a:endParaRPr lang="en-US" sz="2400" dirty="0"/>
          </a:p>
          <a:p>
            <a:r>
              <a:rPr lang="en-GB" sz="2400" dirty="0"/>
              <a:t>The number of </a:t>
            </a:r>
            <a:r>
              <a:rPr lang="tr-TR" sz="2400" dirty="0" err="1"/>
              <a:t>women</a:t>
            </a:r>
            <a:r>
              <a:rPr lang="en-GB" sz="2400" dirty="0"/>
              <a:t> software developers is very low compared to </a:t>
            </a:r>
            <a:r>
              <a:rPr lang="tr-TR" sz="2400" dirty="0"/>
              <a:t>men</a:t>
            </a:r>
            <a:r>
              <a:rPr lang="en-GB" sz="2400" dirty="0"/>
              <a:t>.</a:t>
            </a:r>
            <a:endParaRPr lang="tr-TR" sz="2400" dirty="0"/>
          </a:p>
          <a:p>
            <a:r>
              <a:rPr lang="en-GB" sz="2400" dirty="0"/>
              <a:t>Linux</a:t>
            </a:r>
            <a:r>
              <a:rPr lang="tr-TR" sz="2400" dirty="0"/>
              <a:t> , </a:t>
            </a:r>
            <a:r>
              <a:rPr lang="en-GB" sz="2400" dirty="0"/>
              <a:t>A</a:t>
            </a:r>
            <a:r>
              <a:rPr lang="tr-TR" sz="2400" dirty="0"/>
              <a:t>WS</a:t>
            </a:r>
            <a:r>
              <a:rPr lang="en-GB" sz="2400" dirty="0"/>
              <a:t> and Docker are the most demanded platforms</a:t>
            </a:r>
            <a:r>
              <a:rPr lang="tr-TR" sz="2400" dirty="0"/>
              <a:t>.</a:t>
            </a:r>
          </a:p>
          <a:p>
            <a:r>
              <a:rPr lang="en-GB" sz="2400" dirty="0"/>
              <a:t>Technology tools are constantly changing.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sz="2400" dirty="0"/>
              <a:t>In more different countries, they should join the technology network and develop themselves.</a:t>
            </a:r>
            <a:endParaRPr lang="tr-TR" sz="2400" dirty="0"/>
          </a:p>
          <a:p>
            <a:r>
              <a:rPr lang="en-GB" sz="2400" dirty="0"/>
              <a:t>The inequality between female and male software developers should be resolved. More female software developers should enter the sector.</a:t>
            </a:r>
            <a:endParaRPr lang="tr-TR" sz="2400" dirty="0"/>
          </a:p>
          <a:p>
            <a:r>
              <a:rPr lang="en-GB" sz="2400" dirty="0"/>
              <a:t>Software developers have to constantly follow the changing technology.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tr-TR" sz="2200" dirty="0"/>
              <a:t>Programming </a:t>
            </a:r>
            <a:r>
              <a:rPr lang="tr-TR" sz="2200" dirty="0" err="1"/>
              <a:t>Languages</a:t>
            </a:r>
            <a:r>
              <a:rPr lang="tr-TR" sz="2200" dirty="0"/>
              <a:t>, Databases , </a:t>
            </a:r>
            <a:r>
              <a:rPr lang="tr-TR" sz="2200" dirty="0" err="1"/>
              <a:t>Platforms</a:t>
            </a:r>
            <a:r>
              <a:rPr lang="tr-TR" sz="2200" dirty="0"/>
              <a:t>  </a:t>
            </a:r>
            <a:r>
              <a:rPr lang="tr-TR" sz="2200" dirty="0" err="1"/>
              <a:t>and</a:t>
            </a:r>
            <a:r>
              <a:rPr lang="tr-TR" sz="2200" dirty="0"/>
              <a:t> Web </a:t>
            </a:r>
            <a:r>
              <a:rPr lang="tr-TR" sz="2200" dirty="0" err="1"/>
              <a:t>Frame</a:t>
            </a:r>
            <a:r>
              <a:rPr lang="tr-TR" sz="2200" dirty="0"/>
              <a:t> T</a:t>
            </a:r>
            <a:r>
              <a:rPr lang="en-GB" sz="2200" dirty="0"/>
              <a:t>rends are changing and developing day by day</a:t>
            </a:r>
            <a:r>
              <a:rPr lang="tr-TR" sz="2200" dirty="0"/>
              <a:t>.</a:t>
            </a:r>
            <a:endParaRPr lang="en-US" sz="2200" dirty="0"/>
          </a:p>
          <a:p>
            <a:r>
              <a:rPr lang="en-GB" sz="2200" dirty="0"/>
              <a:t>Other countries, except the USA, continue to lag behind in technology.</a:t>
            </a:r>
            <a:endParaRPr lang="tr-TR" sz="2200" dirty="0"/>
          </a:p>
          <a:p>
            <a:r>
              <a:rPr lang="en-GB" sz="2200" dirty="0"/>
              <a:t>Women are very lacking in participation in technology.</a:t>
            </a:r>
            <a:endParaRPr lang="tr-TR" sz="2200" dirty="0"/>
          </a:p>
          <a:p>
            <a:r>
              <a:rPr lang="en-GB" sz="2200" dirty="0"/>
              <a:t>There is no relationship between the salary demanded by the software language and the software language desired to be learned.</a:t>
            </a:r>
            <a:endParaRPr lang="tr-TR" sz="2200" dirty="0"/>
          </a:p>
          <a:p>
            <a:r>
              <a:rPr lang="en-GB" sz="2200" dirty="0"/>
              <a:t>In line with big data, </a:t>
            </a:r>
            <a:r>
              <a:rPr lang="tr-TR" sz="2200" dirty="0" err="1"/>
              <a:t>NoSQL</a:t>
            </a:r>
            <a:r>
              <a:rPr lang="en-GB" sz="2200" dirty="0"/>
              <a:t> databases and data processing languages such as Python are in high demand.</a:t>
            </a:r>
            <a:endParaRPr lang="en-US" sz="2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127"/>
            <a:ext cx="10515600" cy="895619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B03A59D-6F24-4886-A7B4-A4EE220CD5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27695" y="3008241"/>
            <a:ext cx="4469258" cy="2575253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89759" y="2698578"/>
            <a:ext cx="3194581" cy="31945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3A509E-BABC-4C72-8220-A65A8264A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209" y="1997275"/>
            <a:ext cx="4616954" cy="21144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A54B4-6EC5-46F4-B964-9D4EDBD19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822" y="4704093"/>
            <a:ext cx="4308341" cy="20898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07F643-F77A-4B4F-B932-728AA5B488E9}"/>
              </a:ext>
            </a:extLst>
          </p:cNvPr>
          <p:cNvSpPr txBox="1"/>
          <p:nvPr/>
        </p:nvSpPr>
        <p:spPr>
          <a:xfrm>
            <a:off x="3699330" y="1404912"/>
            <a:ext cx="382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/>
                </a:solidFill>
              </a:rPr>
              <a:t>Searching for </a:t>
            </a:r>
            <a:r>
              <a:rPr lang="tr-TR" i="1" dirty="0">
                <a:solidFill>
                  <a:schemeClr val="accent1"/>
                </a:solidFill>
              </a:rPr>
              <a:t>C</a:t>
            </a:r>
            <a:r>
              <a:rPr lang="en-GB" i="1" dirty="0" err="1">
                <a:solidFill>
                  <a:schemeClr val="accent1"/>
                </a:solidFill>
              </a:rPr>
              <a:t>orrelations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tr-TR" i="1" dirty="0">
                <a:solidFill>
                  <a:schemeClr val="accent1"/>
                </a:solidFill>
              </a:rPr>
              <a:t>B</a:t>
            </a:r>
            <a:r>
              <a:rPr lang="en-GB" i="1" dirty="0" err="1">
                <a:solidFill>
                  <a:schemeClr val="accent1"/>
                </a:solidFill>
              </a:rPr>
              <a:t>etween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endParaRPr lang="tr-TR" i="1" dirty="0">
              <a:solidFill>
                <a:schemeClr val="accent1"/>
              </a:solidFill>
            </a:endParaRPr>
          </a:p>
          <a:p>
            <a:r>
              <a:rPr lang="tr-TR" i="1" dirty="0">
                <a:solidFill>
                  <a:schemeClr val="accent1"/>
                </a:solidFill>
              </a:rPr>
              <a:t>A</a:t>
            </a:r>
            <a:r>
              <a:rPr lang="en-GB" i="1" dirty="0" err="1">
                <a:solidFill>
                  <a:schemeClr val="accent1"/>
                </a:solidFill>
              </a:rPr>
              <a:t>ge</a:t>
            </a:r>
            <a:r>
              <a:rPr lang="en-GB" i="1" dirty="0">
                <a:solidFill>
                  <a:schemeClr val="accent1"/>
                </a:solidFill>
              </a:rPr>
              <a:t> and </a:t>
            </a:r>
            <a:r>
              <a:rPr lang="tr-TR" i="1" dirty="0" err="1">
                <a:solidFill>
                  <a:schemeClr val="accent1"/>
                </a:solidFill>
              </a:rPr>
              <a:t>WorkWeekHrs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68AB14-9304-4FF9-B262-24BE525A9EA1}"/>
              </a:ext>
            </a:extLst>
          </p:cNvPr>
          <p:cNvSpPr txBox="1"/>
          <p:nvPr/>
        </p:nvSpPr>
        <p:spPr>
          <a:xfrm>
            <a:off x="3790921" y="4334761"/>
            <a:ext cx="319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/>
                </a:solidFill>
              </a:rPr>
              <a:t>A </a:t>
            </a:r>
            <a:r>
              <a:rPr lang="tr-TR" i="1" dirty="0">
                <a:solidFill>
                  <a:schemeClr val="accent1"/>
                </a:solidFill>
              </a:rPr>
              <a:t>B</a:t>
            </a:r>
            <a:r>
              <a:rPr lang="en-GB" i="1" dirty="0" err="1">
                <a:solidFill>
                  <a:schemeClr val="accent1"/>
                </a:solidFill>
              </a:rPr>
              <a:t>oxplot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tr-TR" i="1" dirty="0">
                <a:solidFill>
                  <a:schemeClr val="accent1"/>
                </a:solidFill>
              </a:rPr>
              <a:t>T</a:t>
            </a:r>
            <a:r>
              <a:rPr lang="en-GB" i="1" dirty="0">
                <a:solidFill>
                  <a:schemeClr val="accent1"/>
                </a:solidFill>
              </a:rPr>
              <a:t>o </a:t>
            </a:r>
            <a:r>
              <a:rPr lang="tr-TR" i="1" dirty="0">
                <a:solidFill>
                  <a:schemeClr val="accent1"/>
                </a:solidFill>
              </a:rPr>
              <a:t>F</a:t>
            </a:r>
            <a:r>
              <a:rPr lang="en-GB" i="1" dirty="0" err="1">
                <a:solidFill>
                  <a:schemeClr val="accent1"/>
                </a:solidFill>
              </a:rPr>
              <a:t>ind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tr-TR" i="1" dirty="0">
                <a:solidFill>
                  <a:schemeClr val="accent1"/>
                </a:solidFill>
              </a:rPr>
              <a:t>T</a:t>
            </a:r>
            <a:r>
              <a:rPr lang="en-GB" i="1" dirty="0">
                <a:solidFill>
                  <a:schemeClr val="accent1"/>
                </a:solidFill>
              </a:rPr>
              <a:t>he </a:t>
            </a:r>
            <a:r>
              <a:rPr lang="tr-TR" i="1" dirty="0">
                <a:solidFill>
                  <a:schemeClr val="accent1"/>
                </a:solidFill>
              </a:rPr>
              <a:t>O</a:t>
            </a:r>
            <a:r>
              <a:rPr lang="en-GB" i="1" dirty="0" err="1">
                <a:solidFill>
                  <a:schemeClr val="accent1"/>
                </a:solidFill>
              </a:rPr>
              <a:t>utliers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24BD9F-9889-4387-9614-E4B391B2BB98}"/>
              </a:ext>
            </a:extLst>
          </p:cNvPr>
          <p:cNvSpPr txBox="1"/>
          <p:nvPr/>
        </p:nvSpPr>
        <p:spPr>
          <a:xfrm>
            <a:off x="7955356" y="2638909"/>
            <a:ext cx="408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1"/>
                </a:solidFill>
              </a:rPr>
              <a:t>Line </a:t>
            </a:r>
            <a:r>
              <a:rPr lang="tr-TR" i="1" dirty="0">
                <a:solidFill>
                  <a:schemeClr val="accent1"/>
                </a:solidFill>
              </a:rPr>
              <a:t>C</a:t>
            </a:r>
            <a:r>
              <a:rPr lang="en-GB" i="1" dirty="0">
                <a:solidFill>
                  <a:schemeClr val="accent1"/>
                </a:solidFill>
              </a:rPr>
              <a:t>hart of </a:t>
            </a:r>
            <a:r>
              <a:rPr lang="tr-TR" i="1" dirty="0">
                <a:solidFill>
                  <a:schemeClr val="accent1"/>
                </a:solidFill>
              </a:rPr>
              <a:t>S</a:t>
            </a:r>
            <a:r>
              <a:rPr lang="en-GB" i="1" dirty="0">
                <a:solidFill>
                  <a:schemeClr val="accent1"/>
                </a:solidFill>
              </a:rPr>
              <a:t>alary for 45 </a:t>
            </a:r>
            <a:r>
              <a:rPr lang="tr-TR" i="1" dirty="0">
                <a:solidFill>
                  <a:schemeClr val="accent1"/>
                </a:solidFill>
              </a:rPr>
              <a:t>T</a:t>
            </a:r>
            <a:r>
              <a:rPr lang="en-GB" i="1" dirty="0">
                <a:solidFill>
                  <a:schemeClr val="accent1"/>
                </a:solidFill>
              </a:rPr>
              <a:t>o 60 </a:t>
            </a:r>
            <a:r>
              <a:rPr lang="tr-TR" i="1" dirty="0">
                <a:solidFill>
                  <a:schemeClr val="accent1"/>
                </a:solidFill>
              </a:rPr>
              <a:t>Y</a:t>
            </a:r>
            <a:r>
              <a:rPr lang="en-GB" i="1" dirty="0">
                <a:solidFill>
                  <a:schemeClr val="accent1"/>
                </a:solidFill>
              </a:rPr>
              <a:t>ear </a:t>
            </a:r>
            <a:r>
              <a:rPr lang="tr-TR" i="1" dirty="0">
                <a:solidFill>
                  <a:schemeClr val="accent1"/>
                </a:solidFill>
              </a:rPr>
              <a:t>O</a:t>
            </a:r>
            <a:r>
              <a:rPr lang="en-GB" i="1" dirty="0" err="1">
                <a:solidFill>
                  <a:schemeClr val="accent1"/>
                </a:solidFill>
              </a:rPr>
              <a:t>lds</a:t>
            </a:r>
            <a:endParaRPr lang="en-GB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10765856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</a:t>
            </a:r>
            <a:r>
              <a:rPr lang="tr-TR" dirty="0"/>
              <a:t> </a:t>
            </a:r>
            <a:r>
              <a:rPr lang="en-US" dirty="0"/>
              <a:t>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4094F-4736-4320-B4B2-8CBCEF95D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6678" y="1815548"/>
            <a:ext cx="10363200" cy="4518991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ED4B5-EB0C-4507-BF76-E3301B0F0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5130" y="1881809"/>
            <a:ext cx="10336696" cy="4214191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tr-TR" sz="2200" dirty="0" err="1"/>
              <a:t>Current</a:t>
            </a:r>
            <a:r>
              <a:rPr lang="tr-TR" sz="2200" dirty="0"/>
              <a:t> </a:t>
            </a:r>
            <a:r>
              <a:rPr lang="tr-TR" sz="2200" dirty="0" err="1"/>
              <a:t>Technology</a:t>
            </a:r>
            <a:r>
              <a:rPr lang="tr-TR" sz="2200" dirty="0"/>
              <a:t> </a:t>
            </a:r>
            <a:r>
              <a:rPr lang="tr-TR" sz="2200" dirty="0" err="1"/>
              <a:t>Usage</a:t>
            </a:r>
            <a:r>
              <a:rPr lang="tr-TR" sz="2200" dirty="0"/>
              <a:t> Trend</a:t>
            </a:r>
          </a:p>
          <a:p>
            <a:pPr lvl="1"/>
            <a:r>
              <a:rPr lang="tr-TR" sz="1800" dirty="0"/>
              <a:t>Language</a:t>
            </a:r>
          </a:p>
          <a:p>
            <a:pPr lvl="1"/>
            <a:r>
              <a:rPr lang="tr-TR" sz="1800" dirty="0"/>
              <a:t>Database</a:t>
            </a:r>
          </a:p>
          <a:p>
            <a:pPr lvl="1"/>
            <a:r>
              <a:rPr lang="tr-TR" sz="1800" dirty="0"/>
              <a:t>Platform</a:t>
            </a:r>
          </a:p>
          <a:p>
            <a:pPr lvl="1"/>
            <a:r>
              <a:rPr lang="tr-TR" sz="1800" dirty="0"/>
              <a:t>Web </a:t>
            </a:r>
            <a:r>
              <a:rPr lang="tr-TR" sz="1800" dirty="0" err="1"/>
              <a:t>Frame</a:t>
            </a:r>
            <a:r>
              <a:rPr lang="tr-TR" sz="2200" dirty="0"/>
              <a:t>		</a:t>
            </a:r>
            <a:endParaRPr lang="en-US" sz="2200" dirty="0"/>
          </a:p>
          <a:p>
            <a:r>
              <a:rPr lang="tr-TR" sz="2200" dirty="0" err="1"/>
              <a:t>Future</a:t>
            </a:r>
            <a:r>
              <a:rPr lang="tr-TR" sz="2200" dirty="0"/>
              <a:t> </a:t>
            </a:r>
            <a:r>
              <a:rPr lang="tr-TR" sz="2200" dirty="0" err="1"/>
              <a:t>Technology</a:t>
            </a:r>
            <a:r>
              <a:rPr lang="tr-TR" sz="2200" dirty="0"/>
              <a:t> Trend</a:t>
            </a:r>
            <a:endParaRPr lang="en-US" sz="2200" dirty="0"/>
          </a:p>
          <a:p>
            <a:pPr lvl="1"/>
            <a:r>
              <a:rPr lang="tr-TR" sz="1800" dirty="0"/>
              <a:t>Language</a:t>
            </a:r>
          </a:p>
          <a:p>
            <a:pPr lvl="1"/>
            <a:r>
              <a:rPr lang="tr-TR" sz="1800" dirty="0"/>
              <a:t>Database</a:t>
            </a:r>
          </a:p>
          <a:p>
            <a:pPr lvl="1"/>
            <a:r>
              <a:rPr lang="tr-TR" sz="1800" dirty="0"/>
              <a:t>Platform</a:t>
            </a:r>
          </a:p>
          <a:p>
            <a:pPr lvl="1"/>
            <a:r>
              <a:rPr lang="tr-TR" sz="1800" dirty="0"/>
              <a:t>Web </a:t>
            </a:r>
            <a:r>
              <a:rPr lang="tr-TR" sz="1800" dirty="0" err="1"/>
              <a:t>Frame</a:t>
            </a:r>
            <a:r>
              <a:rPr lang="tr-TR" sz="2200" dirty="0"/>
              <a:t>	</a:t>
            </a:r>
          </a:p>
          <a:p>
            <a:r>
              <a:rPr lang="tr-TR" sz="2200" dirty="0" err="1"/>
              <a:t>Demographic</a:t>
            </a:r>
            <a:r>
              <a:rPr lang="tr-TR" sz="2200" dirty="0"/>
              <a:t> </a:t>
            </a:r>
            <a:r>
              <a:rPr lang="tr-TR" sz="2200" dirty="0" err="1"/>
              <a:t>Survey</a:t>
            </a:r>
            <a:endParaRPr lang="en-US" sz="2200" dirty="0"/>
          </a:p>
          <a:p>
            <a:r>
              <a:rPr lang="tr-TR" sz="2200" dirty="0"/>
              <a:t>Country &amp; </a:t>
            </a:r>
            <a:r>
              <a:rPr lang="tr-TR" sz="2200" dirty="0" err="1"/>
              <a:t>Gender</a:t>
            </a:r>
            <a:r>
              <a:rPr lang="tr-TR" sz="2200" dirty="0"/>
              <a:t> Analysis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70991"/>
            <a:ext cx="7068725" cy="470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The purpose of this analysis is to show current and future technology tools for software developers or people who want to improve themselves in this field.</a:t>
            </a:r>
            <a:endParaRPr lang="tr-TR" sz="2200" dirty="0"/>
          </a:p>
          <a:p>
            <a:r>
              <a:rPr lang="en-GB" sz="2200" dirty="0"/>
              <a:t>Many people want to improve themselves both for the profession they have and for the profession they want to have in the future.</a:t>
            </a:r>
            <a:endParaRPr lang="tr-TR" sz="2200" dirty="0"/>
          </a:p>
          <a:p>
            <a:r>
              <a:rPr lang="en-GB" sz="2200" dirty="0"/>
              <a:t>In order to respond to these needs, various surveys, websites and APIs were used.</a:t>
            </a:r>
            <a:endParaRPr lang="tr-TR" sz="2200" dirty="0"/>
          </a:p>
          <a:p>
            <a:r>
              <a:rPr lang="en-US" sz="2200" dirty="0"/>
              <a:t>Result of Analyzes </a:t>
            </a:r>
            <a:r>
              <a:rPr lang="tr-TR" sz="2200" dirty="0"/>
              <a:t>,</a:t>
            </a:r>
          </a:p>
          <a:p>
            <a:pPr lvl="1"/>
            <a:r>
              <a:rPr lang="en-GB" sz="2200" dirty="0"/>
              <a:t>Top </a:t>
            </a:r>
            <a:r>
              <a:rPr lang="tr-TR" sz="2200" dirty="0"/>
              <a:t>P</a:t>
            </a:r>
            <a:r>
              <a:rPr lang="en-GB" sz="2200" dirty="0" err="1"/>
              <a:t>rogramming</a:t>
            </a:r>
            <a:r>
              <a:rPr lang="en-GB" sz="2200" dirty="0"/>
              <a:t> </a:t>
            </a:r>
            <a:r>
              <a:rPr lang="tr-TR" sz="2200" dirty="0"/>
              <a:t>L</a:t>
            </a:r>
            <a:r>
              <a:rPr lang="en-GB" sz="2200" dirty="0" err="1"/>
              <a:t>anguages</a:t>
            </a:r>
            <a:r>
              <a:rPr lang="en-GB" sz="2200" dirty="0"/>
              <a:t>, </a:t>
            </a:r>
            <a:endParaRPr lang="tr-TR" sz="2200" dirty="0"/>
          </a:p>
          <a:p>
            <a:pPr lvl="1"/>
            <a:r>
              <a:rPr lang="tr-TR" sz="2200" dirty="0"/>
              <a:t>D</a:t>
            </a:r>
            <a:r>
              <a:rPr lang="en-GB" sz="2200" dirty="0" err="1"/>
              <a:t>atabases</a:t>
            </a:r>
            <a:r>
              <a:rPr lang="tr-TR" sz="2200" dirty="0"/>
              <a:t>,</a:t>
            </a:r>
          </a:p>
          <a:p>
            <a:pPr lvl="1"/>
            <a:r>
              <a:rPr lang="tr-TR" sz="2200" dirty="0"/>
              <a:t>P</a:t>
            </a:r>
            <a:r>
              <a:rPr lang="en-GB" sz="2200" dirty="0" err="1"/>
              <a:t>latforms</a:t>
            </a:r>
            <a:r>
              <a:rPr lang="en-GB" sz="2200" dirty="0"/>
              <a:t> and </a:t>
            </a:r>
            <a:r>
              <a:rPr lang="tr-TR" sz="2200" dirty="0"/>
              <a:t>W</a:t>
            </a:r>
            <a:r>
              <a:rPr lang="en-GB" sz="2200" dirty="0"/>
              <a:t>eb </a:t>
            </a:r>
            <a:r>
              <a:rPr lang="tr-TR" sz="2200" dirty="0"/>
              <a:t>F</a:t>
            </a:r>
            <a:r>
              <a:rPr lang="en-GB" sz="2200" dirty="0" err="1"/>
              <a:t>rames</a:t>
            </a:r>
            <a:r>
              <a:rPr lang="en-GB" sz="2200" dirty="0"/>
              <a:t> are defined.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200" dirty="0"/>
              <a:t>Data Collection</a:t>
            </a:r>
          </a:p>
          <a:p>
            <a:pPr lvl="1">
              <a:lnSpc>
                <a:spcPct val="100000"/>
              </a:lnSpc>
            </a:pPr>
            <a:r>
              <a:rPr lang="tr-TR" sz="1800" dirty="0" err="1"/>
              <a:t>Collecting</a:t>
            </a:r>
            <a:r>
              <a:rPr lang="tr-TR" sz="1800" dirty="0"/>
              <a:t> Data Using </a:t>
            </a:r>
            <a:r>
              <a:rPr lang="tr-TR" sz="1800" dirty="0" err="1"/>
              <a:t>APIs</a:t>
            </a:r>
            <a:endParaRPr lang="tr-TR" sz="1800" dirty="0"/>
          </a:p>
          <a:p>
            <a:pPr lvl="1">
              <a:lnSpc>
                <a:spcPct val="100000"/>
              </a:lnSpc>
            </a:pPr>
            <a:r>
              <a:rPr lang="tr-TR" sz="1800" dirty="0" err="1"/>
              <a:t>Collecting</a:t>
            </a:r>
            <a:r>
              <a:rPr lang="tr-TR" sz="1800" dirty="0"/>
              <a:t> Data Using Web </a:t>
            </a:r>
            <a:r>
              <a:rPr lang="tr-TR" sz="1800" dirty="0" err="1"/>
              <a:t>Scraping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tr-TR" sz="2200" dirty="0"/>
              <a:t>Data </a:t>
            </a:r>
            <a:r>
              <a:rPr lang="tr-TR" sz="2200" dirty="0" err="1"/>
              <a:t>Wrangling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tr-TR" sz="2200" dirty="0"/>
              <a:t>Data Exploration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tr-TR" sz="2200" dirty="0"/>
              <a:t>Data </a:t>
            </a:r>
            <a:r>
              <a:rPr lang="tr-TR" sz="2200" dirty="0" err="1"/>
              <a:t>Visualization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tr-TR" sz="1800" dirty="0" err="1"/>
              <a:t>Matplotlib</a:t>
            </a:r>
            <a:r>
              <a:rPr lang="tr-TR" sz="1800" dirty="0"/>
              <a:t> &amp; </a:t>
            </a:r>
            <a:r>
              <a:rPr lang="tr-TR" sz="1800" dirty="0" err="1"/>
              <a:t>Seaborn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tr-TR" sz="1800" dirty="0"/>
              <a:t>IBM </a:t>
            </a:r>
            <a:r>
              <a:rPr lang="tr-TR" sz="1800" dirty="0" err="1"/>
              <a:t>Cognos</a:t>
            </a:r>
            <a:r>
              <a:rPr lang="tr-TR" sz="1800" dirty="0"/>
              <a:t> Dashboard</a:t>
            </a:r>
          </a:p>
          <a:p>
            <a:pPr>
              <a:lnSpc>
                <a:spcPct val="100000"/>
              </a:lnSpc>
            </a:pPr>
            <a:r>
              <a:rPr lang="tr-TR" sz="2200" dirty="0"/>
              <a:t>Presentation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54CB9-7D92-4022-BBF6-F55FB1D5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7565"/>
            <a:ext cx="5857460" cy="3849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8D2C69-7C3C-4ED3-B7DA-73719378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27564"/>
            <a:ext cx="5857461" cy="38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tr-TR" sz="2200" dirty="0" err="1"/>
              <a:t>JavaScript</a:t>
            </a:r>
            <a:r>
              <a:rPr lang="tr-TR" sz="2200" dirty="0"/>
              <a:t> is top </a:t>
            </a:r>
            <a:r>
              <a:rPr lang="tr-TR" sz="2200" dirty="0" err="1"/>
              <a:t>trending</a:t>
            </a:r>
            <a:r>
              <a:rPr lang="tr-TR" sz="2200" dirty="0"/>
              <a:t> </a:t>
            </a:r>
            <a:r>
              <a:rPr lang="tr-TR" sz="2200" dirty="0" err="1"/>
              <a:t>language</a:t>
            </a:r>
            <a:r>
              <a:rPr lang="tr-TR" sz="2200" dirty="0"/>
              <a:t> in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world</a:t>
            </a:r>
            <a:endParaRPr lang="en-US" sz="2200" dirty="0"/>
          </a:p>
          <a:p>
            <a:r>
              <a:rPr lang="tr-TR" sz="2200" dirty="0" err="1"/>
              <a:t>Python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TypeScript</a:t>
            </a:r>
            <a:r>
              <a:rPr lang="tr-TR" sz="2200" dirty="0"/>
              <a:t> </a:t>
            </a:r>
            <a:r>
              <a:rPr lang="tr-TR" sz="2200" dirty="0" err="1"/>
              <a:t>are</a:t>
            </a:r>
            <a:r>
              <a:rPr lang="tr-TR" sz="2200" dirty="0"/>
              <a:t> </a:t>
            </a:r>
            <a:r>
              <a:rPr lang="tr-TR" sz="2200" dirty="0" err="1"/>
              <a:t>becoming</a:t>
            </a:r>
            <a:r>
              <a:rPr lang="tr-TR" sz="2200" dirty="0"/>
              <a:t> </a:t>
            </a:r>
            <a:r>
              <a:rPr lang="tr-TR" sz="2200" dirty="0" err="1"/>
              <a:t>more</a:t>
            </a:r>
            <a:r>
              <a:rPr lang="tr-TR" sz="2200" dirty="0"/>
              <a:t> popular</a:t>
            </a:r>
            <a:endParaRPr lang="en-US" sz="2200" dirty="0"/>
          </a:p>
          <a:p>
            <a:r>
              <a:rPr lang="en-GB" sz="2200" dirty="0"/>
              <a:t>HTML</a:t>
            </a:r>
            <a:r>
              <a:rPr lang="tr-TR" sz="2200" dirty="0"/>
              <a:t>/CSS</a:t>
            </a:r>
            <a:r>
              <a:rPr lang="en-GB" sz="2200" dirty="0"/>
              <a:t> and SQ</a:t>
            </a:r>
            <a:r>
              <a:rPr lang="tr-TR" sz="2200" dirty="0"/>
              <a:t>L</a:t>
            </a:r>
            <a:r>
              <a:rPr lang="en-GB" sz="2200" dirty="0"/>
              <a:t> will continue to be popular now and in the future.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tr-TR" sz="2200" dirty="0"/>
              <a:t>W</a:t>
            </a:r>
            <a:r>
              <a:rPr lang="en-GB" sz="2200" dirty="0"/>
              <a:t>eb development and </a:t>
            </a:r>
            <a:r>
              <a:rPr lang="tr-TR" sz="2200" dirty="0"/>
              <a:t>W</a:t>
            </a:r>
            <a:r>
              <a:rPr lang="en-GB" sz="2200" dirty="0"/>
              <a:t>eb developers will continue to be in high demand </a:t>
            </a:r>
            <a:endParaRPr lang="tr-TR" sz="2200" dirty="0"/>
          </a:p>
          <a:p>
            <a:r>
              <a:rPr lang="en-GB" sz="2200" dirty="0"/>
              <a:t>There will be a need for more programmers who know Python and TypeScript languages.</a:t>
            </a:r>
            <a:endParaRPr lang="en-US" sz="2200" dirty="0"/>
          </a:p>
          <a:p>
            <a:r>
              <a:rPr lang="en-GB" sz="2200" dirty="0"/>
              <a:t>The number of </a:t>
            </a:r>
            <a:r>
              <a:rPr lang="tr-TR" sz="2200" dirty="0" err="1"/>
              <a:t>seniors</a:t>
            </a:r>
            <a:r>
              <a:rPr lang="en-GB" sz="2200" dirty="0"/>
              <a:t> who know HTML/CSS and SQ</a:t>
            </a:r>
            <a:r>
              <a:rPr lang="tr-TR" sz="2200" dirty="0"/>
              <a:t>L</a:t>
            </a:r>
            <a:r>
              <a:rPr lang="en-GB" sz="2200" dirty="0"/>
              <a:t> will increase.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40BCC-36BE-4B9F-A53B-7E72DA245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8" y="2327565"/>
            <a:ext cx="5884794" cy="3849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9D7518-DBE2-4D2C-B576-128C489D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205" y="2327564"/>
            <a:ext cx="5884795" cy="38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598</Words>
  <Application>Microsoft Office PowerPoint</Application>
  <PresentationFormat>Widescreen</PresentationFormat>
  <Paragraphs>114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Analyze of Technology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 SURVEY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Windows Kullanıcısı</cp:lastModifiedBy>
  <cp:revision>33</cp:revision>
  <dcterms:created xsi:type="dcterms:W3CDTF">2020-10-28T18:29:43Z</dcterms:created>
  <dcterms:modified xsi:type="dcterms:W3CDTF">2021-10-12T23:46:54Z</dcterms:modified>
</cp:coreProperties>
</file>