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394" r:id="rId2"/>
    <p:sldId id="396" r:id="rId3"/>
    <p:sldId id="398" r:id="rId4"/>
    <p:sldId id="397" r:id="rId5"/>
    <p:sldId id="399" r:id="rId6"/>
    <p:sldId id="3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B8731F5-3F3C-4FDF-99B2-7D3A1C505FFD}">
          <p14:sldIdLst>
            <p14:sldId id="394"/>
            <p14:sldId id="396"/>
            <p14:sldId id="398"/>
            <p14:sldId id="397"/>
            <p14:sldId id="399"/>
            <p14:sldId id="36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80730F"/>
    <a:srgbClr val="006DB6"/>
    <a:srgbClr val="00B0F0"/>
    <a:srgbClr val="FF6600"/>
    <a:srgbClr val="DEDEDE"/>
    <a:srgbClr val="8CC600"/>
    <a:srgbClr val="89DAF7"/>
    <a:srgbClr val="51C8F3"/>
    <a:srgbClr val="56A1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Orta Stil 3 - Vurgu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2838BEF-8BB2-4498-84A7-C5851F593DF1}" styleName="Orta Stil 4 - Vurgu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6404" autoAdjust="0"/>
  </p:normalViewPr>
  <p:slideViewPr>
    <p:cSldViewPr snapToGrid="0">
      <p:cViewPr varScale="1">
        <p:scale>
          <a:sx n="86" d="100"/>
          <a:sy n="86" d="100"/>
        </p:scale>
        <p:origin x="398" y="5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53" d="100"/>
          <a:sy n="53" d="100"/>
        </p:scale>
        <p:origin x="284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54D5F-78D5-476D-AD66-70AEF27CB902}" type="datetimeFigureOut">
              <a:rPr lang="tr-TR" smtClean="0"/>
              <a:t>12.09.2023</a:t>
            </a:fld>
            <a:endParaRPr lang="tr-T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7A54C-E4E9-42C2-9D77-FFA8306ED6A3}" type="slidenum">
              <a:rPr lang="tr-TR" smtClean="0"/>
              <a:t>‹#›</a:t>
            </a:fld>
            <a:endParaRPr lang="tr-TR" dirty="0"/>
          </a:p>
        </p:txBody>
      </p:sp>
    </p:spTree>
    <p:extLst>
      <p:ext uri="{BB962C8B-B14F-4D97-AF65-F5344CB8AC3E}">
        <p14:creationId xmlns:p14="http://schemas.microsoft.com/office/powerpoint/2010/main" val="37308768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DDA182-4384-4F36-BDDA-46428A051E37}" type="datetimeFigureOut">
              <a:rPr lang="en-US" smtClean="0"/>
              <a:t>9/12/2023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F261E9-CF82-4783-9DC8-CB3082D9F453}" type="slidenum">
              <a:rPr lang="en-US" smtClean="0"/>
              <a:t>‹#›</a:t>
            </a:fld>
            <a:endParaRPr lang="en-US" dirty="0"/>
          </a:p>
        </p:txBody>
      </p:sp>
    </p:spTree>
    <p:extLst>
      <p:ext uri="{BB962C8B-B14F-4D97-AF65-F5344CB8AC3E}">
        <p14:creationId xmlns:p14="http://schemas.microsoft.com/office/powerpoint/2010/main" val="3079906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 name="Notes Placeholder 2"/>
          <p:cNvSpPr>
            <a:spLocks noGrp="1"/>
          </p:cNvSpPr>
          <p:nvPr>
            <p:ph type="body" idx="1"/>
          </p:nvPr>
        </p:nvSpPr>
        <p:spPr/>
        <p:txBody>
          <a:bodyPr/>
          <a:lstStyle/>
          <a:p>
            <a:endParaRPr lang="en-US" sz="1400" baseline="0" dirty="0"/>
          </a:p>
        </p:txBody>
      </p:sp>
      <p:sp>
        <p:nvSpPr>
          <p:cNvPr id="4" name="Header Placeholder 3"/>
          <p:cNvSpPr>
            <a:spLocks noGrp="1"/>
          </p:cNvSpPr>
          <p:nvPr>
            <p:ph type="hdr" sz="quarter"/>
          </p:nvPr>
        </p:nvSpPr>
        <p:spPr/>
        <p:txBody>
          <a:bodyPr/>
          <a:lstStyle/>
          <a:p>
            <a:pPr marL="0" marR="0" lvl="0" indent="0" algn="l" defTabSz="932425"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31093"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sz="quarter" idx="1"/>
          </p:nvPr>
        </p:nvSpPr>
        <p:spPr/>
        <p:txBody>
          <a:bodyPr/>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marL="0" marR="0" lvl="0" indent="0" algn="r" defTabSz="932425" rtl="0" eaLnBrk="1" fontAlgn="auto" latinLnBrk="0" hangingPunct="1">
              <a:lnSpc>
                <a:spcPct val="100000"/>
              </a:lnSpc>
              <a:spcBef>
                <a:spcPts val="0"/>
              </a:spcBef>
              <a:spcAft>
                <a:spcPts val="0"/>
              </a:spcAft>
              <a:buClrTx/>
              <a:buSzTx/>
              <a:buFontTx/>
              <a:buNone/>
              <a:tabLst/>
              <a:defRPr/>
            </a:pPr>
            <a:fld id="{F7733D6C-4BFC-AD4C-B77E-9F18E9698CDB}" type="datetime1">
              <a:rPr kumimoji="0" lang="en-US" sz="1200" b="0" i="0" u="none" strike="noStrike" kern="1200" cap="none" spc="0" normalizeH="0" baseline="0" noProof="0">
                <a:ln>
                  <a:noFill/>
                </a:ln>
                <a:solidFill>
                  <a:prstClr val="black"/>
                </a:solidFill>
                <a:effectLst/>
                <a:uLnTx/>
                <a:uFillTx/>
                <a:latin typeface="Calibri" charset="0"/>
                <a:ea typeface="ＭＳ Ｐゴシック" charset="0"/>
              </a:rPr>
              <a:pPr marL="0" marR="0" lvl="0" indent="0" algn="r" defTabSz="932425" rtl="0" eaLnBrk="1" fontAlgn="auto" latinLnBrk="0" hangingPunct="1">
                <a:lnSpc>
                  <a:spcPct val="100000"/>
                </a:lnSpc>
                <a:spcBef>
                  <a:spcPts val="0"/>
                </a:spcBef>
                <a:spcAft>
                  <a:spcPts val="0"/>
                </a:spcAft>
                <a:buClrTx/>
                <a:buSzTx/>
                <a:buFontTx/>
                <a:buNone/>
                <a:tabLst/>
                <a:defRPr/>
              </a:pPr>
              <a:t>9/12/2023</a:t>
            </a:fld>
            <a:endParaRPr kumimoji="0" lang="en-US" sz="1200" b="0" i="0" u="none" strike="noStrike" kern="1200" cap="none" spc="0" normalizeH="0" baseline="0" noProof="0">
              <a:ln>
                <a:noFill/>
              </a:ln>
              <a:solidFill>
                <a:prstClr val="black"/>
              </a:solidFill>
              <a:effectLst/>
              <a:uLnTx/>
              <a:uFillTx/>
              <a:latin typeface="Calibri" charset="0"/>
              <a:ea typeface="ＭＳ Ｐゴシック" charset="0"/>
            </a:endParaRPr>
          </a:p>
        </p:txBody>
      </p:sp>
      <p:sp>
        <p:nvSpPr>
          <p:cNvPr id="7" name="Slide Number Placeholder 6"/>
          <p:cNvSpPr>
            <a:spLocks noGrp="1"/>
          </p:cNvSpPr>
          <p:nvPr>
            <p:ph type="sldNum" sz="quarter" idx="5"/>
          </p:nvPr>
        </p:nvSpPr>
        <p:spPr/>
        <p:txBody>
          <a:bodyPr/>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marL="0" marR="0" lvl="0" indent="0" algn="r" defTabSz="932425" rtl="0" eaLnBrk="1" fontAlgn="auto" latinLnBrk="0" hangingPunct="1">
              <a:lnSpc>
                <a:spcPct val="100000"/>
              </a:lnSpc>
              <a:spcBef>
                <a:spcPts val="0"/>
              </a:spcBef>
              <a:spcAft>
                <a:spcPts val="0"/>
              </a:spcAft>
              <a:buClrTx/>
              <a:buSzTx/>
              <a:buFontTx/>
              <a:buNone/>
              <a:tabLst/>
              <a:defRPr/>
            </a:pPr>
            <a:fld id="{56730852-60DF-A64A-BAD3-05EA9A4B1A18}" type="slidenum">
              <a:rPr kumimoji="0" lang="en-US" sz="1200" b="0" i="0" u="none" strike="noStrike" kern="1200" cap="none" spc="0" normalizeH="0" baseline="0" noProof="0">
                <a:ln>
                  <a:noFill/>
                </a:ln>
                <a:solidFill>
                  <a:prstClr val="black"/>
                </a:solidFill>
                <a:effectLst/>
                <a:uLnTx/>
                <a:uFillTx/>
                <a:latin typeface="Calibri" charset="0"/>
                <a:ea typeface="ＭＳ Ｐゴシック" charset="0"/>
              </a:rPr>
              <a:pPr marL="0" marR="0" lvl="0" indent="0" algn="r" defTabSz="932425"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charset="0"/>
              <a:ea typeface="ＭＳ Ｐゴシック" charset="0"/>
            </a:endParaRPr>
          </a:p>
        </p:txBody>
      </p:sp>
    </p:spTree>
    <p:extLst>
      <p:ext uri="{BB962C8B-B14F-4D97-AF65-F5344CB8AC3E}">
        <p14:creationId xmlns:p14="http://schemas.microsoft.com/office/powerpoint/2010/main" val="37342241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8_Title Slide Solid">
    <p:spTree>
      <p:nvGrpSpPr>
        <p:cNvPr id="1" name=""/>
        <p:cNvGrpSpPr/>
        <p:nvPr/>
      </p:nvGrpSpPr>
      <p:grpSpPr>
        <a:xfrm>
          <a:off x="0" y="0"/>
          <a:ext cx="0" cy="0"/>
          <a:chOff x="0" y="0"/>
          <a:chExt cx="0" cy="0"/>
        </a:xfrm>
      </p:grpSpPr>
      <p:pic>
        <p:nvPicPr>
          <p:cNvPr id="7" name="Picture 5" descr="F 01-1.eps"/>
          <p:cNvPicPr>
            <a:picLocks noChangeAspect="1"/>
          </p:cNvPicPr>
          <p:nvPr userDrawn="1"/>
        </p:nvPicPr>
        <p:blipFill rotWithShape="1">
          <a:blip r:embed="rId2"/>
          <a:srcRect t="89591"/>
          <a:stretch/>
        </p:blipFill>
        <p:spPr>
          <a:xfrm>
            <a:off x="1" y="6381750"/>
            <a:ext cx="12191999" cy="469939"/>
          </a:xfrm>
          <a:prstGeom prst="rect">
            <a:avLst/>
          </a:prstGeom>
        </p:spPr>
      </p:pic>
      <p:pic>
        <p:nvPicPr>
          <p:cNvPr id="8" name="Picture 5" descr="F 01-1.eps"/>
          <p:cNvPicPr>
            <a:picLocks noChangeAspect="1"/>
          </p:cNvPicPr>
          <p:nvPr userDrawn="1"/>
        </p:nvPicPr>
        <p:blipFill rotWithShape="1">
          <a:blip r:embed="rId2"/>
          <a:srcRect l="36016" r="62031" b="72855"/>
          <a:stretch/>
        </p:blipFill>
        <p:spPr>
          <a:xfrm>
            <a:off x="4600575" y="2884543"/>
            <a:ext cx="238125" cy="1225590"/>
          </a:xfrm>
          <a:prstGeom prst="rect">
            <a:avLst/>
          </a:prstGeom>
        </p:spPr>
      </p:pic>
      <p:pic>
        <p:nvPicPr>
          <p:cNvPr id="5" name="Picture 6">
            <a:extLst>
              <a:ext uri="{FF2B5EF4-FFF2-40B4-BE49-F238E27FC236}">
                <a16:creationId xmlns:a16="http://schemas.microsoft.com/office/drawing/2014/main" id="{54A8FC2F-0BD2-4AD4-93BC-DB1D83E221F8}"/>
              </a:ext>
            </a:extLst>
          </p:cNvPr>
          <p:cNvPicPr>
            <a:picLocks noChangeAspect="1"/>
          </p:cNvPicPr>
          <p:nvPr userDrawn="1"/>
        </p:nvPicPr>
        <p:blipFill rotWithShape="1">
          <a:blip r:embed="rId3"/>
          <a:srcRect t="13906" b="13740"/>
          <a:stretch/>
        </p:blipFill>
        <p:spPr>
          <a:xfrm>
            <a:off x="204097" y="3020079"/>
            <a:ext cx="4396478" cy="954517"/>
          </a:xfrm>
          <a:prstGeom prst="rect">
            <a:avLst/>
          </a:prstGeom>
        </p:spPr>
      </p:pic>
    </p:spTree>
    <p:extLst>
      <p:ext uri="{BB962C8B-B14F-4D97-AF65-F5344CB8AC3E}">
        <p14:creationId xmlns:p14="http://schemas.microsoft.com/office/powerpoint/2010/main" val="380016417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nk Layout With Logo">
    <p:spTree>
      <p:nvGrpSpPr>
        <p:cNvPr id="1" name=""/>
        <p:cNvGrpSpPr/>
        <p:nvPr/>
      </p:nvGrpSpPr>
      <p:grpSpPr>
        <a:xfrm>
          <a:off x="0" y="0"/>
          <a:ext cx="0" cy="0"/>
          <a:chOff x="0" y="0"/>
          <a:chExt cx="0" cy="0"/>
        </a:xfrm>
      </p:grpSpPr>
      <p:pic>
        <p:nvPicPr>
          <p:cNvPr id="4" name="Picture 5" descr="F02.eps"/>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2112" y="875762"/>
            <a:ext cx="12189887" cy="163711"/>
          </a:xfrm>
          <a:prstGeom prst="rect">
            <a:avLst/>
          </a:prstGeom>
        </p:spPr>
      </p:pic>
      <p:sp>
        <p:nvSpPr>
          <p:cNvPr id="5" name="Slayt Numarası Yer Tutucusu 5"/>
          <p:cNvSpPr>
            <a:spLocks noGrp="1"/>
          </p:cNvSpPr>
          <p:nvPr>
            <p:ph type="sldNum" sz="quarter" idx="4"/>
          </p:nvPr>
        </p:nvSpPr>
        <p:spPr>
          <a:xfrm>
            <a:off x="11184565" y="6448252"/>
            <a:ext cx="1007435" cy="365125"/>
          </a:xfrm>
          <a:prstGeom prst="rect">
            <a:avLst/>
          </a:prstGeom>
        </p:spPr>
        <p:txBody>
          <a:bodyPr/>
          <a:lstStyle>
            <a:lvl1pPr>
              <a:defRPr sz="1400"/>
            </a:lvl1pPr>
          </a:lstStyle>
          <a:p>
            <a:fld id="{4527EB9C-2F60-4486-B660-AAEE95D4AAE8}" type="slidenum">
              <a:rPr lang="tr-TR" smtClean="0"/>
              <a:pPr/>
              <a:t>‹#›</a:t>
            </a:fld>
            <a:r>
              <a:rPr lang="tr-TR" dirty="0"/>
              <a:t> </a:t>
            </a:r>
          </a:p>
        </p:txBody>
      </p:sp>
      <p:pic>
        <p:nvPicPr>
          <p:cNvPr id="6" name="Picture 6">
            <a:extLst>
              <a:ext uri="{FF2B5EF4-FFF2-40B4-BE49-F238E27FC236}">
                <a16:creationId xmlns:a16="http://schemas.microsoft.com/office/drawing/2014/main" id="{54A8FC2F-0BD2-4AD4-93BC-DB1D83E221F8}"/>
              </a:ext>
            </a:extLst>
          </p:cNvPr>
          <p:cNvPicPr>
            <a:picLocks noChangeAspect="1"/>
          </p:cNvPicPr>
          <p:nvPr userDrawn="1"/>
        </p:nvPicPr>
        <p:blipFill rotWithShape="1">
          <a:blip r:embed="rId3"/>
          <a:srcRect t="13906" b="13740"/>
          <a:stretch/>
        </p:blipFill>
        <p:spPr>
          <a:xfrm>
            <a:off x="9252564" y="217621"/>
            <a:ext cx="2784763" cy="604598"/>
          </a:xfrm>
          <a:prstGeom prst="rect">
            <a:avLst/>
          </a:prstGeom>
        </p:spPr>
      </p:pic>
    </p:spTree>
    <p:extLst>
      <p:ext uri="{BB962C8B-B14F-4D97-AF65-F5344CB8AC3E}">
        <p14:creationId xmlns:p14="http://schemas.microsoft.com/office/powerpoint/2010/main" val="248628465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Picture 5" descr="F02.eps"/>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2112" y="875762"/>
            <a:ext cx="12189887" cy="163711"/>
          </a:xfrm>
          <a:prstGeom prst="rect">
            <a:avLst/>
          </a:prstGeom>
        </p:spPr>
      </p:pic>
      <p:pic>
        <p:nvPicPr>
          <p:cNvPr id="7" name="Resim 6"/>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79882" y="6430780"/>
            <a:ext cx="1571274" cy="284160"/>
          </a:xfrm>
          <a:prstGeom prst="rect">
            <a:avLst/>
          </a:prstGeom>
        </p:spPr>
      </p:pic>
      <p:sp>
        <p:nvSpPr>
          <p:cNvPr id="8" name="Slayt Numarası Yer Tutucusu 5"/>
          <p:cNvSpPr>
            <a:spLocks noGrp="1"/>
          </p:cNvSpPr>
          <p:nvPr>
            <p:ph type="sldNum" sz="quarter" idx="4"/>
          </p:nvPr>
        </p:nvSpPr>
        <p:spPr>
          <a:xfrm>
            <a:off x="11184565" y="6448252"/>
            <a:ext cx="1007435" cy="365125"/>
          </a:xfrm>
          <a:prstGeom prst="rect">
            <a:avLst/>
          </a:prstGeom>
        </p:spPr>
        <p:txBody>
          <a:bodyPr/>
          <a:lstStyle>
            <a:lvl1pPr>
              <a:defRPr sz="1400"/>
            </a:lvl1pPr>
          </a:lstStyle>
          <a:p>
            <a:fld id="{4527EB9C-2F60-4486-B660-AAEE95D4AAE8}" type="slidenum">
              <a:rPr lang="tr-TR" smtClean="0"/>
              <a:pPr/>
              <a:t>‹#›</a:t>
            </a:fld>
            <a:r>
              <a:rPr lang="tr-TR" dirty="0"/>
              <a:t> </a:t>
            </a:r>
          </a:p>
        </p:txBody>
      </p:sp>
      <p:pic>
        <p:nvPicPr>
          <p:cNvPr id="6" name="Picture 6">
            <a:extLst>
              <a:ext uri="{FF2B5EF4-FFF2-40B4-BE49-F238E27FC236}">
                <a16:creationId xmlns:a16="http://schemas.microsoft.com/office/drawing/2014/main" id="{54A8FC2F-0BD2-4AD4-93BC-DB1D83E221F8}"/>
              </a:ext>
            </a:extLst>
          </p:cNvPr>
          <p:cNvPicPr>
            <a:picLocks noChangeAspect="1"/>
          </p:cNvPicPr>
          <p:nvPr userDrawn="1"/>
        </p:nvPicPr>
        <p:blipFill rotWithShape="1">
          <a:blip r:embed="rId4"/>
          <a:srcRect t="13906" b="13740"/>
          <a:stretch/>
        </p:blipFill>
        <p:spPr>
          <a:xfrm>
            <a:off x="9252564" y="217621"/>
            <a:ext cx="2784763" cy="604598"/>
          </a:xfrm>
          <a:prstGeom prst="rect">
            <a:avLst/>
          </a:prstGeom>
        </p:spPr>
      </p:pic>
    </p:spTree>
    <p:extLst>
      <p:ext uri="{BB962C8B-B14F-4D97-AF65-F5344CB8AC3E}">
        <p14:creationId xmlns:p14="http://schemas.microsoft.com/office/powerpoint/2010/main" val="1751033874"/>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7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5B2436-1D68-4341-881D-F0F256FD7146}" type="slidenum">
              <a:rPr lang="en-US" smtClean="0"/>
              <a:t>‹#›</a:t>
            </a:fld>
            <a:endParaRPr lang="en-US" dirty="0"/>
          </a:p>
        </p:txBody>
      </p:sp>
    </p:spTree>
    <p:extLst>
      <p:ext uri="{BB962C8B-B14F-4D97-AF65-F5344CB8AC3E}">
        <p14:creationId xmlns:p14="http://schemas.microsoft.com/office/powerpoint/2010/main" val="1531564437"/>
      </p:ext>
    </p:extLst>
  </p:cSld>
  <p:clrMap bg1="lt1" tx1="dk1" bg2="lt2" tx2="dk2" accent1="accent1" accent2="accent2" accent3="accent3" accent4="accent4" accent5="accent5" accent6="accent6" hlink="hlink" folHlink="folHlink"/>
  <p:sldLayoutIdLst>
    <p:sldLayoutId id="2147483760" r:id="rId1"/>
    <p:sldLayoutId id="2147483661" r:id="rId2"/>
    <p:sldLayoutId id="2147483759"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5">
            <a:extLst>
              <a:ext uri="{FF2B5EF4-FFF2-40B4-BE49-F238E27FC236}">
                <a16:creationId xmlns:a16="http://schemas.microsoft.com/office/drawing/2014/main" id="{F5BC626A-07AE-5AC5-07EE-C5638910AEEE}"/>
              </a:ext>
            </a:extLst>
          </p:cNvPr>
          <p:cNvSpPr txBox="1"/>
          <p:nvPr/>
        </p:nvSpPr>
        <p:spPr>
          <a:xfrm>
            <a:off x="4368433" y="6077893"/>
            <a:ext cx="4050890" cy="307777"/>
          </a:xfrm>
          <a:prstGeom prst="rect">
            <a:avLst/>
          </a:prstGeom>
          <a:noFill/>
        </p:spPr>
        <p:txBody>
          <a:bodyPr wrap="square" rtlCol="0">
            <a:spAutoFit/>
          </a:bodyPr>
          <a:lstStyle/>
          <a:p>
            <a:pPr>
              <a:spcAft>
                <a:spcPts val="600"/>
              </a:spcAft>
            </a:pPr>
            <a:r>
              <a:rPr lang="tr-TR" sz="1400" dirty="0" err="1">
                <a:cs typeface="DINbek-Medium"/>
              </a:rPr>
              <a:t>Intelligent</a:t>
            </a:r>
            <a:r>
              <a:rPr lang="tr-TR" sz="1400" dirty="0">
                <a:cs typeface="DINbek-Medium"/>
              </a:rPr>
              <a:t> Technologies</a:t>
            </a:r>
            <a:endParaRPr lang="en-US" sz="1200" dirty="0">
              <a:cs typeface="DINbek-Medium"/>
            </a:endParaRPr>
          </a:p>
        </p:txBody>
      </p:sp>
      <p:sp>
        <p:nvSpPr>
          <p:cNvPr id="2" name="Metin kutusu 1">
            <a:extLst>
              <a:ext uri="{FF2B5EF4-FFF2-40B4-BE49-F238E27FC236}">
                <a16:creationId xmlns:a16="http://schemas.microsoft.com/office/drawing/2014/main" id="{1B92EBF2-3022-BB8A-2DFE-36EB1C024203}"/>
              </a:ext>
            </a:extLst>
          </p:cNvPr>
          <p:cNvSpPr txBox="1"/>
          <p:nvPr/>
        </p:nvSpPr>
        <p:spPr>
          <a:xfrm>
            <a:off x="4954223" y="3167390"/>
            <a:ext cx="6799234" cy="523220"/>
          </a:xfrm>
          <a:prstGeom prst="rect">
            <a:avLst/>
          </a:prstGeom>
          <a:noFill/>
        </p:spPr>
        <p:txBody>
          <a:bodyPr wrap="none" rtlCol="0">
            <a:spAutoFit/>
          </a:bodyPr>
          <a:lstStyle/>
          <a:p>
            <a:r>
              <a:rPr lang="tr-TR" sz="2800" b="1" dirty="0"/>
              <a:t>Martur Kocaeli </a:t>
            </a:r>
            <a:r>
              <a:rPr lang="tr-TR" sz="2800" b="1" dirty="0" err="1"/>
              <a:t>Netowork</a:t>
            </a:r>
            <a:r>
              <a:rPr lang="tr-TR" sz="2800" b="1" dirty="0"/>
              <a:t> </a:t>
            </a:r>
            <a:r>
              <a:rPr lang="tr-TR" sz="2800" b="1" dirty="0" err="1"/>
              <a:t>Mikrotik</a:t>
            </a:r>
            <a:r>
              <a:rPr lang="tr-TR" sz="2800" b="1" dirty="0"/>
              <a:t> Çalışması</a:t>
            </a:r>
          </a:p>
        </p:txBody>
      </p:sp>
    </p:spTree>
    <p:extLst>
      <p:ext uri="{BB962C8B-B14F-4D97-AF65-F5344CB8AC3E}">
        <p14:creationId xmlns:p14="http://schemas.microsoft.com/office/powerpoint/2010/main" val="25324773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8750F93E-0E9C-158B-D211-C2D0D45B4DDD}"/>
              </a:ext>
            </a:extLst>
          </p:cNvPr>
          <p:cNvSpPr>
            <a:spLocks noGrp="1"/>
          </p:cNvSpPr>
          <p:nvPr>
            <p:ph type="sldNum" sz="quarter" idx="4"/>
          </p:nvPr>
        </p:nvSpPr>
        <p:spPr/>
        <p:txBody>
          <a:bodyPr/>
          <a:lstStyle/>
          <a:p>
            <a:fld id="{4527EB9C-2F60-4486-B660-AAEE95D4AAE8}" type="slidenum">
              <a:rPr lang="tr-TR" smtClean="0"/>
              <a:pPr/>
              <a:t>2</a:t>
            </a:fld>
            <a:r>
              <a:rPr lang="tr-TR"/>
              <a:t> </a:t>
            </a:r>
            <a:endParaRPr lang="tr-TR" dirty="0"/>
          </a:p>
        </p:txBody>
      </p:sp>
      <p:sp>
        <p:nvSpPr>
          <p:cNvPr id="3" name="Metin kutusu 2">
            <a:extLst>
              <a:ext uri="{FF2B5EF4-FFF2-40B4-BE49-F238E27FC236}">
                <a16:creationId xmlns:a16="http://schemas.microsoft.com/office/drawing/2014/main" id="{F1CA051F-A945-047F-C7FC-4B43F9E4CBEB}"/>
              </a:ext>
            </a:extLst>
          </p:cNvPr>
          <p:cNvSpPr txBox="1"/>
          <p:nvPr/>
        </p:nvSpPr>
        <p:spPr>
          <a:xfrm>
            <a:off x="212167" y="298355"/>
            <a:ext cx="5521063" cy="461665"/>
          </a:xfrm>
          <a:prstGeom prst="rect">
            <a:avLst/>
          </a:prstGeom>
          <a:noFill/>
        </p:spPr>
        <p:txBody>
          <a:bodyPr wrap="none" rtlCol="0">
            <a:spAutoFit/>
          </a:bodyPr>
          <a:lstStyle/>
          <a:p>
            <a:r>
              <a:rPr lang="tr-TR" sz="2400" dirty="0"/>
              <a:t>Martur Kocaeli Network </a:t>
            </a:r>
            <a:r>
              <a:rPr lang="tr-TR" sz="2400" dirty="0" err="1"/>
              <a:t>Mikrotik</a:t>
            </a:r>
            <a:r>
              <a:rPr lang="tr-TR" sz="2400" dirty="0"/>
              <a:t> Çalışması</a:t>
            </a:r>
          </a:p>
        </p:txBody>
      </p:sp>
      <p:sp>
        <p:nvSpPr>
          <p:cNvPr id="4" name="Metin kutusu 3">
            <a:extLst>
              <a:ext uri="{FF2B5EF4-FFF2-40B4-BE49-F238E27FC236}">
                <a16:creationId xmlns:a16="http://schemas.microsoft.com/office/drawing/2014/main" id="{45719C92-0C4E-C206-A014-0C5F786DA402}"/>
              </a:ext>
            </a:extLst>
          </p:cNvPr>
          <p:cNvSpPr txBox="1"/>
          <p:nvPr/>
        </p:nvSpPr>
        <p:spPr>
          <a:xfrm>
            <a:off x="570450" y="1560352"/>
            <a:ext cx="10496353" cy="5078313"/>
          </a:xfrm>
          <a:prstGeom prst="rect">
            <a:avLst/>
          </a:prstGeom>
          <a:noFill/>
        </p:spPr>
        <p:txBody>
          <a:bodyPr wrap="square" rtlCol="0">
            <a:spAutoFit/>
          </a:bodyPr>
          <a:lstStyle/>
          <a:p>
            <a:r>
              <a:rPr lang="tr-TR" dirty="0"/>
              <a:t>Martur Kocaeli lokasyonunda tüm yazıcılar Cisco </a:t>
            </a:r>
            <a:r>
              <a:rPr lang="tr-TR" dirty="0" err="1"/>
              <a:t>Switchler</a:t>
            </a:r>
            <a:r>
              <a:rPr lang="tr-TR" dirty="0"/>
              <a:t> üzerinden alınarak </a:t>
            </a:r>
            <a:r>
              <a:rPr lang="tr-TR" dirty="0" err="1"/>
              <a:t>Mikrotik</a:t>
            </a:r>
            <a:r>
              <a:rPr lang="tr-TR" dirty="0"/>
              <a:t> üzerine taşınmıştır.</a:t>
            </a:r>
          </a:p>
          <a:p>
            <a:endParaRPr lang="tr-TR" dirty="0"/>
          </a:p>
          <a:p>
            <a:r>
              <a:rPr lang="tr-TR" dirty="0"/>
              <a:t>Yazıcıların bazıları </a:t>
            </a:r>
            <a:r>
              <a:rPr lang="tr-TR" dirty="0" err="1"/>
              <a:t>Vlan</a:t>
            </a:r>
            <a:r>
              <a:rPr lang="tr-TR" dirty="0"/>
              <a:t> 3 ve 5te idi. B460 hattının sökülmesi sonrası tüm yazıcılar </a:t>
            </a:r>
            <a:r>
              <a:rPr lang="tr-TR" dirty="0" err="1"/>
              <a:t>Vlan</a:t>
            </a:r>
            <a:r>
              <a:rPr lang="tr-TR" dirty="0"/>
              <a:t> 56 ya taşındı. Yazıcılara fiziksel müdahale gerektiği zaman bilgisayar bağlantısı yapılarak cihaz üzerinde tanımlama yapılması gerekiyordu. Örnek yazıcı değişimi.</a:t>
            </a:r>
          </a:p>
          <a:p>
            <a:endParaRPr lang="tr-TR" dirty="0"/>
          </a:p>
          <a:p>
            <a:r>
              <a:rPr lang="tr-TR" dirty="0"/>
              <a:t>Yazıcıların </a:t>
            </a:r>
            <a:r>
              <a:rPr lang="tr-TR" dirty="0" err="1"/>
              <a:t>mikrotik</a:t>
            </a:r>
            <a:r>
              <a:rPr lang="tr-TR" dirty="0"/>
              <a:t> üzerine taşınması sonrası fabrika ayarları ile hiçbir şekilde fiziksel müdahalede bulunmadan cihazlar çalışır hale getirildi.</a:t>
            </a:r>
          </a:p>
          <a:p>
            <a:endParaRPr lang="tr-TR" dirty="0"/>
          </a:p>
          <a:p>
            <a:r>
              <a:rPr lang="tr-TR" dirty="0"/>
              <a:t>Şuanda Kocaeli lokasyonunda DMC cihazları, V710 ve V363 hatlarının yazıcıları </a:t>
            </a:r>
            <a:r>
              <a:rPr lang="tr-TR" dirty="0" err="1"/>
              <a:t>mikrotik</a:t>
            </a:r>
            <a:r>
              <a:rPr lang="tr-TR" dirty="0"/>
              <a:t> üzerinden haberleşmektedir. Yük Cisco </a:t>
            </a:r>
            <a:r>
              <a:rPr lang="tr-TR" dirty="0" err="1"/>
              <a:t>Switchler</a:t>
            </a:r>
            <a:r>
              <a:rPr lang="tr-TR" dirty="0"/>
              <a:t> üzerinden alınmış ve </a:t>
            </a:r>
            <a:r>
              <a:rPr lang="tr-TR" dirty="0" err="1"/>
              <a:t>mikrotiğe</a:t>
            </a:r>
            <a:r>
              <a:rPr lang="tr-TR" dirty="0"/>
              <a:t> aktarılmıştır. Kontroller </a:t>
            </a:r>
            <a:r>
              <a:rPr lang="tr-TR" dirty="0" err="1"/>
              <a:t>mikrotik</a:t>
            </a:r>
            <a:r>
              <a:rPr lang="tr-TR" dirty="0"/>
              <a:t> üzerinden yapılmaktadır. </a:t>
            </a:r>
          </a:p>
          <a:p>
            <a:endParaRPr lang="tr-TR" dirty="0"/>
          </a:p>
          <a:p>
            <a:r>
              <a:rPr lang="tr-TR" dirty="0"/>
              <a:t>Sahada bulunan Switch kabinlerine önce 10 portlu </a:t>
            </a:r>
            <a:r>
              <a:rPr lang="tr-TR" dirty="0" err="1"/>
              <a:t>mikrotik</a:t>
            </a:r>
            <a:r>
              <a:rPr lang="tr-TR" dirty="0"/>
              <a:t> takılmıştır. Bu </a:t>
            </a:r>
            <a:r>
              <a:rPr lang="tr-TR" dirty="0" err="1"/>
              <a:t>mikrotikler</a:t>
            </a:r>
            <a:r>
              <a:rPr lang="tr-TR" dirty="0"/>
              <a:t> ayarlandıktan sonra yeni cihaz gerekliliği ortaya çıkmış, 10 portlu bu </a:t>
            </a:r>
            <a:r>
              <a:rPr lang="tr-TR" dirty="0" err="1"/>
              <a:t>mikrotiklerde</a:t>
            </a:r>
            <a:r>
              <a:rPr lang="tr-TR" dirty="0"/>
              <a:t> 24 portlu </a:t>
            </a:r>
            <a:r>
              <a:rPr lang="tr-TR" dirty="0" err="1"/>
              <a:t>mikrotikler</a:t>
            </a:r>
            <a:r>
              <a:rPr lang="tr-TR" dirty="0"/>
              <a:t> ile herhangi bir aksaklık olmadan çalıştırılmıştır. </a:t>
            </a:r>
            <a:r>
              <a:rPr lang="tr-TR" b="1" dirty="0"/>
              <a:t>Bir </a:t>
            </a:r>
            <a:r>
              <a:rPr lang="tr-TR" b="1" dirty="0" err="1"/>
              <a:t>mikrotik</a:t>
            </a:r>
            <a:r>
              <a:rPr lang="tr-TR" b="1" dirty="0"/>
              <a:t> başka bir </a:t>
            </a:r>
            <a:r>
              <a:rPr lang="tr-TR" b="1" dirty="0" err="1"/>
              <a:t>mikrotik</a:t>
            </a:r>
            <a:r>
              <a:rPr lang="tr-TR" b="1" dirty="0"/>
              <a:t> ile değiştirilecekse ve aynı ipler kullanılacaksa Omurga Switch üzerindeki ARP tablosundan iplerin silinmesi gerekmektedir.</a:t>
            </a:r>
          </a:p>
          <a:p>
            <a:endParaRPr lang="tr-TR" dirty="0"/>
          </a:p>
        </p:txBody>
      </p:sp>
    </p:spTree>
    <p:extLst>
      <p:ext uri="{BB962C8B-B14F-4D97-AF65-F5344CB8AC3E}">
        <p14:creationId xmlns:p14="http://schemas.microsoft.com/office/powerpoint/2010/main" val="236210323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9C73D8FA-7F56-A812-405B-1BABB5B772DF}"/>
              </a:ext>
            </a:extLst>
          </p:cNvPr>
          <p:cNvSpPr>
            <a:spLocks noGrp="1"/>
          </p:cNvSpPr>
          <p:nvPr>
            <p:ph type="sldNum" sz="quarter" idx="4"/>
          </p:nvPr>
        </p:nvSpPr>
        <p:spPr/>
        <p:txBody>
          <a:bodyPr/>
          <a:lstStyle/>
          <a:p>
            <a:fld id="{4527EB9C-2F60-4486-B660-AAEE95D4AAE8}" type="slidenum">
              <a:rPr lang="tr-TR" smtClean="0"/>
              <a:pPr/>
              <a:t>3</a:t>
            </a:fld>
            <a:r>
              <a:rPr lang="tr-TR"/>
              <a:t> </a:t>
            </a:r>
            <a:endParaRPr lang="tr-TR" dirty="0"/>
          </a:p>
        </p:txBody>
      </p:sp>
      <p:sp>
        <p:nvSpPr>
          <p:cNvPr id="3" name="Metin kutusu 2">
            <a:extLst>
              <a:ext uri="{FF2B5EF4-FFF2-40B4-BE49-F238E27FC236}">
                <a16:creationId xmlns:a16="http://schemas.microsoft.com/office/drawing/2014/main" id="{E109EA48-CE7D-C8E3-DDD2-347FDB0C993E}"/>
              </a:ext>
            </a:extLst>
          </p:cNvPr>
          <p:cNvSpPr txBox="1"/>
          <p:nvPr/>
        </p:nvSpPr>
        <p:spPr>
          <a:xfrm>
            <a:off x="490198" y="1379202"/>
            <a:ext cx="11388123" cy="4801314"/>
          </a:xfrm>
          <a:prstGeom prst="rect">
            <a:avLst/>
          </a:prstGeom>
          <a:noFill/>
        </p:spPr>
        <p:txBody>
          <a:bodyPr wrap="square" rtlCol="0">
            <a:spAutoFit/>
          </a:bodyPr>
          <a:lstStyle/>
          <a:p>
            <a:r>
              <a:rPr lang="tr-TR" dirty="0" err="1"/>
              <a:t>Mikrotikler</a:t>
            </a:r>
            <a:r>
              <a:rPr lang="tr-TR" dirty="0"/>
              <a:t> üzerinde oluşabilecek herhangi bir arıza durumu için </a:t>
            </a:r>
            <a:r>
              <a:rPr lang="tr-TR" dirty="0" err="1"/>
              <a:t>OPManager</a:t>
            </a:r>
            <a:r>
              <a:rPr lang="tr-TR" dirty="0"/>
              <a:t> üzerinden ve manuel olarak yedek alınmaktadır. Arıza durumunda bu alınan yedekler üzerinden yeni cihaz kurulumu yapılıp, hemen devreye alınabilecektir. Burada unutulmaması gereken ince bir detay vardır. Yedeği alınan </a:t>
            </a:r>
            <a:r>
              <a:rPr lang="tr-TR" dirty="0" err="1"/>
              <a:t>mikrotiğin</a:t>
            </a:r>
            <a:r>
              <a:rPr lang="tr-TR" dirty="0"/>
              <a:t> Mac adresi yeni </a:t>
            </a:r>
            <a:r>
              <a:rPr lang="tr-TR" dirty="0" err="1"/>
              <a:t>mikrotik’e</a:t>
            </a:r>
            <a:r>
              <a:rPr lang="tr-TR" dirty="0"/>
              <a:t> aktarılmakta ve IP/Mac çakışmasına sebep olmaktadır. Cihaz devreye alınmadan </a:t>
            </a:r>
            <a:r>
              <a:rPr lang="tr-TR" dirty="0" err="1"/>
              <a:t>mikrotik</a:t>
            </a:r>
            <a:r>
              <a:rPr lang="tr-TR" dirty="0"/>
              <a:t> üzerinden Switch ile haberleşen portun (ether1) </a:t>
            </a:r>
            <a:r>
              <a:rPr lang="tr-TR" dirty="0" err="1"/>
              <a:t>mac</a:t>
            </a:r>
            <a:r>
              <a:rPr lang="tr-TR" dirty="0"/>
              <a:t> adresi sıfırlanmalıdır. </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pic>
        <p:nvPicPr>
          <p:cNvPr id="5" name="Resim 4" descr="metin, ekran görüntüsü, yazılım, bilgisayar simgesi içeren bir resim&#10;&#10;Açıklama otomatik olarak oluşturuldu">
            <a:extLst>
              <a:ext uri="{FF2B5EF4-FFF2-40B4-BE49-F238E27FC236}">
                <a16:creationId xmlns:a16="http://schemas.microsoft.com/office/drawing/2014/main" id="{364145C3-DE82-4304-AAD6-1496A995E7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7576" y="2847158"/>
            <a:ext cx="7776840" cy="3886320"/>
          </a:xfrm>
          <a:prstGeom prst="rect">
            <a:avLst/>
          </a:prstGeom>
        </p:spPr>
      </p:pic>
      <p:sp>
        <p:nvSpPr>
          <p:cNvPr id="6" name="Metin kutusu 5">
            <a:extLst>
              <a:ext uri="{FF2B5EF4-FFF2-40B4-BE49-F238E27FC236}">
                <a16:creationId xmlns:a16="http://schemas.microsoft.com/office/drawing/2014/main" id="{86FA11A6-DEFD-1879-F45B-B667E7E2619A}"/>
              </a:ext>
            </a:extLst>
          </p:cNvPr>
          <p:cNvSpPr txBox="1"/>
          <p:nvPr/>
        </p:nvSpPr>
        <p:spPr>
          <a:xfrm>
            <a:off x="212167" y="298355"/>
            <a:ext cx="5521063" cy="461665"/>
          </a:xfrm>
          <a:prstGeom prst="rect">
            <a:avLst/>
          </a:prstGeom>
          <a:noFill/>
        </p:spPr>
        <p:txBody>
          <a:bodyPr wrap="none" rtlCol="0">
            <a:spAutoFit/>
          </a:bodyPr>
          <a:lstStyle/>
          <a:p>
            <a:r>
              <a:rPr lang="tr-TR" sz="2400" dirty="0"/>
              <a:t>Martur Kocaeli Network </a:t>
            </a:r>
            <a:r>
              <a:rPr lang="tr-TR" sz="2400" dirty="0" err="1"/>
              <a:t>Mikrotik</a:t>
            </a:r>
            <a:r>
              <a:rPr lang="tr-TR" sz="2400" dirty="0"/>
              <a:t> Çalışması</a:t>
            </a:r>
          </a:p>
        </p:txBody>
      </p:sp>
    </p:spTree>
    <p:extLst>
      <p:ext uri="{BB962C8B-B14F-4D97-AF65-F5344CB8AC3E}">
        <p14:creationId xmlns:p14="http://schemas.microsoft.com/office/powerpoint/2010/main" val="260101292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9F62B02E-24DD-2AF6-45B0-88A4D6E1EE45}"/>
              </a:ext>
            </a:extLst>
          </p:cNvPr>
          <p:cNvSpPr>
            <a:spLocks noGrp="1"/>
          </p:cNvSpPr>
          <p:nvPr>
            <p:ph type="sldNum" sz="quarter" idx="4"/>
          </p:nvPr>
        </p:nvSpPr>
        <p:spPr/>
        <p:txBody>
          <a:bodyPr/>
          <a:lstStyle/>
          <a:p>
            <a:fld id="{4527EB9C-2F60-4486-B660-AAEE95D4AAE8}" type="slidenum">
              <a:rPr lang="tr-TR" smtClean="0"/>
              <a:pPr/>
              <a:t>4</a:t>
            </a:fld>
            <a:r>
              <a:rPr lang="tr-TR"/>
              <a:t> </a:t>
            </a:r>
            <a:endParaRPr lang="tr-TR" dirty="0"/>
          </a:p>
        </p:txBody>
      </p:sp>
      <p:sp>
        <p:nvSpPr>
          <p:cNvPr id="5" name="Metin kutusu 4">
            <a:extLst>
              <a:ext uri="{FF2B5EF4-FFF2-40B4-BE49-F238E27FC236}">
                <a16:creationId xmlns:a16="http://schemas.microsoft.com/office/drawing/2014/main" id="{BA8B16D9-EC00-A0D3-9377-F26052F11991}"/>
              </a:ext>
            </a:extLst>
          </p:cNvPr>
          <p:cNvSpPr txBox="1"/>
          <p:nvPr/>
        </p:nvSpPr>
        <p:spPr>
          <a:xfrm>
            <a:off x="212167" y="298355"/>
            <a:ext cx="5521063" cy="461665"/>
          </a:xfrm>
          <a:prstGeom prst="rect">
            <a:avLst/>
          </a:prstGeom>
          <a:noFill/>
        </p:spPr>
        <p:txBody>
          <a:bodyPr wrap="none" rtlCol="0">
            <a:spAutoFit/>
          </a:bodyPr>
          <a:lstStyle/>
          <a:p>
            <a:r>
              <a:rPr lang="tr-TR" sz="2400" dirty="0"/>
              <a:t>Martur Kocaeli Network </a:t>
            </a:r>
            <a:r>
              <a:rPr lang="tr-TR" sz="2400" dirty="0" err="1"/>
              <a:t>Mikrotik</a:t>
            </a:r>
            <a:r>
              <a:rPr lang="tr-TR" sz="2400" dirty="0"/>
              <a:t> Çalışması</a:t>
            </a:r>
          </a:p>
        </p:txBody>
      </p:sp>
      <p:sp>
        <p:nvSpPr>
          <p:cNvPr id="6" name="Dikdörtgen 5">
            <a:extLst>
              <a:ext uri="{FF2B5EF4-FFF2-40B4-BE49-F238E27FC236}">
                <a16:creationId xmlns:a16="http://schemas.microsoft.com/office/drawing/2014/main" id="{CC00853E-1428-442C-B7C0-EC1FDCDF4A40}"/>
              </a:ext>
            </a:extLst>
          </p:cNvPr>
          <p:cNvSpPr/>
          <p:nvPr/>
        </p:nvSpPr>
        <p:spPr>
          <a:xfrm>
            <a:off x="522279" y="1360476"/>
            <a:ext cx="11147442" cy="2031325"/>
          </a:xfrm>
          <a:prstGeom prst="rect">
            <a:avLst/>
          </a:prstGeom>
          <a:noFill/>
        </p:spPr>
        <p:txBody>
          <a:bodyPr wrap="square" lIns="91440" tIns="45720" rIns="91440" bIns="45720">
            <a:spAutoFit/>
          </a:bodyPr>
          <a:lstStyle/>
          <a:p>
            <a:r>
              <a:rPr lang="tr-TR" dirty="0"/>
              <a:t>Bu işlemin amacı üretimi olabildiğince aksatmadan çıkar-tak mantığı ile çalıştırmaktır. Yapılan işlem sonrasında artık yazıcılara manuel ip verme gerekliliği ortadan kalkmış ve «Sıfır» diyebileceğimiz şekilde tamirden gelen cihazlar dahil bozulan yazınının yerine hiçbir işlem yapılmadan takılacak ve üretim devam edecektir. </a:t>
            </a:r>
          </a:p>
          <a:p>
            <a:endParaRPr lang="tr-TR" dirty="0"/>
          </a:p>
          <a:p>
            <a:r>
              <a:rPr lang="tr-TR" dirty="0" err="1"/>
              <a:t>The</a:t>
            </a:r>
            <a:r>
              <a:rPr lang="tr-TR" dirty="0"/>
              <a:t> </a:t>
            </a:r>
            <a:r>
              <a:rPr lang="tr-TR" dirty="0" err="1"/>
              <a:t>Dude</a:t>
            </a:r>
            <a:r>
              <a:rPr lang="tr-TR" dirty="0"/>
              <a:t> üzerinden </a:t>
            </a:r>
            <a:r>
              <a:rPr lang="tr-TR" dirty="0" err="1"/>
              <a:t>mikrotiklerin</a:t>
            </a:r>
            <a:r>
              <a:rPr lang="tr-TR" dirty="0"/>
              <a:t> anlık durumları takip edilebilmektedir. Ayrıca cihazların geçmişe yönelik trafik durumuna da bakılabilmektedir, bir sonraki sayfada Kocaeli Network yapısının </a:t>
            </a:r>
            <a:r>
              <a:rPr lang="tr-TR" dirty="0" err="1"/>
              <a:t>Mikrotik</a:t>
            </a:r>
            <a:r>
              <a:rPr lang="tr-TR" dirty="0"/>
              <a:t> üzerindeki görüntüsü yer almaktadır.</a:t>
            </a:r>
          </a:p>
        </p:txBody>
      </p:sp>
    </p:spTree>
    <p:extLst>
      <p:ext uri="{BB962C8B-B14F-4D97-AF65-F5344CB8AC3E}">
        <p14:creationId xmlns:p14="http://schemas.microsoft.com/office/powerpoint/2010/main" val="317235457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44DD09AF-BEEB-E727-B154-3C0760DB6A29}"/>
              </a:ext>
            </a:extLst>
          </p:cNvPr>
          <p:cNvSpPr>
            <a:spLocks noGrp="1"/>
          </p:cNvSpPr>
          <p:nvPr>
            <p:ph type="sldNum" sz="quarter" idx="4"/>
          </p:nvPr>
        </p:nvSpPr>
        <p:spPr/>
        <p:txBody>
          <a:bodyPr/>
          <a:lstStyle/>
          <a:p>
            <a:fld id="{4527EB9C-2F60-4486-B660-AAEE95D4AAE8}" type="slidenum">
              <a:rPr lang="tr-TR" smtClean="0"/>
              <a:pPr/>
              <a:t>5</a:t>
            </a:fld>
            <a:r>
              <a:rPr lang="tr-TR"/>
              <a:t> </a:t>
            </a:r>
            <a:endParaRPr lang="tr-TR" dirty="0"/>
          </a:p>
        </p:txBody>
      </p:sp>
      <p:pic>
        <p:nvPicPr>
          <p:cNvPr id="3" name="Resim 2" descr="metin, ekran görüntüsü, diyagram, çizgi içeren bir resim&#10;&#10;Açıklama otomatik olarak oluşturuldu">
            <a:extLst>
              <a:ext uri="{FF2B5EF4-FFF2-40B4-BE49-F238E27FC236}">
                <a16:creationId xmlns:a16="http://schemas.microsoft.com/office/drawing/2014/main" id="{49BBD55F-C135-FD9D-B8B9-32826F57E6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037" y="1136793"/>
            <a:ext cx="9729926" cy="5420745"/>
          </a:xfrm>
          <a:prstGeom prst="rect">
            <a:avLst/>
          </a:prstGeom>
        </p:spPr>
      </p:pic>
      <p:sp>
        <p:nvSpPr>
          <p:cNvPr id="4" name="Metin kutusu 3">
            <a:extLst>
              <a:ext uri="{FF2B5EF4-FFF2-40B4-BE49-F238E27FC236}">
                <a16:creationId xmlns:a16="http://schemas.microsoft.com/office/drawing/2014/main" id="{8FBBAB74-0924-A144-C4BA-FE448479E217}"/>
              </a:ext>
            </a:extLst>
          </p:cNvPr>
          <p:cNvSpPr txBox="1"/>
          <p:nvPr/>
        </p:nvSpPr>
        <p:spPr>
          <a:xfrm>
            <a:off x="212167" y="298355"/>
            <a:ext cx="5521063" cy="461665"/>
          </a:xfrm>
          <a:prstGeom prst="rect">
            <a:avLst/>
          </a:prstGeom>
          <a:noFill/>
        </p:spPr>
        <p:txBody>
          <a:bodyPr wrap="none" rtlCol="0">
            <a:spAutoFit/>
          </a:bodyPr>
          <a:lstStyle/>
          <a:p>
            <a:r>
              <a:rPr lang="tr-TR" sz="2400" dirty="0"/>
              <a:t>Martur Kocaeli Network </a:t>
            </a:r>
            <a:r>
              <a:rPr lang="tr-TR" sz="2400" dirty="0" err="1"/>
              <a:t>Mikrotik</a:t>
            </a:r>
            <a:r>
              <a:rPr lang="tr-TR" sz="2400" dirty="0"/>
              <a:t> Çalışması</a:t>
            </a:r>
          </a:p>
        </p:txBody>
      </p:sp>
    </p:spTree>
    <p:extLst>
      <p:ext uri="{BB962C8B-B14F-4D97-AF65-F5344CB8AC3E}">
        <p14:creationId xmlns:p14="http://schemas.microsoft.com/office/powerpoint/2010/main" val="108573764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2"/>
          <a:stretch>
            <a:fillRect/>
          </a:stretch>
        </p:blipFill>
        <p:spPr>
          <a:xfrm>
            <a:off x="-1" y="1031259"/>
            <a:ext cx="12192001" cy="4919165"/>
          </a:xfrm>
          <a:prstGeom prst="rect">
            <a:avLst/>
          </a:prstGeom>
        </p:spPr>
      </p:pic>
      <p:sp>
        <p:nvSpPr>
          <p:cNvPr id="2" name="Dikdörtgen 1"/>
          <p:cNvSpPr/>
          <p:nvPr/>
        </p:nvSpPr>
        <p:spPr>
          <a:xfrm>
            <a:off x="7724849" y="5027094"/>
            <a:ext cx="4122860" cy="923330"/>
          </a:xfrm>
          <a:prstGeom prst="rect">
            <a:avLst/>
          </a:prstGeom>
          <a:noFill/>
        </p:spPr>
        <p:txBody>
          <a:bodyPr wrap="none" lIns="91440" tIns="45720" rIns="91440" bIns="45720">
            <a:spAutoFit/>
          </a:bodyPr>
          <a:lstStyle/>
          <a:p>
            <a:pPr algn="ctr"/>
            <a:r>
              <a:rPr lang="tr-TR" sz="5400" b="1" cap="none" spc="0">
                <a:ln w="10160">
                  <a:solidFill>
                    <a:srgbClr val="002060"/>
                  </a:solidFill>
                  <a:prstDash val="solid"/>
                </a:ln>
                <a:solidFill>
                  <a:srgbClr val="FFFFFF"/>
                </a:solidFill>
                <a:effectLst>
                  <a:outerShdw blurRad="38100" dist="22860" dir="5400000" algn="tl" rotWithShape="0">
                    <a:srgbClr val="000000">
                      <a:alpha val="30000"/>
                    </a:srgbClr>
                  </a:outerShdw>
                </a:effectLst>
              </a:rPr>
              <a:t>THANK YOU…</a:t>
            </a:r>
            <a:endParaRPr lang="tr-TR" sz="5400" b="1" cap="none" spc="0" dirty="0">
              <a:ln w="10160">
                <a:solidFill>
                  <a:srgbClr val="002060"/>
                </a:solidFill>
                <a:prstDash val="solid"/>
              </a:ln>
              <a:solidFill>
                <a:srgbClr val="FFFFFF"/>
              </a:solidFill>
              <a:effectLst>
                <a:outerShdw blurRad="38100" dist="22860" dir="5400000" algn="tl" rotWithShape="0">
                  <a:srgbClr val="000000">
                    <a:alpha val="30000"/>
                  </a:srgbClr>
                </a:outerShdw>
              </a:effectLst>
            </a:endParaRPr>
          </a:p>
        </p:txBody>
      </p:sp>
      <p:sp>
        <p:nvSpPr>
          <p:cNvPr id="5" name="Slayt Numarası Yer Tutucusu 4"/>
          <p:cNvSpPr>
            <a:spLocks noGrp="1"/>
          </p:cNvSpPr>
          <p:nvPr>
            <p:ph type="sldNum" sz="quarter" idx="4"/>
          </p:nvPr>
        </p:nvSpPr>
        <p:spPr/>
        <p:txBody>
          <a:bodyPr/>
          <a:lstStyle/>
          <a:p>
            <a:fld id="{4527EB9C-2F60-4486-B660-AAEE95D4AAE8}" type="slidenum">
              <a:rPr lang="tr-TR" smtClean="0"/>
              <a:pPr/>
              <a:t>6</a:t>
            </a:fld>
            <a:r>
              <a:rPr lang="tr-TR"/>
              <a:t> </a:t>
            </a:r>
            <a:endParaRPr lang="tr-TR" dirty="0"/>
          </a:p>
        </p:txBody>
      </p:sp>
    </p:spTree>
    <p:extLst>
      <p:ext uri="{BB962C8B-B14F-4D97-AF65-F5344CB8AC3E}">
        <p14:creationId xmlns:p14="http://schemas.microsoft.com/office/powerpoint/2010/main" val="2066491546"/>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3">
          <a:schemeClr val="lt1"/>
        </a:lnRef>
        <a:fillRef idx="1">
          <a:schemeClr val="accent4"/>
        </a:fillRef>
        <a:effectRef idx="1">
          <a:schemeClr val="accent4"/>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32420</TotalTime>
  <Words>456</Words>
  <Application>Microsoft Office PowerPoint</Application>
  <PresentationFormat>Geniş ekran</PresentationFormat>
  <Paragraphs>38</Paragraphs>
  <Slides>6</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6</vt:i4>
      </vt:variant>
    </vt:vector>
  </HeadingPairs>
  <TitlesOfParts>
    <vt:vector size="11" baseType="lpstr">
      <vt:lpstr>Arial</vt:lpstr>
      <vt:lpstr>Calibri</vt:lpstr>
      <vt:lpstr>Calibri Light</vt:lpstr>
      <vt:lpstr>Segoe UI</vt:lpstr>
      <vt:lpstr>Office Theme</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Azure-Level200_En</dc:title>
  <dc:creator>Burcak Cakiroglu</dc:creator>
  <cp:lastModifiedBy>Mehmet Can BALCI</cp:lastModifiedBy>
  <cp:revision>1677</cp:revision>
  <dcterms:created xsi:type="dcterms:W3CDTF">2013-04-10T14:36:46Z</dcterms:created>
  <dcterms:modified xsi:type="dcterms:W3CDTF">2023-09-12T14:37:56Z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0f43cfd-d27a-4e10-a14b-ced8d4a5ea82_Enabled">
    <vt:lpwstr>true</vt:lpwstr>
  </property>
  <property fmtid="{D5CDD505-2E9C-101B-9397-08002B2CF9AE}" pid="3" name="MSIP_Label_f0f43cfd-d27a-4e10-a14b-ced8d4a5ea82_SetDate">
    <vt:lpwstr>2023-06-07T07:44:42Z</vt:lpwstr>
  </property>
  <property fmtid="{D5CDD505-2E9C-101B-9397-08002B2CF9AE}" pid="4" name="MSIP_Label_f0f43cfd-d27a-4e10-a14b-ced8d4a5ea82_Method">
    <vt:lpwstr>Privileged</vt:lpwstr>
  </property>
  <property fmtid="{D5CDD505-2E9C-101B-9397-08002B2CF9AE}" pid="5" name="MSIP_Label_f0f43cfd-d27a-4e10-a14b-ced8d4a5ea82_Name">
    <vt:lpwstr>f0f43cfd-d27a-4e10-a14b-ced8d4a5ea82</vt:lpwstr>
  </property>
  <property fmtid="{D5CDD505-2E9C-101B-9397-08002B2CF9AE}" pid="6" name="MSIP_Label_f0f43cfd-d27a-4e10-a14b-ced8d4a5ea82_SiteId">
    <vt:lpwstr>04831075-8a93-4207-beb6-e232bdb3737e</vt:lpwstr>
  </property>
  <property fmtid="{D5CDD505-2E9C-101B-9397-08002B2CF9AE}" pid="7" name="MSIP_Label_f0f43cfd-d27a-4e10-a14b-ced8d4a5ea82_ActionId">
    <vt:lpwstr>77f2e630-8719-4dcf-93c8-168dc26ba552</vt:lpwstr>
  </property>
  <property fmtid="{D5CDD505-2E9C-101B-9397-08002B2CF9AE}" pid="8" name="MSIP_Label_f0f43cfd-d27a-4e10-a14b-ced8d4a5ea82_ContentBits">
    <vt:lpwstr>0</vt:lpwstr>
  </property>
</Properties>
</file>