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0" r:id="rId2"/>
    <p:sldId id="292" r:id="rId3"/>
    <p:sldId id="293" r:id="rId4"/>
    <p:sldId id="297" r:id="rId5"/>
    <p:sldId id="294" r:id="rId6"/>
    <p:sldId id="295" r:id="rId7"/>
    <p:sldId id="296" r:id="rId8"/>
    <p:sldId id="298" r:id="rId9"/>
    <p:sldId id="299" r:id="rId10"/>
    <p:sldId id="300" r:id="rId11"/>
    <p:sldId id="302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2"/>
    <a:srgbClr val="D8D8D8"/>
    <a:srgbClr val="EBEBEB"/>
    <a:srgbClr val="00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8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9A87F-5867-A047-9E0F-F9FFCC63AC70}" type="datetimeFigureOut">
              <a:rPr lang="en-TR" smtClean="0"/>
              <a:t>10.04.2023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582E-CBE0-CD4F-ACB7-FFFCEA7FD9E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01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84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41200"/>
            <a:ext cx="3941915" cy="55375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7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8" y="5589242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405218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5258401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3" y="587727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575938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4471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792744" y="249289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image and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Tools’.  </a:t>
            </a:r>
            <a:r>
              <a:rPr lang="nl-NL" sz="900" b="0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nl-NL" sz="9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‘Arrange’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‘Send</a:t>
            </a:r>
            <a:r>
              <a:rPr lang="nl-NL" sz="9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Backward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4054052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97101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3" y="3176220"/>
            <a:ext cx="1364177" cy="68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 userDrawn="1"/>
        </p:nvCxnSpPr>
        <p:spPr>
          <a:xfrm flipH="1" flipV="1">
            <a:off x="13681635" y="3384856"/>
            <a:ext cx="61736" cy="18816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3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 userDrawn="1">
          <p15:clr>
            <a:srgbClr val="FBAE40"/>
          </p15:clr>
        </p15:guide>
        <p15:guide id="9" pos="4567" userDrawn="1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Image 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2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4" pos="363" userDrawn="1">
          <p15:clr>
            <a:srgbClr val="FBAE40"/>
          </p15:clr>
        </p15:guide>
        <p15:guide id="7" pos="5301" userDrawn="1">
          <p15:clr>
            <a:srgbClr val="FBAE40"/>
          </p15:clr>
        </p15:guide>
        <p15:guide id="8" pos="484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5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00" y="1840835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830932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Image 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1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 userDrawn="1">
          <p15:clr>
            <a:srgbClr val="FBAE40"/>
          </p15:clr>
        </p15:guide>
        <p15:guide id="7" pos="484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  <p15:guide id="9" orient="horz" pos="25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5" y="1668379"/>
            <a:ext cx="6430375" cy="47742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5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47" name="Rectangle 4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7" cy="4468864"/>
          </a:xfrm>
        </p:spPr>
        <p:txBody>
          <a:bodyPr/>
          <a:lstStyle>
            <a:lvl1pPr indent="0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indent="0">
              <a:defRPr/>
            </a:lvl2pPr>
            <a:lvl3pPr indent="0">
              <a:defRPr/>
            </a:lvl3pPr>
            <a:lvl4pPr indent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indent="0"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830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30" y="1390428"/>
            <a:ext cx="4132447" cy="5206924"/>
          </a:xfrm>
          <a:prstGeom prst="rect">
            <a:avLst/>
          </a:prstGeom>
        </p:spPr>
      </p:pic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30" y="1390428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7" cy="4468864"/>
          </a:xfrm>
        </p:spPr>
        <p:txBody>
          <a:bodyPr/>
          <a:lstStyle>
            <a:lvl1pPr indent="0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indent="0">
              <a:defRPr/>
            </a:lvl2pPr>
            <a:lvl3pPr indent="0">
              <a:defRPr/>
            </a:lvl3pPr>
            <a:lvl4pPr indent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indent="0"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5" y="2060848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2037272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1" y="2058602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36" name="Rectangle 3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9" name="Rectangle 3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30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6" y="1898652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6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898652"/>
            <a:ext cx="11260139" cy="42084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7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302EA-B16F-487D-A011-AE6A464505CD}" type="slidenum">
              <a:rPr lang="nl-NL" altLang="en-US"/>
              <a:pPr>
                <a:defRPr/>
              </a:pPr>
              <a:t>‹#›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61814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55BAC-537A-4674-9D64-127923C34BEB}" type="slidenum">
              <a:rPr lang="nl-NL" altLang="en-US"/>
              <a:pPr>
                <a:defRPr/>
              </a:pPr>
              <a:t>‹#›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776913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 1">
            <a:extLst>
              <a:ext uri="{FF2B5EF4-FFF2-40B4-BE49-F238E27FC236}">
                <a16:creationId xmlns:a16="http://schemas.microsoft.com/office/drawing/2014/main" id="{473EA514-D447-4B2B-A558-A7763FD45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2026777"/>
            <a:ext cx="7725238" cy="1823639"/>
          </a:xfrm>
        </p:spPr>
        <p:txBody>
          <a:bodyPr/>
          <a:lstStyle>
            <a:lvl1pPr>
              <a:defRPr sz="4400"/>
            </a:lvl1pPr>
          </a:lstStyle>
          <a:p>
            <a:r>
              <a:rPr lang="nl-NL" noProof="0" dirty="0"/>
              <a:t>Plaats hier de titel van de presentatie (max. 3 regels)</a:t>
            </a:r>
          </a:p>
        </p:txBody>
      </p:sp>
      <p:sp>
        <p:nvSpPr>
          <p:cNvPr id="145" name="Tijdelijke aanduiding voor verticale tekst 2">
            <a:extLst>
              <a:ext uri="{FF2B5EF4-FFF2-40B4-BE49-F238E27FC236}">
                <a16:creationId xmlns:a16="http://schemas.microsoft.com/office/drawing/2014/main" id="{4333DE95-4C11-467D-8C4E-7395A74F6CE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15938" y="3844442"/>
            <a:ext cx="5046662" cy="291284"/>
          </a:xfr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sz="2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een subtitel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94CA00-555D-4751-8668-226BC887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7315200"/>
            <a:ext cx="4114800" cy="151790"/>
          </a:xfrm>
          <a:prstGeom prst="rect">
            <a:avLst/>
          </a:prstGeom>
        </p:spPr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1BBC6E-F9BF-4357-8F2F-8FFB4D0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9402" y="7315200"/>
            <a:ext cx="284597" cy="151790"/>
          </a:xfrm>
        </p:spPr>
        <p:txBody>
          <a:bodyPr/>
          <a:lstStyle/>
          <a:p>
            <a:fld id="{D7B5DC5B-6873-43DB-ADC7-B15ACCE0DFDB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5782682"/>
            <a:ext cx="2600263" cy="240496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nl-NL" noProof="0" dirty="0"/>
              <a:t>Naam spreker | Plaats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9" y="6091154"/>
            <a:ext cx="2600262" cy="240496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3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4" pos="73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3pPr marL="0"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4A2954CE-A45B-22C3-931B-6E9C1639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9CDFA0-A4F1-D578-C096-44FF687622AC}"/>
              </a:ext>
            </a:extLst>
          </p:cNvPr>
          <p:cNvCxnSpPr>
            <a:cxnSpLocks/>
          </p:cNvCxnSpPr>
          <p:nvPr userDrawn="1"/>
        </p:nvCxnSpPr>
        <p:spPr>
          <a:xfrm>
            <a:off x="489315" y="1778195"/>
            <a:ext cx="11159196" cy="0"/>
          </a:xfrm>
          <a:prstGeom prst="line">
            <a:avLst/>
          </a:prstGeom>
          <a:ln w="19050">
            <a:solidFill>
              <a:srgbClr val="00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0" y="1915202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89865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" y="835202"/>
            <a:ext cx="11159196" cy="9361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43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9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835202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4"/>
            <a:ext cx="5616576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842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 userDrawn="1">
          <p15:clr>
            <a:srgbClr val="FBAE40"/>
          </p15:clr>
        </p15:guide>
        <p15:guide id="4" pos="5423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8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2" y="835202"/>
            <a:ext cx="7992887" cy="9361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2" y="1916114"/>
            <a:ext cx="7992887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text + 25% image 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Straight Connector 71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91" name="Rectangle 9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94" name="Rectangle 9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97" name="Rectangle 9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00" name="Rectangle 9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3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 userDrawn="1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678870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340768"/>
            <a:ext cx="12192000" cy="551723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+ Title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4" name="TextBox 63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66" name="Rectangle 6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2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Dividerslide</a:t>
            </a:r>
            <a:r>
              <a:rPr lang="nl-NL" sz="18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picture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48" name="Rectangle 4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Connector 53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57" name="Rectangle 5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Straight Connector 58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5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4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8" name="TextBox 67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9" name="Rectangle 7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Straight Connector 80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115" name="Rectangle 11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118" name="Rectangle 11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121" name="Rectangle 12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124" name="Rectangle 1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27" name="Rectangle 1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2305" y="2368458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904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 userDrawn="1">
          <p15:clr>
            <a:srgbClr val="FBAE40"/>
          </p15:clr>
        </p15:guide>
        <p15:guide id="8" pos="7255" userDrawn="1">
          <p15:clr>
            <a:srgbClr val="FBAE40"/>
          </p15:clr>
        </p15:guide>
        <p15:guide id="9" pos="2496" userDrawn="1">
          <p15:clr>
            <a:srgbClr val="FBAE40"/>
          </p15:clr>
        </p15:guide>
        <p15:guide id="10" pos="484" userDrawn="1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1" y="1861501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2" y="1861501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2" y="4289052"/>
            <a:ext cx="241617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289052"/>
            <a:ext cx="241235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9" y="1861501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6" y="1861499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7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21" y="4289052"/>
            <a:ext cx="241617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2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82" name="TextBox 81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84" name="Rectangle 8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93" name="Rectangle 9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111" name="Rectangle 11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114" name="Rectangle 1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117" name="Rectangle 1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120" name="Rectangle 1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23" name="Rectangle 1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00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 userDrawn="1">
          <p15:clr>
            <a:srgbClr val="FBAE40"/>
          </p15:clr>
        </p15:guide>
        <p15:guide id="7" pos="5301" userDrawn="1">
          <p15:clr>
            <a:srgbClr val="FBAE40"/>
          </p15:clr>
        </p15:guide>
        <p15:guide id="8" pos="7720" userDrawn="1">
          <p15:clr>
            <a:srgbClr val="FBAE40"/>
          </p15:clr>
        </p15:guide>
        <p15:guide id="9" pos="2883" userDrawn="1">
          <p15:clr>
            <a:srgbClr val="FBAE40"/>
          </p15:clr>
        </p15:guide>
        <p15:guide id="10" pos="484" userDrawn="1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1" userDrawn="1">
          <p15:clr>
            <a:srgbClr val="FBAE40"/>
          </p15:clr>
        </p15:guide>
        <p15:guide id="15" pos="2163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8" y="199292"/>
            <a:ext cx="2693957" cy="378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6" y="1908316"/>
            <a:ext cx="11148649" cy="411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F9175C0F-55EB-007A-783E-940E62E8E1B8}"/>
              </a:ext>
            </a:extLst>
          </p:cNvPr>
          <p:cNvGrpSpPr/>
          <p:nvPr userDrawn="1"/>
        </p:nvGrpSpPr>
        <p:grpSpPr>
          <a:xfrm>
            <a:off x="-6000" y="6586183"/>
            <a:ext cx="12204000" cy="276999"/>
            <a:chOff x="0" y="3346374"/>
            <a:chExt cx="4608195" cy="10985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DEDCB84-64F2-2C00-B1B9-241815794D3D}"/>
                </a:ext>
              </a:extLst>
            </p:cNvPr>
            <p:cNvSpPr/>
            <p:nvPr/>
          </p:nvSpPr>
          <p:spPr>
            <a:xfrm>
              <a:off x="0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2A03B94F-DD35-C950-F84E-7A1CA2B9A4FB}"/>
                </a:ext>
              </a:extLst>
            </p:cNvPr>
            <p:cNvSpPr/>
            <p:nvPr/>
          </p:nvSpPr>
          <p:spPr>
            <a:xfrm>
              <a:off x="1535976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E9294B8C-9E37-8EA3-5430-B2DDA726481B}"/>
                </a:ext>
              </a:extLst>
            </p:cNvPr>
            <p:cNvSpPr/>
            <p:nvPr/>
          </p:nvSpPr>
          <p:spPr>
            <a:xfrm>
              <a:off x="3071952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260FB9-ED16-1836-2E58-D48EBD62B9A7}"/>
              </a:ext>
            </a:extLst>
          </p:cNvPr>
          <p:cNvSpPr txBox="1"/>
          <p:nvPr userDrawn="1"/>
        </p:nvSpPr>
        <p:spPr>
          <a:xfrm>
            <a:off x="-6002" y="6593531"/>
            <a:ext cx="406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2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Economics 2022/23 – Research Seminar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20EAC-91B1-079B-F918-066930C3C9B8}"/>
              </a:ext>
            </a:extLst>
          </p:cNvPr>
          <p:cNvSpPr txBox="1"/>
          <p:nvPr userDrawn="1"/>
        </p:nvSpPr>
        <p:spPr>
          <a:xfrm>
            <a:off x="8130456" y="6591004"/>
            <a:ext cx="351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CC73262-37F8-DA4C-8404-0FACA5A64491}" type="slidenum">
              <a:rPr lang="en-TR" sz="1200" b="0" smtClean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r>
              <a:rPr lang="en-TR" sz="1200" b="0" dirty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/10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FA1B5D-0199-4CB7-2935-9AFD2909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9314" y="6178803"/>
            <a:ext cx="1114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A993-F721-DDDE-37CE-752566A48C5A}"/>
              </a:ext>
            </a:extLst>
          </p:cNvPr>
          <p:cNvSpPr txBox="1"/>
          <p:nvPr userDrawn="1"/>
        </p:nvSpPr>
        <p:spPr>
          <a:xfrm>
            <a:off x="4061881" y="6578835"/>
            <a:ext cx="406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Technology, Trade and Occupational Employment</a:t>
            </a:r>
            <a:endParaRPr lang="en-TR" sz="1200" dirty="0">
              <a:solidFill>
                <a:srgbClr val="004C9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1" indent="-268281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59" indent="-269993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3" userDrawn="1">
          <p15:clr>
            <a:srgbClr val="F26B43"/>
          </p15:clr>
        </p15:guide>
        <p15:guide id="8" pos="9775" userDrawn="1">
          <p15:clr>
            <a:srgbClr val="F26B43"/>
          </p15:clr>
        </p15:guide>
        <p15:guide id="11" orient="horz" pos="867" userDrawn="1">
          <p15:clr>
            <a:srgbClr val="F26B43"/>
          </p15:clr>
        </p15:guide>
        <p15:guide id="12" pos="581" userDrawn="1">
          <p15:clr>
            <a:srgbClr val="F26B43"/>
          </p15:clr>
        </p15:guide>
        <p15:guide id="13" pos="7401" userDrawn="1">
          <p15:clr>
            <a:srgbClr val="F26B43"/>
          </p15:clr>
        </p15:guide>
        <p15:guide id="14" orient="horz" pos="3847" userDrawn="1">
          <p15:clr>
            <a:srgbClr val="F26B43"/>
          </p15:clr>
        </p15:guide>
        <p15:guide id="15" orient="horz" pos="482" userDrawn="1">
          <p15:clr>
            <a:srgbClr val="F26B43"/>
          </p15:clr>
        </p15:guide>
        <p15:guide id="16" pos="3736" userDrawn="1">
          <p15:clr>
            <a:srgbClr val="F26B43"/>
          </p15:clr>
        </p15:guide>
        <p15:guide id="17" pos="3961" userDrawn="1">
          <p15:clr>
            <a:srgbClr val="F26B43"/>
          </p15:clr>
        </p15:guide>
        <p15:guide id="18" orient="horz" pos="2069" userDrawn="1">
          <p15:clr>
            <a:srgbClr val="F26B43"/>
          </p15:clr>
        </p15:guide>
        <p15:guide id="19" orient="horz" pos="2201" userDrawn="1">
          <p15:clr>
            <a:srgbClr val="F26B43"/>
          </p15:clr>
        </p15:guide>
        <p15:guide id="20" pos="2655" userDrawn="1">
          <p15:clr>
            <a:srgbClr val="F26B43"/>
          </p15:clr>
        </p15:guide>
        <p15:guide id="21" pos="2781" userDrawn="1">
          <p15:clr>
            <a:srgbClr val="F26B43"/>
          </p15:clr>
        </p15:guide>
        <p15:guide id="22" pos="4871" userDrawn="1">
          <p15:clr>
            <a:srgbClr val="F26B43"/>
          </p15:clr>
        </p15:guide>
        <p15:guide id="23" pos="5021" userDrawn="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AB20F8C8-67F2-4738-BCA4-046C1A67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446574"/>
            <a:ext cx="7586341" cy="135376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Technology, Trade and Occupational Employment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2FC94E03-DF40-4088-B6F2-FECF10D70B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938" y="3794361"/>
            <a:ext cx="7586340" cy="6002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Cross-Country Analysis of Technology and Trade’s Impact on Occupational Employment and Inequality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8A5D60-7A3C-434B-9B6A-6EE3D4AB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nl-NL" noProof="0" smtClean="0"/>
              <a:pPr/>
              <a:t>1</a:t>
            </a:fld>
            <a:endParaRPr lang="nl-NL" noProof="0" dirty="0"/>
          </a:p>
        </p:txBody>
      </p:sp>
      <p:sp>
        <p:nvSpPr>
          <p:cNvPr id="17" name="Ondertitel 16">
            <a:extLst>
              <a:ext uri="{FF2B5EF4-FFF2-40B4-BE49-F238E27FC236}">
                <a16:creationId xmlns:a16="http://schemas.microsoft.com/office/drawing/2014/main" id="{250C0C05-A2C0-4A80-9657-D98A1E783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dirty="0" err="1"/>
              <a:t>Mehmetcan</a:t>
            </a:r>
            <a:r>
              <a:rPr lang="tr-TR" dirty="0"/>
              <a:t> </a:t>
            </a:r>
            <a:r>
              <a:rPr lang="tr-TR" dirty="0" err="1"/>
              <a:t>Caniklioglu</a:t>
            </a:r>
            <a:endParaRPr lang="tr-TR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18DE1-B3E8-4CD9-8A79-F0B64C9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z="1600" dirty="0"/>
              <a:t>18 April 2023</a:t>
            </a:r>
          </a:p>
          <a:p>
            <a:endParaRPr lang="nl-NL" noProof="0" dirty="0">
              <a:solidFill>
                <a:schemeClr val="tx1"/>
              </a:solidFill>
            </a:endParaRP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06454FAB-68BC-4149-A6A4-2C878F81035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3425" y="5537200"/>
            <a:ext cx="5108575" cy="43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AF2E4-70FB-4654-E55F-A4274A426F22}"/>
              </a:ext>
            </a:extLst>
          </p:cNvPr>
          <p:cNvSpPr txBox="1"/>
          <p:nvPr/>
        </p:nvSpPr>
        <p:spPr>
          <a:xfrm>
            <a:off x="-1553378" y="3966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TR" sz="1600" dirty="0" err="1"/>
          </a:p>
        </p:txBody>
      </p:sp>
    </p:spTree>
    <p:extLst>
      <p:ext uri="{BB962C8B-B14F-4D97-AF65-F5344CB8AC3E}">
        <p14:creationId xmlns:p14="http://schemas.microsoft.com/office/powerpoint/2010/main" val="28243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601" y="1915202"/>
                <a:ext cx="6848748" cy="4617031"/>
              </a:xfrm>
            </p:spPr>
            <p:txBody>
              <a:bodyPr/>
              <a:lstStyle/>
              <a:p>
                <a:r>
                  <a:rPr lang="en-US" sz="24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Acemoglu and Autor</a:t>
                </a:r>
              </a:p>
              <a:p>
                <a:endParaRPr lang="en-US" sz="24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Occupational basis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Control variables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601" y="1915202"/>
                <a:ext cx="6848748" cy="4617031"/>
              </a:xfrm>
              <a:blipFill>
                <a:blip r:embed="rId2"/>
                <a:stretch>
                  <a:fillRect l="-1296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5566D92-66E6-6530-BA66-26BAB6E1C367}"/>
              </a:ext>
            </a:extLst>
          </p:cNvPr>
          <p:cNvSpPr/>
          <p:nvPr/>
        </p:nvSpPr>
        <p:spPr>
          <a:xfrm>
            <a:off x="3601458" y="4466785"/>
            <a:ext cx="625033" cy="626075"/>
          </a:xfrm>
          <a:prstGeom prst="plus">
            <a:avLst>
              <a:gd name="adj" fmla="val 41455"/>
            </a:avLst>
          </a:prstGeom>
          <a:solidFill>
            <a:srgbClr val="004C92"/>
          </a:solidFill>
          <a:ln>
            <a:solidFill>
              <a:srgbClr val="004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C9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54C16-3DDF-713B-A77D-122573DBC606}"/>
              </a:ext>
            </a:extLst>
          </p:cNvPr>
          <p:cNvCxnSpPr>
            <a:cxnSpLocks/>
          </p:cNvCxnSpPr>
          <p:nvPr/>
        </p:nvCxnSpPr>
        <p:spPr>
          <a:xfrm>
            <a:off x="3970116" y="3275635"/>
            <a:ext cx="0" cy="717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0E4F6A-DFAE-D128-51AA-D0D1218A28A7}"/>
              </a:ext>
            </a:extLst>
          </p:cNvPr>
          <p:cNvCxnSpPr>
            <a:cxnSpLocks/>
          </p:cNvCxnSpPr>
          <p:nvPr/>
        </p:nvCxnSpPr>
        <p:spPr>
          <a:xfrm>
            <a:off x="5116010" y="4791919"/>
            <a:ext cx="4294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253658-BE2D-1E93-2897-691E95905B5F}"/>
              </a:ext>
            </a:extLst>
          </p:cNvPr>
          <p:cNvSpPr txBox="1"/>
          <p:nvPr/>
        </p:nvSpPr>
        <p:spPr>
          <a:xfrm>
            <a:off x="9946707" y="4056547"/>
            <a:ext cx="1006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4C92"/>
                </a:solidFill>
              </a:rPr>
              <a:t>?</a:t>
            </a:r>
            <a:endParaRPr lang="en-US" sz="2800" b="1" dirty="0">
              <a:solidFill>
                <a:srgbClr val="004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3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7A4CEB-23A3-DE94-DDC0-676F54D4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6848748" cy="4617031"/>
          </a:xfrm>
        </p:spPr>
        <p:txBody>
          <a:bodyPr/>
          <a:lstStyle/>
          <a:p>
            <a:r>
              <a:rPr lang="en-US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Sources:</a:t>
            </a:r>
          </a:p>
          <a:p>
            <a:endParaRPr lang="en-US" sz="2400" i="1" dirty="0">
              <a:solidFill>
                <a:srgbClr val="44546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E736D-E8CD-8B70-D3E3-2E4706DCB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92202"/>
              </p:ext>
            </p:extLst>
          </p:nvPr>
        </p:nvGraphicFramePr>
        <p:xfrm>
          <a:off x="489315" y="2750483"/>
          <a:ext cx="9765855" cy="294690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5769688">
                  <a:extLst>
                    <a:ext uri="{9D8B030D-6E8A-4147-A177-3AD203B41FA5}">
                      <a16:colId xmlns:a16="http://schemas.microsoft.com/office/drawing/2014/main" val="2539769040"/>
                    </a:ext>
                  </a:extLst>
                </a:gridCol>
                <a:gridCol w="3996167">
                  <a:extLst>
                    <a:ext uri="{9D8B030D-6E8A-4147-A177-3AD203B41FA5}">
                      <a16:colId xmlns:a16="http://schemas.microsoft.com/office/drawing/2014/main" val="3832657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European Union Labor Force survey (ELFS)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supplies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7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OECD STAN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Industry level outputs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420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The World Bank Group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Foreign Direct investment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8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Penn Table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Macroeconomic (Control) variables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63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UN Comtrade Database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Trade quantities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73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European Community Household Panel (ECHP)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earning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83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European Union Statistics on Income and </a:t>
                      </a:r>
                      <a:endParaRPr lang="en-TR" sz="1800" b="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Living Conditions (EU-SILC)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earning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5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6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DBBB5C-AFA1-7E00-7C3B-1D10203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Preliminary Table of Contents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472A87-B153-0FF7-C926-6B829026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From the Shoulders of Giants: Survey of Current Literature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Sources 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Recent Trends in the European Union Labor Markets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Theoretical Framework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of Empirical Analysis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937250" algn="r"/>
              </a:tabLst>
            </a:pPr>
            <a:endParaRPr kumimoji="0" lang="en-US" altLang="en-TR" sz="2800" b="0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7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696705E4-FFC4-BBCD-CB20-E96857EB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42" y="1729630"/>
            <a:ext cx="4622158" cy="462215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8E919E-EA4C-8AE0-8295-B44A123D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835202"/>
            <a:ext cx="5616576" cy="9361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4C92"/>
                </a:solidFill>
              </a:rPr>
              <a:t>References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FEFAFD6-E56B-C098-CE75-4921EF6480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4"/>
            <a:ext cx="5616576" cy="424919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Acemoglu, D. (2002). Technical change, inequality, and the labor market. Journal of Economic Literature, 40(1), 7-72.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Acemoglu, D., &amp; Autor, D. (2011). Skills, Tasks and Technologies: Implications for Employment and Earnings. Handbook of Labor Economics, 4, 1043-1171.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Manning, A.,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Salomons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(2010). Explaining job polarization in Europe: The roles of technology, globalization, and institutions. </a:t>
            </a:r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CEP Discussion Paper No 1026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Katz, L. F., &amp; Murphy, K. M. (1992). Changes in the relative wages, 1963-1987: Supply and demand factors. The Quarterly Journal of Economics, 107(1), 35-78.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DBBB5C-AFA1-7E00-7C3B-1D10203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472A87-B153-0FF7-C926-6B829026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937250" algn="r"/>
              </a:tabLst>
            </a:pPr>
            <a:r>
              <a:rPr kumimoji="0" lang="en-US" altLang="en-TR" sz="2800" b="0" strike="noStrike" cap="none" normalizeH="0" baseline="0" dirty="0">
                <a:ln>
                  <a:noFill/>
                </a:ln>
                <a:effectLst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76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16A1E-64D5-4E17-14CE-511A2838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TR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Research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</a:rPr>
              <a:t>Preliminary Table of Contents</a:t>
            </a:r>
            <a:endParaRPr lang="en-TR" b="1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TR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23321-B7BF-C881-76C2-DDA18A4A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" y="835202"/>
            <a:ext cx="11159196" cy="936103"/>
          </a:xfrm>
        </p:spPr>
        <p:txBody>
          <a:bodyPr/>
          <a:lstStyle/>
          <a:p>
            <a:r>
              <a:rPr lang="en-TR" dirty="0">
                <a:solidFill>
                  <a:schemeClr val="accent5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63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FC5A1-515F-F408-1C80-6AC760B8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What are the recent trends in labor markets?</a:t>
            </a:r>
          </a:p>
          <a:p>
            <a:r>
              <a:rPr lang="en-TR" sz="2000" i="1" dirty="0"/>
              <a:t>	Job polarization</a:t>
            </a:r>
          </a:p>
          <a:p>
            <a:r>
              <a:rPr lang="en-TR" sz="2000" i="1" dirty="0"/>
              <a:t>	Declining real wages of low skilled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How technology affects labor earning?</a:t>
            </a:r>
          </a:p>
          <a:p>
            <a:pPr marL="342900" lvl="3" indent="-342900"/>
            <a:r>
              <a:rPr lang="en-TR" dirty="0"/>
              <a:t>		</a:t>
            </a:r>
            <a:r>
              <a:rPr lang="en-TR" sz="2000" b="0" i="1" dirty="0">
                <a:solidFill>
                  <a:schemeClr val="tx1"/>
                </a:solidFill>
              </a:rPr>
              <a:t>Skill-Biased Technical Change (SBTC)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How trade affects labor earnings?</a:t>
            </a:r>
          </a:p>
          <a:p>
            <a:r>
              <a:rPr lang="en-TR" i="1" dirty="0"/>
              <a:t>	</a:t>
            </a:r>
            <a:r>
              <a:rPr lang="en-TR" sz="2000" i="1" dirty="0"/>
              <a:t>Offshoring (Trade in Tasks)</a:t>
            </a:r>
          </a:p>
          <a:p>
            <a:endParaRPr lang="en-TR" sz="2000" i="1" dirty="0"/>
          </a:p>
          <a:p>
            <a:endParaRPr lang="en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BD98A-EE83-B6F7-11A3-8D93156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112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93885-2E17-1EE3-AE9E-1306175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(Preliminary)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E18DA-353B-4872-410E-F1A9255A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3"/>
            <a:ext cx="11148649" cy="377954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did the recent developments in technology and offshoring activity in European Union affected demand for different skills and earnings of different occupations in late 20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21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Century?</a:t>
            </a:r>
            <a:endParaRPr lang="en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A6747-EA45-525F-D7DA-7E96A607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85E4E-CB7A-567E-6B23-76AE83F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 and Heterogenous Labor-SBTC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C211A-7516-4445-DA72-065880CA8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6" y="1915202"/>
            <a:ext cx="5326189" cy="3997898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F35197EF-EE1D-2B3C-6D94-243B896BC919}"/>
              </a:ext>
            </a:extLst>
          </p:cNvPr>
          <p:cNvSpPr txBox="1"/>
          <p:nvPr/>
        </p:nvSpPr>
        <p:spPr>
          <a:xfrm>
            <a:off x="1193149" y="6030456"/>
            <a:ext cx="4415155" cy="46166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 </a:t>
            </a:r>
            <a:r>
              <a:rPr lang="en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Behavior of the (log) College Premium and Relative Supply of College Skills adapted from 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change, inequality, and the labor market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</a:t>
            </a:r>
            <a:r>
              <a:rPr lang="tr-TR" sz="10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D.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6969C1-6EC0-EB4B-725B-4F1F57190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11" y="2604303"/>
            <a:ext cx="3748540" cy="2615437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BAC56AC7-495E-9512-EC0E-4545BB9D39C5}"/>
              </a:ext>
            </a:extLst>
          </p:cNvPr>
          <p:cNvSpPr txBox="1"/>
          <p:nvPr/>
        </p:nvSpPr>
        <p:spPr>
          <a:xfrm>
            <a:off x="6621981" y="6030456"/>
            <a:ext cx="4368800" cy="28892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 Relative Demand for Skill adapted from “Technical change, inequality, and the labor market” by Acemoglu D.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4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A6747-EA45-525F-D7DA-7E96A607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85E4E-CB7A-567E-6B23-76AE83F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Skills, Tasks and Occupations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4515631-F786-7E79-2274-4EF5847D6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001" y="1975002"/>
                <a:ext cx="11148649" cy="4617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281" indent="-268281" algn="l" defTabSz="914377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269993" algn="l" defTabSz="914377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CES Production Function of Katz and Murphy Framework:</a:t>
                </a:r>
              </a:p>
              <a:p>
                <a:endParaRPr lang="en-TR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TR" sz="3200" i="1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</m:t>
                        </m:r>
                      </m:sub>
                    </m:sSub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  <m:r>
                      <a:rPr lang="en-US" sz="1800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TR" sz="3200" i="1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are factor Augmenting technology terms of low and high skilled labor</a:t>
                </a:r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Skill is defined as “Worker’s endowment of capabilities for performing various tasks”.</a:t>
                </a:r>
                <a:endParaRPr lang="en-US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4515631-F786-7E79-2274-4EF5847D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1" y="1975002"/>
                <a:ext cx="11148649" cy="4617031"/>
              </a:xfrm>
              <a:prstGeom prst="rect">
                <a:avLst/>
              </a:prstGeom>
              <a:blipFill>
                <a:blip r:embed="rId2"/>
                <a:stretch>
                  <a:fillRect l="-341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01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93885-2E17-1EE3-AE9E-1306175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Skills, Tasks and Occupations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8E18DA-353B-4872-410E-F1A9255A4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Production Function of Acemoglu and Autor, </a:t>
                </a:r>
                <a:endParaRPr kumimoji="0" lang="en-TR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𝑙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are low skill, medium skill, high skill and capital biased technologies respectively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α</m:t>
                    </m:r>
                    <m:r>
                      <a:rPr kumimoji="0" lang="tr-T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′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s</m:t>
                    </m:r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are task productivity schedules for task </a:t>
                </a:r>
                <a:r>
                  <a:rPr kumimoji="0" lang="en-US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i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</a:t>
                </a:r>
                <a:r>
                  <a:rPr lang="en-US" sz="1800" dirty="0">
                    <a:effectLst/>
                    <a:latin typeface="dcti1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task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defined as “Unit of work activity that produces output (goods and services)”. In contrast, a skill</a:t>
                </a:r>
                <a:r>
                  <a:rPr lang="en-US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Aggregation of tasks produces goods and services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lvl="2" indent="-285750" algn="ctr">
                  <a:buFont typeface="Wingdings" pitchFamily="2" charset="2"/>
                  <a:buChar char="v"/>
                </a:pPr>
                <a:r>
                  <a:rPr lang="en-US" sz="1800" dirty="0"/>
                  <a:t>Skills match Tasks</a:t>
                </a:r>
              </a:p>
              <a:p>
                <a:pPr marL="285750" indent="-285750" algn="ctr">
                  <a:buFont typeface="Wingdings" pitchFamily="2" charset="2"/>
                  <a:buChar char="v"/>
                </a:pPr>
                <a:r>
                  <a:rPr lang="en-US" sz="1800" dirty="0"/>
                  <a:t>Occupations are sets of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8E18DA-353B-4872-410E-F1A9255A4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5" b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C24F907-AD8C-607C-AA72-DE6124C6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0" y="5454286"/>
            <a:ext cx="2444600" cy="1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2FD5B-C020-1177-5741-3446F0C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makes a task (or a job) offshorable?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Autor, Levy, and Murnane (2003) </a:t>
            </a: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face-to-face and on-site interactions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 vs. non-routine</a:t>
            </a:r>
            <a:endParaRPr 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 vs. non-cognitive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aspects of occupations.</a:t>
            </a:r>
          </a:p>
          <a:p>
            <a:pPr lvl="1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can measure offshoring?</a:t>
            </a:r>
          </a:p>
          <a:p>
            <a:pPr lvl="1"/>
            <a:r>
              <a:rPr lang="en-TR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</a:t>
            </a:r>
            <a:r>
              <a:rPr lang="en-TR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direct investment </a:t>
            </a:r>
            <a:r>
              <a:rPr lang="en-TR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outlows?</a:t>
            </a:r>
            <a:endParaRPr lang="en-TR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6F017-3C14-D4A9-8725-0A45C4DA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in Tasks: Offshoring</a:t>
            </a:r>
          </a:p>
        </p:txBody>
      </p:sp>
    </p:spTree>
    <p:extLst>
      <p:ext uri="{BB962C8B-B14F-4D97-AF65-F5344CB8AC3E}">
        <p14:creationId xmlns:p14="http://schemas.microsoft.com/office/powerpoint/2010/main" val="31766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601" y="1915202"/>
                <a:ext cx="5606399" cy="4617031"/>
              </a:xfrm>
            </p:spPr>
            <p:txBody>
              <a:bodyPr/>
              <a:lstStyle/>
              <a:p>
                <a:r>
                  <a:rPr lang="en-US" sz="24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Katz and Murphy</a:t>
                </a:r>
              </a:p>
              <a:p>
                <a:endParaRPr lang="en-US" sz="24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TR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  <a:p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i="1" dirty="0" err="1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Goos</a:t>
                </a:r>
                <a:r>
                  <a:rPr lang="en-US" i="1" dirty="0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, Manning and </a:t>
                </a:r>
                <a:r>
                  <a:rPr lang="en-US" i="1" dirty="0" err="1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Salomons</a:t>
                </a:r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601" y="1915202"/>
                <a:ext cx="5606399" cy="4617031"/>
              </a:xfrm>
              <a:blipFill>
                <a:blip r:embed="rId2"/>
                <a:stretch>
                  <a:fillRect l="-1580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DB88-D634-A59B-06FB-E2A08971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00" y="4451273"/>
            <a:ext cx="3759200" cy="1003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B478F-D3CC-17C7-62D4-6E9C7B03DBCD}"/>
              </a:ext>
            </a:extLst>
          </p:cNvPr>
          <p:cNvCxnSpPr>
            <a:cxnSpLocks/>
          </p:cNvCxnSpPr>
          <p:nvPr/>
        </p:nvCxnSpPr>
        <p:spPr>
          <a:xfrm>
            <a:off x="5706318" y="3102015"/>
            <a:ext cx="1539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9A7A1-D814-BC6B-DE90-6B8D18D23E4C}"/>
              </a:ext>
            </a:extLst>
          </p:cNvPr>
          <p:cNvCxnSpPr>
            <a:cxnSpLocks/>
          </p:cNvCxnSpPr>
          <p:nvPr/>
        </p:nvCxnSpPr>
        <p:spPr>
          <a:xfrm>
            <a:off x="5706319" y="5036916"/>
            <a:ext cx="1539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9BCD5A-86AB-F8E9-C401-EF5C8773C7F4}"/>
              </a:ext>
            </a:extLst>
          </p:cNvPr>
          <p:cNvSpPr txBox="1"/>
          <p:nvPr/>
        </p:nvSpPr>
        <p:spPr>
          <a:xfrm>
            <a:off x="8336542" y="4629757"/>
            <a:ext cx="24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Variance</a:t>
            </a:r>
          </a:p>
          <a:p>
            <a:pPr algn="ctr"/>
            <a:r>
              <a:rPr lang="en-US" dirty="0"/>
              <a:t>ANOVA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AB2D0-9F7D-05EE-8E81-380D8DFF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758" y="3114381"/>
            <a:ext cx="2442258" cy="6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B5C31-E616-07DD-A4FF-EBA5ED370A60}"/>
              </a:ext>
            </a:extLst>
          </p:cNvPr>
          <p:cNvSpPr txBox="1"/>
          <p:nvPr/>
        </p:nvSpPr>
        <p:spPr>
          <a:xfrm>
            <a:off x="8230758" y="2917349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841812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EB51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701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dcti10</vt:lpstr>
      <vt:lpstr>Tahoma</vt:lpstr>
      <vt:lpstr>Times New Roman</vt:lpstr>
      <vt:lpstr>Wingdings</vt:lpstr>
      <vt:lpstr>blank</vt:lpstr>
      <vt:lpstr>Technology, Trade and Occupational Employment</vt:lpstr>
      <vt:lpstr>Outline</vt:lpstr>
      <vt:lpstr>Introduction</vt:lpstr>
      <vt:lpstr>Research Question (Preliminary)</vt:lpstr>
      <vt:lpstr>Technology and Heterogenous Labor-SBTC</vt:lpstr>
      <vt:lpstr>Skills, Tasks and Occupations</vt:lpstr>
      <vt:lpstr>Skills, Tasks and Occupations</vt:lpstr>
      <vt:lpstr>Trade in Tasks: Offshoring</vt:lpstr>
      <vt:lpstr>Research Strategy</vt:lpstr>
      <vt:lpstr>Research Strategy</vt:lpstr>
      <vt:lpstr>Research Strategy</vt:lpstr>
      <vt:lpstr>Preliminary Table of Contents</vt:lpstr>
      <vt:lpstr>References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Skills, Task, Technology and Employment</dc:title>
  <dc:creator>Mehmetcan Caniklioglu</dc:creator>
  <cp:lastModifiedBy>Mehmetcan Caniklioglu</cp:lastModifiedBy>
  <cp:revision>12</cp:revision>
  <dcterms:created xsi:type="dcterms:W3CDTF">2023-04-07T06:32:10Z</dcterms:created>
  <dcterms:modified xsi:type="dcterms:W3CDTF">2023-04-10T13:17:33Z</dcterms:modified>
</cp:coreProperties>
</file>